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70" r:id="rId2"/>
    <p:sldId id="257" r:id="rId3"/>
    <p:sldId id="258" r:id="rId4"/>
    <p:sldId id="259" r:id="rId5"/>
    <p:sldId id="381" r:id="rId6"/>
    <p:sldId id="260" r:id="rId7"/>
    <p:sldId id="261" r:id="rId8"/>
    <p:sldId id="380" r:id="rId9"/>
    <p:sldId id="263" r:id="rId10"/>
    <p:sldId id="264" r:id="rId11"/>
    <p:sldId id="265" r:id="rId12"/>
    <p:sldId id="266" r:id="rId13"/>
    <p:sldId id="365" r:id="rId14"/>
    <p:sldId id="364" r:id="rId15"/>
    <p:sldId id="366" r:id="rId16"/>
    <p:sldId id="363" r:id="rId17"/>
    <p:sldId id="267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5-TPH" initials="I" lastIdx="2" clrIdx="0">
    <p:extLst>
      <p:ext uri="{19B8F6BF-5375-455C-9EA6-DF929625EA0E}">
        <p15:presenceInfo xmlns:p15="http://schemas.microsoft.com/office/powerpoint/2012/main" userId="I5-TP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E6900"/>
    <a:srgbClr val="704B00"/>
    <a:srgbClr val="A87000"/>
    <a:srgbClr val="FF7171"/>
    <a:srgbClr val="E6E6E6"/>
    <a:srgbClr val="543800"/>
    <a:srgbClr val="FFC34B"/>
    <a:srgbClr val="FFCC66"/>
    <a:srgbClr val="EC7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4194D-A87E-4D76-AFC0-6B066F7F7B1D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E843D-2295-4AA6-8388-BB40F3B3F3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54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00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74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24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60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639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8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10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55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00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26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02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99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ms.epa.gov.tw/RAMS/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218A0AA-A884-4A2E-8C65-06A6ABE1BD5D}"/>
              </a:ext>
            </a:extLst>
          </p:cNvPr>
          <p:cNvSpPr/>
          <p:nvPr/>
        </p:nvSpPr>
        <p:spPr>
          <a:xfrm>
            <a:off x="1023457" y="1979802"/>
            <a:ext cx="70970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43800"/>
                </a:solidFill>
                <a:effectLst>
                  <a:outerShdw blurRad="12700" dist="38100" dir="2700000" algn="tl" rotWithShape="0">
                    <a:srgbClr val="FFC34B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焚化再生粒料工程管制編號線上申請教育訓練</a:t>
            </a:r>
            <a:endParaRPr lang="zh-TW" altLang="en-US" sz="5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94BEC29-28C4-4E16-8DE9-8867D0E732EB}"/>
              </a:ext>
            </a:extLst>
          </p:cNvPr>
          <p:cNvSpPr/>
          <p:nvPr/>
        </p:nvSpPr>
        <p:spPr>
          <a:xfrm>
            <a:off x="5998127" y="3549941"/>
            <a:ext cx="2122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400" b="1" dirty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FF717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CLSM</a:t>
            </a:r>
            <a:endParaRPr lang="zh-TW" altLang="en-US" sz="5400" dirty="0">
              <a:solidFill>
                <a:srgbClr val="C00000"/>
              </a:solidFill>
              <a:effectLst>
                <a:outerShdw blurRad="50800" dist="50800" dir="5400000" algn="ctr" rotWithShape="0">
                  <a:srgbClr val="FF717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208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84CCB696-0A73-4FE7-BC95-353494934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2"/>
          <a:stretch/>
        </p:blipFill>
        <p:spPr>
          <a:xfrm>
            <a:off x="30480" y="1030011"/>
            <a:ext cx="9075420" cy="5142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61" y="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步驟五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再次確認填寫資料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ED6008AA-0390-4854-A6F2-2F2ED5D7AC29}"/>
              </a:ext>
            </a:extLst>
          </p:cNvPr>
          <p:cNvSpPr/>
          <p:nvPr/>
        </p:nvSpPr>
        <p:spPr>
          <a:xfrm>
            <a:off x="4343399" y="2719387"/>
            <a:ext cx="642937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80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>
            <a:extLst>
              <a:ext uri="{FF2B5EF4-FFF2-40B4-BE49-F238E27FC236}">
                <a16:creationId xmlns:a16="http://schemas.microsoft.com/office/drawing/2014/main" xmlns="" id="{75282574-55D0-483B-BBB1-5B08D1509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"/>
          <a:stretch/>
        </p:blipFill>
        <p:spPr>
          <a:xfrm>
            <a:off x="68580" y="920754"/>
            <a:ext cx="9000000" cy="5101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60" y="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步驟六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完成後系統自動寄發郵件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D87376D5-7443-4812-98AE-B049223B86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21809" r="5780" b="11723"/>
          <a:stretch/>
        </p:blipFill>
        <p:spPr>
          <a:xfrm>
            <a:off x="1947342" y="3934437"/>
            <a:ext cx="7079070" cy="2414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4CC6EF61-02D5-4A25-A993-8BBE9434CDF0}"/>
              </a:ext>
            </a:extLst>
          </p:cNvPr>
          <p:cNvSpPr txBox="1"/>
          <p:nvPr/>
        </p:nvSpPr>
        <p:spPr>
          <a:xfrm>
            <a:off x="4958618" y="6257488"/>
            <a:ext cx="396785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在系統寄發郵件中，可檢視申請文件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xmlns="" id="{63B95925-00F8-4851-8924-7189F3160D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686" t="10497" r="73681" b="63087"/>
          <a:stretch/>
        </p:blipFill>
        <p:spPr>
          <a:xfrm>
            <a:off x="4635355" y="1035874"/>
            <a:ext cx="646525" cy="192757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898CFEAD-3FDC-424C-A3DF-1C15857BD737}"/>
              </a:ext>
            </a:extLst>
          </p:cNvPr>
          <p:cNvSpPr/>
          <p:nvPr/>
        </p:nvSpPr>
        <p:spPr>
          <a:xfrm>
            <a:off x="3644899" y="2601912"/>
            <a:ext cx="642937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1227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61" y="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步驟七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取得管制編號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3A3006A6-FC48-4FF7-B9B2-1ACD62AE7F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1"/>
          <a:stretch/>
        </p:blipFill>
        <p:spPr>
          <a:xfrm>
            <a:off x="319087" y="1784962"/>
            <a:ext cx="8505825" cy="3503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50465FEF-62A3-488E-935E-86B129B9CA33}"/>
              </a:ext>
            </a:extLst>
          </p:cNvPr>
          <p:cNvSpPr txBox="1"/>
          <p:nvPr/>
        </p:nvSpPr>
        <p:spPr>
          <a:xfrm>
            <a:off x="3104651" y="5104141"/>
            <a:ext cx="546363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局端審查通過後，系統將自動寄發管制編號通知信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E9BAFC58-F5A1-4AC5-BA84-D2304227ECAC}"/>
              </a:ext>
            </a:extLst>
          </p:cNvPr>
          <p:cNvSpPr/>
          <p:nvPr/>
        </p:nvSpPr>
        <p:spPr>
          <a:xfrm>
            <a:off x="1744909" y="3378666"/>
            <a:ext cx="687898" cy="178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0D91FFCC-F514-4929-ADFB-F7E255093198}"/>
              </a:ext>
            </a:extLst>
          </p:cNvPr>
          <p:cNvSpPr/>
          <p:nvPr/>
        </p:nvSpPr>
        <p:spPr>
          <a:xfrm>
            <a:off x="1805030" y="3556932"/>
            <a:ext cx="1022060" cy="178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XOXOXOOXOX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265BD067-2A42-47EA-B56D-9586FB2339DC}"/>
              </a:ext>
            </a:extLst>
          </p:cNvPr>
          <p:cNvSpPr/>
          <p:nvPr/>
        </p:nvSpPr>
        <p:spPr>
          <a:xfrm>
            <a:off x="855676" y="3027726"/>
            <a:ext cx="446015" cy="176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218A0AA-A884-4A2E-8C65-06A6ABE1BD5D}"/>
              </a:ext>
            </a:extLst>
          </p:cNvPr>
          <p:cNvSpPr/>
          <p:nvPr/>
        </p:nvSpPr>
        <p:spPr>
          <a:xfrm>
            <a:off x="2390862" y="2505670"/>
            <a:ext cx="4362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43800"/>
                </a:solidFill>
                <a:effectLst>
                  <a:outerShdw blurRad="12700" dist="38100" dir="2700000" algn="tl" rotWithShape="0">
                    <a:srgbClr val="FFC34B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完工申請流程</a:t>
            </a:r>
            <a:endParaRPr lang="zh-TW" altLang="en-US" sz="5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843B7BA-A9C1-4EBB-9448-9E7F11A795C9}"/>
              </a:ext>
            </a:extLst>
          </p:cNvPr>
          <p:cNvSpPr/>
          <p:nvPr/>
        </p:nvSpPr>
        <p:spPr>
          <a:xfrm>
            <a:off x="4639112" y="3304022"/>
            <a:ext cx="2114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400" b="1" dirty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FF717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CLSM</a:t>
            </a:r>
            <a:endParaRPr lang="zh-TW" altLang="en-US" sz="5400" dirty="0">
              <a:solidFill>
                <a:srgbClr val="C00000"/>
              </a:solidFill>
              <a:effectLst>
                <a:outerShdw blurRad="50800" dist="50800" dir="5400000" algn="ctr" rotWithShape="0">
                  <a:srgbClr val="FF717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269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完工結案辦理流程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7530D87-A905-419A-AC17-68F82E46513A}"/>
              </a:ext>
            </a:extLst>
          </p:cNvPr>
          <p:cNvSpPr/>
          <p:nvPr/>
        </p:nvSpPr>
        <p:spPr>
          <a:xfrm>
            <a:off x="123414" y="0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完工申請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xmlns="" id="{4CCF0947-3645-47B9-866C-B1C0B963E599}"/>
              </a:ext>
            </a:extLst>
          </p:cNvPr>
          <p:cNvSpPr/>
          <p:nvPr/>
        </p:nvSpPr>
        <p:spPr>
          <a:xfrm>
            <a:off x="994095" y="1076776"/>
            <a:ext cx="2038524" cy="540000"/>
          </a:xfrm>
          <a:prstGeom prst="roundRect">
            <a:avLst/>
          </a:prstGeom>
          <a:noFill/>
          <a:ln>
            <a:solidFill>
              <a:srgbClr val="543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完工申請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34A4C807-D69A-4ACA-B173-F5072488E9C1}"/>
              </a:ext>
            </a:extLst>
          </p:cNvPr>
          <p:cNvSpPr/>
          <p:nvPr/>
        </p:nvSpPr>
        <p:spPr>
          <a:xfrm>
            <a:off x="310332" y="2006124"/>
            <a:ext cx="3406046" cy="1013052"/>
          </a:xfrm>
          <a:prstGeom prst="rect">
            <a:avLst/>
          </a:prstGeom>
          <a:noFill/>
          <a:ln>
            <a:solidFill>
              <a:srgbClr val="543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海資處承辦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endParaRPr lang="en-US" altLang="zh-TW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及顧問公司審核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B688F8A8-447E-4854-911F-49729202C297}"/>
              </a:ext>
            </a:extLst>
          </p:cNvPr>
          <p:cNvSpPr/>
          <p:nvPr/>
        </p:nvSpPr>
        <p:spPr>
          <a:xfrm>
            <a:off x="442491" y="3405131"/>
            <a:ext cx="3141727" cy="633368"/>
          </a:xfrm>
          <a:prstGeom prst="rect">
            <a:avLst/>
          </a:prstGeom>
          <a:noFill/>
          <a:ln>
            <a:solidFill>
              <a:srgbClr val="543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博瑞公司填報完工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88F70C45-98E5-46AA-BA13-1ABE3A9DD467}"/>
              </a:ext>
            </a:extLst>
          </p:cNvPr>
          <p:cNvSpPr/>
          <p:nvPr/>
        </p:nvSpPr>
        <p:spPr>
          <a:xfrm>
            <a:off x="442490" y="4424454"/>
            <a:ext cx="3141727" cy="633600"/>
          </a:xfrm>
          <a:prstGeom prst="rect">
            <a:avLst/>
          </a:prstGeom>
          <a:noFill/>
          <a:ln>
            <a:solidFill>
              <a:srgbClr val="543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通報海資處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BE78E265-AE87-4D70-A104-533484A5BBF2}"/>
              </a:ext>
            </a:extLst>
          </p:cNvPr>
          <p:cNvSpPr/>
          <p:nvPr/>
        </p:nvSpPr>
        <p:spPr>
          <a:xfrm>
            <a:off x="746615" y="5444009"/>
            <a:ext cx="2533475" cy="633600"/>
          </a:xfrm>
          <a:prstGeom prst="rect">
            <a:avLst/>
          </a:prstGeom>
          <a:noFill/>
          <a:ln>
            <a:solidFill>
              <a:srgbClr val="543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通知申請端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0B333A99-B50E-498F-9A76-0D4BD7422ABB}"/>
              </a:ext>
            </a:extLst>
          </p:cNvPr>
          <p:cNvSpPr/>
          <p:nvPr/>
        </p:nvSpPr>
        <p:spPr>
          <a:xfrm>
            <a:off x="6114177" y="5444009"/>
            <a:ext cx="2533475" cy="633600"/>
          </a:xfrm>
          <a:prstGeom prst="rect">
            <a:avLst/>
          </a:prstGeom>
          <a:noFill/>
          <a:ln>
            <a:solidFill>
              <a:srgbClr val="543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養工處結案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xmlns="" id="{A4484C54-6216-46DE-8172-99304155DA75}"/>
              </a:ext>
            </a:extLst>
          </p:cNvPr>
          <p:cNvCxnSpPr>
            <a:cxnSpLocks/>
            <a:stCxn id="3" idx="2"/>
            <a:endCxn id="10" idx="0"/>
          </p:cNvCxnSpPr>
          <p:nvPr/>
        </p:nvCxnSpPr>
        <p:spPr>
          <a:xfrm flipH="1">
            <a:off x="2013355" y="1616776"/>
            <a:ext cx="2" cy="3893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xmlns="" id="{571595BF-9E0D-4BCE-8DA9-AA6580699050}"/>
              </a:ext>
            </a:extLst>
          </p:cNvPr>
          <p:cNvCxnSpPr>
            <a:stCxn id="10" idx="2"/>
            <a:endCxn id="26" idx="0"/>
          </p:cNvCxnSpPr>
          <p:nvPr/>
        </p:nvCxnSpPr>
        <p:spPr>
          <a:xfrm>
            <a:off x="2013355" y="3019176"/>
            <a:ext cx="0" cy="385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xmlns="" id="{9C706463-7C47-43D8-9AAA-1E5527EA7426}"/>
              </a:ext>
            </a:extLst>
          </p:cNvPr>
          <p:cNvCxnSpPr>
            <a:stCxn id="26" idx="2"/>
            <a:endCxn id="37" idx="0"/>
          </p:cNvCxnSpPr>
          <p:nvPr/>
        </p:nvCxnSpPr>
        <p:spPr>
          <a:xfrm flipH="1">
            <a:off x="2013354" y="4038499"/>
            <a:ext cx="1" cy="385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xmlns="" id="{06EA6FE4-F2F5-4204-AF82-2F3C416F4436}"/>
              </a:ext>
            </a:extLst>
          </p:cNvPr>
          <p:cNvCxnSpPr>
            <a:stCxn id="37" idx="2"/>
            <a:endCxn id="44" idx="0"/>
          </p:cNvCxnSpPr>
          <p:nvPr/>
        </p:nvCxnSpPr>
        <p:spPr>
          <a:xfrm flipH="1">
            <a:off x="2013353" y="5058054"/>
            <a:ext cx="1" cy="385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xmlns="" id="{B994B94C-905D-4143-9C61-E6B874E1154A}"/>
              </a:ext>
            </a:extLst>
          </p:cNvPr>
          <p:cNvCxnSpPr>
            <a:stCxn id="44" idx="3"/>
            <a:endCxn id="51" idx="1"/>
          </p:cNvCxnSpPr>
          <p:nvPr/>
        </p:nvCxnSpPr>
        <p:spPr>
          <a:xfrm>
            <a:off x="3280090" y="5760809"/>
            <a:ext cx="283408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語音泡泡: 矩形 33">
            <a:extLst>
              <a:ext uri="{FF2B5EF4-FFF2-40B4-BE49-F238E27FC236}">
                <a16:creationId xmlns:a16="http://schemas.microsoft.com/office/drawing/2014/main" xmlns="" id="{9DFEDFB0-3F08-418A-B68C-935BC457C2F9}"/>
              </a:ext>
            </a:extLst>
          </p:cNvPr>
          <p:cNvSpPr/>
          <p:nvPr/>
        </p:nvSpPr>
        <p:spPr>
          <a:xfrm rot="5400000">
            <a:off x="5734357" y="-648710"/>
            <a:ext cx="1379945" cy="5348792"/>
          </a:xfrm>
          <a:prstGeom prst="wedgeRectCallou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xmlns="" id="{0BCD99A1-A65D-41CE-8E42-B0C030F23A26}"/>
              </a:ext>
            </a:extLst>
          </p:cNvPr>
          <p:cNvSpPr txBox="1"/>
          <p:nvPr/>
        </p:nvSpPr>
        <p:spPr>
          <a:xfrm>
            <a:off x="3797676" y="1404420"/>
            <a:ext cx="5301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寄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Mail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申請</a:t>
            </a:r>
            <a:endParaRPr lang="en-US" altLang="zh-TW" sz="24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海資處：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趙先生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(900207@tydep.gov.tw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顧問公司：澄品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(chpn0930@gmail.com)</a:t>
            </a:r>
          </a:p>
        </p:txBody>
      </p:sp>
      <p:sp>
        <p:nvSpPr>
          <p:cNvPr id="52" name="語音泡泡: 矩形 51">
            <a:extLst>
              <a:ext uri="{FF2B5EF4-FFF2-40B4-BE49-F238E27FC236}">
                <a16:creationId xmlns:a16="http://schemas.microsoft.com/office/drawing/2014/main" xmlns="" id="{C2D47EC1-8218-4932-9BEF-761923A1F8E7}"/>
              </a:ext>
            </a:extLst>
          </p:cNvPr>
          <p:cNvSpPr/>
          <p:nvPr/>
        </p:nvSpPr>
        <p:spPr>
          <a:xfrm rot="5400000">
            <a:off x="4513494" y="2853964"/>
            <a:ext cx="880195" cy="2407318"/>
          </a:xfrm>
          <a:prstGeom prst="wedgeRectCallout">
            <a:avLst>
              <a:gd name="adj1" fmla="val 156581"/>
              <a:gd name="adj2" fmla="val 68145"/>
            </a:avLst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xmlns="" id="{C40B3431-0981-444F-8855-B9BEE5278C56}"/>
              </a:ext>
            </a:extLst>
          </p:cNvPr>
          <p:cNvSpPr txBox="1"/>
          <p:nvPr/>
        </p:nvSpPr>
        <p:spPr>
          <a:xfrm>
            <a:off x="3853493" y="3655260"/>
            <a:ext cx="2303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寄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核章後的表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</a:p>
          <a:p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至申請端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Mail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B4ABCC88-3DED-4A58-B620-99B1B8998B4B}"/>
              </a:ext>
            </a:extLst>
          </p:cNvPr>
          <p:cNvSpPr/>
          <p:nvPr/>
        </p:nvSpPr>
        <p:spPr>
          <a:xfrm>
            <a:off x="6040076" y="5313331"/>
            <a:ext cx="2692863" cy="87774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xmlns="" id="{F1889121-F87F-48F7-A12E-C86C5D4182CB}"/>
              </a:ext>
            </a:extLst>
          </p:cNvPr>
          <p:cNvSpPr txBox="1"/>
          <p:nvPr/>
        </p:nvSpPr>
        <p:spPr>
          <a:xfrm>
            <a:off x="3523382" y="5346887"/>
            <a:ext cx="2332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用核章後的表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</a:p>
          <a:p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至養工處結案</a:t>
            </a:r>
          </a:p>
        </p:txBody>
      </p:sp>
    </p:spTree>
    <p:extLst>
      <p:ext uri="{BB962C8B-B14F-4D97-AF65-F5344CB8AC3E}">
        <p14:creationId xmlns:p14="http://schemas.microsoft.com/office/powerpoint/2010/main" val="397743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完工結案表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填寫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7530D87-A905-419A-AC17-68F82E46513A}"/>
              </a:ext>
            </a:extLst>
          </p:cNvPr>
          <p:cNvSpPr/>
          <p:nvPr/>
        </p:nvSpPr>
        <p:spPr>
          <a:xfrm>
            <a:off x="123414" y="0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完工申請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50781A2C-E719-4E0B-BA8C-92F37E88C768}"/>
              </a:ext>
            </a:extLst>
          </p:cNvPr>
          <p:cNvSpPr/>
          <p:nvPr/>
        </p:nvSpPr>
        <p:spPr>
          <a:xfrm>
            <a:off x="4457857" y="434552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內容須檢具</a:t>
            </a:r>
            <a:r>
              <a:rPr lang="en-US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使用再生粒料一二級品管資料</a:t>
            </a:r>
            <a:r>
              <a:rPr lang="en-US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TW" altLang="en-US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工程如有請檢附施工日誌、監造日誌</a:t>
            </a:r>
            <a:r>
              <a:rPr lang="en-US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使用日期之相關影本資料</a:t>
            </a:r>
            <a:r>
              <a:rPr lang="en-US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TW" altLang="en-US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前中後度路段照片</a:t>
            </a:r>
            <a:r>
              <a:rPr lang="en-US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施工中之路段照片，由使用單位提供，</a:t>
            </a:r>
            <a:r>
              <a:rPr lang="zh-CN" altLang="en-US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詳如下頁說明</a:t>
            </a:r>
            <a:r>
              <a:rPr lang="en-US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CLSM</a:t>
            </a:r>
            <a:r>
              <a:rPr lang="zh-TW" altLang="en-US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出貨重量證明文件</a:t>
            </a:r>
            <a:endParaRPr lang="en-US" altLang="zh-TW" b="1" kern="1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2" name="圖片 61">
            <a:extLst>
              <a:ext uri="{FF2B5EF4-FFF2-40B4-BE49-F238E27FC236}">
                <a16:creationId xmlns:a16="http://schemas.microsoft.com/office/drawing/2014/main" xmlns="" id="{4EE0485B-57E3-4597-B075-62729EC336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15" y="1088103"/>
            <a:ext cx="4030017" cy="5514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A77D361D-1491-4436-B398-0A1C32496683}"/>
              </a:ext>
            </a:extLst>
          </p:cNvPr>
          <p:cNvSpPr/>
          <p:nvPr/>
        </p:nvSpPr>
        <p:spPr>
          <a:xfrm>
            <a:off x="427840" y="3632432"/>
            <a:ext cx="3456264" cy="9395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4" name="表格 63">
            <a:extLst>
              <a:ext uri="{FF2B5EF4-FFF2-40B4-BE49-F238E27FC236}">
                <a16:creationId xmlns:a16="http://schemas.microsoft.com/office/drawing/2014/main" xmlns="" id="{81F86875-FD49-4564-B9F8-B3E07E8C3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050145"/>
              </p:ext>
            </p:extLst>
          </p:nvPr>
        </p:nvGraphicFramePr>
        <p:xfrm>
          <a:off x="4265800" y="995883"/>
          <a:ext cx="4572000" cy="3241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977853914"/>
                    </a:ext>
                  </a:extLst>
                </a:gridCol>
              </a:tblGrid>
              <a:tr h="324165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供料量：</a:t>
                      </a:r>
                      <a:r>
                        <a:rPr 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alt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公噸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CLSM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混凝土使用量：</a:t>
                      </a:r>
                      <a:r>
                        <a:rPr 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TW" alt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en-US" sz="20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換算後焚化再生粒料使用量：</a:t>
                      </a:r>
                      <a:endParaRPr lang="en-US" alt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zh-TW" alt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TW" alt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公噸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剩餘量：</a:t>
                      </a:r>
                      <a:r>
                        <a:rPr 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alt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公噸</a:t>
                      </a:r>
                      <a:endParaRPr lang="en-US" alt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原因：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CLSM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實際平均配比：</a:t>
                      </a:r>
                      <a:r>
                        <a:rPr lang="zh-TW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u="sng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2000" u="sng" kern="100" dirty="0">
                          <a:solidFill>
                            <a:srgbClr val="5438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 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4727927"/>
                  </a:ext>
                </a:extLst>
              </a:tr>
            </a:tbl>
          </a:graphicData>
        </a:graphic>
      </p:graphicFrame>
      <p:cxnSp>
        <p:nvCxnSpPr>
          <p:cNvPr id="66" name="接點: 肘形 65">
            <a:extLst>
              <a:ext uri="{FF2B5EF4-FFF2-40B4-BE49-F238E27FC236}">
                <a16:creationId xmlns:a16="http://schemas.microsoft.com/office/drawing/2014/main" xmlns="" id="{DCA7F1C8-6CE2-4C29-93A5-A258EA66427F}"/>
              </a:ext>
            </a:extLst>
          </p:cNvPr>
          <p:cNvCxnSpPr>
            <a:cxnSpLocks/>
            <a:stCxn id="63" idx="3"/>
            <a:endCxn id="64" idx="1"/>
          </p:cNvCxnSpPr>
          <p:nvPr/>
        </p:nvCxnSpPr>
        <p:spPr>
          <a:xfrm flipV="1">
            <a:off x="3884104" y="2616711"/>
            <a:ext cx="381696" cy="1485505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0" name="群組 49">
            <a:extLst>
              <a:ext uri="{FF2B5EF4-FFF2-40B4-BE49-F238E27FC236}">
                <a16:creationId xmlns:a16="http://schemas.microsoft.com/office/drawing/2014/main" xmlns="" id="{9777E07E-8CC5-44C8-94AF-AB1F6566963A}"/>
              </a:ext>
            </a:extLst>
          </p:cNvPr>
          <p:cNvGrpSpPr/>
          <p:nvPr/>
        </p:nvGrpSpPr>
        <p:grpSpPr>
          <a:xfrm>
            <a:off x="7039353" y="1072357"/>
            <a:ext cx="1911700" cy="809085"/>
            <a:chOff x="6991519" y="1045187"/>
            <a:chExt cx="1911700" cy="809085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xmlns="" id="{DB80DE82-BE20-408B-A875-EEE528756ADF}"/>
                </a:ext>
              </a:extLst>
            </p:cNvPr>
            <p:cNvSpPr/>
            <p:nvPr/>
          </p:nvSpPr>
          <p:spPr>
            <a:xfrm>
              <a:off x="7094388" y="1566565"/>
              <a:ext cx="744453" cy="28770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3" name="文字方塊 72">
              <a:extLst>
                <a:ext uri="{FF2B5EF4-FFF2-40B4-BE49-F238E27FC236}">
                  <a16:creationId xmlns:a16="http://schemas.microsoft.com/office/drawing/2014/main" xmlns="" id="{884985C4-AD4A-430D-A41B-4FDF84315860}"/>
                </a:ext>
              </a:extLst>
            </p:cNvPr>
            <p:cNvSpPr txBox="1"/>
            <p:nvPr/>
          </p:nvSpPr>
          <p:spPr>
            <a:xfrm>
              <a:off x="6991519" y="1045187"/>
              <a:ext cx="191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出貨單數量加總</a:t>
              </a:r>
            </a:p>
          </p:txBody>
        </p:sp>
        <p:cxnSp>
          <p:nvCxnSpPr>
            <p:cNvPr id="45" name="直線單箭頭接點 44">
              <a:extLst>
                <a:ext uri="{FF2B5EF4-FFF2-40B4-BE49-F238E27FC236}">
                  <a16:creationId xmlns:a16="http://schemas.microsoft.com/office/drawing/2014/main" xmlns="" id="{B1417821-F77A-4671-B75C-8CFDA49259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66614" y="1336199"/>
              <a:ext cx="0" cy="2303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7C79288D-2CF9-4615-A4E2-9602D15416BA}"/>
              </a:ext>
            </a:extLst>
          </p:cNvPr>
          <p:cNvSpPr txBox="1"/>
          <p:nvPr/>
        </p:nvSpPr>
        <p:spPr>
          <a:xfrm>
            <a:off x="1803282" y="5216052"/>
            <a:ext cx="2172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此欄需待環保局審查通過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核章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後，再至養工處施請結案</a:t>
            </a:r>
          </a:p>
        </p:txBody>
      </p:sp>
    </p:spTree>
    <p:extLst>
      <p:ext uri="{BB962C8B-B14F-4D97-AF65-F5344CB8AC3E}">
        <p14:creationId xmlns:p14="http://schemas.microsoft.com/office/powerpoint/2010/main" val="181848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圖片 55">
            <a:extLst>
              <a:ext uri="{FF2B5EF4-FFF2-40B4-BE49-F238E27FC236}">
                <a16:creationId xmlns:a16="http://schemas.microsoft.com/office/drawing/2014/main" xmlns="" id="{EFFBA859-8D12-4B2F-A8BC-050A3267D6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57" name="圖片 56">
            <a:extLst>
              <a:ext uri="{FF2B5EF4-FFF2-40B4-BE49-F238E27FC236}">
                <a16:creationId xmlns:a16="http://schemas.microsoft.com/office/drawing/2014/main" xmlns="" id="{99B3FC92-68F9-4E08-B025-13598FFCB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cxnSp>
        <p:nvCxnSpPr>
          <p:cNvPr id="17" name="直線接點 16">
            <a:extLst>
              <a:ext uri="{FF2B5EF4-FFF2-40B4-BE49-F238E27FC236}">
                <a16:creationId xmlns:a16="http://schemas.microsoft.com/office/drawing/2014/main" xmlns="" id="{2BD88F17-F791-4548-A3D9-C7D85B290B10}"/>
              </a:ext>
            </a:extLst>
          </p:cNvPr>
          <p:cNvCxnSpPr>
            <a:cxnSpLocks/>
          </p:cNvCxnSpPr>
          <p:nvPr/>
        </p:nvCxnSpPr>
        <p:spPr>
          <a:xfrm flipV="1">
            <a:off x="34110" y="743217"/>
            <a:ext cx="746224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C7D6579E-B08A-44F0-A79C-681A2D0C347E}"/>
              </a:ext>
            </a:extLst>
          </p:cNvPr>
          <p:cNvSpPr txBox="1"/>
          <p:nvPr/>
        </p:nvSpPr>
        <p:spPr>
          <a:xfrm>
            <a:off x="17054" y="3528"/>
            <a:ext cx="7496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焚化再生粒料</a:t>
            </a:r>
            <a:r>
              <a:rPr lang="zh-TW" altLang="en-US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完工申報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C2E3901E-C703-4BC8-B080-EEC3BB5E96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61" y="3054841"/>
            <a:ext cx="1997138" cy="181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6134A7FE-E91A-4800-BA2A-478B3917AC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536" y="3067268"/>
            <a:ext cx="2248182" cy="180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A363C396-359C-4AF8-BB7C-98E1B1334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325" y="3018718"/>
            <a:ext cx="2202619" cy="1849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D804841D-FCCC-4CA1-9821-577C471613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987" y="3067268"/>
            <a:ext cx="2689044" cy="175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B004B451-530B-4EFB-B52E-1517F697DE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8236" y="1175242"/>
            <a:ext cx="2363634" cy="187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E2CF6670-B364-4163-9B76-B01DE930ADA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130" y="1175242"/>
            <a:ext cx="2402538" cy="184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xmlns="" id="{8D5C359D-6253-4ABC-B727-684AECD90A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7938" y="1175242"/>
            <a:ext cx="2268798" cy="184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xmlns="" id="{D1EF9B4F-8A7A-420E-80A5-17D680943F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861" y="1162815"/>
            <a:ext cx="2166202" cy="190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E086A887-EE27-4EAD-AB8B-678361ECE3FB}"/>
              </a:ext>
            </a:extLst>
          </p:cNvPr>
          <p:cNvSpPr/>
          <p:nvPr/>
        </p:nvSpPr>
        <p:spPr>
          <a:xfrm>
            <a:off x="876401" y="1238120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施工前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BF283025-0419-4F2E-9921-EE81796CBB86}"/>
              </a:ext>
            </a:extLst>
          </p:cNvPr>
          <p:cNvSpPr/>
          <p:nvPr/>
        </p:nvSpPr>
        <p:spPr>
          <a:xfrm>
            <a:off x="3860781" y="1238120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施工中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0CFB5223-78E0-4BA1-98EC-D117B02A8513}"/>
              </a:ext>
            </a:extLst>
          </p:cNvPr>
          <p:cNvSpPr/>
          <p:nvPr/>
        </p:nvSpPr>
        <p:spPr>
          <a:xfrm>
            <a:off x="6011558" y="1255517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施工中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C49A0A7E-C117-43BD-87CB-8DC5F9506FBE}"/>
              </a:ext>
            </a:extLst>
          </p:cNvPr>
          <p:cNvSpPr/>
          <p:nvPr/>
        </p:nvSpPr>
        <p:spPr>
          <a:xfrm>
            <a:off x="8162335" y="1272038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施工後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F6764F76-5684-468A-88F8-7F07E3DF8319}"/>
              </a:ext>
            </a:extLst>
          </p:cNvPr>
          <p:cNvSpPr/>
          <p:nvPr/>
        </p:nvSpPr>
        <p:spPr>
          <a:xfrm>
            <a:off x="362609" y="3198774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施工前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95B82145-A284-4B7B-9D84-78BE29B43539}"/>
              </a:ext>
            </a:extLst>
          </p:cNvPr>
          <p:cNvSpPr/>
          <p:nvPr/>
        </p:nvSpPr>
        <p:spPr>
          <a:xfrm>
            <a:off x="3568629" y="3122223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施工中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E9A8D790-A242-4106-8FE2-FFCD9774C5C0}"/>
              </a:ext>
            </a:extLst>
          </p:cNvPr>
          <p:cNvSpPr/>
          <p:nvPr/>
        </p:nvSpPr>
        <p:spPr>
          <a:xfrm>
            <a:off x="5628365" y="3101255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施工中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65742F3-8BE7-4725-BB38-0981D82B85DF}"/>
              </a:ext>
            </a:extLst>
          </p:cNvPr>
          <p:cNvSpPr/>
          <p:nvPr/>
        </p:nvSpPr>
        <p:spPr>
          <a:xfrm>
            <a:off x="6806601" y="3106298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施工後</a:t>
            </a:r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xmlns="" id="{6801ED11-0303-45E6-A8AE-E82BAAF11CD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859" y="4900083"/>
            <a:ext cx="2622825" cy="174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xmlns="" id="{6F0A3642-06DF-4020-9C99-23E05103B09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93" y="4858302"/>
            <a:ext cx="2423437" cy="178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xmlns="" id="{8FDE5602-F804-4482-9787-EE086E75E26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417" y="4924847"/>
            <a:ext cx="2767846" cy="1744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19A41D07-EDAB-4103-8A24-0585340385EA}"/>
              </a:ext>
            </a:extLst>
          </p:cNvPr>
          <p:cNvSpPr/>
          <p:nvPr/>
        </p:nvSpPr>
        <p:spPr>
          <a:xfrm>
            <a:off x="713694" y="4940839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rgbClr val="51237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施工前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2EF280BF-9667-418E-8BB9-11DAA4FD69EE}"/>
              </a:ext>
            </a:extLst>
          </p:cNvPr>
          <p:cNvSpPr/>
          <p:nvPr/>
        </p:nvSpPr>
        <p:spPr>
          <a:xfrm>
            <a:off x="3290742" y="4940839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rgbClr val="51237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施工中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E6748733-5CB3-4D79-9186-8227ADB1F8E8}"/>
              </a:ext>
            </a:extLst>
          </p:cNvPr>
          <p:cNvSpPr/>
          <p:nvPr/>
        </p:nvSpPr>
        <p:spPr>
          <a:xfrm>
            <a:off x="6452807" y="4964763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rgbClr val="51237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施工後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2216CA22-AFEC-4C07-AFCA-4A49BA6AAF7A}"/>
              </a:ext>
            </a:extLst>
          </p:cNvPr>
          <p:cNvSpPr/>
          <p:nvPr/>
        </p:nvSpPr>
        <p:spPr>
          <a:xfrm>
            <a:off x="4170641" y="780329"/>
            <a:ext cx="4839709" cy="52322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同一明顯的背景、物料、遠景</a:t>
            </a:r>
          </a:p>
        </p:txBody>
      </p:sp>
      <p:sp>
        <p:nvSpPr>
          <p:cNvPr id="45" name="橢圓 44">
            <a:extLst>
              <a:ext uri="{FF2B5EF4-FFF2-40B4-BE49-F238E27FC236}">
                <a16:creationId xmlns:a16="http://schemas.microsoft.com/office/drawing/2014/main" xmlns="" id="{E4DF6353-49CC-44AB-9E3D-A5C2A00EB521}"/>
              </a:ext>
            </a:extLst>
          </p:cNvPr>
          <p:cNvSpPr/>
          <p:nvPr/>
        </p:nvSpPr>
        <p:spPr>
          <a:xfrm>
            <a:off x="415611" y="1150028"/>
            <a:ext cx="1817388" cy="104918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xmlns="" id="{590BCB7D-2C8C-4E34-BA16-A7A5328C9ECC}"/>
              </a:ext>
            </a:extLst>
          </p:cNvPr>
          <p:cNvSpPr/>
          <p:nvPr/>
        </p:nvSpPr>
        <p:spPr>
          <a:xfrm>
            <a:off x="2581814" y="1247655"/>
            <a:ext cx="2056490" cy="1615779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xmlns="" id="{2EC3F335-22B4-4E03-9654-D46E39245678}"/>
              </a:ext>
            </a:extLst>
          </p:cNvPr>
          <p:cNvSpPr/>
          <p:nvPr/>
        </p:nvSpPr>
        <p:spPr>
          <a:xfrm>
            <a:off x="4953348" y="1160923"/>
            <a:ext cx="1889299" cy="1778024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>
            <a:extLst>
              <a:ext uri="{FF2B5EF4-FFF2-40B4-BE49-F238E27FC236}">
                <a16:creationId xmlns:a16="http://schemas.microsoft.com/office/drawing/2014/main" xmlns="" id="{194EE1DA-CA27-4792-9C39-5F1088ACF967}"/>
              </a:ext>
            </a:extLst>
          </p:cNvPr>
          <p:cNvSpPr/>
          <p:nvPr/>
        </p:nvSpPr>
        <p:spPr>
          <a:xfrm>
            <a:off x="7222146" y="1190593"/>
            <a:ext cx="1889299" cy="1655886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>
            <a:extLst>
              <a:ext uri="{FF2B5EF4-FFF2-40B4-BE49-F238E27FC236}">
                <a16:creationId xmlns:a16="http://schemas.microsoft.com/office/drawing/2014/main" xmlns="" id="{1790FF3D-865A-4CE2-8212-21FC3AC52B64}"/>
              </a:ext>
            </a:extLst>
          </p:cNvPr>
          <p:cNvSpPr/>
          <p:nvPr/>
        </p:nvSpPr>
        <p:spPr>
          <a:xfrm>
            <a:off x="713693" y="3795121"/>
            <a:ext cx="1466303" cy="1049180"/>
          </a:xfrm>
          <a:prstGeom prst="ellipse">
            <a:avLst/>
          </a:prstGeom>
          <a:noFill/>
          <a:ln w="38100">
            <a:solidFill>
              <a:srgbClr val="CCF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>
            <a:extLst>
              <a:ext uri="{FF2B5EF4-FFF2-40B4-BE49-F238E27FC236}">
                <a16:creationId xmlns:a16="http://schemas.microsoft.com/office/drawing/2014/main" xmlns="" id="{C02F19CF-AFCC-4D39-841D-FBF6B27C1BE6}"/>
              </a:ext>
            </a:extLst>
          </p:cNvPr>
          <p:cNvSpPr/>
          <p:nvPr/>
        </p:nvSpPr>
        <p:spPr>
          <a:xfrm>
            <a:off x="2468507" y="3282668"/>
            <a:ext cx="1708627" cy="1454401"/>
          </a:xfrm>
          <a:prstGeom prst="ellipse">
            <a:avLst/>
          </a:prstGeom>
          <a:noFill/>
          <a:ln w="38100">
            <a:solidFill>
              <a:srgbClr val="CCF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>
            <a:extLst>
              <a:ext uri="{FF2B5EF4-FFF2-40B4-BE49-F238E27FC236}">
                <a16:creationId xmlns:a16="http://schemas.microsoft.com/office/drawing/2014/main" xmlns="" id="{E27B6496-6BB3-45FF-93AC-30FE08FD5943}"/>
              </a:ext>
            </a:extLst>
          </p:cNvPr>
          <p:cNvSpPr/>
          <p:nvPr/>
        </p:nvSpPr>
        <p:spPr>
          <a:xfrm>
            <a:off x="4491293" y="3126052"/>
            <a:ext cx="1587183" cy="1569778"/>
          </a:xfrm>
          <a:prstGeom prst="ellipse">
            <a:avLst/>
          </a:prstGeom>
          <a:noFill/>
          <a:ln w="38100">
            <a:solidFill>
              <a:srgbClr val="CCF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>
            <a:extLst>
              <a:ext uri="{FF2B5EF4-FFF2-40B4-BE49-F238E27FC236}">
                <a16:creationId xmlns:a16="http://schemas.microsoft.com/office/drawing/2014/main" xmlns="" id="{14B340DB-6787-45B0-A531-41F7E5906860}"/>
              </a:ext>
            </a:extLst>
          </p:cNvPr>
          <p:cNvSpPr/>
          <p:nvPr/>
        </p:nvSpPr>
        <p:spPr>
          <a:xfrm>
            <a:off x="7041305" y="3344267"/>
            <a:ext cx="1709185" cy="1057920"/>
          </a:xfrm>
          <a:prstGeom prst="ellipse">
            <a:avLst/>
          </a:prstGeom>
          <a:noFill/>
          <a:ln w="38100">
            <a:solidFill>
              <a:srgbClr val="CCF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6A3B45A0-4FDD-4E6E-81EA-BDF32E09C6EA}"/>
              </a:ext>
            </a:extLst>
          </p:cNvPr>
          <p:cNvSpPr/>
          <p:nvPr/>
        </p:nvSpPr>
        <p:spPr>
          <a:xfrm>
            <a:off x="18318" y="1732174"/>
            <a:ext cx="379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範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一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E013D2ED-4E72-4712-BE05-5352CF813053}"/>
              </a:ext>
            </a:extLst>
          </p:cNvPr>
          <p:cNvSpPr/>
          <p:nvPr/>
        </p:nvSpPr>
        <p:spPr>
          <a:xfrm>
            <a:off x="16788" y="3454428"/>
            <a:ext cx="379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範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二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F7A582CC-1686-480F-8B27-4165FA476600}"/>
              </a:ext>
            </a:extLst>
          </p:cNvPr>
          <p:cNvSpPr/>
          <p:nvPr/>
        </p:nvSpPr>
        <p:spPr>
          <a:xfrm>
            <a:off x="40925" y="5176608"/>
            <a:ext cx="379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範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三</a:t>
            </a:r>
          </a:p>
        </p:txBody>
      </p:sp>
    </p:spTree>
    <p:extLst>
      <p:ext uri="{BB962C8B-B14F-4D97-AF65-F5344CB8AC3E}">
        <p14:creationId xmlns:p14="http://schemas.microsoft.com/office/powerpoint/2010/main" val="220132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6AD5128-CB81-426B-868C-30FAB99D4A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57" b="98346" l="1971" r="98548">
                        <a14:foregroundMark x1="26349" y1="33272" x2="27905" y2="60478"/>
                        <a14:foregroundMark x1="27905" y1="60478" x2="25415" y2="84007"/>
                        <a14:foregroundMark x1="2282" y1="93566" x2="8506" y2="93382"/>
                        <a14:foregroundMark x1="8506" y1="93382" x2="47822" y2="98713"/>
                        <a14:foregroundMark x1="47822" y1="98713" x2="68361" y2="95772"/>
                        <a14:foregroundMark x1="68361" y1="95772" x2="80705" y2="99265"/>
                        <a14:foregroundMark x1="80705" y1="99265" x2="87448" y2="98346"/>
                        <a14:foregroundMark x1="87448" y1="98346" x2="96058" y2="92096"/>
                        <a14:foregroundMark x1="67324" y1="41176" x2="63382" y2="78860"/>
                        <a14:foregroundMark x1="63382" y1="78860" x2="63900" y2="98529"/>
                        <a14:foregroundMark x1="63900" y1="98529" x2="64419" y2="97610"/>
                        <a14:foregroundMark x1="96992" y1="89890" x2="98651" y2="95588"/>
                        <a14:foregroundMark x1="68672" y1="90625" x2="76971" y2="91544"/>
                        <a14:foregroundMark x1="76971" y1="91544" x2="79253" y2="91360"/>
                        <a14:foregroundMark x1="65560" y1="85110" x2="79564" y2="85478"/>
                        <a14:foregroundMark x1="67324" y1="51287" x2="69502" y2="70037"/>
                        <a14:foregroundMark x1="58402" y1="45404" x2="61411" y2="56434"/>
                        <a14:foregroundMark x1="41079" y1="54412" x2="43361" y2="76103"/>
                        <a14:foregroundMark x1="44813" y1="77022" x2="47822" y2="69301"/>
                        <a14:foregroundMark x1="47822" y1="69301" x2="55187" y2="61581"/>
                        <a14:foregroundMark x1="39315" y1="56618" x2="46266" y2="57721"/>
                        <a14:foregroundMark x1="46266" y1="57721" x2="53008" y2="56618"/>
                        <a14:foregroundMark x1="53008" y1="56618" x2="57365" y2="57904"/>
                        <a14:foregroundMark x1="11411" y1="58456" x2="15975" y2="86213"/>
                        <a14:foregroundMark x1="10373" y1="66912" x2="11515" y2="85662"/>
                        <a14:foregroundMark x1="11929" y1="70588" x2="19606" y2="73897"/>
                        <a14:foregroundMark x1="13797" y1="65809" x2="22095" y2="64338"/>
                        <a14:foregroundMark x1="11826" y1="59007" x2="17635" y2="59375"/>
                        <a14:foregroundMark x1="17635" y1="59375" x2="21680" y2="58640"/>
                        <a14:foregroundMark x1="1971" y1="92463" x2="5290" y2="97059"/>
                        <a14:foregroundMark x1="25415" y1="29228" x2="27282" y2="30699"/>
                        <a14:foregroundMark x1="25311" y1="28676" x2="27593" y2="29228"/>
                        <a14:foregroundMark x1="25000" y1="29228" x2="27386" y2="28860"/>
                        <a14:foregroundMark x1="25000" y1="27757" x2="27282" y2="27757"/>
                        <a14:foregroundMark x1="11826" y1="58824" x2="9855" y2="67279"/>
                        <a14:foregroundMark x1="9855" y1="67279" x2="9751" y2="74816"/>
                        <a14:foregroundMark x1="8610" y1="80882" x2="11826" y2="90625"/>
                        <a14:foregroundMark x1="64938" y1="46691" x2="66701" y2="56066"/>
                        <a14:foregroundMark x1="66701" y1="56066" x2="66701" y2="56250"/>
                        <a14:foregroundMark x1="66079" y1="63971" x2="71577" y2="81066"/>
                        <a14:foregroundMark x1="71577" y1="81066" x2="71577" y2="81066"/>
                        <a14:foregroundMark x1="88485" y1="88603" x2="94502" y2="90625"/>
                        <a14:foregroundMark x1="25934" y1="30515" x2="26867" y2="34007"/>
                        <a14:foregroundMark x1="25726" y1="31985" x2="26141" y2="39522"/>
                        <a14:foregroundMark x1="26037" y1="44669" x2="26037" y2="59743"/>
                        <a14:foregroundMark x1="26556" y1="50551" x2="23548" y2="58640"/>
                        <a14:foregroundMark x1="23548" y1="58640" x2="23444" y2="58824"/>
                        <a14:foregroundMark x1="67427" y1="42279" x2="69191" y2="52206"/>
                        <a14:foregroundMark x1="69191" y1="52206" x2="69606" y2="52574"/>
                        <a14:foregroundMark x1="65560" y1="40993" x2="66286" y2="44118"/>
                        <a14:backgroundMark x1="31535" y1="34191" x2="38589" y2="38051"/>
                        <a14:backgroundMark x1="29979" y1="41544" x2="41805" y2="39154"/>
                        <a14:backgroundMark x1="41805" y1="39154" x2="44087" y2="40074"/>
                        <a14:backgroundMark x1="29772" y1="31985" x2="32054" y2="40809"/>
                        <a14:backgroundMark x1="32054" y1="40809" x2="32054" y2="41176"/>
                        <a14:backgroundMark x1="46473" y1="33824" x2="56120" y2="34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" t="27036" r="366" b="537"/>
          <a:stretch/>
        </p:blipFill>
        <p:spPr>
          <a:xfrm>
            <a:off x="50334" y="3120704"/>
            <a:ext cx="9043332" cy="373729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7F883720-3E22-4F0D-BB6C-7908EAF030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3" r="4312" b="75158"/>
          <a:stretch/>
        </p:blipFill>
        <p:spPr>
          <a:xfrm>
            <a:off x="7583647" y="211386"/>
            <a:ext cx="1224793" cy="128185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7AD46E5-7799-4ADC-95C7-BFA34598C323}"/>
              </a:ext>
            </a:extLst>
          </p:cNvPr>
          <p:cNvSpPr/>
          <p:nvPr/>
        </p:nvSpPr>
        <p:spPr>
          <a:xfrm>
            <a:off x="784904" y="1366378"/>
            <a:ext cx="7574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43800"/>
                </a:solidFill>
                <a:effectLst>
                  <a:outerShdw blurRad="12700" dist="38100" dir="2700000" algn="tl" rotWithShape="0">
                    <a:srgbClr val="FFC34B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簡報完畢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543800"/>
              </a:solidFill>
              <a:effectLst>
                <a:outerShdw blurRad="12700" dist="38100" dir="2700000" algn="tl" rotWithShape="0">
                  <a:srgbClr val="FFC34B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0D96AA9F-65C5-467A-B6BB-922018E997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33864" cy="4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1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58" y="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3"/>
            <a:ext cx="5536734" cy="2980380"/>
            <a:chOff x="3414319" y="80236"/>
            <a:chExt cx="5536734" cy="1542228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189778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283354" y="80236"/>
              <a:ext cx="1655628" cy="1542228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77505"/>
            <a:ext cx="5402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確實填寫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表二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備妥①使用焚化再生粒料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CLSM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數量計算表</a:t>
            </a:r>
            <a:endParaRPr lang="en-US" altLang="zh-TW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②使用焚化再生粒料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CLSM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路段位置標示圖</a:t>
            </a:r>
            <a:endParaRPr lang="en-US" altLang="zh-TW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③使用單位與施工單位，雙方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承攬契約封面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首頁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甲方、乙方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及最後甲乙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雙方用印頁影本</a:t>
            </a:r>
            <a:endParaRPr lang="en-US" altLang="zh-TW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④如施工單位有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分包給其它承攬商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，亦需檢附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雙方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承攬契約封面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、首頁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甲方、乙方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及最後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甲乙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雙方用印頁</a:t>
            </a:r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xmlns="" id="{83959121-9BA7-4CF2-8E86-BD46FE335467}"/>
              </a:ext>
            </a:extLst>
          </p:cNvPr>
          <p:cNvSpPr/>
          <p:nvPr/>
        </p:nvSpPr>
        <p:spPr>
          <a:xfrm>
            <a:off x="100668" y="1091252"/>
            <a:ext cx="3246539" cy="2334985"/>
          </a:xfrm>
          <a:prstGeom prst="rightArrow">
            <a:avLst>
              <a:gd name="adj1" fmla="val 66783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9C4E9ABB-04D0-4C49-B963-443EB0825232}"/>
              </a:ext>
            </a:extLst>
          </p:cNvPr>
          <p:cNvSpPr txBox="1"/>
          <p:nvPr/>
        </p:nvSpPr>
        <p:spPr>
          <a:xfrm>
            <a:off x="72507" y="1534158"/>
            <a:ext cx="2913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en-US" altLang="zh-TW" b="1" dirty="0">
                <a:solidFill>
                  <a:srgbClr val="FF33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【</a:t>
            </a:r>
            <a:r>
              <a:rPr lang="zh-TW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台電桃園營業處</a:t>
            </a:r>
            <a:r>
              <a:rPr lang="en-US" altLang="zh-TW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en-US" altLang="zh-TW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109</a:t>
            </a:r>
            <a:r>
              <a:rPr lang="zh-TW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年丙工區配電管路工程</a:t>
            </a:r>
            <a:r>
              <a:rPr lang="en-US" altLang="zh-TW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 B190656</a:t>
            </a:r>
            <a:r>
              <a:rPr lang="zh-TW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號陸軍第六軍團砲兵第二一指揮部申請用電配電管路工程」</a:t>
            </a:r>
            <a:r>
              <a:rPr lang="en-US" altLang="zh-TW" b="1" dirty="0">
                <a:solidFill>
                  <a:srgbClr val="FF33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】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為例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5227EEAA-DA8A-47DC-AA93-D2974E5FF5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129" t="11712" r="34312" b="10979"/>
          <a:stretch/>
        </p:blipFill>
        <p:spPr>
          <a:xfrm>
            <a:off x="96861" y="3021560"/>
            <a:ext cx="1810692" cy="2494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xmlns="" id="{6A9ECFAA-0A4B-4506-B7C4-E6DEB775A1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969" t="13599" r="33395" b="9837"/>
          <a:stretch/>
        </p:blipFill>
        <p:spPr>
          <a:xfrm>
            <a:off x="2012159" y="3021560"/>
            <a:ext cx="1948643" cy="2494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xmlns="" id="{82D7B804-6D1C-4582-B0B8-3D93643786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394" t="12063" r="36488" b="9140"/>
          <a:stretch/>
        </p:blipFill>
        <p:spPr>
          <a:xfrm>
            <a:off x="4088867" y="3021560"/>
            <a:ext cx="1695352" cy="2494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xmlns="" id="{3F30EA4B-5EC2-4512-9537-4D30399D67F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780" t="34835" r="26108" b="5261"/>
          <a:stretch/>
        </p:blipFill>
        <p:spPr>
          <a:xfrm>
            <a:off x="6017605" y="2815815"/>
            <a:ext cx="2572427" cy="1801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43A631B-393C-42E5-856B-A6D45342A56D}"/>
              </a:ext>
            </a:extLst>
          </p:cNvPr>
          <p:cNvSpPr/>
          <p:nvPr/>
        </p:nvSpPr>
        <p:spPr>
          <a:xfrm>
            <a:off x="1078707" y="3467101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F5A861AB-6D80-4C77-9ED6-409CE6D2C838}"/>
              </a:ext>
            </a:extLst>
          </p:cNvPr>
          <p:cNvSpPr/>
          <p:nvPr/>
        </p:nvSpPr>
        <p:spPr>
          <a:xfrm>
            <a:off x="1267301" y="3465195"/>
            <a:ext cx="43200" cy="5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B7C9CB51-EAC5-40A6-8B36-F1502A055435}"/>
              </a:ext>
            </a:extLst>
          </p:cNvPr>
          <p:cNvSpPr/>
          <p:nvPr/>
        </p:nvSpPr>
        <p:spPr>
          <a:xfrm>
            <a:off x="1360533" y="3464217"/>
            <a:ext cx="43200" cy="5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0E1CD204-A224-42F9-B2BE-C9C11230C638}"/>
              </a:ext>
            </a:extLst>
          </p:cNvPr>
          <p:cNvSpPr/>
          <p:nvPr/>
        </p:nvSpPr>
        <p:spPr>
          <a:xfrm>
            <a:off x="1075532" y="3606801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4AE30FB1-89C4-4208-9D44-A7FCFA796863}"/>
              </a:ext>
            </a:extLst>
          </p:cNvPr>
          <p:cNvSpPr/>
          <p:nvPr/>
        </p:nvSpPr>
        <p:spPr>
          <a:xfrm>
            <a:off x="1241901" y="3604895"/>
            <a:ext cx="43200" cy="5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764FF4FA-A40E-4904-BB73-519E6CF6B70E}"/>
              </a:ext>
            </a:extLst>
          </p:cNvPr>
          <p:cNvSpPr/>
          <p:nvPr/>
        </p:nvSpPr>
        <p:spPr>
          <a:xfrm>
            <a:off x="1363708" y="3603917"/>
            <a:ext cx="43200" cy="5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xmlns="" id="{91071740-108D-40AC-B271-488431434B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7450" y="3526416"/>
            <a:ext cx="558086" cy="64800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xmlns="" id="{621F10D0-C4D5-4FDC-8016-9B7D1876063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6121" t="14960" r="36094" b="4657"/>
          <a:stretch/>
        </p:blipFill>
        <p:spPr>
          <a:xfrm>
            <a:off x="5447265" y="4171680"/>
            <a:ext cx="1527917" cy="2486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xmlns="" id="{683D03E2-3230-4EC4-AF49-C614325384E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3886" t="13160" r="34129" b="8369"/>
          <a:stretch/>
        </p:blipFill>
        <p:spPr>
          <a:xfrm>
            <a:off x="7120805" y="4171680"/>
            <a:ext cx="1810693" cy="2498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702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58" y="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zh-TW" altLang="en-US" sz="5400" b="1" dirty="0">
                <a:ln/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endParaRPr lang="zh-TW" altLang="en-US" sz="5400" b="1" cap="none" spc="0" dirty="0">
              <a:ln/>
              <a:solidFill>
                <a:schemeClr val="accent1">
                  <a:lumMod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150425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283354" y="80235"/>
              <a:ext cx="1655628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436228"/>
            <a:ext cx="5469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「焚化再生粒料流向管理系統」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申請工程管制編號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網址：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https://rams.epa.gov.tw/RAMS/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xmlns="" id="{83959121-9BA7-4CF2-8E86-BD46FE335467}"/>
              </a:ext>
            </a:extLst>
          </p:cNvPr>
          <p:cNvSpPr/>
          <p:nvPr/>
        </p:nvSpPr>
        <p:spPr>
          <a:xfrm>
            <a:off x="100668" y="950567"/>
            <a:ext cx="3246539" cy="2334985"/>
          </a:xfrm>
          <a:prstGeom prst="rightArrow">
            <a:avLst>
              <a:gd name="adj1" fmla="val 66783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9C4E9ABB-04D0-4C49-B963-443EB0825232}"/>
              </a:ext>
            </a:extLst>
          </p:cNvPr>
          <p:cNvSpPr txBox="1"/>
          <p:nvPr/>
        </p:nvSpPr>
        <p:spPr>
          <a:xfrm>
            <a:off x="72507" y="1381756"/>
            <a:ext cx="2913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en-US" altLang="zh-TW" b="1" dirty="0">
                <a:solidFill>
                  <a:srgbClr val="FF33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【</a:t>
            </a:r>
            <a:r>
              <a:rPr lang="zh-TW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台電桃園營業處</a:t>
            </a:r>
            <a:r>
              <a:rPr lang="en-US" altLang="zh-TW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en-US" altLang="zh-TW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109</a:t>
            </a:r>
            <a:r>
              <a:rPr lang="zh-TW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年丙工區配電管路工程</a:t>
            </a:r>
            <a:r>
              <a:rPr lang="en-US" altLang="zh-TW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 B190656</a:t>
            </a:r>
            <a:r>
              <a:rPr lang="zh-TW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號陸軍第六軍團砲兵第二一指揮部申請用電配電管路工程」</a:t>
            </a:r>
            <a:r>
              <a:rPr lang="en-US" altLang="zh-TW" b="1" dirty="0">
                <a:solidFill>
                  <a:srgbClr val="FF33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】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為例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2B070980-B9F2-4267-9317-A8FFBE9BA8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3" t="9960" r="1101" b="4549"/>
          <a:stretch/>
        </p:blipFill>
        <p:spPr>
          <a:xfrm>
            <a:off x="3439123" y="1440060"/>
            <a:ext cx="5570275" cy="2616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xmlns="" id="{09536A0B-4B57-4FDF-892B-F3A8037CA825}"/>
              </a:ext>
            </a:extLst>
          </p:cNvPr>
          <p:cNvSpPr/>
          <p:nvPr/>
        </p:nvSpPr>
        <p:spPr>
          <a:xfrm>
            <a:off x="5405875" y="2028412"/>
            <a:ext cx="834938" cy="5789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箭號: 向下 4">
            <a:extLst>
              <a:ext uri="{FF2B5EF4-FFF2-40B4-BE49-F238E27FC236}">
                <a16:creationId xmlns:a16="http://schemas.microsoft.com/office/drawing/2014/main" xmlns="" id="{E8831289-2F27-4D95-B50E-B1BA0282A18C}"/>
              </a:ext>
            </a:extLst>
          </p:cNvPr>
          <p:cNvSpPr/>
          <p:nvPr/>
        </p:nvSpPr>
        <p:spPr>
          <a:xfrm rot="4466125">
            <a:off x="3827664" y="1541293"/>
            <a:ext cx="700496" cy="2359724"/>
          </a:xfrm>
          <a:prstGeom prst="downArrow">
            <a:avLst>
              <a:gd name="adj1" fmla="val 33605"/>
              <a:gd name="adj2" fmla="val 50000"/>
            </a:avLst>
          </a:prstGeom>
          <a:solidFill>
            <a:srgbClr val="FF0000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4B7A067E-2914-4BDE-8DAF-CA48084679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0219" y="4129525"/>
            <a:ext cx="5596350" cy="1923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5B3CC35D-32ED-46FF-AC7A-7B96602C59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602" y="3015234"/>
            <a:ext cx="2692497" cy="3755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24F5DEB8-FA93-4248-B0FD-EB5064813BBC}"/>
              </a:ext>
            </a:extLst>
          </p:cNvPr>
          <p:cNvSpPr txBox="1"/>
          <p:nvPr/>
        </p:nvSpPr>
        <p:spPr>
          <a:xfrm>
            <a:off x="2895465" y="5762965"/>
            <a:ext cx="5762027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進入系統後點選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管編申請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→申請身分別選擇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工程工地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並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填寫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Email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後輸入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驗證碼，確定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後系統會寄出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管制編號申請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信件→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進入信箱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點選信件內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網址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進行申請。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8C2C5035-2D9D-4EA8-9CAC-B6120B072EB6}"/>
              </a:ext>
            </a:extLst>
          </p:cNvPr>
          <p:cNvSpPr/>
          <p:nvPr/>
        </p:nvSpPr>
        <p:spPr>
          <a:xfrm flipV="1">
            <a:off x="3727280" y="4962367"/>
            <a:ext cx="5150267" cy="5812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8098B371-6FC9-42CE-A00F-D7ED7C5C8174}"/>
              </a:ext>
            </a:extLst>
          </p:cNvPr>
          <p:cNvSpPr/>
          <p:nvPr/>
        </p:nvSpPr>
        <p:spPr>
          <a:xfrm flipV="1">
            <a:off x="100669" y="3138367"/>
            <a:ext cx="1238486" cy="4340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23431C95-6C45-4604-A536-42949D2ED3A6}"/>
              </a:ext>
            </a:extLst>
          </p:cNvPr>
          <p:cNvSpPr/>
          <p:nvPr/>
        </p:nvSpPr>
        <p:spPr>
          <a:xfrm flipV="1">
            <a:off x="100668" y="5941695"/>
            <a:ext cx="1450862" cy="5698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54199907-16C6-4454-AA49-C448FD167BE3}"/>
              </a:ext>
            </a:extLst>
          </p:cNvPr>
          <p:cNvSpPr/>
          <p:nvPr/>
        </p:nvSpPr>
        <p:spPr>
          <a:xfrm flipV="1">
            <a:off x="100668" y="6558566"/>
            <a:ext cx="318186" cy="2182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箭號: 向下 31">
            <a:extLst>
              <a:ext uri="{FF2B5EF4-FFF2-40B4-BE49-F238E27FC236}">
                <a16:creationId xmlns:a16="http://schemas.microsoft.com/office/drawing/2014/main" xmlns="" id="{DA124720-436E-4D69-8032-0FFD5CBD8751}"/>
              </a:ext>
            </a:extLst>
          </p:cNvPr>
          <p:cNvSpPr/>
          <p:nvPr/>
        </p:nvSpPr>
        <p:spPr>
          <a:xfrm rot="14625328">
            <a:off x="2186140" y="4654389"/>
            <a:ext cx="700496" cy="1830672"/>
          </a:xfrm>
          <a:prstGeom prst="downArrow">
            <a:avLst>
              <a:gd name="adj1" fmla="val 33605"/>
              <a:gd name="adj2" fmla="val 50000"/>
            </a:avLst>
          </a:prstGeom>
          <a:solidFill>
            <a:srgbClr val="FF0000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47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C80C8578-3784-4005-BD24-904D90040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964" y="1174079"/>
            <a:ext cx="5947028" cy="4398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255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59" y="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720628" y="80235"/>
              <a:ext cx="1218351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依照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填寫資料填寫系統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xmlns="" id="{D70EC862-9BCD-42D8-904C-BC9B2AC19D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579" t="11712" r="34941" b="10979"/>
          <a:stretch/>
        </p:blipFill>
        <p:spPr>
          <a:xfrm>
            <a:off x="67112" y="1427634"/>
            <a:ext cx="3060329" cy="4366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48C01F93-F18A-45CA-963C-BE168291B99D}"/>
              </a:ext>
            </a:extLst>
          </p:cNvPr>
          <p:cNvSpPr/>
          <p:nvPr/>
        </p:nvSpPr>
        <p:spPr>
          <a:xfrm>
            <a:off x="273303" y="1815056"/>
            <a:ext cx="2808000" cy="126000"/>
          </a:xfrm>
          <a:prstGeom prst="rect">
            <a:avLst/>
          </a:prstGeom>
          <a:noFill/>
          <a:ln w="28575">
            <a:solidFill>
              <a:srgbClr val="9E6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396EDB38-0CB7-48FF-8BB8-1AB79FF6B048}"/>
              </a:ext>
            </a:extLst>
          </p:cNvPr>
          <p:cNvSpPr/>
          <p:nvPr/>
        </p:nvSpPr>
        <p:spPr>
          <a:xfrm>
            <a:off x="258503" y="2659527"/>
            <a:ext cx="2840029" cy="326953"/>
          </a:xfrm>
          <a:prstGeom prst="rect">
            <a:avLst/>
          </a:prstGeom>
          <a:noFill/>
          <a:ln w="28575">
            <a:solidFill>
              <a:srgbClr val="9E6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F62A0DFC-FFFC-457F-A119-C66BFD2B4DE2}"/>
              </a:ext>
            </a:extLst>
          </p:cNvPr>
          <p:cNvSpPr/>
          <p:nvPr/>
        </p:nvSpPr>
        <p:spPr>
          <a:xfrm>
            <a:off x="3158872" y="1427634"/>
            <a:ext cx="5879916" cy="8035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xmlns="" id="{05084433-4D84-4EB7-91C3-6EB08608F0DF}"/>
              </a:ext>
            </a:extLst>
          </p:cNvPr>
          <p:cNvSpPr txBox="1"/>
          <p:nvPr/>
        </p:nvSpPr>
        <p:spPr>
          <a:xfrm>
            <a:off x="7716662" y="1585639"/>
            <a:ext cx="50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FA76F64F-25DF-459D-9A56-3F49A4AB8D37}"/>
              </a:ext>
            </a:extLst>
          </p:cNvPr>
          <p:cNvSpPr/>
          <p:nvPr/>
        </p:nvSpPr>
        <p:spPr>
          <a:xfrm>
            <a:off x="3144882" y="2259859"/>
            <a:ext cx="5879916" cy="222643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xmlns="" id="{CA6E7B75-C466-4921-A400-219416A773C6}"/>
              </a:ext>
            </a:extLst>
          </p:cNvPr>
          <p:cNvSpPr txBox="1"/>
          <p:nvPr/>
        </p:nvSpPr>
        <p:spPr>
          <a:xfrm>
            <a:off x="8085334" y="2511182"/>
            <a:ext cx="50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A8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</a:p>
        </p:txBody>
      </p:sp>
      <p:pic>
        <p:nvPicPr>
          <p:cNvPr id="50" name="圖片 49">
            <a:extLst>
              <a:ext uri="{FF2B5EF4-FFF2-40B4-BE49-F238E27FC236}">
                <a16:creationId xmlns:a16="http://schemas.microsoft.com/office/drawing/2014/main" xmlns="" id="{A137911B-321D-48C1-90B8-6A8D91DE10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7049" y="2307216"/>
            <a:ext cx="930806" cy="108077"/>
          </a:xfrm>
          <a:prstGeom prst="rect">
            <a:avLst/>
          </a:pr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89C54F60-1F7E-45EE-9684-3E52ADCB765B}"/>
              </a:ext>
            </a:extLst>
          </p:cNvPr>
          <p:cNvSpPr/>
          <p:nvPr/>
        </p:nvSpPr>
        <p:spPr>
          <a:xfrm>
            <a:off x="1728784" y="2217157"/>
            <a:ext cx="9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3707244B-CF21-4C4C-B12E-0FB0B43FD1DE}"/>
              </a:ext>
            </a:extLst>
          </p:cNvPr>
          <p:cNvSpPr/>
          <p:nvPr/>
        </p:nvSpPr>
        <p:spPr>
          <a:xfrm>
            <a:off x="2069365" y="2215302"/>
            <a:ext cx="9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29527830-E5E9-42DB-BE3B-91AF89DD1F78}"/>
              </a:ext>
            </a:extLst>
          </p:cNvPr>
          <p:cNvSpPr/>
          <p:nvPr/>
        </p:nvSpPr>
        <p:spPr>
          <a:xfrm>
            <a:off x="2228897" y="2215302"/>
            <a:ext cx="9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748A02DE-47CC-4033-BB5A-797D7326857F}"/>
              </a:ext>
            </a:extLst>
          </p:cNvPr>
          <p:cNvSpPr/>
          <p:nvPr/>
        </p:nvSpPr>
        <p:spPr>
          <a:xfrm>
            <a:off x="1728784" y="2458216"/>
            <a:ext cx="9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69A8B549-5B3A-4C9E-A582-3DE9878B6C7E}"/>
              </a:ext>
            </a:extLst>
          </p:cNvPr>
          <p:cNvSpPr/>
          <p:nvPr/>
        </p:nvSpPr>
        <p:spPr>
          <a:xfrm>
            <a:off x="2024412" y="2457314"/>
            <a:ext cx="9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E8039B6D-496A-47E1-ADDA-D03B98655ADF}"/>
              </a:ext>
            </a:extLst>
          </p:cNvPr>
          <p:cNvSpPr/>
          <p:nvPr/>
        </p:nvSpPr>
        <p:spPr>
          <a:xfrm>
            <a:off x="2221262" y="2457314"/>
            <a:ext cx="9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7040189D-49AB-434F-8CCF-24A253EADF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7251" y="3065419"/>
            <a:ext cx="5258649" cy="3735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8AC82129-5387-4BAF-9EB9-49DA596A6FD2}"/>
              </a:ext>
            </a:extLst>
          </p:cNvPr>
          <p:cNvSpPr txBox="1"/>
          <p:nvPr/>
        </p:nvSpPr>
        <p:spPr>
          <a:xfrm>
            <a:off x="16776" y="5652556"/>
            <a:ext cx="5100508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①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填入是否為政府採購法案件</a:t>
            </a:r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政府電子採購網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查詢後確實填寫標案案號</a:t>
            </a:r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https://web.pcc.gov.tw/)</a:t>
            </a:r>
            <a:b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lang="zh-TW" altLang="en-US" dirty="0">
                <a:solidFill>
                  <a:srgbClr val="A87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②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填入工程名稱</a:t>
            </a:r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包含契約名稱及實際工程名稱</a:t>
            </a:r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)/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使用單位名稱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9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50CB8FBB-FA83-49EF-8740-B882F9677B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58"/>
          <a:stretch/>
        </p:blipFill>
        <p:spPr>
          <a:xfrm>
            <a:off x="3125295" y="1280783"/>
            <a:ext cx="5962576" cy="4796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E6F29984-09EB-4AFB-89AF-26A63B4707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238" t="12910" r="27156" b="12623"/>
          <a:stretch/>
        </p:blipFill>
        <p:spPr>
          <a:xfrm>
            <a:off x="5427110" y="3567772"/>
            <a:ext cx="3660761" cy="3290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59" y="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720628" y="80235"/>
              <a:ext cx="1218351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依照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填寫資料填寫系統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xmlns="" id="{D70EC862-9BCD-42D8-904C-BC9B2AC19D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579" t="11712" r="34941" b="10979"/>
          <a:stretch/>
        </p:blipFill>
        <p:spPr>
          <a:xfrm>
            <a:off x="67112" y="1427634"/>
            <a:ext cx="3060329" cy="4366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8AC82129-5387-4BAF-9EB9-49DA596A6FD2}"/>
              </a:ext>
            </a:extLst>
          </p:cNvPr>
          <p:cNvSpPr txBox="1"/>
          <p:nvPr/>
        </p:nvSpPr>
        <p:spPr>
          <a:xfrm>
            <a:off x="84429" y="5366098"/>
            <a:ext cx="501188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③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將表二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工程地點填入使用場址。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800" b="1" dirty="0">
                <a:solidFill>
                  <a:srgbClr val="A8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④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填入使用地號後帶入座標，並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確認紅色部分包含工程地點且無環境敏感區域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396EDB38-0CB7-48FF-8BB8-1AB79FF6B048}"/>
              </a:ext>
            </a:extLst>
          </p:cNvPr>
          <p:cNvSpPr/>
          <p:nvPr/>
        </p:nvSpPr>
        <p:spPr>
          <a:xfrm>
            <a:off x="240378" y="2960059"/>
            <a:ext cx="2840029" cy="1663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F62A0DFC-FFFC-457F-A119-C66BFD2B4DE2}"/>
              </a:ext>
            </a:extLst>
          </p:cNvPr>
          <p:cNvSpPr/>
          <p:nvPr/>
        </p:nvSpPr>
        <p:spPr>
          <a:xfrm>
            <a:off x="3125295" y="2678079"/>
            <a:ext cx="5903334" cy="45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xmlns="" id="{CA6E7B75-C466-4921-A400-219416A773C6}"/>
              </a:ext>
            </a:extLst>
          </p:cNvPr>
          <p:cNvSpPr txBox="1"/>
          <p:nvPr/>
        </p:nvSpPr>
        <p:spPr>
          <a:xfrm>
            <a:off x="7851644" y="3151725"/>
            <a:ext cx="50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A8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④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xmlns="" id="{F98C10C5-6724-438D-8CA4-9FCDE434058D}"/>
              </a:ext>
            </a:extLst>
          </p:cNvPr>
          <p:cNvSpPr txBox="1"/>
          <p:nvPr/>
        </p:nvSpPr>
        <p:spPr>
          <a:xfrm>
            <a:off x="4245401" y="2664790"/>
            <a:ext cx="50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endParaRPr lang="zh-TW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FFF6A4D6-3324-42B5-BE29-9C7E8364CF76}"/>
              </a:ext>
            </a:extLst>
          </p:cNvPr>
          <p:cNvSpPr/>
          <p:nvPr/>
        </p:nvSpPr>
        <p:spPr>
          <a:xfrm>
            <a:off x="7215456" y="3246651"/>
            <a:ext cx="636188" cy="316430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箭號: 向下 46">
            <a:extLst>
              <a:ext uri="{FF2B5EF4-FFF2-40B4-BE49-F238E27FC236}">
                <a16:creationId xmlns:a16="http://schemas.microsoft.com/office/drawing/2014/main" xmlns="" id="{AA549D0F-AA6E-449B-82DB-6D81D7D085EA}"/>
              </a:ext>
            </a:extLst>
          </p:cNvPr>
          <p:cNvSpPr/>
          <p:nvPr/>
        </p:nvSpPr>
        <p:spPr>
          <a:xfrm>
            <a:off x="7333262" y="3585593"/>
            <a:ext cx="400575" cy="558111"/>
          </a:xfrm>
          <a:prstGeom prst="downArrow">
            <a:avLst>
              <a:gd name="adj1" fmla="val 33246"/>
              <a:gd name="adj2" fmla="val 50000"/>
            </a:avLst>
          </a:prstGeom>
          <a:solidFill>
            <a:srgbClr val="A87000"/>
          </a:solidFill>
          <a:ln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F59626E0-02AA-4489-B422-8650DC5DAB35}"/>
              </a:ext>
            </a:extLst>
          </p:cNvPr>
          <p:cNvSpPr/>
          <p:nvPr/>
        </p:nvSpPr>
        <p:spPr>
          <a:xfrm>
            <a:off x="5427110" y="3833769"/>
            <a:ext cx="904032" cy="214703"/>
          </a:xfrm>
          <a:prstGeom prst="rect">
            <a:avLst/>
          </a:prstGeom>
          <a:noFill/>
          <a:ln w="28575">
            <a:solidFill>
              <a:srgbClr val="9E6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0" name="圖片 49">
            <a:extLst>
              <a:ext uri="{FF2B5EF4-FFF2-40B4-BE49-F238E27FC236}">
                <a16:creationId xmlns:a16="http://schemas.microsoft.com/office/drawing/2014/main" xmlns="" id="{A137911B-321D-48C1-90B8-6A8D91DE10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7049" y="2307216"/>
            <a:ext cx="930806" cy="108077"/>
          </a:xfrm>
          <a:prstGeom prst="rect">
            <a:avLst/>
          </a:pr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89C54F60-1F7E-45EE-9684-3E52ADCB765B}"/>
              </a:ext>
            </a:extLst>
          </p:cNvPr>
          <p:cNvSpPr/>
          <p:nvPr/>
        </p:nvSpPr>
        <p:spPr>
          <a:xfrm>
            <a:off x="1728784" y="2217157"/>
            <a:ext cx="9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3707244B-CF21-4C4C-B12E-0FB0B43FD1DE}"/>
              </a:ext>
            </a:extLst>
          </p:cNvPr>
          <p:cNvSpPr/>
          <p:nvPr/>
        </p:nvSpPr>
        <p:spPr>
          <a:xfrm>
            <a:off x="2069365" y="2215302"/>
            <a:ext cx="9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29527830-E5E9-42DB-BE3B-91AF89DD1F78}"/>
              </a:ext>
            </a:extLst>
          </p:cNvPr>
          <p:cNvSpPr/>
          <p:nvPr/>
        </p:nvSpPr>
        <p:spPr>
          <a:xfrm>
            <a:off x="2228897" y="2215302"/>
            <a:ext cx="9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748A02DE-47CC-4033-BB5A-797D7326857F}"/>
              </a:ext>
            </a:extLst>
          </p:cNvPr>
          <p:cNvSpPr/>
          <p:nvPr/>
        </p:nvSpPr>
        <p:spPr>
          <a:xfrm>
            <a:off x="1728784" y="2458216"/>
            <a:ext cx="9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69A8B549-5B3A-4C9E-A582-3DE9878B6C7E}"/>
              </a:ext>
            </a:extLst>
          </p:cNvPr>
          <p:cNvSpPr/>
          <p:nvPr/>
        </p:nvSpPr>
        <p:spPr>
          <a:xfrm>
            <a:off x="2024412" y="2457314"/>
            <a:ext cx="9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E8039B6D-496A-47E1-ADDA-D03B98655ADF}"/>
              </a:ext>
            </a:extLst>
          </p:cNvPr>
          <p:cNvSpPr/>
          <p:nvPr/>
        </p:nvSpPr>
        <p:spPr>
          <a:xfrm>
            <a:off x="2221262" y="2457314"/>
            <a:ext cx="9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FF958B2F-DBAF-457F-9B6B-9F571C9005B1}"/>
              </a:ext>
            </a:extLst>
          </p:cNvPr>
          <p:cNvSpPr/>
          <p:nvPr/>
        </p:nvSpPr>
        <p:spPr>
          <a:xfrm>
            <a:off x="7567105" y="4536590"/>
            <a:ext cx="1341304" cy="253524"/>
          </a:xfrm>
          <a:prstGeom prst="rect">
            <a:avLst/>
          </a:prstGeom>
          <a:noFill/>
          <a:ln w="28575">
            <a:solidFill>
              <a:srgbClr val="9E6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788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C8470E7B-1ADA-4CE2-B8B2-A0CD85B4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392" y="1186400"/>
            <a:ext cx="5866524" cy="3853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61" y="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依照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填寫資料填寫系統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45CD3483-D67C-40A7-A9E3-4585FEF47BD2}"/>
              </a:ext>
            </a:extLst>
          </p:cNvPr>
          <p:cNvSpPr/>
          <p:nvPr/>
        </p:nvSpPr>
        <p:spPr>
          <a:xfrm>
            <a:off x="3278614" y="1203401"/>
            <a:ext cx="5732080" cy="5498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10818186-7633-4CC3-AD05-189C27E50193}"/>
              </a:ext>
            </a:extLst>
          </p:cNvPr>
          <p:cNvSpPr/>
          <p:nvPr/>
        </p:nvSpPr>
        <p:spPr>
          <a:xfrm>
            <a:off x="3283268" y="1779355"/>
            <a:ext cx="5729680" cy="592955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xmlns="" id="{38E20D9F-561E-4413-BB36-9C16993DFBF2}"/>
              </a:ext>
            </a:extLst>
          </p:cNvPr>
          <p:cNvSpPr txBox="1"/>
          <p:nvPr/>
        </p:nvSpPr>
        <p:spPr>
          <a:xfrm>
            <a:off x="3951684" y="1225988"/>
            <a:ext cx="502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⑤</a:t>
            </a:r>
            <a:endParaRPr lang="zh-TW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xmlns="" id="{31B6A97D-1872-44DE-ABB1-DDEDF96702A8}"/>
              </a:ext>
            </a:extLst>
          </p:cNvPr>
          <p:cNvSpPr txBox="1"/>
          <p:nvPr/>
        </p:nvSpPr>
        <p:spPr>
          <a:xfrm>
            <a:off x="3953493" y="1847581"/>
            <a:ext cx="50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9E6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⑥</a:t>
            </a:r>
            <a:endParaRPr lang="zh-TW" altLang="en-US" sz="2400" b="1" dirty="0">
              <a:solidFill>
                <a:srgbClr val="9E6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C010AC22-ED40-443F-BAE8-709BE057F729}"/>
              </a:ext>
            </a:extLst>
          </p:cNvPr>
          <p:cNvSpPr/>
          <p:nvPr/>
        </p:nvSpPr>
        <p:spPr>
          <a:xfrm>
            <a:off x="3278614" y="2378723"/>
            <a:ext cx="3776636" cy="267879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06F06A6-1A9F-4EA8-880F-6441D410B4A3}"/>
              </a:ext>
            </a:extLst>
          </p:cNvPr>
          <p:cNvSpPr/>
          <p:nvPr/>
        </p:nvSpPr>
        <p:spPr>
          <a:xfrm>
            <a:off x="6988028" y="3409951"/>
            <a:ext cx="841521" cy="101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xmlns="" id="{A6B6A637-75F3-4C45-932C-63772B7DB619}"/>
              </a:ext>
            </a:extLst>
          </p:cNvPr>
          <p:cNvGrpSpPr/>
          <p:nvPr/>
        </p:nvGrpSpPr>
        <p:grpSpPr>
          <a:xfrm>
            <a:off x="98289" y="1203815"/>
            <a:ext cx="3060329" cy="4366252"/>
            <a:chOff x="67112" y="1427634"/>
            <a:chExt cx="3060329" cy="4366252"/>
          </a:xfrm>
        </p:grpSpPr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xmlns="" id="{BDB3AE78-0741-4BF4-90C5-5060CC4E05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4579" t="11712" r="34941" b="10979"/>
            <a:stretch/>
          </p:blipFill>
          <p:spPr>
            <a:xfrm>
              <a:off x="67112" y="1427634"/>
              <a:ext cx="3060329" cy="43662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904B448D-DDD6-44C6-8CCA-7FB08E039103}"/>
                </a:ext>
              </a:extLst>
            </p:cNvPr>
            <p:cNvSpPr/>
            <p:nvPr/>
          </p:nvSpPr>
          <p:spPr>
            <a:xfrm>
              <a:off x="273303" y="1815056"/>
              <a:ext cx="2808000" cy="252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xmlns="" id="{80C0F304-85D3-47E3-943C-0346C2DB5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27049" y="2307216"/>
              <a:ext cx="930806" cy="108077"/>
            </a:xfrm>
            <a:prstGeom prst="rect">
              <a:avLst/>
            </a:prstGeom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xmlns="" id="{4B7FC03D-B073-449D-AD27-CBCC164573B5}"/>
                </a:ext>
              </a:extLst>
            </p:cNvPr>
            <p:cNvSpPr/>
            <p:nvPr/>
          </p:nvSpPr>
          <p:spPr>
            <a:xfrm>
              <a:off x="1728784" y="2217157"/>
              <a:ext cx="90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xmlns="" id="{A789F019-1DA2-424E-99B2-5829CE14A4B6}"/>
                </a:ext>
              </a:extLst>
            </p:cNvPr>
            <p:cNvSpPr/>
            <p:nvPr/>
          </p:nvSpPr>
          <p:spPr>
            <a:xfrm>
              <a:off x="2069365" y="2215302"/>
              <a:ext cx="90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xmlns="" id="{A65440D6-B295-49A0-B664-BEC4C90FD077}"/>
                </a:ext>
              </a:extLst>
            </p:cNvPr>
            <p:cNvSpPr/>
            <p:nvPr/>
          </p:nvSpPr>
          <p:spPr>
            <a:xfrm>
              <a:off x="2228897" y="2215302"/>
              <a:ext cx="90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xmlns="" id="{EBCE6234-BFB2-4ED4-A97E-88B00009F69A}"/>
                </a:ext>
              </a:extLst>
            </p:cNvPr>
            <p:cNvSpPr/>
            <p:nvPr/>
          </p:nvSpPr>
          <p:spPr>
            <a:xfrm>
              <a:off x="1728784" y="2458216"/>
              <a:ext cx="90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xmlns="" id="{19D6EDBF-CA4A-4502-995D-0B565B64790C}"/>
                </a:ext>
              </a:extLst>
            </p:cNvPr>
            <p:cNvSpPr/>
            <p:nvPr/>
          </p:nvSpPr>
          <p:spPr>
            <a:xfrm>
              <a:off x="2024412" y="2457314"/>
              <a:ext cx="90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xmlns="" id="{EAC12493-3927-418C-BBF7-AF627109ABC4}"/>
                </a:ext>
              </a:extLst>
            </p:cNvPr>
            <p:cNvSpPr/>
            <p:nvPr/>
          </p:nvSpPr>
          <p:spPr>
            <a:xfrm>
              <a:off x="2221262" y="2457314"/>
              <a:ext cx="90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xmlns="" id="{C5930A58-F45C-4B91-B568-FFA6D9743FA9}"/>
                </a:ext>
              </a:extLst>
            </p:cNvPr>
            <p:cNvSpPr/>
            <p:nvPr/>
          </p:nvSpPr>
          <p:spPr>
            <a:xfrm>
              <a:off x="258503" y="2048527"/>
              <a:ext cx="2840029" cy="252000"/>
            </a:xfrm>
            <a:prstGeom prst="rect">
              <a:avLst/>
            </a:prstGeom>
            <a:noFill/>
            <a:ln w="28575">
              <a:solidFill>
                <a:srgbClr val="A87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8AC82129-5387-4BAF-9EB9-49DA596A6FD2}"/>
              </a:ext>
            </a:extLst>
          </p:cNvPr>
          <p:cNvSpPr txBox="1"/>
          <p:nvPr/>
        </p:nvSpPr>
        <p:spPr>
          <a:xfrm>
            <a:off x="1475801" y="5133153"/>
            <a:ext cx="7106136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⑤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選擇工程單位並填入完整使用單位名稱及承包廠商名稱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若承包商不只一個皆須填寫完整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dirty="0">
                <a:solidFill>
                  <a:srgbClr val="9E6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⑥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填入承包商聯絡資料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需確實填寫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email)</a:t>
            </a:r>
          </a:p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⑦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填入工程時間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6304C624-9BA8-489A-BD9A-6B5A0B7A6A48}"/>
              </a:ext>
            </a:extLst>
          </p:cNvPr>
          <p:cNvSpPr/>
          <p:nvPr/>
        </p:nvSpPr>
        <p:spPr>
          <a:xfrm>
            <a:off x="4626988" y="3464379"/>
            <a:ext cx="72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28EF59F0-320C-4356-8070-730CDCA8FACA}"/>
              </a:ext>
            </a:extLst>
          </p:cNvPr>
          <p:cNvSpPr/>
          <p:nvPr/>
        </p:nvSpPr>
        <p:spPr>
          <a:xfrm>
            <a:off x="4641267" y="3792999"/>
            <a:ext cx="72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F23C5CE1-174F-41F0-9FC6-FF292E77DE3B}"/>
              </a:ext>
            </a:extLst>
          </p:cNvPr>
          <p:cNvSpPr/>
          <p:nvPr/>
        </p:nvSpPr>
        <p:spPr>
          <a:xfrm>
            <a:off x="4798430" y="3797758"/>
            <a:ext cx="72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FC76D4AB-49F3-42C8-B58B-B3500EAEDB70}"/>
              </a:ext>
            </a:extLst>
          </p:cNvPr>
          <p:cNvSpPr/>
          <p:nvPr/>
        </p:nvSpPr>
        <p:spPr>
          <a:xfrm>
            <a:off x="299935" y="2905970"/>
            <a:ext cx="2812545" cy="20739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xmlns="" id="{84D09920-D155-4006-A91D-6DF7A02B9F1B}"/>
              </a:ext>
            </a:extLst>
          </p:cNvPr>
          <p:cNvSpPr txBox="1"/>
          <p:nvPr/>
        </p:nvSpPr>
        <p:spPr>
          <a:xfrm>
            <a:off x="7055250" y="2305495"/>
            <a:ext cx="500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⑦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834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F8BFF1C8-D6A0-49E2-9046-D6E98FA2C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87409"/>
            <a:ext cx="7247836" cy="3420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60" y="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依照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填寫資料填寫系統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8AC82129-5387-4BAF-9EB9-49DA596A6FD2}"/>
              </a:ext>
            </a:extLst>
          </p:cNvPr>
          <p:cNvSpPr txBox="1"/>
          <p:nvPr/>
        </p:nvSpPr>
        <p:spPr>
          <a:xfrm>
            <a:off x="87287" y="3366439"/>
            <a:ext cx="7851693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⑧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焚化再生粒料來源：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博瑞環保股份有限公司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用途別：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控制性低強度回填材料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用於管溝工程之回填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焚化再生粒料產生地：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桃園市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桃園市政府環境保護局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800" b="1" dirty="0">
                <a:solidFill>
                  <a:srgbClr val="9E6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⑨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請各單位可至下列網址查詢後填報，以減少填寫錯誤之退補件。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 https://luz.tcd.gov.tw/web/default.aspx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 https://taobao.tycg.gov.tw/Normal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 http://nsp.tcd.gov.tw/ngis/ </a:t>
            </a:r>
          </a:p>
          <a:p>
            <a:r>
              <a:rPr lang="zh-TW" altLang="en-US" sz="1800" b="1" dirty="0">
                <a:solidFill>
                  <a:schemeClr val="accent6">
                    <a:lumMod val="50000"/>
                  </a:schemeClr>
                </a:solidFill>
                <a:latin typeface="Abadi" panose="020B0604020202020204" pitchFamily="34" charset="0"/>
                <a:cs typeface="Times New Roman" panose="02020603050405020304" pitchFamily="18" charset="0"/>
              </a:rPr>
              <a:t>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下列用途別在「使用時現場地下水位高逾一公尺以上」此欄位填寫</a:t>
            </a:r>
            <a:r>
              <a:rPr lang="zh-TW" altLang="en-US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</a:t>
            </a:r>
            <a:endParaRPr lang="en-US" altLang="zh-TW" dirty="0">
              <a:solidFill>
                <a:srgbClr val="FF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低密度再生透水混凝土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瀝青混凝土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磚品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紐澤西護欄</a:t>
            </a:r>
            <a:r>
              <a:rPr lang="zh-TW" altLang="en-US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之水泥製品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緣石之水泥製品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水泥生料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衛生掩埋場非與鋼材接觸用工程材料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衛生掩埋場覆土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控制性低強度回填材料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控制性</a:t>
            </a:r>
            <a:r>
              <a:rPr lang="zh-TW" altLang="zh-TW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低強度回填材料</a:t>
            </a:r>
            <a:r>
              <a:rPr lang="en-US" altLang="zh-TW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用於管溝工程之回填</a:t>
            </a:r>
            <a:endParaRPr lang="en-US" altLang="zh-TW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其餘用途別在此欄位請實際測量後再填寫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1556BD54-95F3-408E-B747-00AF7687A003}"/>
              </a:ext>
            </a:extLst>
          </p:cNvPr>
          <p:cNvSpPr/>
          <p:nvPr/>
        </p:nvSpPr>
        <p:spPr>
          <a:xfrm>
            <a:off x="71522" y="1359743"/>
            <a:ext cx="6721808" cy="13283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198C6B41-543A-4C8F-A9AF-5B979A636E90}"/>
              </a:ext>
            </a:extLst>
          </p:cNvPr>
          <p:cNvSpPr/>
          <p:nvPr/>
        </p:nvSpPr>
        <p:spPr>
          <a:xfrm>
            <a:off x="71522" y="2751076"/>
            <a:ext cx="6650286" cy="231768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xmlns="" id="{011332FA-0528-467C-90AF-02375D6DDAF6}"/>
              </a:ext>
            </a:extLst>
          </p:cNvPr>
          <p:cNvSpPr txBox="1"/>
          <p:nvPr/>
        </p:nvSpPr>
        <p:spPr>
          <a:xfrm>
            <a:off x="1074302" y="1609050"/>
            <a:ext cx="50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⑧</a:t>
            </a:r>
            <a:endParaRPr lang="zh-TW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xmlns="" id="{A43EEC2C-8422-4F85-9CAC-E76A6B87C775}"/>
              </a:ext>
            </a:extLst>
          </p:cNvPr>
          <p:cNvSpPr txBox="1"/>
          <p:nvPr/>
        </p:nvSpPr>
        <p:spPr>
          <a:xfrm>
            <a:off x="1074302" y="2629035"/>
            <a:ext cx="50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9E6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⑨</a:t>
            </a:r>
            <a:endParaRPr lang="zh-TW" altLang="en-US" sz="2400" b="1" dirty="0">
              <a:solidFill>
                <a:srgbClr val="9E6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xmlns="" id="{2046F0E9-1735-4185-A0FD-FFCBB43E3A62}"/>
              </a:ext>
            </a:extLst>
          </p:cNvPr>
          <p:cNvSpPr txBox="1"/>
          <p:nvPr/>
        </p:nvSpPr>
        <p:spPr>
          <a:xfrm>
            <a:off x="3594529" y="2891299"/>
            <a:ext cx="50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Abadi" panose="020B0604020202020204" pitchFamily="34" charset="0"/>
                <a:cs typeface="Times New Roman" panose="02020603050405020304" pitchFamily="18" charset="0"/>
              </a:rPr>
              <a:t>⑩</a:t>
            </a:r>
            <a:endParaRPr lang="zh-TW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B00620D9-6470-431F-AB0F-97F22A39A072}"/>
              </a:ext>
            </a:extLst>
          </p:cNvPr>
          <p:cNvSpPr/>
          <p:nvPr/>
        </p:nvSpPr>
        <p:spPr>
          <a:xfrm>
            <a:off x="71522" y="3016929"/>
            <a:ext cx="3569300" cy="22402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4C0CC9FF-2E0E-4E9D-ACD2-3E08DE49CDB6}"/>
              </a:ext>
            </a:extLst>
          </p:cNvPr>
          <p:cNvSpPr/>
          <p:nvPr/>
        </p:nvSpPr>
        <p:spPr>
          <a:xfrm>
            <a:off x="7176313" y="1795008"/>
            <a:ext cx="1896165" cy="110795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xmlns="" id="{1B47F8E3-749D-4736-BBDD-ADF5C7B1B0E7}"/>
              </a:ext>
            </a:extLst>
          </p:cNvPr>
          <p:cNvSpPr txBox="1"/>
          <p:nvPr/>
        </p:nvSpPr>
        <p:spPr>
          <a:xfrm>
            <a:off x="7247835" y="1900459"/>
            <a:ext cx="1896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請先選擇土地類別再按設定選擇使用分區類別</a:t>
            </a:r>
          </a:p>
        </p:txBody>
      </p: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xmlns="" id="{FB0779FD-BE56-4784-9A70-8BCD251C746B}"/>
              </a:ext>
            </a:extLst>
          </p:cNvPr>
          <p:cNvCxnSpPr>
            <a:cxnSpLocks/>
            <a:stCxn id="45" idx="3"/>
            <a:endCxn id="55" idx="1"/>
          </p:cNvCxnSpPr>
          <p:nvPr/>
        </p:nvCxnSpPr>
        <p:spPr>
          <a:xfrm flipV="1">
            <a:off x="6721808" y="2348986"/>
            <a:ext cx="454505" cy="517974"/>
          </a:xfrm>
          <a:prstGeom prst="straightConnector1">
            <a:avLst/>
          </a:prstGeom>
          <a:ln w="38100">
            <a:solidFill>
              <a:srgbClr val="A87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40691246-9D24-48D7-A0EA-2FBEDF4E4F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3330" y="2987474"/>
            <a:ext cx="2350670" cy="1919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91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圖片 32">
            <a:extLst>
              <a:ext uri="{FF2B5EF4-FFF2-40B4-BE49-F238E27FC236}">
                <a16:creationId xmlns:a16="http://schemas.microsoft.com/office/drawing/2014/main" xmlns="" id="{E55C1458-0F91-4C16-A094-8F2E93B7C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241" y="974511"/>
            <a:ext cx="5869758" cy="2770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61" y="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依照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填寫資料填寫系統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xmlns="" id="{E389D5CF-7A9E-46CF-B125-D8EF0DFC59B5}"/>
              </a:ext>
            </a:extLst>
          </p:cNvPr>
          <p:cNvGrpSpPr/>
          <p:nvPr/>
        </p:nvGrpSpPr>
        <p:grpSpPr>
          <a:xfrm>
            <a:off x="98289" y="1480652"/>
            <a:ext cx="3060329" cy="4366252"/>
            <a:chOff x="67112" y="1427634"/>
            <a:chExt cx="3060329" cy="4366252"/>
          </a:xfrm>
        </p:grpSpPr>
        <p:pic>
          <p:nvPicPr>
            <p:cNvPr id="44" name="圖片 43">
              <a:extLst>
                <a:ext uri="{FF2B5EF4-FFF2-40B4-BE49-F238E27FC236}">
                  <a16:creationId xmlns:a16="http://schemas.microsoft.com/office/drawing/2014/main" xmlns="" id="{956C4EB5-D8DC-466A-B7D9-515A9F1A6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4579" t="11712" r="34941" b="10979"/>
            <a:stretch/>
          </p:blipFill>
          <p:spPr>
            <a:xfrm>
              <a:off x="67112" y="1427634"/>
              <a:ext cx="3060329" cy="43662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5" name="矩形 44">
              <a:extLst>
                <a:ext uri="{FF2B5EF4-FFF2-40B4-BE49-F238E27FC236}">
                  <a16:creationId xmlns:a16="http://schemas.microsoft.com/office/drawing/2014/main" xmlns="" id="{270F2CDF-7AB6-49E0-ACB8-F045ABC63AB9}"/>
                </a:ext>
              </a:extLst>
            </p:cNvPr>
            <p:cNvSpPr/>
            <p:nvPr/>
          </p:nvSpPr>
          <p:spPr>
            <a:xfrm>
              <a:off x="293677" y="3310971"/>
              <a:ext cx="2808000" cy="4530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xmlns="" id="{0028E313-05E6-416F-8E06-68AB9A2EC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27049" y="2307216"/>
              <a:ext cx="930806" cy="108077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xmlns="" id="{BFFE87DD-954C-456A-AF18-8C3056887568}"/>
                </a:ext>
              </a:extLst>
            </p:cNvPr>
            <p:cNvSpPr/>
            <p:nvPr/>
          </p:nvSpPr>
          <p:spPr>
            <a:xfrm>
              <a:off x="1728784" y="2217157"/>
              <a:ext cx="90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xmlns="" id="{1CB448BC-0D09-4098-BD7A-0FA35FB63BBE}"/>
                </a:ext>
              </a:extLst>
            </p:cNvPr>
            <p:cNvSpPr/>
            <p:nvPr/>
          </p:nvSpPr>
          <p:spPr>
            <a:xfrm>
              <a:off x="2069365" y="2215302"/>
              <a:ext cx="90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xmlns="" id="{3FE687FC-0416-4D4D-93BC-3733B09D7AC4}"/>
                </a:ext>
              </a:extLst>
            </p:cNvPr>
            <p:cNvSpPr/>
            <p:nvPr/>
          </p:nvSpPr>
          <p:spPr>
            <a:xfrm>
              <a:off x="2228897" y="2215302"/>
              <a:ext cx="90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9B04C730-1306-4D4E-9D60-93073EFC2536}"/>
                </a:ext>
              </a:extLst>
            </p:cNvPr>
            <p:cNvSpPr/>
            <p:nvPr/>
          </p:nvSpPr>
          <p:spPr>
            <a:xfrm>
              <a:off x="1728784" y="2458216"/>
              <a:ext cx="90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xmlns="" id="{20D8C314-C00B-4EC6-98B9-57E0AF041055}"/>
                </a:ext>
              </a:extLst>
            </p:cNvPr>
            <p:cNvSpPr/>
            <p:nvPr/>
          </p:nvSpPr>
          <p:spPr>
            <a:xfrm>
              <a:off x="2024412" y="2457314"/>
              <a:ext cx="90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xmlns="" id="{A37D5AD6-F1F1-4037-BC92-2C0CA5EB7D56}"/>
                </a:ext>
              </a:extLst>
            </p:cNvPr>
            <p:cNvSpPr/>
            <p:nvPr/>
          </p:nvSpPr>
          <p:spPr>
            <a:xfrm>
              <a:off x="2221262" y="2457314"/>
              <a:ext cx="90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C8DE389C-E9B7-49E3-B689-F878C8730E7B}"/>
                </a:ext>
              </a:extLst>
            </p:cNvPr>
            <p:cNvSpPr/>
            <p:nvPr/>
          </p:nvSpPr>
          <p:spPr>
            <a:xfrm>
              <a:off x="258503" y="2291808"/>
              <a:ext cx="2840029" cy="144000"/>
            </a:xfrm>
            <a:prstGeom prst="rect">
              <a:avLst/>
            </a:prstGeom>
            <a:noFill/>
            <a:ln w="28575">
              <a:solidFill>
                <a:srgbClr val="A87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4F6B35DD-5B4F-4D5B-8650-A85BA19F4F33}"/>
              </a:ext>
            </a:extLst>
          </p:cNvPr>
          <p:cNvSpPr/>
          <p:nvPr/>
        </p:nvSpPr>
        <p:spPr>
          <a:xfrm>
            <a:off x="3265468" y="2515722"/>
            <a:ext cx="5694676" cy="8482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77DC9AA1-3E40-4A4E-A999-8B6715CE7B02}"/>
              </a:ext>
            </a:extLst>
          </p:cNvPr>
          <p:cNvSpPr/>
          <p:nvPr/>
        </p:nvSpPr>
        <p:spPr>
          <a:xfrm>
            <a:off x="3267439" y="3369558"/>
            <a:ext cx="5693615" cy="252000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8AC82129-5387-4BAF-9EB9-49DA596A6FD2}"/>
              </a:ext>
            </a:extLst>
          </p:cNvPr>
          <p:cNvSpPr txBox="1"/>
          <p:nvPr/>
        </p:nvSpPr>
        <p:spPr>
          <a:xfrm>
            <a:off x="98289" y="5238662"/>
            <a:ext cx="875188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8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⑪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均填入焚化再生粒料預計使用數量並說明估算方式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需求量估算方式說明：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CLSM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預估使用量：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___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立方公尺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; ___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立方公尺*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0.5= ___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公噸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b="0" i="0" dirty="0">
                <a:solidFill>
                  <a:srgbClr val="9E6900"/>
                </a:solidFill>
                <a:effectLst/>
                <a:latin typeface="Verdana" panose="020B0604030504040204" pitchFamily="34" charset="0"/>
              </a:rPr>
              <a:t>⑫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備註： 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CLSM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廠商：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______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，工程工地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使用場址：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______</a:t>
            </a:r>
          </a:p>
        </p:txBody>
      </p:sp>
      <p:pic>
        <p:nvPicPr>
          <p:cNvPr id="62" name="圖片 61">
            <a:extLst>
              <a:ext uri="{FF2B5EF4-FFF2-40B4-BE49-F238E27FC236}">
                <a16:creationId xmlns:a16="http://schemas.microsoft.com/office/drawing/2014/main" xmlns="" id="{6898422B-C4E3-4CB2-9929-810052F57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C0379309-708A-4E3A-97D0-48489E7B0AF1}"/>
              </a:ext>
            </a:extLst>
          </p:cNvPr>
          <p:cNvSpPr txBox="1"/>
          <p:nvPr/>
        </p:nvSpPr>
        <p:spPr>
          <a:xfrm>
            <a:off x="4414155" y="3293957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0" i="0" dirty="0">
                <a:solidFill>
                  <a:srgbClr val="9E6900"/>
                </a:solidFill>
                <a:effectLst/>
                <a:latin typeface="Verdana" panose="020B0604030504040204" pitchFamily="34" charset="0"/>
              </a:rPr>
              <a:t>⑫</a:t>
            </a:r>
            <a:endParaRPr lang="zh-TW" altLang="en-US" sz="2000" dirty="0">
              <a:solidFill>
                <a:srgbClr val="9E690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E5AF304C-F1EF-48A3-84FD-25BD34DDC767}"/>
              </a:ext>
            </a:extLst>
          </p:cNvPr>
          <p:cNvSpPr txBox="1"/>
          <p:nvPr/>
        </p:nvSpPr>
        <p:spPr>
          <a:xfrm>
            <a:off x="4341007" y="2723951"/>
            <a:ext cx="461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⑪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3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61" y="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步驟四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將資料上傳系統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38B77318-6829-402A-8224-9BCB441AD4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910" r="33690" b="32265"/>
          <a:stretch/>
        </p:blipFill>
        <p:spPr>
          <a:xfrm>
            <a:off x="298704" y="1192792"/>
            <a:ext cx="8449572" cy="3929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F37F6632-B322-4286-B186-089985F00779}"/>
              </a:ext>
            </a:extLst>
          </p:cNvPr>
          <p:cNvSpPr/>
          <p:nvPr/>
        </p:nvSpPr>
        <p:spPr>
          <a:xfrm>
            <a:off x="540000" y="2774210"/>
            <a:ext cx="2318610" cy="9298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xmlns="" id="{3F78D63F-8561-49A1-9714-AD314BBCAC0E}"/>
              </a:ext>
            </a:extLst>
          </p:cNvPr>
          <p:cNvSpPr txBox="1"/>
          <p:nvPr/>
        </p:nvSpPr>
        <p:spPr>
          <a:xfrm>
            <a:off x="3414319" y="5299162"/>
            <a:ext cx="51792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將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步驟一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資料上傳至系統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每個檔案限制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2.0MB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，但可上傳多個檔案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檔案格式限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pdf</a:t>
            </a:r>
          </a:p>
        </p:txBody>
      </p:sp>
    </p:spTree>
    <p:extLst>
      <p:ext uri="{BB962C8B-B14F-4D97-AF65-F5344CB8AC3E}">
        <p14:creationId xmlns:p14="http://schemas.microsoft.com/office/powerpoint/2010/main" val="147561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1556</TotalTime>
  <Words>1029</Words>
  <Application>Microsoft Office PowerPoint</Application>
  <PresentationFormat>如螢幕大小 (4:3)</PresentationFormat>
  <Paragraphs>164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7" baseType="lpstr">
      <vt:lpstr>Abadi</vt:lpstr>
      <vt:lpstr>微軟正黑體</vt:lpstr>
      <vt:lpstr>新細明體</vt:lpstr>
      <vt:lpstr>Arial</vt:lpstr>
      <vt:lpstr>Calibri</vt:lpstr>
      <vt:lpstr>Calibri Light</vt:lpstr>
      <vt:lpstr>Times New Roman</vt:lpstr>
      <vt:lpstr>Verdana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Patty</dc:creator>
  <cp:lastModifiedBy>Administrator</cp:lastModifiedBy>
  <cp:revision>83</cp:revision>
  <cp:lastPrinted>2020-05-14T05:25:01Z</cp:lastPrinted>
  <dcterms:created xsi:type="dcterms:W3CDTF">2020-04-16T03:28:35Z</dcterms:created>
  <dcterms:modified xsi:type="dcterms:W3CDTF">2024-05-23T07:13:44Z</dcterms:modified>
</cp:coreProperties>
</file>