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70" r:id="rId2"/>
    <p:sldId id="257" r:id="rId3"/>
    <p:sldId id="382" r:id="rId4"/>
    <p:sldId id="259" r:id="rId5"/>
    <p:sldId id="381" r:id="rId6"/>
    <p:sldId id="260" r:id="rId7"/>
    <p:sldId id="261" r:id="rId8"/>
    <p:sldId id="380" r:id="rId9"/>
    <p:sldId id="263" r:id="rId10"/>
    <p:sldId id="264" r:id="rId11"/>
    <p:sldId id="265" r:id="rId12"/>
    <p:sldId id="266" r:id="rId13"/>
    <p:sldId id="365" r:id="rId14"/>
    <p:sldId id="364" r:id="rId15"/>
    <p:sldId id="366" r:id="rId16"/>
    <p:sldId id="363" r:id="rId17"/>
    <p:sldId id="267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5-TPH" initials="I" lastIdx="2" clrIdx="0">
    <p:extLst>
      <p:ext uri="{19B8F6BF-5375-455C-9EA6-DF929625EA0E}">
        <p15:presenceInfo xmlns:p15="http://schemas.microsoft.com/office/powerpoint/2012/main" userId="I5-TP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000"/>
    <a:srgbClr val="704B00"/>
    <a:srgbClr val="FF7171"/>
    <a:srgbClr val="E6E6E6"/>
    <a:srgbClr val="FF3300"/>
    <a:srgbClr val="543800"/>
    <a:srgbClr val="FFC34B"/>
    <a:srgbClr val="9E6900"/>
    <a:srgbClr val="FFCC66"/>
    <a:srgbClr val="EC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4194D-A87E-4D76-AFC0-6B066F7F7B1D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E843D-2295-4AA6-8388-BB40F3B3F3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54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00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74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24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60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39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10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55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00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26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02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99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ms.epa.gov.tw/RAMS/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218A0AA-A884-4A2E-8C65-06A6ABE1BD5D}"/>
              </a:ext>
            </a:extLst>
          </p:cNvPr>
          <p:cNvSpPr/>
          <p:nvPr/>
        </p:nvSpPr>
        <p:spPr>
          <a:xfrm>
            <a:off x="1023457" y="1979802"/>
            <a:ext cx="7097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43800"/>
                </a:solidFill>
                <a:effectLst>
                  <a:outerShdw blurRad="12700" dist="38100" dir="2700000" algn="tl" rotWithShape="0">
                    <a:srgbClr val="FFC34B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焚化再生粒料工程管制編號線上申請教育訓練</a:t>
            </a:r>
            <a:endParaRPr lang="zh-TW" altLang="en-US" sz="5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94BEC29-28C4-4E16-8DE9-8867D0E732EB}"/>
              </a:ext>
            </a:extLst>
          </p:cNvPr>
          <p:cNvSpPr/>
          <p:nvPr/>
        </p:nvSpPr>
        <p:spPr>
          <a:xfrm>
            <a:off x="6543413" y="3549941"/>
            <a:ext cx="1577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FF717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磚品</a:t>
            </a:r>
            <a:endParaRPr lang="zh-TW" altLang="en-US" sz="5400" dirty="0">
              <a:solidFill>
                <a:srgbClr val="C00000"/>
              </a:solidFill>
              <a:effectLst>
                <a:outerShdw blurRad="50800" dist="50800" dir="5400000" algn="ctr" rotWithShape="0">
                  <a:srgbClr val="FF717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20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步驟五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再次確認填寫資料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6C88CF7-6864-4FA6-9D46-67A3AC980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" y="1004812"/>
            <a:ext cx="7840980" cy="5581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80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37887CE-277F-4F0D-92BE-C20C57303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21" y="1043912"/>
            <a:ext cx="7726680" cy="550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A4CC1FC4-6A88-47F0-8D57-87B9C554A64F}"/>
              </a:ext>
            </a:extLst>
          </p:cNvPr>
          <p:cNvSpPr/>
          <p:nvPr/>
        </p:nvSpPr>
        <p:spPr>
          <a:xfrm>
            <a:off x="3242876" y="2795588"/>
            <a:ext cx="66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19FE5B56-7C85-4166-A2A7-72A07E173CC6}"/>
              </a:ext>
            </a:extLst>
          </p:cNvPr>
          <p:cNvSpPr/>
          <p:nvPr/>
        </p:nvSpPr>
        <p:spPr>
          <a:xfrm>
            <a:off x="5160167" y="2795587"/>
            <a:ext cx="642937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68965FBA-D3CA-4257-B6B2-E926CE102F47}"/>
              </a:ext>
            </a:extLst>
          </p:cNvPr>
          <p:cNvSpPr/>
          <p:nvPr/>
        </p:nvSpPr>
        <p:spPr>
          <a:xfrm>
            <a:off x="3266680" y="2952751"/>
            <a:ext cx="66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73502D64-654A-47A4-8D8E-8C402A1342E5}"/>
              </a:ext>
            </a:extLst>
          </p:cNvPr>
          <p:cNvSpPr/>
          <p:nvPr/>
        </p:nvSpPr>
        <p:spPr>
          <a:xfrm>
            <a:off x="3402410" y="2952743"/>
            <a:ext cx="66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AC3AE8B0-DFCF-4D29-A6AD-967F8B017F50}"/>
              </a:ext>
            </a:extLst>
          </p:cNvPr>
          <p:cNvSpPr/>
          <p:nvPr/>
        </p:nvSpPr>
        <p:spPr>
          <a:xfrm>
            <a:off x="5207792" y="2952743"/>
            <a:ext cx="166689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0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步驟六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完成後系統自動寄發郵件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D87376D5-7443-4812-98AE-B049223B86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21809" r="5780" b="11723"/>
          <a:stretch/>
        </p:blipFill>
        <p:spPr>
          <a:xfrm>
            <a:off x="1947342" y="4118995"/>
            <a:ext cx="7079070" cy="2414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4CC6EF61-02D5-4A25-A993-8BBE9434CDF0}"/>
              </a:ext>
            </a:extLst>
          </p:cNvPr>
          <p:cNvSpPr txBox="1"/>
          <p:nvPr/>
        </p:nvSpPr>
        <p:spPr>
          <a:xfrm>
            <a:off x="4958618" y="6442046"/>
            <a:ext cx="39678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在系統寄發郵件中，可檢視申請文件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63B95925-00F8-4851-8924-7189F3160D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86" t="10497" r="73681" b="63087"/>
          <a:stretch/>
        </p:blipFill>
        <p:spPr>
          <a:xfrm>
            <a:off x="6598426" y="1098801"/>
            <a:ext cx="646525" cy="19275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22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步驟七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取得管制編號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A3006A6-FC48-4FF7-B9B2-1ACD62AE7F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/>
          <a:stretch/>
        </p:blipFill>
        <p:spPr>
          <a:xfrm>
            <a:off x="319087" y="1784962"/>
            <a:ext cx="8505825" cy="3503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50465FEF-62A3-488E-935E-86B129B9CA33}"/>
              </a:ext>
            </a:extLst>
          </p:cNvPr>
          <p:cNvSpPr txBox="1"/>
          <p:nvPr/>
        </p:nvSpPr>
        <p:spPr>
          <a:xfrm>
            <a:off x="3104651" y="5104141"/>
            <a:ext cx="54636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局端審查通過後，系統將自動寄發管制編號通知信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E9BAFC58-F5A1-4AC5-BA84-D2304227ECAC}"/>
              </a:ext>
            </a:extLst>
          </p:cNvPr>
          <p:cNvSpPr/>
          <p:nvPr/>
        </p:nvSpPr>
        <p:spPr>
          <a:xfrm>
            <a:off x="1744909" y="3378666"/>
            <a:ext cx="687898" cy="17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0D91FFCC-F514-4929-ADFB-F7E255093198}"/>
              </a:ext>
            </a:extLst>
          </p:cNvPr>
          <p:cNvSpPr/>
          <p:nvPr/>
        </p:nvSpPr>
        <p:spPr>
          <a:xfrm>
            <a:off x="1805030" y="3556932"/>
            <a:ext cx="1022060" cy="17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XOXOXOOXOX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265BD067-2A42-47EA-B56D-9586FB2339DC}"/>
              </a:ext>
            </a:extLst>
          </p:cNvPr>
          <p:cNvSpPr/>
          <p:nvPr/>
        </p:nvSpPr>
        <p:spPr>
          <a:xfrm>
            <a:off x="855676" y="3027726"/>
            <a:ext cx="446015" cy="17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218A0AA-A884-4A2E-8C65-06A6ABE1BD5D}"/>
              </a:ext>
            </a:extLst>
          </p:cNvPr>
          <p:cNvSpPr/>
          <p:nvPr/>
        </p:nvSpPr>
        <p:spPr>
          <a:xfrm>
            <a:off x="2390862" y="2505670"/>
            <a:ext cx="4362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43800"/>
                </a:solidFill>
                <a:effectLst>
                  <a:outerShdw blurRad="12700" dist="38100" dir="2700000" algn="tl" rotWithShape="0">
                    <a:srgbClr val="FFC34B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完工申請流程</a:t>
            </a:r>
            <a:endParaRPr lang="zh-TW" altLang="en-US" sz="5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20EAE04-A2F4-4B1A-BE64-0099CB20DB78}"/>
              </a:ext>
            </a:extLst>
          </p:cNvPr>
          <p:cNvSpPr/>
          <p:nvPr/>
        </p:nvSpPr>
        <p:spPr>
          <a:xfrm>
            <a:off x="5176008" y="3306660"/>
            <a:ext cx="1577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FF717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磚品</a:t>
            </a:r>
            <a:endParaRPr lang="zh-TW" altLang="en-US" sz="5400" dirty="0">
              <a:solidFill>
                <a:srgbClr val="C00000"/>
              </a:solidFill>
              <a:effectLst>
                <a:outerShdw blurRad="50800" dist="50800" dir="5400000" algn="ctr" rotWithShape="0">
                  <a:srgbClr val="FF717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26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完工結案辦理流程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7530D87-A905-419A-AC17-68F82E46513A}"/>
              </a:ext>
            </a:extLst>
          </p:cNvPr>
          <p:cNvSpPr/>
          <p:nvPr/>
        </p:nvSpPr>
        <p:spPr>
          <a:xfrm>
            <a:off x="123414" y="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xmlns="" id="{4CCF0947-3645-47B9-866C-B1C0B963E599}"/>
              </a:ext>
            </a:extLst>
          </p:cNvPr>
          <p:cNvSpPr/>
          <p:nvPr/>
        </p:nvSpPr>
        <p:spPr>
          <a:xfrm>
            <a:off x="994095" y="1076776"/>
            <a:ext cx="2038524" cy="540000"/>
          </a:xfrm>
          <a:prstGeom prst="round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4A4C807-D69A-4ACA-B173-F5072488E9C1}"/>
              </a:ext>
            </a:extLst>
          </p:cNvPr>
          <p:cNvSpPr/>
          <p:nvPr/>
        </p:nvSpPr>
        <p:spPr>
          <a:xfrm>
            <a:off x="310332" y="2006124"/>
            <a:ext cx="3406046" cy="1013052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海資處承辦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endParaRPr lang="en-US" altLang="zh-TW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及顧問公司審核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B688F8A8-447E-4854-911F-49729202C297}"/>
              </a:ext>
            </a:extLst>
          </p:cNvPr>
          <p:cNvSpPr/>
          <p:nvPr/>
        </p:nvSpPr>
        <p:spPr>
          <a:xfrm>
            <a:off x="442491" y="3405131"/>
            <a:ext cx="3141727" cy="633368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博瑞公司填報完工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88F70C45-98E5-46AA-BA13-1ABE3A9DD467}"/>
              </a:ext>
            </a:extLst>
          </p:cNvPr>
          <p:cNvSpPr/>
          <p:nvPr/>
        </p:nvSpPr>
        <p:spPr>
          <a:xfrm>
            <a:off x="442490" y="4424454"/>
            <a:ext cx="3141727" cy="633600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通報海資處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BE78E265-AE87-4D70-A104-533484A5BBF2}"/>
              </a:ext>
            </a:extLst>
          </p:cNvPr>
          <p:cNvSpPr/>
          <p:nvPr/>
        </p:nvSpPr>
        <p:spPr>
          <a:xfrm>
            <a:off x="746615" y="5444009"/>
            <a:ext cx="2533475" cy="633600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通知申請端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xmlns="" id="{A4484C54-6216-46DE-8172-99304155DA75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flipH="1">
            <a:off x="2013355" y="1616776"/>
            <a:ext cx="2" cy="3893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xmlns="" id="{571595BF-9E0D-4BCE-8DA9-AA6580699050}"/>
              </a:ext>
            </a:extLst>
          </p:cNvPr>
          <p:cNvCxnSpPr>
            <a:stCxn id="10" idx="2"/>
            <a:endCxn id="26" idx="0"/>
          </p:cNvCxnSpPr>
          <p:nvPr/>
        </p:nvCxnSpPr>
        <p:spPr>
          <a:xfrm>
            <a:off x="2013355" y="3019176"/>
            <a:ext cx="0" cy="385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xmlns="" id="{9C706463-7C47-43D8-9AAA-1E5527EA7426}"/>
              </a:ext>
            </a:extLst>
          </p:cNvPr>
          <p:cNvCxnSpPr>
            <a:stCxn id="26" idx="2"/>
            <a:endCxn id="37" idx="0"/>
          </p:cNvCxnSpPr>
          <p:nvPr/>
        </p:nvCxnSpPr>
        <p:spPr>
          <a:xfrm flipH="1">
            <a:off x="2013354" y="4038499"/>
            <a:ext cx="1" cy="385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xmlns="" id="{06EA6FE4-F2F5-4204-AF82-2F3C416F4436}"/>
              </a:ext>
            </a:extLst>
          </p:cNvPr>
          <p:cNvCxnSpPr>
            <a:stCxn id="37" idx="2"/>
            <a:endCxn id="44" idx="0"/>
          </p:cNvCxnSpPr>
          <p:nvPr/>
        </p:nvCxnSpPr>
        <p:spPr>
          <a:xfrm flipH="1">
            <a:off x="2013353" y="5058054"/>
            <a:ext cx="1" cy="385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語音泡泡: 矩形 33">
            <a:extLst>
              <a:ext uri="{FF2B5EF4-FFF2-40B4-BE49-F238E27FC236}">
                <a16:creationId xmlns:a16="http://schemas.microsoft.com/office/drawing/2014/main" xmlns="" id="{9DFEDFB0-3F08-418A-B68C-935BC457C2F9}"/>
              </a:ext>
            </a:extLst>
          </p:cNvPr>
          <p:cNvSpPr/>
          <p:nvPr/>
        </p:nvSpPr>
        <p:spPr>
          <a:xfrm rot="5400000">
            <a:off x="5734357" y="-648710"/>
            <a:ext cx="1379945" cy="5348792"/>
          </a:xfrm>
          <a:prstGeom prst="wedgeRectCallou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0BCD99A1-A65D-41CE-8E42-B0C030F23A26}"/>
              </a:ext>
            </a:extLst>
          </p:cNvPr>
          <p:cNvSpPr txBox="1"/>
          <p:nvPr/>
        </p:nvSpPr>
        <p:spPr>
          <a:xfrm>
            <a:off x="3797676" y="1404420"/>
            <a:ext cx="530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寄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Mail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</a:t>
            </a: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海資處：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趙先生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(900207@tydep.gov.tw)</a:t>
            </a: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顧問公司：澄品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(chpn0930@gmail.com)</a:t>
            </a:r>
          </a:p>
        </p:txBody>
      </p:sp>
      <p:sp>
        <p:nvSpPr>
          <p:cNvPr id="52" name="語音泡泡: 矩形 51">
            <a:extLst>
              <a:ext uri="{FF2B5EF4-FFF2-40B4-BE49-F238E27FC236}">
                <a16:creationId xmlns:a16="http://schemas.microsoft.com/office/drawing/2014/main" xmlns="" id="{C2D47EC1-8218-4932-9BEF-761923A1F8E7}"/>
              </a:ext>
            </a:extLst>
          </p:cNvPr>
          <p:cNvSpPr/>
          <p:nvPr/>
        </p:nvSpPr>
        <p:spPr>
          <a:xfrm rot="5400000">
            <a:off x="5614514" y="3854395"/>
            <a:ext cx="880195" cy="2407318"/>
          </a:xfrm>
          <a:prstGeom prst="wedgeRectCallout">
            <a:avLst>
              <a:gd name="adj1" fmla="val 81287"/>
              <a:gd name="adj2" fmla="val 111705"/>
            </a:avLst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xmlns="" id="{C40B3431-0981-444F-8855-B9BEE5278C56}"/>
              </a:ext>
            </a:extLst>
          </p:cNvPr>
          <p:cNvSpPr txBox="1"/>
          <p:nvPr/>
        </p:nvSpPr>
        <p:spPr>
          <a:xfrm>
            <a:off x="4954513" y="4655691"/>
            <a:ext cx="2303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寄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核章後的表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</a:p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至申請端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397743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完工結案表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填寫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7530D87-A905-419A-AC17-68F82E46513A}"/>
              </a:ext>
            </a:extLst>
          </p:cNvPr>
          <p:cNvSpPr/>
          <p:nvPr/>
        </p:nvSpPr>
        <p:spPr>
          <a:xfrm>
            <a:off x="123414" y="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50781A2C-E719-4E0B-BA8C-92F37E88C768}"/>
              </a:ext>
            </a:extLst>
          </p:cNvPr>
          <p:cNvSpPr/>
          <p:nvPr/>
        </p:nvSpPr>
        <p:spPr>
          <a:xfrm>
            <a:off x="4543089" y="42255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內容須檢具</a:t>
            </a:r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使用再生粒料一二級品管資料</a:t>
            </a:r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工程如有請檢附施工日誌、監造日誌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使用日期之相關影本資料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前中後度路段照片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施工中之路段照片，由使用單位提供，</a:t>
            </a:r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詳如下頁說明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磚品出貨單影本</a:t>
            </a:r>
            <a:endParaRPr lang="en-US" altLang="zh-TW" b="1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TW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製磚廠磚品摻配比證明文件</a:t>
            </a:r>
            <a:endParaRPr lang="en-US" altLang="zh-TW" b="1" kern="1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4" name="表格 63">
            <a:extLst>
              <a:ext uri="{FF2B5EF4-FFF2-40B4-BE49-F238E27FC236}">
                <a16:creationId xmlns:a16="http://schemas.microsoft.com/office/drawing/2014/main" xmlns="" id="{81F86875-FD49-4564-B9F8-B3E07E8C3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657274"/>
              </p:ext>
            </p:extLst>
          </p:nvPr>
        </p:nvGraphicFramePr>
        <p:xfrm>
          <a:off x="4676190" y="1077681"/>
          <a:ext cx="3919002" cy="2892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9002">
                  <a:extLst>
                    <a:ext uri="{9D8B030D-6E8A-4147-A177-3AD203B41FA5}">
                      <a16:colId xmlns:a16="http://schemas.microsoft.com/office/drawing/2014/main" xmlns="" val="2977853914"/>
                    </a:ext>
                  </a:extLst>
                </a:gridCol>
              </a:tblGrid>
              <a:tr h="289252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供料量：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公噸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使用量：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US" sz="20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剩餘量：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公噸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原因：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CLSM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實際平均配比：</a:t>
                      </a:r>
                      <a:r>
                        <a:rPr lang="zh-TW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727927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28C55C3-31BD-4459-B816-BCDD9CB3D7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230" t="10850" r="35688" b="12326"/>
          <a:stretch/>
        </p:blipFill>
        <p:spPr>
          <a:xfrm>
            <a:off x="274337" y="1028783"/>
            <a:ext cx="3803975" cy="5652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A77D361D-1491-4436-B398-0A1C32496683}"/>
              </a:ext>
            </a:extLst>
          </p:cNvPr>
          <p:cNvSpPr/>
          <p:nvPr/>
        </p:nvSpPr>
        <p:spPr>
          <a:xfrm>
            <a:off x="637563" y="3384550"/>
            <a:ext cx="3212984" cy="1019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6" name="接點: 肘形 65">
            <a:extLst>
              <a:ext uri="{FF2B5EF4-FFF2-40B4-BE49-F238E27FC236}">
                <a16:creationId xmlns:a16="http://schemas.microsoft.com/office/drawing/2014/main" xmlns="" id="{DCA7F1C8-6CE2-4C29-93A5-A258EA66427F}"/>
              </a:ext>
            </a:extLst>
          </p:cNvPr>
          <p:cNvCxnSpPr>
            <a:cxnSpLocks/>
            <a:stCxn id="63" idx="3"/>
            <a:endCxn id="64" idx="1"/>
          </p:cNvCxnSpPr>
          <p:nvPr/>
        </p:nvCxnSpPr>
        <p:spPr>
          <a:xfrm flipV="1">
            <a:off x="3850547" y="2523942"/>
            <a:ext cx="825643" cy="137044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圖片 55">
            <a:extLst>
              <a:ext uri="{FF2B5EF4-FFF2-40B4-BE49-F238E27FC236}">
                <a16:creationId xmlns:a16="http://schemas.microsoft.com/office/drawing/2014/main" xmlns="" id="{EFFBA859-8D12-4B2F-A8BC-050A3267D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xmlns="" id="{99B3FC92-68F9-4E08-B025-13598FFCB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xmlns="" id="{2BD88F17-F791-4548-A3D9-C7D85B290B10}"/>
              </a:ext>
            </a:extLst>
          </p:cNvPr>
          <p:cNvCxnSpPr>
            <a:cxnSpLocks/>
          </p:cNvCxnSpPr>
          <p:nvPr/>
        </p:nvCxnSpPr>
        <p:spPr>
          <a:xfrm flipV="1">
            <a:off x="34110" y="743217"/>
            <a:ext cx="746224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C7D6579E-B08A-44F0-A79C-681A2D0C347E}"/>
              </a:ext>
            </a:extLst>
          </p:cNvPr>
          <p:cNvSpPr txBox="1"/>
          <p:nvPr/>
        </p:nvSpPr>
        <p:spPr>
          <a:xfrm>
            <a:off x="17054" y="3528"/>
            <a:ext cx="749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焚化再生粒料</a:t>
            </a:r>
            <a:r>
              <a:rPr lang="zh-TW" altLang="en-US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完工申報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C2E3901E-C703-4BC8-B080-EEC3BB5E96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61" y="3054841"/>
            <a:ext cx="1997138" cy="181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134A7FE-E91A-4800-BA2A-478B3917AC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36" y="3067268"/>
            <a:ext cx="2248182" cy="180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A363C396-359C-4AF8-BB7C-98E1B1334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325" y="3018718"/>
            <a:ext cx="2202619" cy="184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D804841D-FCCC-4CA1-9821-577C471613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87" y="3067268"/>
            <a:ext cx="2689044" cy="17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B004B451-530B-4EFB-B52E-1517F697D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8236" y="1175242"/>
            <a:ext cx="2363634" cy="187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E2CF6670-B364-4163-9B76-B01DE930ADA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130" y="1175242"/>
            <a:ext cx="2402538" cy="184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8D5C359D-6253-4ABC-B727-684AECD90A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7938" y="1175242"/>
            <a:ext cx="2268798" cy="184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D1EF9B4F-8A7A-420E-80A5-17D680943F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861" y="1162815"/>
            <a:ext cx="2166202" cy="190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E086A887-EE27-4EAD-AB8B-678361ECE3FB}"/>
              </a:ext>
            </a:extLst>
          </p:cNvPr>
          <p:cNvSpPr/>
          <p:nvPr/>
        </p:nvSpPr>
        <p:spPr>
          <a:xfrm>
            <a:off x="876401" y="1238120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施工前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BF283025-0419-4F2E-9921-EE81796CBB86}"/>
              </a:ext>
            </a:extLst>
          </p:cNvPr>
          <p:cNvSpPr/>
          <p:nvPr/>
        </p:nvSpPr>
        <p:spPr>
          <a:xfrm>
            <a:off x="3860781" y="1238120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0CFB5223-78E0-4BA1-98EC-D117B02A8513}"/>
              </a:ext>
            </a:extLst>
          </p:cNvPr>
          <p:cNvSpPr/>
          <p:nvPr/>
        </p:nvSpPr>
        <p:spPr>
          <a:xfrm>
            <a:off x="6011558" y="1255517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C49A0A7E-C117-43BD-87CB-8DC5F9506FBE}"/>
              </a:ext>
            </a:extLst>
          </p:cNvPr>
          <p:cNvSpPr/>
          <p:nvPr/>
        </p:nvSpPr>
        <p:spPr>
          <a:xfrm>
            <a:off x="8162335" y="1272038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施工後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F6764F76-5684-468A-88F8-7F07E3DF8319}"/>
              </a:ext>
            </a:extLst>
          </p:cNvPr>
          <p:cNvSpPr/>
          <p:nvPr/>
        </p:nvSpPr>
        <p:spPr>
          <a:xfrm>
            <a:off x="362609" y="3198774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施工前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95B82145-A284-4B7B-9D84-78BE29B43539}"/>
              </a:ext>
            </a:extLst>
          </p:cNvPr>
          <p:cNvSpPr/>
          <p:nvPr/>
        </p:nvSpPr>
        <p:spPr>
          <a:xfrm>
            <a:off x="3568629" y="3122223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E9A8D790-A242-4106-8FE2-FFCD9774C5C0}"/>
              </a:ext>
            </a:extLst>
          </p:cNvPr>
          <p:cNvSpPr/>
          <p:nvPr/>
        </p:nvSpPr>
        <p:spPr>
          <a:xfrm>
            <a:off x="5628365" y="3101255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65742F3-8BE7-4725-BB38-0981D82B85DF}"/>
              </a:ext>
            </a:extLst>
          </p:cNvPr>
          <p:cNvSpPr/>
          <p:nvPr/>
        </p:nvSpPr>
        <p:spPr>
          <a:xfrm>
            <a:off x="6806601" y="3106298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施工後</a:t>
            </a: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xmlns="" id="{6801ED11-0303-45E6-A8AE-E82BAAF11CD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859" y="4900083"/>
            <a:ext cx="2622825" cy="174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xmlns="" id="{6F0A3642-06DF-4020-9C99-23E05103B09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93" y="4858302"/>
            <a:ext cx="2423437" cy="178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xmlns="" id="{8FDE5602-F804-4482-9787-EE086E75E26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417" y="4924847"/>
            <a:ext cx="2767846" cy="174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19A41D07-EDAB-4103-8A24-0585340385EA}"/>
              </a:ext>
            </a:extLst>
          </p:cNvPr>
          <p:cNvSpPr/>
          <p:nvPr/>
        </p:nvSpPr>
        <p:spPr>
          <a:xfrm>
            <a:off x="713694" y="4940839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51237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施工前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2EF280BF-9667-418E-8BB9-11DAA4FD69EE}"/>
              </a:ext>
            </a:extLst>
          </p:cNvPr>
          <p:cNvSpPr/>
          <p:nvPr/>
        </p:nvSpPr>
        <p:spPr>
          <a:xfrm>
            <a:off x="3290742" y="4940839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51237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E6748733-5CB3-4D79-9186-8227ADB1F8E8}"/>
              </a:ext>
            </a:extLst>
          </p:cNvPr>
          <p:cNvSpPr/>
          <p:nvPr/>
        </p:nvSpPr>
        <p:spPr>
          <a:xfrm>
            <a:off x="6452807" y="4964763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51237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施工後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2216CA22-AFEC-4C07-AFCA-4A49BA6AAF7A}"/>
              </a:ext>
            </a:extLst>
          </p:cNvPr>
          <p:cNvSpPr/>
          <p:nvPr/>
        </p:nvSpPr>
        <p:spPr>
          <a:xfrm>
            <a:off x="4170641" y="780329"/>
            <a:ext cx="4839709" cy="52322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同一明顯的背景、物料、遠景</a:t>
            </a: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xmlns="" id="{E4DF6353-49CC-44AB-9E3D-A5C2A00EB521}"/>
              </a:ext>
            </a:extLst>
          </p:cNvPr>
          <p:cNvSpPr/>
          <p:nvPr/>
        </p:nvSpPr>
        <p:spPr>
          <a:xfrm>
            <a:off x="415611" y="1150028"/>
            <a:ext cx="1817388" cy="104918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xmlns="" id="{590BCB7D-2C8C-4E34-BA16-A7A5328C9ECC}"/>
              </a:ext>
            </a:extLst>
          </p:cNvPr>
          <p:cNvSpPr/>
          <p:nvPr/>
        </p:nvSpPr>
        <p:spPr>
          <a:xfrm>
            <a:off x="2581814" y="1247655"/>
            <a:ext cx="2056490" cy="161577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xmlns="" id="{2EC3F335-22B4-4E03-9654-D46E39245678}"/>
              </a:ext>
            </a:extLst>
          </p:cNvPr>
          <p:cNvSpPr/>
          <p:nvPr/>
        </p:nvSpPr>
        <p:spPr>
          <a:xfrm>
            <a:off x="4953348" y="1160923"/>
            <a:ext cx="1889299" cy="1778024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xmlns="" id="{194EE1DA-CA27-4792-9C39-5F1088ACF967}"/>
              </a:ext>
            </a:extLst>
          </p:cNvPr>
          <p:cNvSpPr/>
          <p:nvPr/>
        </p:nvSpPr>
        <p:spPr>
          <a:xfrm>
            <a:off x="7222146" y="1190593"/>
            <a:ext cx="1889299" cy="165588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xmlns="" id="{1790FF3D-865A-4CE2-8212-21FC3AC52B64}"/>
              </a:ext>
            </a:extLst>
          </p:cNvPr>
          <p:cNvSpPr/>
          <p:nvPr/>
        </p:nvSpPr>
        <p:spPr>
          <a:xfrm>
            <a:off x="713693" y="3795121"/>
            <a:ext cx="1466303" cy="1049180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xmlns="" id="{C02F19CF-AFCC-4D39-841D-FBF6B27C1BE6}"/>
              </a:ext>
            </a:extLst>
          </p:cNvPr>
          <p:cNvSpPr/>
          <p:nvPr/>
        </p:nvSpPr>
        <p:spPr>
          <a:xfrm>
            <a:off x="2468507" y="3282668"/>
            <a:ext cx="1708627" cy="1454401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xmlns="" id="{E27B6496-6BB3-45FF-93AC-30FE08FD5943}"/>
              </a:ext>
            </a:extLst>
          </p:cNvPr>
          <p:cNvSpPr/>
          <p:nvPr/>
        </p:nvSpPr>
        <p:spPr>
          <a:xfrm>
            <a:off x="4491293" y="3126052"/>
            <a:ext cx="1587183" cy="1569778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xmlns="" id="{14B340DB-6787-45B0-A531-41F7E5906860}"/>
              </a:ext>
            </a:extLst>
          </p:cNvPr>
          <p:cNvSpPr/>
          <p:nvPr/>
        </p:nvSpPr>
        <p:spPr>
          <a:xfrm>
            <a:off x="7041305" y="3344267"/>
            <a:ext cx="1709185" cy="1057920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6A3B45A0-4FDD-4E6E-81EA-BDF32E09C6EA}"/>
              </a:ext>
            </a:extLst>
          </p:cNvPr>
          <p:cNvSpPr/>
          <p:nvPr/>
        </p:nvSpPr>
        <p:spPr>
          <a:xfrm>
            <a:off x="18318" y="1732174"/>
            <a:ext cx="379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一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E013D2ED-4E72-4712-BE05-5352CF813053}"/>
              </a:ext>
            </a:extLst>
          </p:cNvPr>
          <p:cNvSpPr/>
          <p:nvPr/>
        </p:nvSpPr>
        <p:spPr>
          <a:xfrm>
            <a:off x="16788" y="3454428"/>
            <a:ext cx="379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二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F7A582CC-1686-480F-8B27-4165FA476600}"/>
              </a:ext>
            </a:extLst>
          </p:cNvPr>
          <p:cNvSpPr/>
          <p:nvPr/>
        </p:nvSpPr>
        <p:spPr>
          <a:xfrm>
            <a:off x="40925" y="5176608"/>
            <a:ext cx="379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22013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6AD5128-CB81-426B-868C-30FAB99D4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57" b="98346" l="1971" r="98548">
                        <a14:foregroundMark x1="26349" y1="33272" x2="27905" y2="60478"/>
                        <a14:foregroundMark x1="27905" y1="60478" x2="25415" y2="84007"/>
                        <a14:foregroundMark x1="2282" y1="93566" x2="8506" y2="93382"/>
                        <a14:foregroundMark x1="8506" y1="93382" x2="47822" y2="98713"/>
                        <a14:foregroundMark x1="47822" y1="98713" x2="68361" y2="95772"/>
                        <a14:foregroundMark x1="68361" y1="95772" x2="80705" y2="99265"/>
                        <a14:foregroundMark x1="80705" y1="99265" x2="87448" y2="98346"/>
                        <a14:foregroundMark x1="87448" y1="98346" x2="96058" y2="92096"/>
                        <a14:foregroundMark x1="67324" y1="41176" x2="63382" y2="78860"/>
                        <a14:foregroundMark x1="63382" y1="78860" x2="63900" y2="98529"/>
                        <a14:foregroundMark x1="63900" y1="98529" x2="64419" y2="97610"/>
                        <a14:foregroundMark x1="96992" y1="89890" x2="98651" y2="95588"/>
                        <a14:foregroundMark x1="68672" y1="90625" x2="76971" y2="91544"/>
                        <a14:foregroundMark x1="76971" y1="91544" x2="79253" y2="91360"/>
                        <a14:foregroundMark x1="65560" y1="85110" x2="79564" y2="85478"/>
                        <a14:foregroundMark x1="67324" y1="51287" x2="69502" y2="70037"/>
                        <a14:foregroundMark x1="58402" y1="45404" x2="61411" y2="56434"/>
                        <a14:foregroundMark x1="41079" y1="54412" x2="43361" y2="76103"/>
                        <a14:foregroundMark x1="44813" y1="77022" x2="47822" y2="69301"/>
                        <a14:foregroundMark x1="47822" y1="69301" x2="55187" y2="61581"/>
                        <a14:foregroundMark x1="39315" y1="56618" x2="46266" y2="57721"/>
                        <a14:foregroundMark x1="46266" y1="57721" x2="53008" y2="56618"/>
                        <a14:foregroundMark x1="53008" y1="56618" x2="57365" y2="57904"/>
                        <a14:foregroundMark x1="11411" y1="58456" x2="15975" y2="86213"/>
                        <a14:foregroundMark x1="10373" y1="66912" x2="11515" y2="85662"/>
                        <a14:foregroundMark x1="11929" y1="70588" x2="19606" y2="73897"/>
                        <a14:foregroundMark x1="13797" y1="65809" x2="22095" y2="64338"/>
                        <a14:foregroundMark x1="11826" y1="59007" x2="17635" y2="59375"/>
                        <a14:foregroundMark x1="17635" y1="59375" x2="21680" y2="58640"/>
                        <a14:foregroundMark x1="1971" y1="92463" x2="5290" y2="97059"/>
                        <a14:foregroundMark x1="25415" y1="29228" x2="27282" y2="30699"/>
                        <a14:foregroundMark x1="25311" y1="28676" x2="27593" y2="29228"/>
                        <a14:foregroundMark x1="25000" y1="29228" x2="27386" y2="28860"/>
                        <a14:foregroundMark x1="25000" y1="27757" x2="27282" y2="27757"/>
                        <a14:foregroundMark x1="11826" y1="58824" x2="9855" y2="67279"/>
                        <a14:foregroundMark x1="9855" y1="67279" x2="9751" y2="74816"/>
                        <a14:foregroundMark x1="8610" y1="80882" x2="11826" y2="90625"/>
                        <a14:foregroundMark x1="64938" y1="46691" x2="66701" y2="56066"/>
                        <a14:foregroundMark x1="66701" y1="56066" x2="66701" y2="56250"/>
                        <a14:foregroundMark x1="66079" y1="63971" x2="71577" y2="81066"/>
                        <a14:foregroundMark x1="71577" y1="81066" x2="71577" y2="81066"/>
                        <a14:foregroundMark x1="88485" y1="88603" x2="94502" y2="90625"/>
                        <a14:foregroundMark x1="25934" y1="30515" x2="26867" y2="34007"/>
                        <a14:foregroundMark x1="25726" y1="31985" x2="26141" y2="39522"/>
                        <a14:foregroundMark x1="26037" y1="44669" x2="26037" y2="59743"/>
                        <a14:foregroundMark x1="26556" y1="50551" x2="23548" y2="58640"/>
                        <a14:foregroundMark x1="23548" y1="58640" x2="23444" y2="58824"/>
                        <a14:foregroundMark x1="67427" y1="42279" x2="69191" y2="52206"/>
                        <a14:foregroundMark x1="69191" y1="52206" x2="69606" y2="52574"/>
                        <a14:foregroundMark x1="65560" y1="40993" x2="66286" y2="44118"/>
                        <a14:backgroundMark x1="31535" y1="34191" x2="38589" y2="38051"/>
                        <a14:backgroundMark x1="29979" y1="41544" x2="41805" y2="39154"/>
                        <a14:backgroundMark x1="41805" y1="39154" x2="44087" y2="40074"/>
                        <a14:backgroundMark x1="29772" y1="31985" x2="32054" y2="40809"/>
                        <a14:backgroundMark x1="32054" y1="40809" x2="32054" y2="41176"/>
                        <a14:backgroundMark x1="46473" y1="33824" x2="56120" y2="34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27036" r="366" b="537"/>
          <a:stretch/>
        </p:blipFill>
        <p:spPr>
          <a:xfrm>
            <a:off x="50334" y="3120704"/>
            <a:ext cx="9043332" cy="373729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F883720-3E22-4F0D-BB6C-7908EAF03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3" r="4312" b="75158"/>
          <a:stretch/>
        </p:blipFill>
        <p:spPr>
          <a:xfrm>
            <a:off x="7583647" y="211386"/>
            <a:ext cx="1224793" cy="128185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7AD46E5-7799-4ADC-95C7-BFA34598C323}"/>
              </a:ext>
            </a:extLst>
          </p:cNvPr>
          <p:cNvSpPr/>
          <p:nvPr/>
        </p:nvSpPr>
        <p:spPr>
          <a:xfrm>
            <a:off x="784904" y="1366378"/>
            <a:ext cx="7574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43800"/>
                </a:solidFill>
                <a:effectLst>
                  <a:outerShdw blurRad="12700" dist="38100" dir="2700000" algn="tl" rotWithShape="0">
                    <a:srgbClr val="FFC34B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543800"/>
              </a:solidFill>
              <a:effectLst>
                <a:outerShdw blurRad="12700" dist="38100" dir="2700000" algn="tl" rotWithShape="0">
                  <a:srgbClr val="FFC34B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D96AA9F-65C5-467A-B6BB-922018E99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33864" cy="4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1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8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</a:t>
            </a: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xmlns="" id="{83959121-9BA7-4CF2-8E86-BD46FE335467}"/>
              </a:ext>
            </a:extLst>
          </p:cNvPr>
          <p:cNvSpPr/>
          <p:nvPr/>
        </p:nvSpPr>
        <p:spPr>
          <a:xfrm>
            <a:off x="100668" y="948640"/>
            <a:ext cx="3246539" cy="2121731"/>
          </a:xfrm>
          <a:prstGeom prst="rightArrow">
            <a:avLst>
              <a:gd name="adj1" fmla="val 66783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9C4E9ABB-04D0-4C49-B963-443EB0825232}"/>
              </a:ext>
            </a:extLst>
          </p:cNvPr>
          <p:cNvSpPr txBox="1"/>
          <p:nvPr/>
        </p:nvSpPr>
        <p:spPr>
          <a:xfrm>
            <a:off x="72507" y="1423295"/>
            <a:ext cx="291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【</a:t>
            </a:r>
            <a:r>
              <a:rPr lang="zh-TW" altLang="en-US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桃園市政府養護工程處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桃園市提升道路品質前瞻計畫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人本示範道路多目標改善工程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案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為例</a:t>
            </a: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6AC53AFE-F5D8-4523-A8B4-07F69ED1E026}"/>
              </a:ext>
            </a:extLst>
          </p:cNvPr>
          <p:cNvGrpSpPr/>
          <p:nvPr/>
        </p:nvGrpSpPr>
        <p:grpSpPr>
          <a:xfrm>
            <a:off x="3414319" y="29903"/>
            <a:ext cx="5536734" cy="2980380"/>
            <a:chOff x="3414319" y="80236"/>
            <a:chExt cx="5536734" cy="1542228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22313A28-C80A-46AD-824D-4B4CEE0BCD53}"/>
                </a:ext>
              </a:extLst>
            </p:cNvPr>
            <p:cNvSpPr/>
            <p:nvPr/>
          </p:nvSpPr>
          <p:spPr>
            <a:xfrm>
              <a:off x="3414319" y="264794"/>
              <a:ext cx="5536734" cy="1189778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平行四邊形 36">
              <a:extLst>
                <a:ext uri="{FF2B5EF4-FFF2-40B4-BE49-F238E27FC236}">
                  <a16:creationId xmlns:a16="http://schemas.microsoft.com/office/drawing/2014/main" xmlns="" id="{74AD61C2-1212-40F4-9140-0F6FF968AB3E}"/>
                </a:ext>
              </a:extLst>
            </p:cNvPr>
            <p:cNvSpPr/>
            <p:nvPr/>
          </p:nvSpPr>
          <p:spPr>
            <a:xfrm flipH="1">
              <a:off x="6283354" y="80236"/>
              <a:ext cx="1655628" cy="1542228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xmlns="" id="{E444C7EB-F260-482D-B304-AD83BD09E3F0}"/>
              </a:ext>
            </a:extLst>
          </p:cNvPr>
          <p:cNvSpPr txBox="1"/>
          <p:nvPr/>
        </p:nvSpPr>
        <p:spPr>
          <a:xfrm>
            <a:off x="3481431" y="377505"/>
            <a:ext cx="5402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確實填寫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備妥①使用焚化再生粒料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CLSM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數量計算表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②使用焚化再生粒料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CLSM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路段位置標示圖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③使用單位與施工單位，雙方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承攬契約封面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首頁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甲方、乙方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及最後甲乙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雙方用印頁影本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④如施工單位有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分包給其它承攬商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，亦需檢附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雙方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承攬契約封面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、首頁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甲方、乙方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及最後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甲乙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雙方用印頁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9791E7C3-AE05-4310-B855-DFD9DA3CCD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60" t="18003" r="34037" b="44578"/>
          <a:stretch/>
        </p:blipFill>
        <p:spPr>
          <a:xfrm>
            <a:off x="3085906" y="2793888"/>
            <a:ext cx="2475996" cy="1564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3E048A25-4CCD-4F5D-8BE5-A6B1EB2340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108" t="18003" r="33520" b="43028"/>
          <a:stretch/>
        </p:blipFill>
        <p:spPr>
          <a:xfrm>
            <a:off x="5711662" y="2793887"/>
            <a:ext cx="2475996" cy="1579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B50D6551-2679-4283-9602-9168A2CA85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395" t="14960" r="23669" b="17069"/>
          <a:stretch/>
        </p:blipFill>
        <p:spPr>
          <a:xfrm>
            <a:off x="3051424" y="4547570"/>
            <a:ext cx="2958301" cy="2136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5B143B20-30B3-4872-8356-5EA96156B5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628" t="13599" r="35505" b="7284"/>
          <a:stretch/>
        </p:blipFill>
        <p:spPr>
          <a:xfrm>
            <a:off x="7283130" y="4188826"/>
            <a:ext cx="1807400" cy="2524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E09D95BF-A9DA-4C0C-9B1E-7F86D38512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968" t="14961" r="32661" b="5922"/>
          <a:stretch/>
        </p:blipFill>
        <p:spPr>
          <a:xfrm>
            <a:off x="5561902" y="4188826"/>
            <a:ext cx="1949379" cy="2524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xmlns="" id="{7138A3FD-0E72-4464-9A3B-D645F636F5DC}"/>
              </a:ext>
            </a:extLst>
          </p:cNvPr>
          <p:cNvGrpSpPr/>
          <p:nvPr/>
        </p:nvGrpSpPr>
        <p:grpSpPr>
          <a:xfrm>
            <a:off x="183657" y="2793887"/>
            <a:ext cx="2752490" cy="3910023"/>
            <a:chOff x="183657" y="2793887"/>
            <a:chExt cx="2752490" cy="391002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7AF49C7D-2099-49E8-A186-87E8DDF7D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2660" t="11005" r="33670" b="3965"/>
            <a:stretch/>
          </p:blipFill>
          <p:spPr>
            <a:xfrm>
              <a:off x="183657" y="2793887"/>
              <a:ext cx="2752490" cy="39100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4FC6567A-2852-40F7-951A-5AD8EF6B2C09}"/>
                </a:ext>
              </a:extLst>
            </p:cNvPr>
            <p:cNvSpPr/>
            <p:nvPr/>
          </p:nvSpPr>
          <p:spPr>
            <a:xfrm>
              <a:off x="1928813" y="3338513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15696DF5-7D7A-4297-811F-4EA9A4B39F9F}"/>
                </a:ext>
              </a:extLst>
            </p:cNvPr>
            <p:cNvSpPr/>
            <p:nvPr/>
          </p:nvSpPr>
          <p:spPr>
            <a:xfrm>
              <a:off x="1988344" y="3757437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8C974F76-0FB3-4D64-A043-582858983456}"/>
                </a:ext>
              </a:extLst>
            </p:cNvPr>
            <p:cNvSpPr/>
            <p:nvPr/>
          </p:nvSpPr>
          <p:spPr>
            <a:xfrm>
              <a:off x="2230659" y="3340894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8E8D267C-2A02-45EB-85D9-0E8544A4AECB}"/>
                </a:ext>
              </a:extLst>
            </p:cNvPr>
            <p:cNvSpPr/>
            <p:nvPr/>
          </p:nvSpPr>
          <p:spPr>
            <a:xfrm>
              <a:off x="2436939" y="3338513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47F306EE-E65F-4B17-8C7E-3297ED42014B}"/>
                </a:ext>
              </a:extLst>
            </p:cNvPr>
            <p:cNvSpPr/>
            <p:nvPr/>
          </p:nvSpPr>
          <p:spPr>
            <a:xfrm>
              <a:off x="1851290" y="3506565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E2FADA74-211F-499B-9D9A-23D876220B58}"/>
                </a:ext>
              </a:extLst>
            </p:cNvPr>
            <p:cNvSpPr/>
            <p:nvPr/>
          </p:nvSpPr>
          <p:spPr>
            <a:xfrm>
              <a:off x="1953816" y="3504184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FE67D760-4379-488A-8DB8-DDCF93B08664}"/>
                </a:ext>
              </a:extLst>
            </p:cNvPr>
            <p:cNvSpPr/>
            <p:nvPr/>
          </p:nvSpPr>
          <p:spPr>
            <a:xfrm>
              <a:off x="2199827" y="3757437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CBA51563-3583-480E-A9D3-F3EFDDB4579A}"/>
                </a:ext>
              </a:extLst>
            </p:cNvPr>
            <p:cNvSpPr/>
            <p:nvPr/>
          </p:nvSpPr>
          <p:spPr>
            <a:xfrm>
              <a:off x="2336262" y="3755056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9A9624CB-D307-419D-BACB-B255B7626DA5}"/>
                </a:ext>
              </a:extLst>
            </p:cNvPr>
            <p:cNvSpPr/>
            <p:nvPr/>
          </p:nvSpPr>
          <p:spPr>
            <a:xfrm>
              <a:off x="1894284" y="3840782"/>
              <a:ext cx="72000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E5796C23-F04C-4B2D-99B1-1A4834D15B44}"/>
                </a:ext>
              </a:extLst>
            </p:cNvPr>
            <p:cNvSpPr/>
            <p:nvPr/>
          </p:nvSpPr>
          <p:spPr>
            <a:xfrm>
              <a:off x="2006203" y="3838401"/>
              <a:ext cx="72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02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8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en-US" sz="5400" b="1" dirty="0">
                <a:ln/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zh-TW" altLang="en-US" sz="5400" b="1" cap="none" spc="0" dirty="0">
              <a:ln/>
              <a:solidFill>
                <a:schemeClr val="accent1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150425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283354" y="80235"/>
              <a:ext cx="1655628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436228"/>
            <a:ext cx="546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「焚化再生粒料流向管理系統」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申請工程管制編號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網址：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https://rams.epa.gov.tw/RAMS/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xmlns="" id="{83959121-9BA7-4CF2-8E86-BD46FE335467}"/>
              </a:ext>
            </a:extLst>
          </p:cNvPr>
          <p:cNvSpPr/>
          <p:nvPr/>
        </p:nvSpPr>
        <p:spPr>
          <a:xfrm>
            <a:off x="100668" y="950567"/>
            <a:ext cx="3246539" cy="2334985"/>
          </a:xfrm>
          <a:prstGeom prst="rightArrow">
            <a:avLst>
              <a:gd name="adj1" fmla="val 66783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9C4E9ABB-04D0-4C49-B963-443EB0825232}"/>
              </a:ext>
            </a:extLst>
          </p:cNvPr>
          <p:cNvSpPr txBox="1"/>
          <p:nvPr/>
        </p:nvSpPr>
        <p:spPr>
          <a:xfrm>
            <a:off x="72507" y="1488959"/>
            <a:ext cx="291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【</a:t>
            </a:r>
            <a:r>
              <a:rPr lang="zh-TW" altLang="en-US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桃園市政府養護工程處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桃園市提升道路品質前瞻計畫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人本示範道路多目標改善工程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案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為例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2B070980-B9F2-4267-9317-A8FFBE9BA8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3" t="9960" r="1101" b="4549"/>
          <a:stretch/>
        </p:blipFill>
        <p:spPr>
          <a:xfrm>
            <a:off x="3439123" y="1440060"/>
            <a:ext cx="5570275" cy="261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xmlns="" id="{09536A0B-4B57-4FDF-892B-F3A8037CA825}"/>
              </a:ext>
            </a:extLst>
          </p:cNvPr>
          <p:cNvSpPr/>
          <p:nvPr/>
        </p:nvSpPr>
        <p:spPr>
          <a:xfrm>
            <a:off x="5405875" y="2028412"/>
            <a:ext cx="834938" cy="578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xmlns="" id="{E8831289-2F27-4D95-B50E-B1BA0282A18C}"/>
              </a:ext>
            </a:extLst>
          </p:cNvPr>
          <p:cNvSpPr/>
          <p:nvPr/>
        </p:nvSpPr>
        <p:spPr>
          <a:xfrm rot="4466125">
            <a:off x="3827664" y="1541293"/>
            <a:ext cx="700496" cy="2359724"/>
          </a:xfrm>
          <a:prstGeom prst="downArrow">
            <a:avLst>
              <a:gd name="adj1" fmla="val 33605"/>
              <a:gd name="adj2" fmla="val 50000"/>
            </a:avLst>
          </a:prstGeom>
          <a:solidFill>
            <a:srgbClr val="FF000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4B7A067E-2914-4BDE-8DAF-CA4808467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0219" y="4129525"/>
            <a:ext cx="5596350" cy="192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5B3CC35D-32ED-46FF-AC7A-7B96602C59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02" y="3015234"/>
            <a:ext cx="2692497" cy="3755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24F5DEB8-FA93-4248-B0FD-EB5064813BBC}"/>
              </a:ext>
            </a:extLst>
          </p:cNvPr>
          <p:cNvSpPr txBox="1"/>
          <p:nvPr/>
        </p:nvSpPr>
        <p:spPr>
          <a:xfrm>
            <a:off x="2895465" y="5762965"/>
            <a:ext cx="576202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進入系統後點選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管編申請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→申請身分別選擇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工程工地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填寫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後輸入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驗證碼，確定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後系統會寄出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管制編號申請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信件→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進入信箱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點選信件內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網址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進行申請。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C2C5035-2D9D-4EA8-9CAC-B6120B072EB6}"/>
              </a:ext>
            </a:extLst>
          </p:cNvPr>
          <p:cNvSpPr/>
          <p:nvPr/>
        </p:nvSpPr>
        <p:spPr>
          <a:xfrm flipV="1">
            <a:off x="3727280" y="4962367"/>
            <a:ext cx="5150267" cy="581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8098B371-6FC9-42CE-A00F-D7ED7C5C8174}"/>
              </a:ext>
            </a:extLst>
          </p:cNvPr>
          <p:cNvSpPr/>
          <p:nvPr/>
        </p:nvSpPr>
        <p:spPr>
          <a:xfrm flipV="1">
            <a:off x="100669" y="3138367"/>
            <a:ext cx="1238486" cy="434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23431C95-6C45-4604-A536-42949D2ED3A6}"/>
              </a:ext>
            </a:extLst>
          </p:cNvPr>
          <p:cNvSpPr/>
          <p:nvPr/>
        </p:nvSpPr>
        <p:spPr>
          <a:xfrm flipV="1">
            <a:off x="100668" y="5941695"/>
            <a:ext cx="1450862" cy="569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54199907-16C6-4454-AA49-C448FD167BE3}"/>
              </a:ext>
            </a:extLst>
          </p:cNvPr>
          <p:cNvSpPr/>
          <p:nvPr/>
        </p:nvSpPr>
        <p:spPr>
          <a:xfrm flipV="1">
            <a:off x="100668" y="6558566"/>
            <a:ext cx="318186" cy="218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下 31">
            <a:extLst>
              <a:ext uri="{FF2B5EF4-FFF2-40B4-BE49-F238E27FC236}">
                <a16:creationId xmlns:a16="http://schemas.microsoft.com/office/drawing/2014/main" xmlns="" id="{DA124720-436E-4D69-8032-0FFD5CBD8751}"/>
              </a:ext>
            </a:extLst>
          </p:cNvPr>
          <p:cNvSpPr/>
          <p:nvPr/>
        </p:nvSpPr>
        <p:spPr>
          <a:xfrm rot="14625328">
            <a:off x="2186140" y="4654389"/>
            <a:ext cx="700496" cy="1830672"/>
          </a:xfrm>
          <a:prstGeom prst="downArrow">
            <a:avLst>
              <a:gd name="adj1" fmla="val 33605"/>
              <a:gd name="adj2" fmla="val 50000"/>
            </a:avLst>
          </a:prstGeom>
          <a:solidFill>
            <a:srgbClr val="FF000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86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2E076F9-C11D-4EF8-BBF9-592E4146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557" y="1169486"/>
            <a:ext cx="5764012" cy="3354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xmlns="" id="{F3687058-3F4F-4D2F-80E9-49B4066DACEA}"/>
              </a:ext>
            </a:extLst>
          </p:cNvPr>
          <p:cNvGrpSpPr/>
          <p:nvPr/>
        </p:nvGrpSpPr>
        <p:grpSpPr>
          <a:xfrm>
            <a:off x="108827" y="1177083"/>
            <a:ext cx="3104157" cy="4275218"/>
            <a:chOff x="183657" y="2793887"/>
            <a:chExt cx="2752490" cy="3910023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xmlns="" id="{9BEEF05B-CD49-463D-B46C-51CAB2C50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660" t="11005" r="33670" b="3965"/>
            <a:stretch/>
          </p:blipFill>
          <p:spPr>
            <a:xfrm>
              <a:off x="183657" y="2793887"/>
              <a:ext cx="2752490" cy="39100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31B2F138-C34D-42D2-9098-DDF8FE4420B1}"/>
                </a:ext>
              </a:extLst>
            </p:cNvPr>
            <p:cNvSpPr/>
            <p:nvPr/>
          </p:nvSpPr>
          <p:spPr>
            <a:xfrm>
              <a:off x="1928813" y="3338513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D7AE740A-ECA0-4F97-9105-2F9350A68276}"/>
                </a:ext>
              </a:extLst>
            </p:cNvPr>
            <p:cNvSpPr/>
            <p:nvPr/>
          </p:nvSpPr>
          <p:spPr>
            <a:xfrm>
              <a:off x="1988344" y="3757437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19D4C247-5E0C-44D6-B8E0-F622FB259472}"/>
                </a:ext>
              </a:extLst>
            </p:cNvPr>
            <p:cNvSpPr/>
            <p:nvPr/>
          </p:nvSpPr>
          <p:spPr>
            <a:xfrm>
              <a:off x="2230659" y="3340894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E84387B7-61E2-4A59-987D-0F4A8993BC87}"/>
                </a:ext>
              </a:extLst>
            </p:cNvPr>
            <p:cNvSpPr/>
            <p:nvPr/>
          </p:nvSpPr>
          <p:spPr>
            <a:xfrm>
              <a:off x="2436939" y="3338513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EB21561D-8719-4D17-9354-95667D8AF475}"/>
                </a:ext>
              </a:extLst>
            </p:cNvPr>
            <p:cNvSpPr/>
            <p:nvPr/>
          </p:nvSpPr>
          <p:spPr>
            <a:xfrm>
              <a:off x="1851290" y="3506565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3F55CC06-5028-4F6D-82F6-A65012453982}"/>
                </a:ext>
              </a:extLst>
            </p:cNvPr>
            <p:cNvSpPr/>
            <p:nvPr/>
          </p:nvSpPr>
          <p:spPr>
            <a:xfrm>
              <a:off x="1953816" y="3504184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77E8E103-27FE-4DFD-A5C9-CFFDD116ECD6}"/>
                </a:ext>
              </a:extLst>
            </p:cNvPr>
            <p:cNvSpPr/>
            <p:nvPr/>
          </p:nvSpPr>
          <p:spPr>
            <a:xfrm>
              <a:off x="2199827" y="3757437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xmlns="" id="{E357E49C-CEB6-4997-9435-721F4BC5D4F7}"/>
                </a:ext>
              </a:extLst>
            </p:cNvPr>
            <p:cNvSpPr/>
            <p:nvPr/>
          </p:nvSpPr>
          <p:spPr>
            <a:xfrm>
              <a:off x="2336262" y="3755056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xmlns="" id="{776239F0-6BBC-4EE4-A874-E1E44C15238D}"/>
                </a:ext>
              </a:extLst>
            </p:cNvPr>
            <p:cNvSpPr/>
            <p:nvPr/>
          </p:nvSpPr>
          <p:spPr>
            <a:xfrm>
              <a:off x="1894284" y="3840782"/>
              <a:ext cx="72000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xmlns="" id="{FE2A9C19-89CB-4810-8CF5-C46D3FB8840F}"/>
                </a:ext>
              </a:extLst>
            </p:cNvPr>
            <p:cNvSpPr/>
            <p:nvPr/>
          </p:nvSpPr>
          <p:spPr>
            <a:xfrm>
              <a:off x="2006203" y="3838401"/>
              <a:ext cx="72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9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720628" y="80235"/>
              <a:ext cx="1218351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48C01F93-F18A-45CA-963C-BE168291B99D}"/>
              </a:ext>
            </a:extLst>
          </p:cNvPr>
          <p:cNvSpPr/>
          <p:nvPr/>
        </p:nvSpPr>
        <p:spPr>
          <a:xfrm>
            <a:off x="340415" y="1580163"/>
            <a:ext cx="2687681" cy="155418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396EDB38-0CB7-48FF-8BB8-1AB79FF6B048}"/>
              </a:ext>
            </a:extLst>
          </p:cNvPr>
          <p:cNvSpPr/>
          <p:nvPr/>
        </p:nvSpPr>
        <p:spPr>
          <a:xfrm>
            <a:off x="342619" y="2958743"/>
            <a:ext cx="2685478" cy="249277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F62A0DFC-FFFC-457F-A119-C66BFD2B4DE2}"/>
              </a:ext>
            </a:extLst>
          </p:cNvPr>
          <p:cNvSpPr/>
          <p:nvPr/>
        </p:nvSpPr>
        <p:spPr>
          <a:xfrm>
            <a:off x="3372373" y="1393526"/>
            <a:ext cx="5719949" cy="8530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xmlns="" id="{05084433-4D84-4EB7-91C3-6EB08608F0DF}"/>
              </a:ext>
            </a:extLst>
          </p:cNvPr>
          <p:cNvSpPr txBox="1"/>
          <p:nvPr/>
        </p:nvSpPr>
        <p:spPr>
          <a:xfrm>
            <a:off x="4406470" y="1595686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FA76F64F-25DF-459D-9A56-3F49A4AB8D37}"/>
              </a:ext>
            </a:extLst>
          </p:cNvPr>
          <p:cNvSpPr/>
          <p:nvPr/>
        </p:nvSpPr>
        <p:spPr>
          <a:xfrm>
            <a:off x="3372373" y="2280238"/>
            <a:ext cx="5711196" cy="237513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CA6E7B75-C466-4921-A400-219416A773C6}"/>
              </a:ext>
            </a:extLst>
          </p:cNvPr>
          <p:cNvSpPr txBox="1"/>
          <p:nvPr/>
        </p:nvSpPr>
        <p:spPr>
          <a:xfrm>
            <a:off x="4655714" y="2455420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A8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xmlns="" id="{195AF121-C138-4FEB-BF2C-264F0D711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8620" y="3331256"/>
            <a:ext cx="4884420" cy="3469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36066" y="5581916"/>
            <a:ext cx="5120446" cy="12338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①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填入是否為政府採購法案件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政府電子採購網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查詢後確實填寫標案案號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https://web.pcc.gov.tw/)</a:t>
            </a:r>
          </a:p>
          <a:p>
            <a:r>
              <a:rPr lang="zh-TW" altLang="en-US" dirty="0">
                <a:solidFill>
                  <a:srgbClr val="A87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②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填入工程名稱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包含契約名稱及實際工程名稱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)/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使用單位名稱</a:t>
            </a:r>
            <a:endParaRPr lang="en-US" altLang="zh-TW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9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2E076F9-C11D-4EF8-BBF9-592E41464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557" y="1169486"/>
            <a:ext cx="5764012" cy="3354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CB33E78-6289-4A1C-BA42-7FEECE2D8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353" y="3429000"/>
            <a:ext cx="3702315" cy="3378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xmlns="" id="{F3687058-3F4F-4D2F-80E9-49B4066DACEA}"/>
              </a:ext>
            </a:extLst>
          </p:cNvPr>
          <p:cNvGrpSpPr/>
          <p:nvPr/>
        </p:nvGrpSpPr>
        <p:grpSpPr>
          <a:xfrm>
            <a:off x="108827" y="1177083"/>
            <a:ext cx="3104157" cy="4275218"/>
            <a:chOff x="183657" y="2793887"/>
            <a:chExt cx="2752490" cy="3910023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xmlns="" id="{9BEEF05B-CD49-463D-B46C-51CAB2C50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660" t="11005" r="33670" b="3965"/>
            <a:stretch/>
          </p:blipFill>
          <p:spPr>
            <a:xfrm>
              <a:off x="183657" y="2793887"/>
              <a:ext cx="2752490" cy="39100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31B2F138-C34D-42D2-9098-DDF8FE4420B1}"/>
                </a:ext>
              </a:extLst>
            </p:cNvPr>
            <p:cNvSpPr/>
            <p:nvPr/>
          </p:nvSpPr>
          <p:spPr>
            <a:xfrm>
              <a:off x="1928813" y="3338513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D7AE740A-ECA0-4F97-9105-2F9350A68276}"/>
                </a:ext>
              </a:extLst>
            </p:cNvPr>
            <p:cNvSpPr/>
            <p:nvPr/>
          </p:nvSpPr>
          <p:spPr>
            <a:xfrm>
              <a:off x="1988344" y="3757437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19D4C247-5E0C-44D6-B8E0-F622FB259472}"/>
                </a:ext>
              </a:extLst>
            </p:cNvPr>
            <p:cNvSpPr/>
            <p:nvPr/>
          </p:nvSpPr>
          <p:spPr>
            <a:xfrm>
              <a:off x="2230659" y="3340894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E84387B7-61E2-4A59-987D-0F4A8993BC87}"/>
                </a:ext>
              </a:extLst>
            </p:cNvPr>
            <p:cNvSpPr/>
            <p:nvPr/>
          </p:nvSpPr>
          <p:spPr>
            <a:xfrm>
              <a:off x="2436939" y="3338513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EB21561D-8719-4D17-9354-95667D8AF475}"/>
                </a:ext>
              </a:extLst>
            </p:cNvPr>
            <p:cNvSpPr/>
            <p:nvPr/>
          </p:nvSpPr>
          <p:spPr>
            <a:xfrm>
              <a:off x="1851290" y="3506565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3F55CC06-5028-4F6D-82F6-A65012453982}"/>
                </a:ext>
              </a:extLst>
            </p:cNvPr>
            <p:cNvSpPr/>
            <p:nvPr/>
          </p:nvSpPr>
          <p:spPr>
            <a:xfrm>
              <a:off x="1953816" y="3504184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77E8E103-27FE-4DFD-A5C9-CFFDD116ECD6}"/>
                </a:ext>
              </a:extLst>
            </p:cNvPr>
            <p:cNvSpPr/>
            <p:nvPr/>
          </p:nvSpPr>
          <p:spPr>
            <a:xfrm>
              <a:off x="2199827" y="3757437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xmlns="" id="{E357E49C-CEB6-4997-9435-721F4BC5D4F7}"/>
                </a:ext>
              </a:extLst>
            </p:cNvPr>
            <p:cNvSpPr/>
            <p:nvPr/>
          </p:nvSpPr>
          <p:spPr>
            <a:xfrm>
              <a:off x="2336262" y="3755056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xmlns="" id="{776239F0-6BBC-4EE4-A874-E1E44C15238D}"/>
                </a:ext>
              </a:extLst>
            </p:cNvPr>
            <p:cNvSpPr/>
            <p:nvPr/>
          </p:nvSpPr>
          <p:spPr>
            <a:xfrm>
              <a:off x="1894284" y="3840782"/>
              <a:ext cx="72000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xmlns="" id="{FE2A9C19-89CB-4810-8CF5-C46D3FB8840F}"/>
                </a:ext>
              </a:extLst>
            </p:cNvPr>
            <p:cNvSpPr/>
            <p:nvPr/>
          </p:nvSpPr>
          <p:spPr>
            <a:xfrm>
              <a:off x="2006203" y="3838401"/>
              <a:ext cx="72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9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720628" y="80235"/>
              <a:ext cx="1218351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53949" y="5579458"/>
            <a:ext cx="501188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③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將表二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工程地點填入使用場址。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800" b="1" dirty="0">
                <a:solidFill>
                  <a:srgbClr val="A8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填入使用地號後帶入座標，並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確認紅色部分包含工程地點且無環境敏感區域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48C01F93-F18A-45CA-963C-BE168291B99D}"/>
              </a:ext>
            </a:extLst>
          </p:cNvPr>
          <p:cNvSpPr/>
          <p:nvPr/>
        </p:nvSpPr>
        <p:spPr>
          <a:xfrm>
            <a:off x="3366406" y="2476176"/>
            <a:ext cx="5668767" cy="5639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14454394-0BEB-4A79-886A-81ADDB2F1B00}"/>
              </a:ext>
            </a:extLst>
          </p:cNvPr>
          <p:cNvSpPr/>
          <p:nvPr/>
        </p:nvSpPr>
        <p:spPr>
          <a:xfrm>
            <a:off x="342619" y="3195031"/>
            <a:ext cx="2685478" cy="169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xmlns="" id="{F98C10C5-6724-438D-8CA4-9FCDE434058D}"/>
              </a:ext>
            </a:extLst>
          </p:cNvPr>
          <p:cNvSpPr txBox="1"/>
          <p:nvPr/>
        </p:nvSpPr>
        <p:spPr>
          <a:xfrm>
            <a:off x="4565034" y="2505855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FFF6A4D6-3324-42B5-BE29-9C7E8364CF76}"/>
              </a:ext>
            </a:extLst>
          </p:cNvPr>
          <p:cNvSpPr/>
          <p:nvPr/>
        </p:nvSpPr>
        <p:spPr>
          <a:xfrm>
            <a:off x="5386027" y="3749040"/>
            <a:ext cx="869994" cy="190500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下 46">
            <a:extLst>
              <a:ext uri="{FF2B5EF4-FFF2-40B4-BE49-F238E27FC236}">
                <a16:creationId xmlns:a16="http://schemas.microsoft.com/office/drawing/2014/main" xmlns="" id="{AA549D0F-AA6E-449B-82DB-6D81D7D085EA}"/>
              </a:ext>
            </a:extLst>
          </p:cNvPr>
          <p:cNvSpPr/>
          <p:nvPr/>
        </p:nvSpPr>
        <p:spPr>
          <a:xfrm>
            <a:off x="7573396" y="3281196"/>
            <a:ext cx="400575" cy="558111"/>
          </a:xfrm>
          <a:prstGeom prst="downArrow">
            <a:avLst>
              <a:gd name="adj1" fmla="val 33246"/>
              <a:gd name="adj2" fmla="val 50000"/>
            </a:avLst>
          </a:prstGeom>
          <a:solidFill>
            <a:srgbClr val="A87000"/>
          </a:solidFill>
          <a:ln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643F501B-C741-4B66-BF73-9D1629215C44}"/>
              </a:ext>
            </a:extLst>
          </p:cNvPr>
          <p:cNvSpPr/>
          <p:nvPr/>
        </p:nvSpPr>
        <p:spPr>
          <a:xfrm>
            <a:off x="7546369" y="3034354"/>
            <a:ext cx="454631" cy="252000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F59626E0-02AA-4489-B422-8650DC5DAB35}"/>
              </a:ext>
            </a:extLst>
          </p:cNvPr>
          <p:cNvSpPr/>
          <p:nvPr/>
        </p:nvSpPr>
        <p:spPr>
          <a:xfrm>
            <a:off x="7594112" y="4447657"/>
            <a:ext cx="1290808" cy="252000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xmlns="" id="{2EE6DB4D-1E92-4208-803A-27AE00352C60}"/>
              </a:ext>
            </a:extLst>
          </p:cNvPr>
          <p:cNvSpPr txBox="1"/>
          <p:nvPr/>
        </p:nvSpPr>
        <p:spPr>
          <a:xfrm>
            <a:off x="8041486" y="2992673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A8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27970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5CB660AE-D63C-4AD9-9689-4CE311EF8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97" y="1104331"/>
            <a:ext cx="5752088" cy="3940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4" name="群組 33">
            <a:extLst>
              <a:ext uri="{FF2B5EF4-FFF2-40B4-BE49-F238E27FC236}">
                <a16:creationId xmlns:a16="http://schemas.microsoft.com/office/drawing/2014/main" xmlns="" id="{AA199AFB-C205-4F3B-AAAC-3037266D4B50}"/>
              </a:ext>
            </a:extLst>
          </p:cNvPr>
          <p:cNvGrpSpPr/>
          <p:nvPr/>
        </p:nvGrpSpPr>
        <p:grpSpPr>
          <a:xfrm>
            <a:off x="108827" y="1177083"/>
            <a:ext cx="3104157" cy="4275218"/>
            <a:chOff x="183657" y="2793887"/>
            <a:chExt cx="2752490" cy="3910023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xmlns="" id="{36FFD9B6-4153-41B7-980E-D494348DA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660" t="11005" r="33670" b="3965"/>
            <a:stretch/>
          </p:blipFill>
          <p:spPr>
            <a:xfrm>
              <a:off x="183657" y="2793887"/>
              <a:ext cx="2752490" cy="39100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C74375BF-92E8-478D-90C8-559C24466DB7}"/>
                </a:ext>
              </a:extLst>
            </p:cNvPr>
            <p:cNvSpPr/>
            <p:nvPr/>
          </p:nvSpPr>
          <p:spPr>
            <a:xfrm>
              <a:off x="1928813" y="3338513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ABF8FC7A-1D08-456C-9C6B-91086549DC06}"/>
                </a:ext>
              </a:extLst>
            </p:cNvPr>
            <p:cNvSpPr/>
            <p:nvPr/>
          </p:nvSpPr>
          <p:spPr>
            <a:xfrm>
              <a:off x="1988344" y="3757437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26BBAB1B-CF26-43E1-9EAE-717EA70C2CA4}"/>
                </a:ext>
              </a:extLst>
            </p:cNvPr>
            <p:cNvSpPr/>
            <p:nvPr/>
          </p:nvSpPr>
          <p:spPr>
            <a:xfrm>
              <a:off x="2230659" y="3340894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xmlns="" id="{2F0ED61A-5BDA-46E5-A6EC-A570EA2F103C}"/>
                </a:ext>
              </a:extLst>
            </p:cNvPr>
            <p:cNvSpPr/>
            <p:nvPr/>
          </p:nvSpPr>
          <p:spPr>
            <a:xfrm>
              <a:off x="2436939" y="3338513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xmlns="" id="{0BE66C5C-C4A8-4CCD-868D-D7AC9A4A4609}"/>
                </a:ext>
              </a:extLst>
            </p:cNvPr>
            <p:cNvSpPr/>
            <p:nvPr/>
          </p:nvSpPr>
          <p:spPr>
            <a:xfrm>
              <a:off x="1851290" y="3506565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CA6F4BF5-ADE4-4746-99F1-0287BAC50E22}"/>
                </a:ext>
              </a:extLst>
            </p:cNvPr>
            <p:cNvSpPr/>
            <p:nvPr/>
          </p:nvSpPr>
          <p:spPr>
            <a:xfrm>
              <a:off x="1953816" y="3504184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85BA9D0A-94A1-4B9C-AE5F-F2B13290594D}"/>
                </a:ext>
              </a:extLst>
            </p:cNvPr>
            <p:cNvSpPr/>
            <p:nvPr/>
          </p:nvSpPr>
          <p:spPr>
            <a:xfrm>
              <a:off x="2199827" y="3757437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AD01E55D-8122-46B0-BDAE-F81B72EBE89D}"/>
                </a:ext>
              </a:extLst>
            </p:cNvPr>
            <p:cNvSpPr/>
            <p:nvPr/>
          </p:nvSpPr>
          <p:spPr>
            <a:xfrm>
              <a:off x="2336262" y="3755056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A3F5D18E-B1B2-4490-B0F2-0F866B4A4985}"/>
                </a:ext>
              </a:extLst>
            </p:cNvPr>
            <p:cNvSpPr/>
            <p:nvPr/>
          </p:nvSpPr>
          <p:spPr>
            <a:xfrm>
              <a:off x="1894284" y="3840782"/>
              <a:ext cx="72000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BFC1CBB6-43D7-4C32-84D5-BC34786EC291}"/>
                </a:ext>
              </a:extLst>
            </p:cNvPr>
            <p:cNvSpPr/>
            <p:nvPr/>
          </p:nvSpPr>
          <p:spPr>
            <a:xfrm>
              <a:off x="2006203" y="3838401"/>
              <a:ext cx="72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1853306" y="5546059"/>
            <a:ext cx="609406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⑤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選擇工程單位並填入完整使用單位名稱及承包廠商名稱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若承包商不只一個皆須填寫完整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dirty="0">
                <a:solidFill>
                  <a:srgbClr val="9E6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⑥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填入承包商聯絡資料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需確實填寫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email)</a:t>
            </a:r>
          </a:p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⑦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填入工程時間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FC76D4AB-49F3-42C8-B58B-B3500EAEDB70}"/>
              </a:ext>
            </a:extLst>
          </p:cNvPr>
          <p:cNvSpPr/>
          <p:nvPr/>
        </p:nvSpPr>
        <p:spPr>
          <a:xfrm>
            <a:off x="331641" y="3351045"/>
            <a:ext cx="2701834" cy="1800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5E0CC92B-2047-4C53-8021-54CB6C4F5153}"/>
              </a:ext>
            </a:extLst>
          </p:cNvPr>
          <p:cNvSpPr/>
          <p:nvPr/>
        </p:nvSpPr>
        <p:spPr>
          <a:xfrm>
            <a:off x="342993" y="2206374"/>
            <a:ext cx="2701833" cy="207300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1C388E91-6132-4CF4-A3DE-09BADA2F69BD}"/>
              </a:ext>
            </a:extLst>
          </p:cNvPr>
          <p:cNvSpPr/>
          <p:nvPr/>
        </p:nvSpPr>
        <p:spPr>
          <a:xfrm>
            <a:off x="343509" y="1565277"/>
            <a:ext cx="2701833" cy="206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D7C045B4-5097-4F97-9964-72A9965768B9}"/>
              </a:ext>
            </a:extLst>
          </p:cNvPr>
          <p:cNvSpPr/>
          <p:nvPr/>
        </p:nvSpPr>
        <p:spPr>
          <a:xfrm>
            <a:off x="343509" y="2010895"/>
            <a:ext cx="2701833" cy="207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98209C46-4944-45AC-809E-642B01B4FA38}"/>
              </a:ext>
            </a:extLst>
          </p:cNvPr>
          <p:cNvSpPr/>
          <p:nvPr/>
        </p:nvSpPr>
        <p:spPr>
          <a:xfrm>
            <a:off x="3316714" y="1158240"/>
            <a:ext cx="5732080" cy="587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E025D6C0-09B5-4779-9781-0013847553FC}"/>
              </a:ext>
            </a:extLst>
          </p:cNvPr>
          <p:cNvSpPr/>
          <p:nvPr/>
        </p:nvSpPr>
        <p:spPr>
          <a:xfrm>
            <a:off x="3321368" y="1782180"/>
            <a:ext cx="5729680" cy="536514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xmlns="" id="{29EC18AB-E72E-45AB-9E36-7DF10D336428}"/>
              </a:ext>
            </a:extLst>
          </p:cNvPr>
          <p:cNvSpPr txBox="1"/>
          <p:nvPr/>
        </p:nvSpPr>
        <p:spPr>
          <a:xfrm>
            <a:off x="3989784" y="1218368"/>
            <a:ext cx="50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⑤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D58F3EEC-B0BE-4C7B-9D83-66C605C38B7F}"/>
              </a:ext>
            </a:extLst>
          </p:cNvPr>
          <p:cNvSpPr txBox="1"/>
          <p:nvPr/>
        </p:nvSpPr>
        <p:spPr>
          <a:xfrm>
            <a:off x="3991593" y="1839961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9E6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⑥</a:t>
            </a:r>
            <a:endParaRPr lang="zh-TW" altLang="en-US" sz="2400" b="1" dirty="0">
              <a:solidFill>
                <a:srgbClr val="9E6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23568D9E-E28F-4428-A1D3-FF807F9B9695}"/>
              </a:ext>
            </a:extLst>
          </p:cNvPr>
          <p:cNvSpPr/>
          <p:nvPr/>
        </p:nvSpPr>
        <p:spPr>
          <a:xfrm>
            <a:off x="3316714" y="2352816"/>
            <a:ext cx="3846086" cy="16519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xmlns="" id="{A909BBB1-A414-4004-89A0-04D0CE445A99}"/>
              </a:ext>
            </a:extLst>
          </p:cNvPr>
          <p:cNvSpPr txBox="1"/>
          <p:nvPr/>
        </p:nvSpPr>
        <p:spPr>
          <a:xfrm>
            <a:off x="7093350" y="2297875"/>
            <a:ext cx="500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834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05841F6-908F-4F40-A95E-74A7C79295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081"/>
          <a:stretch/>
        </p:blipFill>
        <p:spPr>
          <a:xfrm>
            <a:off x="5286" y="1295204"/>
            <a:ext cx="6650286" cy="2911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xmlns="" id="{1FF9627C-0E09-49C0-AFE8-1F0426C3D065}"/>
              </a:ext>
            </a:extLst>
          </p:cNvPr>
          <p:cNvSpPr txBox="1"/>
          <p:nvPr/>
        </p:nvSpPr>
        <p:spPr>
          <a:xfrm>
            <a:off x="26327" y="3366439"/>
            <a:ext cx="7851693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⑧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焚化再生粒料來源：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博瑞環保股份有限公司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用途別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磚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品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焚化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再生粒料產生地：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桃園市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桃園市政府環境保護局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800" b="1" dirty="0">
                <a:solidFill>
                  <a:srgbClr val="9E6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⑨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請各單位可至下列網址查詢後填報，以減少填寫錯誤之退補件。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 https://luz.tcd.gov.tw/web/default.aspx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 https://taobao.tycg.gov.tw/Normal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 http://nsp.tcd.gov.tw/ngis/ </a:t>
            </a:r>
          </a:p>
          <a:p>
            <a:r>
              <a:rPr lang="zh-TW" altLang="en-US" sz="1800" b="1" dirty="0">
                <a:solidFill>
                  <a:schemeClr val="accent6">
                    <a:lumMod val="50000"/>
                  </a:schemeClr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下列用途別在「使用時現場地下水位高逾一公尺以上」此欄位填寫</a:t>
            </a:r>
            <a:r>
              <a:rPr lang="zh-TW" altLang="en-US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endParaRPr lang="en-US" altLang="zh-TW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低密度再生透水混凝土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瀝青混凝土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磚品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紐澤西護欄</a:t>
            </a:r>
            <a:r>
              <a:rPr lang="zh-TW" altLang="en-US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之水泥製品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緣石之水泥製品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水泥生料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衛生掩埋場非與鋼材接觸用工程材料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衛生掩埋場覆土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控制性低強度回填材料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控制性</a:t>
            </a:r>
            <a:r>
              <a:rPr lang="zh-TW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低強度回填材料</a:t>
            </a:r>
            <a:r>
              <a:rPr lang="en-US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用於管溝工程之回填</a:t>
            </a:r>
            <a:endParaRPr lang="en-US" altLang="zh-TW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其餘用途別在此欄位請實際測量後再填寫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720CB5DC-6BCC-4403-9B4C-D30FF7476A42}"/>
              </a:ext>
            </a:extLst>
          </p:cNvPr>
          <p:cNvSpPr/>
          <p:nvPr/>
        </p:nvSpPr>
        <p:spPr>
          <a:xfrm>
            <a:off x="6856273" y="1876487"/>
            <a:ext cx="1840407" cy="9883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0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8B561586-C552-4D24-BE4F-447F7E443487}"/>
              </a:ext>
            </a:extLst>
          </p:cNvPr>
          <p:cNvSpPr/>
          <p:nvPr/>
        </p:nvSpPr>
        <p:spPr>
          <a:xfrm>
            <a:off x="33422" y="1329263"/>
            <a:ext cx="6245458" cy="12504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39C3236-A5BD-4F32-A7B0-42233C6FC752}"/>
              </a:ext>
            </a:extLst>
          </p:cNvPr>
          <p:cNvSpPr/>
          <p:nvPr/>
        </p:nvSpPr>
        <p:spPr>
          <a:xfrm>
            <a:off x="33422" y="2613769"/>
            <a:ext cx="6245458" cy="231768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BE199388-4445-4D52-B623-72B72B7ED575}"/>
              </a:ext>
            </a:extLst>
          </p:cNvPr>
          <p:cNvSpPr txBox="1"/>
          <p:nvPr/>
        </p:nvSpPr>
        <p:spPr>
          <a:xfrm>
            <a:off x="1074302" y="1609050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⑧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969220A2-23C2-41B4-BBE6-D26EBD0AABE9}"/>
              </a:ext>
            </a:extLst>
          </p:cNvPr>
          <p:cNvSpPr txBox="1"/>
          <p:nvPr/>
        </p:nvSpPr>
        <p:spPr>
          <a:xfrm>
            <a:off x="1034284" y="2484493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9E6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⑨</a:t>
            </a:r>
            <a:endParaRPr lang="zh-TW" altLang="en-US" sz="2400" b="1" dirty="0">
              <a:solidFill>
                <a:srgbClr val="9E6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AC86FAB5-8BC2-467F-B2AC-BF8CF17D0808}"/>
              </a:ext>
            </a:extLst>
          </p:cNvPr>
          <p:cNvSpPr txBox="1"/>
          <p:nvPr/>
        </p:nvSpPr>
        <p:spPr>
          <a:xfrm>
            <a:off x="3540669" y="2744661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⑩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A93B939E-ED63-4D61-A90D-BEB4F6F0B665}"/>
              </a:ext>
            </a:extLst>
          </p:cNvPr>
          <p:cNvSpPr/>
          <p:nvPr/>
        </p:nvSpPr>
        <p:spPr>
          <a:xfrm>
            <a:off x="33422" y="2875005"/>
            <a:ext cx="3569300" cy="21569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xmlns="" id="{60F54735-F628-4340-AD7F-CF371BACC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319" y="2959243"/>
            <a:ext cx="2350670" cy="1919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xmlns="" id="{15B84BAB-EF81-4C23-93F8-E640866BF288}"/>
              </a:ext>
            </a:extLst>
          </p:cNvPr>
          <p:cNvCxnSpPr>
            <a:cxnSpLocks/>
          </p:cNvCxnSpPr>
          <p:nvPr/>
        </p:nvCxnSpPr>
        <p:spPr>
          <a:xfrm flipV="1">
            <a:off x="6278880" y="2311287"/>
            <a:ext cx="514450" cy="410541"/>
          </a:xfrm>
          <a:prstGeom prst="straightConnector1">
            <a:avLst/>
          </a:prstGeom>
          <a:ln w="38100">
            <a:solidFill>
              <a:srgbClr val="A87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xmlns="" id="{96B28D36-DEC0-4390-8413-7432EE700314}"/>
              </a:ext>
            </a:extLst>
          </p:cNvPr>
          <p:cNvSpPr txBox="1"/>
          <p:nvPr/>
        </p:nvSpPr>
        <p:spPr>
          <a:xfrm>
            <a:off x="6889170" y="1922207"/>
            <a:ext cx="1784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請先選擇土地類別再按設定選擇使用分區類別</a:t>
            </a:r>
          </a:p>
        </p:txBody>
      </p:sp>
    </p:spTree>
    <p:extLst>
      <p:ext uri="{BB962C8B-B14F-4D97-AF65-F5344CB8AC3E}">
        <p14:creationId xmlns:p14="http://schemas.microsoft.com/office/powerpoint/2010/main" val="190291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>
            <a:extLst>
              <a:ext uri="{FF2B5EF4-FFF2-40B4-BE49-F238E27FC236}">
                <a16:creationId xmlns:a16="http://schemas.microsoft.com/office/drawing/2014/main" xmlns="" id="{E397424D-7191-4527-ABB6-87F742004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81"/>
          <a:stretch/>
        </p:blipFill>
        <p:spPr>
          <a:xfrm>
            <a:off x="3250383" y="1177083"/>
            <a:ext cx="5864738" cy="2567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4F6B35DD-5B4F-4D5B-8650-A85BA19F4F33}"/>
              </a:ext>
            </a:extLst>
          </p:cNvPr>
          <p:cNvSpPr/>
          <p:nvPr/>
        </p:nvSpPr>
        <p:spPr>
          <a:xfrm>
            <a:off x="3258003" y="2764526"/>
            <a:ext cx="5864738" cy="651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77DC9AA1-3E40-4A4E-A999-8B6715CE7B02}"/>
              </a:ext>
            </a:extLst>
          </p:cNvPr>
          <p:cNvSpPr/>
          <p:nvPr/>
        </p:nvSpPr>
        <p:spPr>
          <a:xfrm>
            <a:off x="3258003" y="3438117"/>
            <a:ext cx="5864738" cy="231255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2" name="圖片 61">
            <a:extLst>
              <a:ext uri="{FF2B5EF4-FFF2-40B4-BE49-F238E27FC236}">
                <a16:creationId xmlns:a16="http://schemas.microsoft.com/office/drawing/2014/main" xmlns="" id="{6898422B-C4E3-4CB2-9929-810052F57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xmlns="" id="{D988B10C-94ED-44DB-AEAA-776EABD93228}"/>
              </a:ext>
            </a:extLst>
          </p:cNvPr>
          <p:cNvGrpSpPr/>
          <p:nvPr/>
        </p:nvGrpSpPr>
        <p:grpSpPr>
          <a:xfrm>
            <a:off x="108827" y="1177083"/>
            <a:ext cx="3104157" cy="4275218"/>
            <a:chOff x="183657" y="2793887"/>
            <a:chExt cx="2752490" cy="3910023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xmlns="" id="{1D43663A-F832-4498-95C6-62BD4E12F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660" t="11005" r="33670" b="3965"/>
            <a:stretch/>
          </p:blipFill>
          <p:spPr>
            <a:xfrm>
              <a:off x="183657" y="2793887"/>
              <a:ext cx="2752490" cy="39100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F0AD2E16-0A46-4CDB-8FC5-15E8784D1BD5}"/>
                </a:ext>
              </a:extLst>
            </p:cNvPr>
            <p:cNvSpPr/>
            <p:nvPr/>
          </p:nvSpPr>
          <p:spPr>
            <a:xfrm>
              <a:off x="1928813" y="3338513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8333AB92-435A-40E6-89FE-9E356F7932E8}"/>
                </a:ext>
              </a:extLst>
            </p:cNvPr>
            <p:cNvSpPr/>
            <p:nvPr/>
          </p:nvSpPr>
          <p:spPr>
            <a:xfrm>
              <a:off x="1988344" y="3757437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DB78E787-2FCD-4611-AF2C-34CD732893AF}"/>
                </a:ext>
              </a:extLst>
            </p:cNvPr>
            <p:cNvSpPr/>
            <p:nvPr/>
          </p:nvSpPr>
          <p:spPr>
            <a:xfrm>
              <a:off x="2230659" y="3340894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2205FA21-9AD8-4A29-9FCE-A84AFC8C64D0}"/>
                </a:ext>
              </a:extLst>
            </p:cNvPr>
            <p:cNvSpPr/>
            <p:nvPr/>
          </p:nvSpPr>
          <p:spPr>
            <a:xfrm>
              <a:off x="2436939" y="3338513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C01FBDCE-D6AD-4011-ADED-742D7CAF4D04}"/>
                </a:ext>
              </a:extLst>
            </p:cNvPr>
            <p:cNvSpPr/>
            <p:nvPr/>
          </p:nvSpPr>
          <p:spPr>
            <a:xfrm>
              <a:off x="1851290" y="3506565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FF116913-4C32-48B3-87BE-8705AB89C9E2}"/>
                </a:ext>
              </a:extLst>
            </p:cNvPr>
            <p:cNvSpPr/>
            <p:nvPr/>
          </p:nvSpPr>
          <p:spPr>
            <a:xfrm>
              <a:off x="1953816" y="3504184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875FAAE7-191C-42A1-A28F-1906EAC999C2}"/>
                </a:ext>
              </a:extLst>
            </p:cNvPr>
            <p:cNvSpPr/>
            <p:nvPr/>
          </p:nvSpPr>
          <p:spPr>
            <a:xfrm>
              <a:off x="2199827" y="3757437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xmlns="" id="{C0ABF8BC-F11C-4FEC-A51B-DBA08AEFB53C}"/>
                </a:ext>
              </a:extLst>
            </p:cNvPr>
            <p:cNvSpPr/>
            <p:nvPr/>
          </p:nvSpPr>
          <p:spPr>
            <a:xfrm>
              <a:off x="2336262" y="3755056"/>
              <a:ext cx="59531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xmlns="" id="{6D839C2F-7066-4490-B975-4E4A433C79D3}"/>
                </a:ext>
              </a:extLst>
            </p:cNvPr>
            <p:cNvSpPr/>
            <p:nvPr/>
          </p:nvSpPr>
          <p:spPr>
            <a:xfrm>
              <a:off x="1894284" y="3840782"/>
              <a:ext cx="72000" cy="4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xmlns="" id="{71C29E99-2C01-4CE9-96C4-93E303E6596E}"/>
                </a:ext>
              </a:extLst>
            </p:cNvPr>
            <p:cNvSpPr/>
            <p:nvPr/>
          </p:nvSpPr>
          <p:spPr>
            <a:xfrm>
              <a:off x="2006203" y="3838401"/>
              <a:ext cx="72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X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284436" y="5153467"/>
            <a:ext cx="875188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8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⑪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均填入焚化再生粒料預計使用數量並說明估算方式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需求量估算方式說明：磚品預估使用量：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___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立方公尺*比重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__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*摻配比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__= ___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公噸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800" b="0" i="0" dirty="0">
                <a:solidFill>
                  <a:srgbClr val="9E6900"/>
                </a:solidFill>
                <a:effectLst/>
                <a:latin typeface="Verdana" panose="020B0604030504040204" pitchFamily="34" charset="0"/>
              </a:rPr>
              <a:t>⑫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備註： 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CLSM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廠商：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______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，工程工地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使用場址：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______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D5F8C5B0-FBA8-4DD9-8B43-60A7ABECA826}"/>
              </a:ext>
            </a:extLst>
          </p:cNvPr>
          <p:cNvSpPr/>
          <p:nvPr/>
        </p:nvSpPr>
        <p:spPr>
          <a:xfrm>
            <a:off x="358199" y="3526453"/>
            <a:ext cx="2687006" cy="431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8C8C465E-AC63-4EA7-8A36-AF762792DDBC}"/>
              </a:ext>
            </a:extLst>
          </p:cNvPr>
          <p:cNvSpPr/>
          <p:nvPr/>
        </p:nvSpPr>
        <p:spPr>
          <a:xfrm>
            <a:off x="364567" y="2026524"/>
            <a:ext cx="2680638" cy="162463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5D54C524-650C-494A-A315-4F553A64AED0}"/>
              </a:ext>
            </a:extLst>
          </p:cNvPr>
          <p:cNvSpPr txBox="1"/>
          <p:nvPr/>
        </p:nvSpPr>
        <p:spPr>
          <a:xfrm>
            <a:off x="4277677" y="3377721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0" i="0" dirty="0">
                <a:solidFill>
                  <a:srgbClr val="9E6900"/>
                </a:solidFill>
                <a:effectLst/>
                <a:latin typeface="Verdana" panose="020B0604030504040204" pitchFamily="34" charset="0"/>
              </a:rPr>
              <a:t>⑫</a:t>
            </a:r>
            <a:endParaRPr lang="zh-TW" altLang="en-US" sz="2000" dirty="0">
              <a:solidFill>
                <a:srgbClr val="9E6900"/>
              </a:solidFill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xmlns="" id="{49AC9F89-CE63-429B-840F-942216406EC1}"/>
              </a:ext>
            </a:extLst>
          </p:cNvPr>
          <p:cNvSpPr txBox="1"/>
          <p:nvPr/>
        </p:nvSpPr>
        <p:spPr>
          <a:xfrm>
            <a:off x="4341007" y="2898098"/>
            <a:ext cx="46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⑪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3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將資料上傳系統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38B77318-6829-402A-8224-9BCB441AD4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910" r="33690" b="32265"/>
          <a:stretch/>
        </p:blipFill>
        <p:spPr>
          <a:xfrm>
            <a:off x="298704" y="1192792"/>
            <a:ext cx="8449572" cy="3929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37F6632-B322-4286-B186-089985F00779}"/>
              </a:ext>
            </a:extLst>
          </p:cNvPr>
          <p:cNvSpPr/>
          <p:nvPr/>
        </p:nvSpPr>
        <p:spPr>
          <a:xfrm>
            <a:off x="540000" y="2774210"/>
            <a:ext cx="2318610" cy="929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3F78D63F-8561-49A1-9714-AD314BBCAC0E}"/>
              </a:ext>
            </a:extLst>
          </p:cNvPr>
          <p:cNvSpPr txBox="1"/>
          <p:nvPr/>
        </p:nvSpPr>
        <p:spPr>
          <a:xfrm>
            <a:off x="3414319" y="5299162"/>
            <a:ext cx="51792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將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步驟一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資料上傳至系統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每個檔案限制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2.0MB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，但可上傳多個檔案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檔案格式限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pdf</a:t>
            </a:r>
          </a:p>
        </p:txBody>
      </p:sp>
    </p:spTree>
    <p:extLst>
      <p:ext uri="{BB962C8B-B14F-4D97-AF65-F5344CB8AC3E}">
        <p14:creationId xmlns:p14="http://schemas.microsoft.com/office/powerpoint/2010/main" val="147561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994</Words>
  <Application>Microsoft Office PowerPoint</Application>
  <PresentationFormat>如螢幕大小 (4:3)</PresentationFormat>
  <Paragraphs>179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Abadi</vt:lpstr>
      <vt:lpstr>微軟正黑體</vt:lpstr>
      <vt:lpstr>新細明體</vt:lpstr>
      <vt:lpstr>Arial</vt:lpstr>
      <vt:lpstr>Calibri</vt:lpstr>
      <vt:lpstr>Calibri Light</vt:lpstr>
      <vt:lpstr>Times New Roman</vt:lpstr>
      <vt:lpstr>Verdana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Patty</dc:creator>
  <cp:lastModifiedBy>Administrator</cp:lastModifiedBy>
  <cp:revision>85</cp:revision>
  <cp:lastPrinted>2020-05-14T05:25:01Z</cp:lastPrinted>
  <dcterms:created xsi:type="dcterms:W3CDTF">2020-04-16T03:28:35Z</dcterms:created>
  <dcterms:modified xsi:type="dcterms:W3CDTF">2024-05-23T07:13:41Z</dcterms:modified>
</cp:coreProperties>
</file>