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70" r:id="rId2"/>
    <p:sldId id="257" r:id="rId3"/>
    <p:sldId id="382" r:id="rId4"/>
    <p:sldId id="259" r:id="rId5"/>
    <p:sldId id="381" r:id="rId6"/>
    <p:sldId id="260" r:id="rId7"/>
    <p:sldId id="261" r:id="rId8"/>
    <p:sldId id="380" r:id="rId9"/>
    <p:sldId id="263" r:id="rId10"/>
    <p:sldId id="264" r:id="rId11"/>
    <p:sldId id="265" r:id="rId12"/>
    <p:sldId id="266" r:id="rId13"/>
    <p:sldId id="365" r:id="rId14"/>
    <p:sldId id="364" r:id="rId15"/>
    <p:sldId id="366" r:id="rId16"/>
    <p:sldId id="363" r:id="rId17"/>
    <p:sldId id="267" r:id="rId1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5-TPH" initials="I" lastIdx="2" clrIdx="0">
    <p:extLst>
      <p:ext uri="{19B8F6BF-5375-455C-9EA6-DF929625EA0E}">
        <p15:presenceInfo xmlns:p15="http://schemas.microsoft.com/office/powerpoint/2012/main" userId="I5-TP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7000"/>
    <a:srgbClr val="704B00"/>
    <a:srgbClr val="FF7171"/>
    <a:srgbClr val="E6E6E6"/>
    <a:srgbClr val="FF3300"/>
    <a:srgbClr val="543800"/>
    <a:srgbClr val="FFC34B"/>
    <a:srgbClr val="9E6900"/>
    <a:srgbClr val="FFCC66"/>
    <a:srgbClr val="EC7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1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2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4194D-A87E-4D76-AFC0-6B066F7F7B1D}" type="datetimeFigureOut">
              <a:rPr lang="zh-TW" altLang="en-US" smtClean="0"/>
              <a:t>2024/5/23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E843D-2295-4AA6-8388-BB40F3B3F3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2541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8C85-7566-4F91-B8B2-1184F148EC14}" type="datetimeFigureOut">
              <a:rPr lang="zh-TW" altLang="en-US" smtClean="0"/>
              <a:t>2024/5/23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D335-9847-443F-A645-F472B4D10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9006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8C85-7566-4F91-B8B2-1184F148EC14}" type="datetimeFigureOut">
              <a:rPr lang="zh-TW" altLang="en-US" smtClean="0"/>
              <a:t>2024/5/23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D335-9847-443F-A645-F472B4D10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4746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8C85-7566-4F91-B8B2-1184F148EC14}" type="datetimeFigureOut">
              <a:rPr lang="zh-TW" altLang="en-US" smtClean="0"/>
              <a:t>2024/5/23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D335-9847-443F-A645-F472B4D10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624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8C85-7566-4F91-B8B2-1184F148EC14}" type="datetimeFigureOut">
              <a:rPr lang="zh-TW" altLang="en-US" smtClean="0"/>
              <a:t>2024/5/23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D335-9847-443F-A645-F472B4D10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609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8C85-7566-4F91-B8B2-1184F148EC14}" type="datetimeFigureOut">
              <a:rPr lang="zh-TW" altLang="en-US" smtClean="0"/>
              <a:t>2024/5/23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D335-9847-443F-A645-F472B4D10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6391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8C85-7566-4F91-B8B2-1184F148EC14}" type="datetimeFigureOut">
              <a:rPr lang="zh-TW" altLang="en-US" smtClean="0"/>
              <a:t>2024/5/23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D335-9847-443F-A645-F472B4D10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880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8C85-7566-4F91-B8B2-1184F148EC14}" type="datetimeFigureOut">
              <a:rPr lang="zh-TW" altLang="en-US" smtClean="0"/>
              <a:t>2024/5/23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D335-9847-443F-A645-F472B4D10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8109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8C85-7566-4F91-B8B2-1184F148EC14}" type="datetimeFigureOut">
              <a:rPr lang="zh-TW" altLang="en-US" smtClean="0"/>
              <a:t>2024/5/23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D335-9847-443F-A645-F472B4D10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2554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8C85-7566-4F91-B8B2-1184F148EC14}" type="datetimeFigureOut">
              <a:rPr lang="zh-TW" altLang="en-US" smtClean="0"/>
              <a:t>2024/5/23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D335-9847-443F-A645-F472B4D10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6009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8C85-7566-4F91-B8B2-1184F148EC14}" type="datetimeFigureOut">
              <a:rPr lang="zh-TW" altLang="en-US" smtClean="0"/>
              <a:t>2024/5/23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D335-9847-443F-A645-F472B4D10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0269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8C85-7566-4F91-B8B2-1184F148EC14}" type="datetimeFigureOut">
              <a:rPr lang="zh-TW" altLang="en-US" smtClean="0"/>
              <a:t>2024/5/23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D335-9847-443F-A645-F472B4D10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6025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38C85-7566-4F91-B8B2-1184F148EC14}" type="datetimeFigureOut">
              <a:rPr lang="zh-TW" altLang="en-US" smtClean="0"/>
              <a:t>2024/5/23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AD335-9847-443F-A645-F472B4D10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799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ams.epa.gov.tw/RAMS/" TargetMode="External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B8F79261-1523-4C5A-8F15-FDA59E3B4D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b="1653"/>
          <a:stretch/>
        </p:blipFill>
        <p:spPr>
          <a:xfrm>
            <a:off x="-1" y="6224631"/>
            <a:ext cx="5463637" cy="63336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6679943E-635D-4D38-A035-5D4006A22A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r="32639" b="1653"/>
          <a:stretch/>
        </p:blipFill>
        <p:spPr>
          <a:xfrm>
            <a:off x="5463637" y="6224631"/>
            <a:ext cx="3680364" cy="63336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4218A0AA-A884-4A2E-8C65-06A6ABE1BD5D}"/>
              </a:ext>
            </a:extLst>
          </p:cNvPr>
          <p:cNvSpPr/>
          <p:nvPr/>
        </p:nvSpPr>
        <p:spPr>
          <a:xfrm>
            <a:off x="1023457" y="1979802"/>
            <a:ext cx="70970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43800"/>
                </a:solidFill>
                <a:effectLst>
                  <a:outerShdw blurRad="12700" dist="38100" dir="2700000" algn="tl" rotWithShape="0">
                    <a:srgbClr val="FFC34B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焚化再生粒料工程管制編號線上申請教育訓練</a:t>
            </a:r>
            <a:endParaRPr lang="zh-TW" altLang="en-US" sz="54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994BEC29-28C4-4E16-8DE9-8867D0E732EB}"/>
              </a:ext>
            </a:extLst>
          </p:cNvPr>
          <p:cNvSpPr/>
          <p:nvPr/>
        </p:nvSpPr>
        <p:spPr>
          <a:xfrm>
            <a:off x="3095539" y="3549941"/>
            <a:ext cx="50250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b="1" dirty="0">
                <a:ln w="9525">
                  <a:noFill/>
                  <a:prstDash val="solid"/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rgbClr val="FF7171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基地及路堤填築</a:t>
            </a:r>
            <a:endParaRPr lang="zh-TW" altLang="en-US" sz="5400" dirty="0">
              <a:solidFill>
                <a:srgbClr val="C00000"/>
              </a:solidFill>
              <a:effectLst>
                <a:outerShdw blurRad="50800" dist="50800" dir="5400000" algn="ctr" rotWithShape="0">
                  <a:srgbClr val="FF717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5208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37B686AB-4715-4ADE-A8F3-FBBCB0AAE9C2}"/>
              </a:ext>
            </a:extLst>
          </p:cNvPr>
          <p:cNvGrpSpPr/>
          <p:nvPr/>
        </p:nvGrpSpPr>
        <p:grpSpPr>
          <a:xfrm>
            <a:off x="3414319" y="29901"/>
            <a:ext cx="5536734" cy="963447"/>
            <a:chOff x="3414319" y="80235"/>
            <a:chExt cx="5536734" cy="1686187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8521B952-098B-4C16-BBCA-B4E8A88A055E}"/>
                </a:ext>
              </a:extLst>
            </p:cNvPr>
            <p:cNvSpPr/>
            <p:nvPr/>
          </p:nvSpPr>
          <p:spPr>
            <a:xfrm>
              <a:off x="3414319" y="264794"/>
              <a:ext cx="5536734" cy="1317071"/>
            </a:xfrm>
            <a:prstGeom prst="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平行四邊形 13">
              <a:extLst>
                <a:ext uri="{FF2B5EF4-FFF2-40B4-BE49-F238E27FC236}">
                  <a16:creationId xmlns:a16="http://schemas.microsoft.com/office/drawing/2014/main" xmlns="" id="{98883DF2-7A78-4A54-B1B7-86BDB74CF870}"/>
                </a:ext>
              </a:extLst>
            </p:cNvPr>
            <p:cNvSpPr/>
            <p:nvPr/>
          </p:nvSpPr>
          <p:spPr>
            <a:xfrm flipH="1">
              <a:off x="6635691" y="80235"/>
              <a:ext cx="1303289" cy="1686187"/>
            </a:xfrm>
            <a:prstGeom prst="parallelogram">
              <a:avLst>
                <a:gd name="adj" fmla="val 470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B8F79261-1523-4C5A-8F15-FDA59E3B4D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b="1653"/>
          <a:stretch/>
        </p:blipFill>
        <p:spPr>
          <a:xfrm>
            <a:off x="-1" y="6224631"/>
            <a:ext cx="5463637" cy="63336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6679943E-635D-4D38-A035-5D4006A22A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r="32639" b="1653"/>
          <a:stretch/>
        </p:blipFill>
        <p:spPr>
          <a:xfrm>
            <a:off x="5463637" y="6224631"/>
            <a:ext cx="3680364" cy="63336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5D428518-5FD8-4D4D-98E0-F38B7A1F4E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50" b="57750" l="1385" r="97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775" b="40051"/>
          <a:stretch/>
        </p:blipFill>
        <p:spPr>
          <a:xfrm>
            <a:off x="-75616" y="633370"/>
            <a:ext cx="3406045" cy="35997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96CB7593-5416-4ACE-BAF6-AE5A6F955C7B}"/>
              </a:ext>
            </a:extLst>
          </p:cNvPr>
          <p:cNvSpPr/>
          <p:nvPr/>
        </p:nvSpPr>
        <p:spPr>
          <a:xfrm>
            <a:off x="469661" y="0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步驟五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7B6810CE-2E27-4ABE-B06D-78B6F98375C1}"/>
              </a:ext>
            </a:extLst>
          </p:cNvPr>
          <p:cNvSpPr txBox="1"/>
          <p:nvPr/>
        </p:nvSpPr>
        <p:spPr>
          <a:xfrm>
            <a:off x="3481431" y="335560"/>
            <a:ext cx="54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再次確認填寫資料</a:t>
            </a:r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xmlns="" id="{6961B0D1-EE31-43EC-AEAE-01A2BBED8165}"/>
              </a:ext>
            </a:extLst>
          </p:cNvPr>
          <p:cNvGrpSpPr/>
          <p:nvPr/>
        </p:nvGrpSpPr>
        <p:grpSpPr>
          <a:xfrm>
            <a:off x="695325" y="993348"/>
            <a:ext cx="7753350" cy="5708568"/>
            <a:chOff x="695325" y="993348"/>
            <a:chExt cx="7753350" cy="5708568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xmlns="" id="{B94857B9-3C41-440F-AB9D-BEC4F8F64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5325" y="993348"/>
              <a:ext cx="7753350" cy="570856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" name="圖片 2">
              <a:extLst>
                <a:ext uri="{FF2B5EF4-FFF2-40B4-BE49-F238E27FC236}">
                  <a16:creationId xmlns:a16="http://schemas.microsoft.com/office/drawing/2014/main" xmlns="" id="{A64C78FA-2D0E-4AA7-88DD-DA071F683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13192" y="6163413"/>
              <a:ext cx="1856500" cy="2563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3807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13EB4F04-CECA-42F1-A6B7-B024FA12B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58" y="956187"/>
            <a:ext cx="7626590" cy="56152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6679943E-635D-4D38-A035-5D4006A22A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r="32639" b="1653"/>
          <a:stretch/>
        </p:blipFill>
        <p:spPr>
          <a:xfrm>
            <a:off x="5463637" y="6224631"/>
            <a:ext cx="3680364" cy="63336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B8F79261-1523-4C5A-8F15-FDA59E3B4D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b="1653"/>
          <a:stretch/>
        </p:blipFill>
        <p:spPr>
          <a:xfrm>
            <a:off x="-1" y="6224631"/>
            <a:ext cx="5463637" cy="633369"/>
          </a:xfrm>
          <a:prstGeom prst="rect">
            <a:avLst/>
          </a:prstGeom>
        </p:spPr>
      </p:pic>
      <p:grpSp>
        <p:nvGrpSpPr>
          <p:cNvPr id="24" name="群組 23">
            <a:extLst>
              <a:ext uri="{FF2B5EF4-FFF2-40B4-BE49-F238E27FC236}">
                <a16:creationId xmlns:a16="http://schemas.microsoft.com/office/drawing/2014/main" xmlns="" id="{93B15C6A-68BC-48DE-866A-05978EF11C74}"/>
              </a:ext>
            </a:extLst>
          </p:cNvPr>
          <p:cNvGrpSpPr/>
          <p:nvPr/>
        </p:nvGrpSpPr>
        <p:grpSpPr>
          <a:xfrm>
            <a:off x="3057524" y="2786062"/>
            <a:ext cx="215891" cy="242888"/>
            <a:chOff x="1771649" y="2719387"/>
            <a:chExt cx="215891" cy="242888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xmlns="" id="{C91FC2C6-AC88-4C20-91C9-9717821DF2B2}"/>
                </a:ext>
              </a:extLst>
            </p:cNvPr>
            <p:cNvSpPr/>
            <p:nvPr/>
          </p:nvSpPr>
          <p:spPr>
            <a:xfrm>
              <a:off x="1771649" y="2719387"/>
              <a:ext cx="66675" cy="85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zh-TW" alt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xmlns="" id="{73E3A991-FD35-41E1-B4E0-3C61ABDBA751}"/>
                </a:ext>
              </a:extLst>
            </p:cNvPr>
            <p:cNvSpPr/>
            <p:nvPr/>
          </p:nvSpPr>
          <p:spPr>
            <a:xfrm>
              <a:off x="1782754" y="2876550"/>
              <a:ext cx="66675" cy="85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zh-TW" alt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xmlns="" id="{92FEAD5F-1500-42A4-8964-C2A67FCDA4F1}"/>
                </a:ext>
              </a:extLst>
            </p:cNvPr>
            <p:cNvSpPr/>
            <p:nvPr/>
          </p:nvSpPr>
          <p:spPr>
            <a:xfrm>
              <a:off x="1920865" y="2876542"/>
              <a:ext cx="66675" cy="85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zh-TW" alt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6CF3BF9C-F9CE-47F2-8FD2-DB22DB3CE7EB}"/>
              </a:ext>
            </a:extLst>
          </p:cNvPr>
          <p:cNvSpPr/>
          <p:nvPr/>
        </p:nvSpPr>
        <p:spPr>
          <a:xfrm>
            <a:off x="5568950" y="2786062"/>
            <a:ext cx="642937" cy="8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37B686AB-4715-4ADE-A8F3-FBBCB0AAE9C2}"/>
              </a:ext>
            </a:extLst>
          </p:cNvPr>
          <p:cNvGrpSpPr/>
          <p:nvPr/>
        </p:nvGrpSpPr>
        <p:grpSpPr>
          <a:xfrm>
            <a:off x="3414319" y="29901"/>
            <a:ext cx="5536734" cy="963447"/>
            <a:chOff x="3414319" y="80235"/>
            <a:chExt cx="5536734" cy="1686187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8521B952-098B-4C16-BBCA-B4E8A88A055E}"/>
                </a:ext>
              </a:extLst>
            </p:cNvPr>
            <p:cNvSpPr/>
            <p:nvPr/>
          </p:nvSpPr>
          <p:spPr>
            <a:xfrm>
              <a:off x="3414319" y="264794"/>
              <a:ext cx="5536734" cy="1317071"/>
            </a:xfrm>
            <a:prstGeom prst="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平行四邊形 13">
              <a:extLst>
                <a:ext uri="{FF2B5EF4-FFF2-40B4-BE49-F238E27FC236}">
                  <a16:creationId xmlns:a16="http://schemas.microsoft.com/office/drawing/2014/main" xmlns="" id="{98883DF2-7A78-4A54-B1B7-86BDB74CF870}"/>
                </a:ext>
              </a:extLst>
            </p:cNvPr>
            <p:cNvSpPr/>
            <p:nvPr/>
          </p:nvSpPr>
          <p:spPr>
            <a:xfrm flipH="1">
              <a:off x="6635691" y="80235"/>
              <a:ext cx="1303289" cy="1686187"/>
            </a:xfrm>
            <a:prstGeom prst="parallelogram">
              <a:avLst>
                <a:gd name="adj" fmla="val 470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5D428518-5FD8-4D4D-98E0-F38B7A1F4E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50" b="57750" l="1385" r="97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775" b="40051"/>
          <a:stretch/>
        </p:blipFill>
        <p:spPr>
          <a:xfrm>
            <a:off x="-75616" y="633370"/>
            <a:ext cx="3406045" cy="35997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96CB7593-5416-4ACE-BAF6-AE5A6F955C7B}"/>
              </a:ext>
            </a:extLst>
          </p:cNvPr>
          <p:cNvSpPr/>
          <p:nvPr/>
        </p:nvSpPr>
        <p:spPr>
          <a:xfrm>
            <a:off x="469660" y="0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步驟六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7B6810CE-2E27-4ABE-B06D-78B6F98375C1}"/>
              </a:ext>
            </a:extLst>
          </p:cNvPr>
          <p:cNvSpPr txBox="1"/>
          <p:nvPr/>
        </p:nvSpPr>
        <p:spPr>
          <a:xfrm>
            <a:off x="3481431" y="335560"/>
            <a:ext cx="54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完成後系統自動寄發郵件</a:t>
            </a:r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D87376D5-7443-4812-98AE-B049223B862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2" t="21809" r="5780" b="11723"/>
          <a:stretch/>
        </p:blipFill>
        <p:spPr>
          <a:xfrm>
            <a:off x="1947342" y="3934437"/>
            <a:ext cx="7079070" cy="2414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4CC6EF61-02D5-4A25-A993-8BBE9434CDF0}"/>
              </a:ext>
            </a:extLst>
          </p:cNvPr>
          <p:cNvSpPr txBox="1"/>
          <p:nvPr/>
        </p:nvSpPr>
        <p:spPr>
          <a:xfrm>
            <a:off x="4958618" y="6257488"/>
            <a:ext cx="396785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在系統寄發郵件中，可檢視申請文件</a:t>
            </a:r>
            <a:endParaRPr lang="en-US" altLang="zh-TW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xmlns="" id="{63B95925-00F8-4851-8924-7189F3160D8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686" t="10497" r="73681" b="63087"/>
          <a:stretch/>
        </p:blipFill>
        <p:spPr>
          <a:xfrm>
            <a:off x="6412729" y="1193554"/>
            <a:ext cx="646525" cy="192757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1227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37B686AB-4715-4ADE-A8F3-FBBCB0AAE9C2}"/>
              </a:ext>
            </a:extLst>
          </p:cNvPr>
          <p:cNvGrpSpPr/>
          <p:nvPr/>
        </p:nvGrpSpPr>
        <p:grpSpPr>
          <a:xfrm>
            <a:off x="3414319" y="29901"/>
            <a:ext cx="5536734" cy="963447"/>
            <a:chOff x="3414319" y="80235"/>
            <a:chExt cx="5536734" cy="1686187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8521B952-098B-4C16-BBCA-B4E8A88A055E}"/>
                </a:ext>
              </a:extLst>
            </p:cNvPr>
            <p:cNvSpPr/>
            <p:nvPr/>
          </p:nvSpPr>
          <p:spPr>
            <a:xfrm>
              <a:off x="3414319" y="264794"/>
              <a:ext cx="5536734" cy="1317071"/>
            </a:xfrm>
            <a:prstGeom prst="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平行四邊形 13">
              <a:extLst>
                <a:ext uri="{FF2B5EF4-FFF2-40B4-BE49-F238E27FC236}">
                  <a16:creationId xmlns:a16="http://schemas.microsoft.com/office/drawing/2014/main" xmlns="" id="{98883DF2-7A78-4A54-B1B7-86BDB74CF870}"/>
                </a:ext>
              </a:extLst>
            </p:cNvPr>
            <p:cNvSpPr/>
            <p:nvPr/>
          </p:nvSpPr>
          <p:spPr>
            <a:xfrm flipH="1">
              <a:off x="6635691" y="80235"/>
              <a:ext cx="1303289" cy="1686187"/>
            </a:xfrm>
            <a:prstGeom prst="parallelogram">
              <a:avLst>
                <a:gd name="adj" fmla="val 470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B8F79261-1523-4C5A-8F15-FDA59E3B4D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b="1653"/>
          <a:stretch/>
        </p:blipFill>
        <p:spPr>
          <a:xfrm>
            <a:off x="-1" y="6224631"/>
            <a:ext cx="5463637" cy="63336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6679943E-635D-4D38-A035-5D4006A22A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r="32639" b="1653"/>
          <a:stretch/>
        </p:blipFill>
        <p:spPr>
          <a:xfrm>
            <a:off x="5463637" y="6224631"/>
            <a:ext cx="3680364" cy="63336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5D428518-5FD8-4D4D-98E0-F38B7A1F4E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50" b="57750" l="1385" r="97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775" b="40051"/>
          <a:stretch/>
        </p:blipFill>
        <p:spPr>
          <a:xfrm>
            <a:off x="-75616" y="633370"/>
            <a:ext cx="3406045" cy="35997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96CB7593-5416-4ACE-BAF6-AE5A6F955C7B}"/>
              </a:ext>
            </a:extLst>
          </p:cNvPr>
          <p:cNvSpPr/>
          <p:nvPr/>
        </p:nvSpPr>
        <p:spPr>
          <a:xfrm>
            <a:off x="469661" y="0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步驟七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7B6810CE-2E27-4ABE-B06D-78B6F98375C1}"/>
              </a:ext>
            </a:extLst>
          </p:cNvPr>
          <p:cNvSpPr txBox="1"/>
          <p:nvPr/>
        </p:nvSpPr>
        <p:spPr>
          <a:xfrm>
            <a:off x="3481431" y="335560"/>
            <a:ext cx="54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取得管制編號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3A3006A6-FC48-4FF7-B9B2-1ACD62AE7F8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1"/>
          <a:stretch/>
        </p:blipFill>
        <p:spPr>
          <a:xfrm>
            <a:off x="319087" y="1784962"/>
            <a:ext cx="8505825" cy="35038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xmlns="" id="{50465FEF-62A3-488E-935E-86B129B9CA33}"/>
              </a:ext>
            </a:extLst>
          </p:cNvPr>
          <p:cNvSpPr txBox="1"/>
          <p:nvPr/>
        </p:nvSpPr>
        <p:spPr>
          <a:xfrm>
            <a:off x="3104651" y="5104141"/>
            <a:ext cx="546363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局端審查通過後，系統將自動寄發管制編號通知信</a:t>
            </a:r>
            <a:endParaRPr lang="en-US" altLang="zh-TW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E9BAFC58-F5A1-4AC5-BA84-D2304227ECAC}"/>
              </a:ext>
            </a:extLst>
          </p:cNvPr>
          <p:cNvSpPr/>
          <p:nvPr/>
        </p:nvSpPr>
        <p:spPr>
          <a:xfrm>
            <a:off x="1744909" y="3378666"/>
            <a:ext cx="687898" cy="178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</a:t>
            </a:r>
            <a:endParaRPr lang="zh-TW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0D91FFCC-F514-4929-ADFB-F7E255093198}"/>
              </a:ext>
            </a:extLst>
          </p:cNvPr>
          <p:cNvSpPr/>
          <p:nvPr/>
        </p:nvSpPr>
        <p:spPr>
          <a:xfrm>
            <a:off x="1805030" y="3556932"/>
            <a:ext cx="1022060" cy="178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XOXOXOOXOX</a:t>
            </a:r>
            <a:endParaRPr lang="zh-TW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265BD067-2A42-47EA-B56D-9586FB2339DC}"/>
              </a:ext>
            </a:extLst>
          </p:cNvPr>
          <p:cNvSpPr/>
          <p:nvPr/>
        </p:nvSpPr>
        <p:spPr>
          <a:xfrm>
            <a:off x="855676" y="3027726"/>
            <a:ext cx="446015" cy="176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endParaRPr lang="zh-TW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0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B8F79261-1523-4C5A-8F15-FDA59E3B4D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b="1653"/>
          <a:stretch/>
        </p:blipFill>
        <p:spPr>
          <a:xfrm>
            <a:off x="-1" y="6224631"/>
            <a:ext cx="5463637" cy="63336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6679943E-635D-4D38-A035-5D4006A22A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r="32639" b="1653"/>
          <a:stretch/>
        </p:blipFill>
        <p:spPr>
          <a:xfrm>
            <a:off x="5463637" y="6224631"/>
            <a:ext cx="3680364" cy="63336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4218A0AA-A884-4A2E-8C65-06A6ABE1BD5D}"/>
              </a:ext>
            </a:extLst>
          </p:cNvPr>
          <p:cNvSpPr/>
          <p:nvPr/>
        </p:nvSpPr>
        <p:spPr>
          <a:xfrm>
            <a:off x="2390862" y="2505670"/>
            <a:ext cx="43622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43800"/>
                </a:solidFill>
                <a:effectLst>
                  <a:outerShdw blurRad="12700" dist="38100" dir="2700000" algn="tl" rotWithShape="0">
                    <a:srgbClr val="FFC34B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完工申請流程</a:t>
            </a:r>
            <a:endParaRPr lang="zh-TW" altLang="en-US" sz="54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FB1FFF82-C4A9-4B36-8C57-58432AF0644D}"/>
              </a:ext>
            </a:extLst>
          </p:cNvPr>
          <p:cNvSpPr/>
          <p:nvPr/>
        </p:nvSpPr>
        <p:spPr>
          <a:xfrm>
            <a:off x="2059497" y="3298271"/>
            <a:ext cx="50250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b="1" dirty="0">
                <a:ln w="9525">
                  <a:noFill/>
                  <a:prstDash val="solid"/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rgbClr val="FF7171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基地及路堤填築</a:t>
            </a:r>
            <a:endParaRPr lang="zh-TW" altLang="en-US" sz="5400" dirty="0">
              <a:solidFill>
                <a:srgbClr val="C00000"/>
              </a:solidFill>
              <a:effectLst>
                <a:outerShdw blurRad="50800" dist="50800" dir="5400000" algn="ctr" rotWithShape="0">
                  <a:srgbClr val="FF717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6269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37B686AB-4715-4ADE-A8F3-FBBCB0AAE9C2}"/>
              </a:ext>
            </a:extLst>
          </p:cNvPr>
          <p:cNvGrpSpPr/>
          <p:nvPr/>
        </p:nvGrpSpPr>
        <p:grpSpPr>
          <a:xfrm>
            <a:off x="3414319" y="29901"/>
            <a:ext cx="5536734" cy="963447"/>
            <a:chOff x="3414319" y="80235"/>
            <a:chExt cx="5536734" cy="1686187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8521B952-098B-4C16-BBCA-B4E8A88A055E}"/>
                </a:ext>
              </a:extLst>
            </p:cNvPr>
            <p:cNvSpPr/>
            <p:nvPr/>
          </p:nvSpPr>
          <p:spPr>
            <a:xfrm>
              <a:off x="3414319" y="264794"/>
              <a:ext cx="5536734" cy="1317071"/>
            </a:xfrm>
            <a:prstGeom prst="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平行四邊形 13">
              <a:extLst>
                <a:ext uri="{FF2B5EF4-FFF2-40B4-BE49-F238E27FC236}">
                  <a16:creationId xmlns:a16="http://schemas.microsoft.com/office/drawing/2014/main" xmlns="" id="{98883DF2-7A78-4A54-B1B7-86BDB74CF870}"/>
                </a:ext>
              </a:extLst>
            </p:cNvPr>
            <p:cNvSpPr/>
            <p:nvPr/>
          </p:nvSpPr>
          <p:spPr>
            <a:xfrm flipH="1">
              <a:off x="6635691" y="80235"/>
              <a:ext cx="1303289" cy="1686187"/>
            </a:xfrm>
            <a:prstGeom prst="parallelogram">
              <a:avLst>
                <a:gd name="adj" fmla="val 470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B8F79261-1523-4C5A-8F15-FDA59E3B4D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b="1653"/>
          <a:stretch/>
        </p:blipFill>
        <p:spPr>
          <a:xfrm>
            <a:off x="-1" y="6224631"/>
            <a:ext cx="5463637" cy="63336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6679943E-635D-4D38-A035-5D4006A22A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r="32639" b="1653"/>
          <a:stretch/>
        </p:blipFill>
        <p:spPr>
          <a:xfrm>
            <a:off x="5463637" y="6224631"/>
            <a:ext cx="3680364" cy="63336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5D428518-5FD8-4D4D-98E0-F38B7A1F4E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50" b="57750" l="1385" r="97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775" b="40051"/>
          <a:stretch/>
        </p:blipFill>
        <p:spPr>
          <a:xfrm>
            <a:off x="-75616" y="633370"/>
            <a:ext cx="3406045" cy="359978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7B6810CE-2E27-4ABE-B06D-78B6F98375C1}"/>
              </a:ext>
            </a:extLst>
          </p:cNvPr>
          <p:cNvSpPr txBox="1"/>
          <p:nvPr/>
        </p:nvSpPr>
        <p:spPr>
          <a:xfrm>
            <a:off x="3481431" y="335560"/>
            <a:ext cx="54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完工結案辦理流程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07530D87-A905-419A-AC17-68F82E46513A}"/>
              </a:ext>
            </a:extLst>
          </p:cNvPr>
          <p:cNvSpPr/>
          <p:nvPr/>
        </p:nvSpPr>
        <p:spPr>
          <a:xfrm>
            <a:off x="123414" y="0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完工申請</a:t>
            </a: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xmlns="" id="{4CCF0947-3645-47B9-866C-B1C0B963E599}"/>
              </a:ext>
            </a:extLst>
          </p:cNvPr>
          <p:cNvSpPr/>
          <p:nvPr/>
        </p:nvSpPr>
        <p:spPr>
          <a:xfrm>
            <a:off x="994095" y="1076776"/>
            <a:ext cx="2038524" cy="540000"/>
          </a:xfrm>
          <a:prstGeom prst="roundRect">
            <a:avLst/>
          </a:prstGeom>
          <a:noFill/>
          <a:ln>
            <a:solidFill>
              <a:srgbClr val="543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完工申請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34A4C807-D69A-4ACA-B173-F5072488E9C1}"/>
              </a:ext>
            </a:extLst>
          </p:cNvPr>
          <p:cNvSpPr/>
          <p:nvPr/>
        </p:nvSpPr>
        <p:spPr>
          <a:xfrm>
            <a:off x="310332" y="2006124"/>
            <a:ext cx="3406046" cy="1013052"/>
          </a:xfrm>
          <a:prstGeom prst="rect">
            <a:avLst/>
          </a:prstGeom>
          <a:noFill/>
          <a:ln>
            <a:solidFill>
              <a:srgbClr val="543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海資處承辦</a:t>
            </a:r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人員</a:t>
            </a:r>
            <a:endParaRPr lang="en-US" altLang="zh-TW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及顧問公司審核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B688F8A8-447E-4854-911F-49729202C297}"/>
              </a:ext>
            </a:extLst>
          </p:cNvPr>
          <p:cNvSpPr/>
          <p:nvPr/>
        </p:nvSpPr>
        <p:spPr>
          <a:xfrm>
            <a:off x="442491" y="3405131"/>
            <a:ext cx="3141727" cy="633368"/>
          </a:xfrm>
          <a:prstGeom prst="rect">
            <a:avLst/>
          </a:prstGeom>
          <a:noFill/>
          <a:ln>
            <a:solidFill>
              <a:srgbClr val="543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博瑞公司填報完工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88F70C45-98E5-46AA-BA13-1ABE3A9DD467}"/>
              </a:ext>
            </a:extLst>
          </p:cNvPr>
          <p:cNvSpPr/>
          <p:nvPr/>
        </p:nvSpPr>
        <p:spPr>
          <a:xfrm>
            <a:off x="442490" y="4424454"/>
            <a:ext cx="3141727" cy="633600"/>
          </a:xfrm>
          <a:prstGeom prst="rect">
            <a:avLst/>
          </a:prstGeom>
          <a:noFill/>
          <a:ln>
            <a:solidFill>
              <a:srgbClr val="543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通報海資處</a:t>
            </a:r>
            <a:endParaRPr lang="zh-TW" alt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BE78E265-AE87-4D70-A104-533484A5BBF2}"/>
              </a:ext>
            </a:extLst>
          </p:cNvPr>
          <p:cNvSpPr/>
          <p:nvPr/>
        </p:nvSpPr>
        <p:spPr>
          <a:xfrm>
            <a:off x="746615" y="5444009"/>
            <a:ext cx="2533475" cy="633600"/>
          </a:xfrm>
          <a:prstGeom prst="rect">
            <a:avLst/>
          </a:prstGeom>
          <a:noFill/>
          <a:ln>
            <a:solidFill>
              <a:srgbClr val="543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通知申請端</a:t>
            </a: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xmlns="" id="{A4484C54-6216-46DE-8172-99304155DA75}"/>
              </a:ext>
            </a:extLst>
          </p:cNvPr>
          <p:cNvCxnSpPr>
            <a:cxnSpLocks/>
            <a:stCxn id="3" idx="2"/>
            <a:endCxn id="10" idx="0"/>
          </p:cNvCxnSpPr>
          <p:nvPr/>
        </p:nvCxnSpPr>
        <p:spPr>
          <a:xfrm flipH="1">
            <a:off x="2013355" y="1616776"/>
            <a:ext cx="2" cy="38934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xmlns="" id="{571595BF-9E0D-4BCE-8DA9-AA6580699050}"/>
              </a:ext>
            </a:extLst>
          </p:cNvPr>
          <p:cNvCxnSpPr>
            <a:stCxn id="10" idx="2"/>
            <a:endCxn id="26" idx="0"/>
          </p:cNvCxnSpPr>
          <p:nvPr/>
        </p:nvCxnSpPr>
        <p:spPr>
          <a:xfrm>
            <a:off x="2013355" y="3019176"/>
            <a:ext cx="0" cy="3859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xmlns="" id="{9C706463-7C47-43D8-9AAA-1E5527EA7426}"/>
              </a:ext>
            </a:extLst>
          </p:cNvPr>
          <p:cNvCxnSpPr>
            <a:stCxn id="26" idx="2"/>
            <a:endCxn id="37" idx="0"/>
          </p:cNvCxnSpPr>
          <p:nvPr/>
        </p:nvCxnSpPr>
        <p:spPr>
          <a:xfrm flipH="1">
            <a:off x="2013354" y="4038499"/>
            <a:ext cx="1" cy="3859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xmlns="" id="{06EA6FE4-F2F5-4204-AF82-2F3C416F4436}"/>
              </a:ext>
            </a:extLst>
          </p:cNvPr>
          <p:cNvCxnSpPr>
            <a:stCxn id="37" idx="2"/>
            <a:endCxn id="44" idx="0"/>
          </p:cNvCxnSpPr>
          <p:nvPr/>
        </p:nvCxnSpPr>
        <p:spPr>
          <a:xfrm flipH="1">
            <a:off x="2013353" y="5058054"/>
            <a:ext cx="1" cy="3859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語音泡泡: 矩形 33">
            <a:extLst>
              <a:ext uri="{FF2B5EF4-FFF2-40B4-BE49-F238E27FC236}">
                <a16:creationId xmlns:a16="http://schemas.microsoft.com/office/drawing/2014/main" xmlns="" id="{9DFEDFB0-3F08-418A-B68C-935BC457C2F9}"/>
              </a:ext>
            </a:extLst>
          </p:cNvPr>
          <p:cNvSpPr/>
          <p:nvPr/>
        </p:nvSpPr>
        <p:spPr>
          <a:xfrm rot="5400000">
            <a:off x="5734357" y="-648710"/>
            <a:ext cx="1379945" cy="5348792"/>
          </a:xfrm>
          <a:prstGeom prst="wedgeRectCallou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xmlns="" id="{0BCD99A1-A65D-41CE-8E42-B0C030F23A26}"/>
              </a:ext>
            </a:extLst>
          </p:cNvPr>
          <p:cNvSpPr txBox="1"/>
          <p:nvPr/>
        </p:nvSpPr>
        <p:spPr>
          <a:xfrm>
            <a:off x="3797676" y="1404420"/>
            <a:ext cx="5301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寄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Mail</a:t>
            </a:r>
            <a:r>
              <a:rPr lang="zh-TW" altLang="en-US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申請</a:t>
            </a:r>
            <a:endParaRPr lang="en-US" altLang="zh-TW" sz="24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海資處：</a:t>
            </a:r>
            <a:r>
              <a:rPr lang="zh-TW" altLang="en-US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趙先生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(900207@tydep.gov.tw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r>
              <a:rPr lang="zh-TW" altLang="en-US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顧問公司：澄品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(chpn0930@gmail.com)</a:t>
            </a:r>
          </a:p>
        </p:txBody>
      </p:sp>
      <p:sp>
        <p:nvSpPr>
          <p:cNvPr id="52" name="語音泡泡: 矩形 51">
            <a:extLst>
              <a:ext uri="{FF2B5EF4-FFF2-40B4-BE49-F238E27FC236}">
                <a16:creationId xmlns:a16="http://schemas.microsoft.com/office/drawing/2014/main" xmlns="" id="{C2D47EC1-8218-4932-9BEF-761923A1F8E7}"/>
              </a:ext>
            </a:extLst>
          </p:cNvPr>
          <p:cNvSpPr/>
          <p:nvPr/>
        </p:nvSpPr>
        <p:spPr>
          <a:xfrm rot="5400000">
            <a:off x="6006735" y="4027319"/>
            <a:ext cx="880195" cy="2407318"/>
          </a:xfrm>
          <a:prstGeom prst="wedgeRectCallout">
            <a:avLst>
              <a:gd name="adj1" fmla="val 60319"/>
              <a:gd name="adj2" fmla="val 128083"/>
            </a:avLst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xmlns="" id="{C40B3431-0981-444F-8855-B9BEE5278C56}"/>
              </a:ext>
            </a:extLst>
          </p:cNvPr>
          <p:cNvSpPr txBox="1"/>
          <p:nvPr/>
        </p:nvSpPr>
        <p:spPr>
          <a:xfrm>
            <a:off x="5346734" y="4828615"/>
            <a:ext cx="2303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寄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核章後的表</a:t>
            </a:r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</a:p>
          <a:p>
            <a:r>
              <a:rPr lang="zh-TW" altLang="en-US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至申請端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Mail</a:t>
            </a:r>
          </a:p>
        </p:txBody>
      </p:sp>
    </p:spTree>
    <p:extLst>
      <p:ext uri="{BB962C8B-B14F-4D97-AF65-F5344CB8AC3E}">
        <p14:creationId xmlns:p14="http://schemas.microsoft.com/office/powerpoint/2010/main" val="3977433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37B686AB-4715-4ADE-A8F3-FBBCB0AAE9C2}"/>
              </a:ext>
            </a:extLst>
          </p:cNvPr>
          <p:cNvGrpSpPr/>
          <p:nvPr/>
        </p:nvGrpSpPr>
        <p:grpSpPr>
          <a:xfrm>
            <a:off x="3414319" y="29901"/>
            <a:ext cx="5536734" cy="963447"/>
            <a:chOff x="3414319" y="80235"/>
            <a:chExt cx="5536734" cy="1686187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8521B952-098B-4C16-BBCA-B4E8A88A055E}"/>
                </a:ext>
              </a:extLst>
            </p:cNvPr>
            <p:cNvSpPr/>
            <p:nvPr/>
          </p:nvSpPr>
          <p:spPr>
            <a:xfrm>
              <a:off x="3414319" y="264794"/>
              <a:ext cx="5536734" cy="1317071"/>
            </a:xfrm>
            <a:prstGeom prst="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平行四邊形 13">
              <a:extLst>
                <a:ext uri="{FF2B5EF4-FFF2-40B4-BE49-F238E27FC236}">
                  <a16:creationId xmlns:a16="http://schemas.microsoft.com/office/drawing/2014/main" xmlns="" id="{98883DF2-7A78-4A54-B1B7-86BDB74CF870}"/>
                </a:ext>
              </a:extLst>
            </p:cNvPr>
            <p:cNvSpPr/>
            <p:nvPr/>
          </p:nvSpPr>
          <p:spPr>
            <a:xfrm flipH="1">
              <a:off x="6635691" y="80235"/>
              <a:ext cx="1303289" cy="1686187"/>
            </a:xfrm>
            <a:prstGeom prst="parallelogram">
              <a:avLst>
                <a:gd name="adj" fmla="val 470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B8F79261-1523-4C5A-8F15-FDA59E3B4D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b="1653"/>
          <a:stretch/>
        </p:blipFill>
        <p:spPr>
          <a:xfrm>
            <a:off x="-1" y="6224631"/>
            <a:ext cx="5463637" cy="63336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6679943E-635D-4D38-A035-5D4006A22A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r="32639" b="1653"/>
          <a:stretch/>
        </p:blipFill>
        <p:spPr>
          <a:xfrm>
            <a:off x="5463637" y="6224631"/>
            <a:ext cx="3680364" cy="63336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5D428518-5FD8-4D4D-98E0-F38B7A1F4E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50" b="57750" l="1385" r="97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775" b="40051"/>
          <a:stretch/>
        </p:blipFill>
        <p:spPr>
          <a:xfrm>
            <a:off x="-75616" y="633370"/>
            <a:ext cx="3406045" cy="359978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7B6810CE-2E27-4ABE-B06D-78B6F98375C1}"/>
              </a:ext>
            </a:extLst>
          </p:cNvPr>
          <p:cNvSpPr txBox="1"/>
          <p:nvPr/>
        </p:nvSpPr>
        <p:spPr>
          <a:xfrm>
            <a:off x="3481431" y="335560"/>
            <a:ext cx="54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完工結案表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填寫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07530D87-A905-419A-AC17-68F82E46513A}"/>
              </a:ext>
            </a:extLst>
          </p:cNvPr>
          <p:cNvSpPr/>
          <p:nvPr/>
        </p:nvSpPr>
        <p:spPr>
          <a:xfrm>
            <a:off x="123414" y="0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完工申請</a:t>
            </a: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xmlns="" id="{50781A2C-E719-4E0B-BA8C-92F37E88C768}"/>
              </a:ext>
            </a:extLst>
          </p:cNvPr>
          <p:cNvSpPr/>
          <p:nvPr/>
        </p:nvSpPr>
        <p:spPr>
          <a:xfrm>
            <a:off x="4543089" y="434299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zh-TW" altLang="en-US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內容須檢具</a:t>
            </a:r>
            <a:r>
              <a:rPr lang="en-US" altLang="zh-TW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使用再生粒料一二級品管資料</a:t>
            </a:r>
            <a:r>
              <a:rPr lang="en-US" altLang="zh-TW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zh-TW" altLang="en-US" b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工程如有請檢附施工日誌、監造日誌</a:t>
            </a:r>
            <a:r>
              <a:rPr lang="en-US" altLang="zh-TW" b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b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使用日期之相關影本資料</a:t>
            </a:r>
            <a:r>
              <a:rPr lang="en-US" altLang="zh-TW" b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zh-TW" altLang="en-US" b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前中後度路段照片</a:t>
            </a:r>
            <a:r>
              <a:rPr lang="en-US" altLang="zh-TW" b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b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施工中之路段照片，由使用單位提供，</a:t>
            </a:r>
            <a:r>
              <a:rPr lang="zh-CN" altLang="en-US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詳如下頁說明</a:t>
            </a:r>
            <a:r>
              <a:rPr lang="en-US" altLang="zh-TW" b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zh-TW" altLang="en-US" b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出貨重量證明文件</a:t>
            </a:r>
            <a:endParaRPr lang="en-US" altLang="zh-TW" b="1" kern="1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64" name="表格 63">
            <a:extLst>
              <a:ext uri="{FF2B5EF4-FFF2-40B4-BE49-F238E27FC236}">
                <a16:creationId xmlns:a16="http://schemas.microsoft.com/office/drawing/2014/main" xmlns="" id="{81F86875-FD49-4564-B9F8-B3E07E8C3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956620"/>
              </p:ext>
            </p:extLst>
          </p:nvPr>
        </p:nvGraphicFramePr>
        <p:xfrm>
          <a:off x="4730047" y="1120661"/>
          <a:ext cx="4044837" cy="25582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44837">
                  <a:extLst>
                    <a:ext uri="{9D8B030D-6E8A-4147-A177-3AD203B41FA5}">
                      <a16:colId xmlns:a16="http://schemas.microsoft.com/office/drawing/2014/main" xmlns="" val="2977853914"/>
                    </a:ext>
                  </a:extLst>
                </a:gridCol>
              </a:tblGrid>
              <a:tr h="255822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供料量：</a:t>
                      </a:r>
                      <a:r>
                        <a:rPr lang="en-US" sz="20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altLang="en-US" sz="20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0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公噸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使用量：</a:t>
                      </a:r>
                      <a:r>
                        <a:rPr lang="en-US" sz="20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zh-TW" altLang="en-US" sz="20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0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m</a:t>
                      </a:r>
                      <a:r>
                        <a:rPr lang="en-US" sz="2000" kern="1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剩餘量：</a:t>
                      </a:r>
                      <a:r>
                        <a:rPr lang="en-US" sz="20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altLang="en-US" sz="20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0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公噸</a:t>
                      </a:r>
                      <a:endParaRPr lang="en-US" altLang="zh-TW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原因：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實際平均配比：</a:t>
                      </a:r>
                      <a:r>
                        <a:rPr lang="zh-TW" sz="20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en-US" sz="20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en-US" sz="20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% 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4727927"/>
                  </a:ext>
                </a:extLst>
              </a:tr>
            </a:tbl>
          </a:graphicData>
        </a:graphic>
      </p:graphicFrame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D77AEF76-DFD4-4391-8208-7B92A55034B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780" t="12494" r="35137" b="12610"/>
          <a:stretch/>
        </p:blipFill>
        <p:spPr>
          <a:xfrm>
            <a:off x="156891" y="1088103"/>
            <a:ext cx="3862194" cy="5594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3" name="矩形 62">
            <a:extLst>
              <a:ext uri="{FF2B5EF4-FFF2-40B4-BE49-F238E27FC236}">
                <a16:creationId xmlns:a16="http://schemas.microsoft.com/office/drawing/2014/main" xmlns="" id="{A77D361D-1491-4436-B398-0A1C32496683}"/>
              </a:ext>
            </a:extLst>
          </p:cNvPr>
          <p:cNvSpPr/>
          <p:nvPr/>
        </p:nvSpPr>
        <p:spPr>
          <a:xfrm>
            <a:off x="448752" y="3754340"/>
            <a:ext cx="3275960" cy="8931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6" name="接點: 肘形 65">
            <a:extLst>
              <a:ext uri="{FF2B5EF4-FFF2-40B4-BE49-F238E27FC236}">
                <a16:creationId xmlns:a16="http://schemas.microsoft.com/office/drawing/2014/main" xmlns="" id="{DCA7F1C8-6CE2-4C29-93A5-A258EA66427F}"/>
              </a:ext>
            </a:extLst>
          </p:cNvPr>
          <p:cNvCxnSpPr>
            <a:cxnSpLocks/>
            <a:stCxn id="63" idx="3"/>
            <a:endCxn id="64" idx="1"/>
          </p:cNvCxnSpPr>
          <p:nvPr/>
        </p:nvCxnSpPr>
        <p:spPr>
          <a:xfrm flipV="1">
            <a:off x="3724712" y="2399771"/>
            <a:ext cx="1005335" cy="1801150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48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圖片 55">
            <a:extLst>
              <a:ext uri="{FF2B5EF4-FFF2-40B4-BE49-F238E27FC236}">
                <a16:creationId xmlns:a16="http://schemas.microsoft.com/office/drawing/2014/main" xmlns="" id="{EFFBA859-8D12-4B2F-A8BC-050A3267D6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b="1653"/>
          <a:stretch/>
        </p:blipFill>
        <p:spPr>
          <a:xfrm>
            <a:off x="-1" y="6224631"/>
            <a:ext cx="5463637" cy="633369"/>
          </a:xfrm>
          <a:prstGeom prst="rect">
            <a:avLst/>
          </a:prstGeom>
        </p:spPr>
      </p:pic>
      <p:pic>
        <p:nvPicPr>
          <p:cNvPr id="57" name="圖片 56">
            <a:extLst>
              <a:ext uri="{FF2B5EF4-FFF2-40B4-BE49-F238E27FC236}">
                <a16:creationId xmlns:a16="http://schemas.microsoft.com/office/drawing/2014/main" xmlns="" id="{99B3FC92-68F9-4E08-B025-13598FFCBF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r="32639" b="1653"/>
          <a:stretch/>
        </p:blipFill>
        <p:spPr>
          <a:xfrm>
            <a:off x="5463637" y="6224631"/>
            <a:ext cx="3680364" cy="633369"/>
          </a:xfrm>
          <a:prstGeom prst="rect">
            <a:avLst/>
          </a:prstGeom>
        </p:spPr>
      </p:pic>
      <p:cxnSp>
        <p:nvCxnSpPr>
          <p:cNvPr id="17" name="直線接點 16">
            <a:extLst>
              <a:ext uri="{FF2B5EF4-FFF2-40B4-BE49-F238E27FC236}">
                <a16:creationId xmlns:a16="http://schemas.microsoft.com/office/drawing/2014/main" xmlns="" id="{2BD88F17-F791-4548-A3D9-C7D85B290B10}"/>
              </a:ext>
            </a:extLst>
          </p:cNvPr>
          <p:cNvCxnSpPr>
            <a:cxnSpLocks/>
          </p:cNvCxnSpPr>
          <p:nvPr/>
        </p:nvCxnSpPr>
        <p:spPr>
          <a:xfrm flipV="1">
            <a:off x="34110" y="743217"/>
            <a:ext cx="7462247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>
            <a:extLst>
              <a:ext uri="{FF2B5EF4-FFF2-40B4-BE49-F238E27FC236}">
                <a16:creationId xmlns:a16="http://schemas.microsoft.com/office/drawing/2014/main" xmlns="" id="{C7D6579E-B08A-44F0-A79C-681A2D0C347E}"/>
              </a:ext>
            </a:extLst>
          </p:cNvPr>
          <p:cNvSpPr txBox="1"/>
          <p:nvPr/>
        </p:nvSpPr>
        <p:spPr>
          <a:xfrm>
            <a:off x="17054" y="3528"/>
            <a:ext cx="7496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焚化再生粒料</a:t>
            </a:r>
            <a:r>
              <a:rPr lang="zh-TW" altLang="en-US" sz="4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完工申報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xmlns="" id="{C2E3901E-C703-4BC8-B080-EEC3BB5E96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61" y="3054841"/>
            <a:ext cx="1997138" cy="1814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xmlns="" id="{6134A7FE-E91A-4800-BA2A-478B3917AC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1536" y="3067268"/>
            <a:ext cx="2248182" cy="1803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xmlns="" id="{A363C396-359C-4AF8-BB7C-98E1B133475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325" y="3018718"/>
            <a:ext cx="2202619" cy="1849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xmlns="" id="{D804841D-FCCC-4CA1-9821-577C471613F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6987" y="3067268"/>
            <a:ext cx="2689044" cy="1752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xmlns="" id="{B004B451-530B-4EFB-B52E-1517F697DE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8236" y="1175242"/>
            <a:ext cx="2363634" cy="187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xmlns="" id="{E2CF6670-B364-4163-9B76-B01DE930ADA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130" y="1175242"/>
            <a:ext cx="2402538" cy="1843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xmlns="" id="{8D5C359D-6253-4ABC-B727-684AECD90A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47938" y="1175242"/>
            <a:ext cx="2268798" cy="1843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xmlns="" id="{D1EF9B4F-8A7A-420E-80A5-17D680943F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5861" y="1162815"/>
            <a:ext cx="2166202" cy="1902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E086A887-EE27-4EAD-AB8B-678361ECE3FB}"/>
              </a:ext>
            </a:extLst>
          </p:cNvPr>
          <p:cNvSpPr/>
          <p:nvPr/>
        </p:nvSpPr>
        <p:spPr>
          <a:xfrm>
            <a:off x="876401" y="1238120"/>
            <a:ext cx="8310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施工前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BF283025-0419-4F2E-9921-EE81796CBB86}"/>
              </a:ext>
            </a:extLst>
          </p:cNvPr>
          <p:cNvSpPr/>
          <p:nvPr/>
        </p:nvSpPr>
        <p:spPr>
          <a:xfrm>
            <a:off x="3860781" y="1238120"/>
            <a:ext cx="8310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施工中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0CFB5223-78E0-4BA1-98EC-D117B02A8513}"/>
              </a:ext>
            </a:extLst>
          </p:cNvPr>
          <p:cNvSpPr/>
          <p:nvPr/>
        </p:nvSpPr>
        <p:spPr>
          <a:xfrm>
            <a:off x="6011558" y="1255517"/>
            <a:ext cx="8310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施工中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C49A0A7E-C117-43BD-87CB-8DC5F9506FBE}"/>
              </a:ext>
            </a:extLst>
          </p:cNvPr>
          <p:cNvSpPr/>
          <p:nvPr/>
        </p:nvSpPr>
        <p:spPr>
          <a:xfrm>
            <a:off x="8162335" y="1272038"/>
            <a:ext cx="8310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施工後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F6764F76-5684-468A-88F8-7F07E3DF8319}"/>
              </a:ext>
            </a:extLst>
          </p:cNvPr>
          <p:cNvSpPr/>
          <p:nvPr/>
        </p:nvSpPr>
        <p:spPr>
          <a:xfrm>
            <a:off x="362609" y="3198774"/>
            <a:ext cx="8310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zh-TW" altLang="en-US" sz="1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施工前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95B82145-A284-4B7B-9D84-78BE29B43539}"/>
              </a:ext>
            </a:extLst>
          </p:cNvPr>
          <p:cNvSpPr/>
          <p:nvPr/>
        </p:nvSpPr>
        <p:spPr>
          <a:xfrm>
            <a:off x="3568629" y="3122223"/>
            <a:ext cx="8310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zh-TW" altLang="en-US" sz="1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施工中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xmlns="" id="{E9A8D790-A242-4106-8FE2-FFCD9774C5C0}"/>
              </a:ext>
            </a:extLst>
          </p:cNvPr>
          <p:cNvSpPr/>
          <p:nvPr/>
        </p:nvSpPr>
        <p:spPr>
          <a:xfrm>
            <a:off x="5628365" y="3101255"/>
            <a:ext cx="8310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zh-TW" altLang="en-US" sz="1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施工中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F65742F3-8BE7-4725-BB38-0981D82B85DF}"/>
              </a:ext>
            </a:extLst>
          </p:cNvPr>
          <p:cNvSpPr/>
          <p:nvPr/>
        </p:nvSpPr>
        <p:spPr>
          <a:xfrm>
            <a:off x="6806601" y="3106298"/>
            <a:ext cx="8310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zh-TW" altLang="en-US" sz="1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施工後</a:t>
            </a:r>
          </a:p>
        </p:txBody>
      </p:sp>
      <p:pic>
        <p:nvPicPr>
          <p:cNvPr id="38" name="圖片 37">
            <a:extLst>
              <a:ext uri="{FF2B5EF4-FFF2-40B4-BE49-F238E27FC236}">
                <a16:creationId xmlns:a16="http://schemas.microsoft.com/office/drawing/2014/main" xmlns="" id="{6801ED11-0303-45E6-A8AE-E82BAAF11CD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859" y="4900083"/>
            <a:ext cx="2622825" cy="1747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圖片 38">
            <a:extLst>
              <a:ext uri="{FF2B5EF4-FFF2-40B4-BE49-F238E27FC236}">
                <a16:creationId xmlns:a16="http://schemas.microsoft.com/office/drawing/2014/main" xmlns="" id="{6F0A3642-06DF-4020-9C99-23E05103B09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493" y="4858302"/>
            <a:ext cx="2423437" cy="1789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圖片 39">
            <a:extLst>
              <a:ext uri="{FF2B5EF4-FFF2-40B4-BE49-F238E27FC236}">
                <a16:creationId xmlns:a16="http://schemas.microsoft.com/office/drawing/2014/main" xmlns="" id="{8FDE5602-F804-4482-9787-EE086E75E261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3417" y="4924847"/>
            <a:ext cx="2767846" cy="1744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xmlns="" id="{19A41D07-EDAB-4103-8A24-0585340385EA}"/>
              </a:ext>
            </a:extLst>
          </p:cNvPr>
          <p:cNvSpPr/>
          <p:nvPr/>
        </p:nvSpPr>
        <p:spPr>
          <a:xfrm>
            <a:off x="713694" y="4940839"/>
            <a:ext cx="8310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zh-TW" altLang="en-US" sz="1200" b="1" dirty="0">
                <a:solidFill>
                  <a:srgbClr val="51237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施工前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xmlns="" id="{2EF280BF-9667-418E-8BB9-11DAA4FD69EE}"/>
              </a:ext>
            </a:extLst>
          </p:cNvPr>
          <p:cNvSpPr/>
          <p:nvPr/>
        </p:nvSpPr>
        <p:spPr>
          <a:xfrm>
            <a:off x="3290742" y="4940839"/>
            <a:ext cx="8310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zh-TW" altLang="en-US" sz="1200" b="1" dirty="0">
                <a:solidFill>
                  <a:srgbClr val="51237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施工中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xmlns="" id="{E6748733-5CB3-4D79-9186-8227ADB1F8E8}"/>
              </a:ext>
            </a:extLst>
          </p:cNvPr>
          <p:cNvSpPr/>
          <p:nvPr/>
        </p:nvSpPr>
        <p:spPr>
          <a:xfrm>
            <a:off x="6452807" y="4964763"/>
            <a:ext cx="8310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zh-TW" altLang="en-US" sz="1200" b="1" dirty="0">
                <a:solidFill>
                  <a:srgbClr val="51237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施工後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2216CA22-AFEC-4C07-AFCA-4A49BA6AAF7A}"/>
              </a:ext>
            </a:extLst>
          </p:cNvPr>
          <p:cNvSpPr/>
          <p:nvPr/>
        </p:nvSpPr>
        <p:spPr>
          <a:xfrm>
            <a:off x="4170641" y="780329"/>
            <a:ext cx="4839709" cy="52322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同一明顯的背景、物料、遠景</a:t>
            </a:r>
          </a:p>
        </p:txBody>
      </p:sp>
      <p:sp>
        <p:nvSpPr>
          <p:cNvPr id="45" name="橢圓 44">
            <a:extLst>
              <a:ext uri="{FF2B5EF4-FFF2-40B4-BE49-F238E27FC236}">
                <a16:creationId xmlns:a16="http://schemas.microsoft.com/office/drawing/2014/main" xmlns="" id="{E4DF6353-49CC-44AB-9E3D-A5C2A00EB521}"/>
              </a:ext>
            </a:extLst>
          </p:cNvPr>
          <p:cNvSpPr/>
          <p:nvPr/>
        </p:nvSpPr>
        <p:spPr>
          <a:xfrm>
            <a:off x="415611" y="1150028"/>
            <a:ext cx="1817388" cy="104918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橢圓 45">
            <a:extLst>
              <a:ext uri="{FF2B5EF4-FFF2-40B4-BE49-F238E27FC236}">
                <a16:creationId xmlns:a16="http://schemas.microsoft.com/office/drawing/2014/main" xmlns="" id="{590BCB7D-2C8C-4E34-BA16-A7A5328C9ECC}"/>
              </a:ext>
            </a:extLst>
          </p:cNvPr>
          <p:cNvSpPr/>
          <p:nvPr/>
        </p:nvSpPr>
        <p:spPr>
          <a:xfrm>
            <a:off x="2581814" y="1247655"/>
            <a:ext cx="2056490" cy="1615779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橢圓 46">
            <a:extLst>
              <a:ext uri="{FF2B5EF4-FFF2-40B4-BE49-F238E27FC236}">
                <a16:creationId xmlns:a16="http://schemas.microsoft.com/office/drawing/2014/main" xmlns="" id="{2EC3F335-22B4-4E03-9654-D46E39245678}"/>
              </a:ext>
            </a:extLst>
          </p:cNvPr>
          <p:cNvSpPr/>
          <p:nvPr/>
        </p:nvSpPr>
        <p:spPr>
          <a:xfrm>
            <a:off x="4953348" y="1160923"/>
            <a:ext cx="1889299" cy="1778024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橢圓 47">
            <a:extLst>
              <a:ext uri="{FF2B5EF4-FFF2-40B4-BE49-F238E27FC236}">
                <a16:creationId xmlns:a16="http://schemas.microsoft.com/office/drawing/2014/main" xmlns="" id="{194EE1DA-CA27-4792-9C39-5F1088ACF967}"/>
              </a:ext>
            </a:extLst>
          </p:cNvPr>
          <p:cNvSpPr/>
          <p:nvPr/>
        </p:nvSpPr>
        <p:spPr>
          <a:xfrm>
            <a:off x="7222146" y="1190593"/>
            <a:ext cx="1889299" cy="1655886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橢圓 48">
            <a:extLst>
              <a:ext uri="{FF2B5EF4-FFF2-40B4-BE49-F238E27FC236}">
                <a16:creationId xmlns:a16="http://schemas.microsoft.com/office/drawing/2014/main" xmlns="" id="{1790FF3D-865A-4CE2-8212-21FC3AC52B64}"/>
              </a:ext>
            </a:extLst>
          </p:cNvPr>
          <p:cNvSpPr/>
          <p:nvPr/>
        </p:nvSpPr>
        <p:spPr>
          <a:xfrm>
            <a:off x="713693" y="3795121"/>
            <a:ext cx="1466303" cy="1049180"/>
          </a:xfrm>
          <a:prstGeom prst="ellipse">
            <a:avLst/>
          </a:prstGeom>
          <a:noFill/>
          <a:ln w="38100">
            <a:solidFill>
              <a:srgbClr val="CCFF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橢圓 49">
            <a:extLst>
              <a:ext uri="{FF2B5EF4-FFF2-40B4-BE49-F238E27FC236}">
                <a16:creationId xmlns:a16="http://schemas.microsoft.com/office/drawing/2014/main" xmlns="" id="{C02F19CF-AFCC-4D39-841D-FBF6B27C1BE6}"/>
              </a:ext>
            </a:extLst>
          </p:cNvPr>
          <p:cNvSpPr/>
          <p:nvPr/>
        </p:nvSpPr>
        <p:spPr>
          <a:xfrm>
            <a:off x="2468507" y="3282668"/>
            <a:ext cx="1708627" cy="1454401"/>
          </a:xfrm>
          <a:prstGeom prst="ellipse">
            <a:avLst/>
          </a:prstGeom>
          <a:noFill/>
          <a:ln w="38100">
            <a:solidFill>
              <a:srgbClr val="CCFF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橢圓 50">
            <a:extLst>
              <a:ext uri="{FF2B5EF4-FFF2-40B4-BE49-F238E27FC236}">
                <a16:creationId xmlns:a16="http://schemas.microsoft.com/office/drawing/2014/main" xmlns="" id="{E27B6496-6BB3-45FF-93AC-30FE08FD5943}"/>
              </a:ext>
            </a:extLst>
          </p:cNvPr>
          <p:cNvSpPr/>
          <p:nvPr/>
        </p:nvSpPr>
        <p:spPr>
          <a:xfrm>
            <a:off x="4491293" y="3126052"/>
            <a:ext cx="1587183" cy="1569778"/>
          </a:xfrm>
          <a:prstGeom prst="ellipse">
            <a:avLst/>
          </a:prstGeom>
          <a:noFill/>
          <a:ln w="38100">
            <a:solidFill>
              <a:srgbClr val="CCFF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橢圓 51">
            <a:extLst>
              <a:ext uri="{FF2B5EF4-FFF2-40B4-BE49-F238E27FC236}">
                <a16:creationId xmlns:a16="http://schemas.microsoft.com/office/drawing/2014/main" xmlns="" id="{14B340DB-6787-45B0-A531-41F7E5906860}"/>
              </a:ext>
            </a:extLst>
          </p:cNvPr>
          <p:cNvSpPr/>
          <p:nvPr/>
        </p:nvSpPr>
        <p:spPr>
          <a:xfrm>
            <a:off x="7041305" y="3344267"/>
            <a:ext cx="1709185" cy="1057920"/>
          </a:xfrm>
          <a:prstGeom prst="ellipse">
            <a:avLst/>
          </a:prstGeom>
          <a:noFill/>
          <a:ln w="38100">
            <a:solidFill>
              <a:srgbClr val="CCFF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xmlns="" id="{6A3B45A0-4FDD-4E6E-81EA-BDF32E09C6EA}"/>
              </a:ext>
            </a:extLst>
          </p:cNvPr>
          <p:cNvSpPr/>
          <p:nvPr/>
        </p:nvSpPr>
        <p:spPr>
          <a:xfrm>
            <a:off x="18318" y="1732174"/>
            <a:ext cx="3794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範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 font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例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 font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一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xmlns="" id="{E013D2ED-4E72-4712-BE05-5352CF813053}"/>
              </a:ext>
            </a:extLst>
          </p:cNvPr>
          <p:cNvSpPr/>
          <p:nvPr/>
        </p:nvSpPr>
        <p:spPr>
          <a:xfrm>
            <a:off x="16788" y="3454428"/>
            <a:ext cx="3794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範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 font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例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 font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二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xmlns="" id="{F7A582CC-1686-480F-8B27-4165FA476600}"/>
              </a:ext>
            </a:extLst>
          </p:cNvPr>
          <p:cNvSpPr/>
          <p:nvPr/>
        </p:nvSpPr>
        <p:spPr>
          <a:xfrm>
            <a:off x="40925" y="5176608"/>
            <a:ext cx="3794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範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 font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例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 font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三</a:t>
            </a:r>
          </a:p>
        </p:txBody>
      </p:sp>
    </p:spTree>
    <p:extLst>
      <p:ext uri="{BB962C8B-B14F-4D97-AF65-F5344CB8AC3E}">
        <p14:creationId xmlns:p14="http://schemas.microsoft.com/office/powerpoint/2010/main" val="220132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26AD5128-CB81-426B-868C-30FAB99D4A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757" b="98346" l="1971" r="98548">
                        <a14:foregroundMark x1="26349" y1="33272" x2="27905" y2="60478"/>
                        <a14:foregroundMark x1="27905" y1="60478" x2="25415" y2="84007"/>
                        <a14:foregroundMark x1="2282" y1="93566" x2="8506" y2="93382"/>
                        <a14:foregroundMark x1="8506" y1="93382" x2="47822" y2="98713"/>
                        <a14:foregroundMark x1="47822" y1="98713" x2="68361" y2="95772"/>
                        <a14:foregroundMark x1="68361" y1="95772" x2="80705" y2="99265"/>
                        <a14:foregroundMark x1="80705" y1="99265" x2="87448" y2="98346"/>
                        <a14:foregroundMark x1="87448" y1="98346" x2="96058" y2="92096"/>
                        <a14:foregroundMark x1="67324" y1="41176" x2="63382" y2="78860"/>
                        <a14:foregroundMark x1="63382" y1="78860" x2="63900" y2="98529"/>
                        <a14:foregroundMark x1="63900" y1="98529" x2="64419" y2="97610"/>
                        <a14:foregroundMark x1="96992" y1="89890" x2="98651" y2="95588"/>
                        <a14:foregroundMark x1="68672" y1="90625" x2="76971" y2="91544"/>
                        <a14:foregroundMark x1="76971" y1="91544" x2="79253" y2="91360"/>
                        <a14:foregroundMark x1="65560" y1="85110" x2="79564" y2="85478"/>
                        <a14:foregroundMark x1="67324" y1="51287" x2="69502" y2="70037"/>
                        <a14:foregroundMark x1="58402" y1="45404" x2="61411" y2="56434"/>
                        <a14:foregroundMark x1="41079" y1="54412" x2="43361" y2="76103"/>
                        <a14:foregroundMark x1="44813" y1="77022" x2="47822" y2="69301"/>
                        <a14:foregroundMark x1="47822" y1="69301" x2="55187" y2="61581"/>
                        <a14:foregroundMark x1="39315" y1="56618" x2="46266" y2="57721"/>
                        <a14:foregroundMark x1="46266" y1="57721" x2="53008" y2="56618"/>
                        <a14:foregroundMark x1="53008" y1="56618" x2="57365" y2="57904"/>
                        <a14:foregroundMark x1="11411" y1="58456" x2="15975" y2="86213"/>
                        <a14:foregroundMark x1="10373" y1="66912" x2="11515" y2="85662"/>
                        <a14:foregroundMark x1="11929" y1="70588" x2="19606" y2="73897"/>
                        <a14:foregroundMark x1="13797" y1="65809" x2="22095" y2="64338"/>
                        <a14:foregroundMark x1="11826" y1="59007" x2="17635" y2="59375"/>
                        <a14:foregroundMark x1="17635" y1="59375" x2="21680" y2="58640"/>
                        <a14:foregroundMark x1="1971" y1="92463" x2="5290" y2="97059"/>
                        <a14:foregroundMark x1="25415" y1="29228" x2="27282" y2="30699"/>
                        <a14:foregroundMark x1="25311" y1="28676" x2="27593" y2="29228"/>
                        <a14:foregroundMark x1="25000" y1="29228" x2="27386" y2="28860"/>
                        <a14:foregroundMark x1="25000" y1="27757" x2="27282" y2="27757"/>
                        <a14:foregroundMark x1="11826" y1="58824" x2="9855" y2="67279"/>
                        <a14:foregroundMark x1="9855" y1="67279" x2="9751" y2="74816"/>
                        <a14:foregroundMark x1="8610" y1="80882" x2="11826" y2="90625"/>
                        <a14:foregroundMark x1="64938" y1="46691" x2="66701" y2="56066"/>
                        <a14:foregroundMark x1="66701" y1="56066" x2="66701" y2="56250"/>
                        <a14:foregroundMark x1="66079" y1="63971" x2="71577" y2="81066"/>
                        <a14:foregroundMark x1="71577" y1="81066" x2="71577" y2="81066"/>
                        <a14:foregroundMark x1="88485" y1="88603" x2="94502" y2="90625"/>
                        <a14:foregroundMark x1="25934" y1="30515" x2="26867" y2="34007"/>
                        <a14:foregroundMark x1="25726" y1="31985" x2="26141" y2="39522"/>
                        <a14:foregroundMark x1="26037" y1="44669" x2="26037" y2="59743"/>
                        <a14:foregroundMark x1="26556" y1="50551" x2="23548" y2="58640"/>
                        <a14:foregroundMark x1="23548" y1="58640" x2="23444" y2="58824"/>
                        <a14:foregroundMark x1="67427" y1="42279" x2="69191" y2="52206"/>
                        <a14:foregroundMark x1="69191" y1="52206" x2="69606" y2="52574"/>
                        <a14:foregroundMark x1="65560" y1="40993" x2="66286" y2="44118"/>
                        <a14:backgroundMark x1="31535" y1="34191" x2="38589" y2="38051"/>
                        <a14:backgroundMark x1="29979" y1="41544" x2="41805" y2="39154"/>
                        <a14:backgroundMark x1="41805" y1="39154" x2="44087" y2="40074"/>
                        <a14:backgroundMark x1="29772" y1="31985" x2="32054" y2="40809"/>
                        <a14:backgroundMark x1="32054" y1="40809" x2="32054" y2="41176"/>
                        <a14:backgroundMark x1="46473" y1="33824" x2="56120" y2="34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4" t="27036" r="366" b="537"/>
          <a:stretch/>
        </p:blipFill>
        <p:spPr>
          <a:xfrm>
            <a:off x="50334" y="3120704"/>
            <a:ext cx="9043332" cy="373729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7F883720-3E22-4F0D-BB6C-7908EAF030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93" r="4312" b="75158"/>
          <a:stretch/>
        </p:blipFill>
        <p:spPr>
          <a:xfrm>
            <a:off x="7583647" y="211386"/>
            <a:ext cx="1224793" cy="1281854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F7AD46E5-7799-4ADC-95C7-BFA34598C323}"/>
              </a:ext>
            </a:extLst>
          </p:cNvPr>
          <p:cNvSpPr/>
          <p:nvPr/>
        </p:nvSpPr>
        <p:spPr>
          <a:xfrm>
            <a:off x="784904" y="1366378"/>
            <a:ext cx="75741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43800"/>
                </a:solidFill>
                <a:effectLst>
                  <a:outerShdw blurRad="12700" dist="38100" dir="2700000" algn="tl" rotWithShape="0">
                    <a:srgbClr val="FFC34B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簡報完畢</a:t>
            </a:r>
            <a:endParaRPr lang="zh-TW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543800"/>
              </a:solidFill>
              <a:effectLst>
                <a:outerShdw blurRad="12700" dist="38100" dir="2700000" algn="tl" rotWithShape="0">
                  <a:srgbClr val="FFC34B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0D96AA9F-65C5-467A-B6BB-922018E997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33864" cy="46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15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B8F79261-1523-4C5A-8F15-FDA59E3B4D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b="1653"/>
          <a:stretch/>
        </p:blipFill>
        <p:spPr>
          <a:xfrm>
            <a:off x="-1" y="6224631"/>
            <a:ext cx="5463637" cy="63336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6679943E-635D-4D38-A035-5D4006A22A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r="32639" b="1653"/>
          <a:stretch/>
        </p:blipFill>
        <p:spPr>
          <a:xfrm>
            <a:off x="5463637" y="6224631"/>
            <a:ext cx="3680364" cy="63336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5D428518-5FD8-4D4D-98E0-F38B7A1F4E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50" b="57750" l="1385" r="97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775" b="40051"/>
          <a:stretch/>
        </p:blipFill>
        <p:spPr>
          <a:xfrm>
            <a:off x="-75616" y="633370"/>
            <a:ext cx="3406045" cy="35997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96CB7593-5416-4ACE-BAF6-AE5A6F955C7B}"/>
              </a:ext>
            </a:extLst>
          </p:cNvPr>
          <p:cNvSpPr/>
          <p:nvPr/>
        </p:nvSpPr>
        <p:spPr>
          <a:xfrm>
            <a:off x="469658" y="0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步驟一</a:t>
            </a:r>
          </a:p>
        </p:txBody>
      </p:sp>
      <p:sp>
        <p:nvSpPr>
          <p:cNvPr id="18" name="箭號: 向右 17">
            <a:extLst>
              <a:ext uri="{FF2B5EF4-FFF2-40B4-BE49-F238E27FC236}">
                <a16:creationId xmlns:a16="http://schemas.microsoft.com/office/drawing/2014/main" xmlns="" id="{83959121-9BA7-4CF2-8E86-BD46FE335467}"/>
              </a:ext>
            </a:extLst>
          </p:cNvPr>
          <p:cNvSpPr/>
          <p:nvPr/>
        </p:nvSpPr>
        <p:spPr>
          <a:xfrm>
            <a:off x="100668" y="1091253"/>
            <a:ext cx="3246539" cy="1539684"/>
          </a:xfrm>
          <a:prstGeom prst="rightArrow">
            <a:avLst>
              <a:gd name="adj1" fmla="val 66783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xmlns="" id="{9C4E9ABB-04D0-4C49-B963-443EB0825232}"/>
              </a:ext>
            </a:extLst>
          </p:cNvPr>
          <p:cNvSpPr txBox="1"/>
          <p:nvPr/>
        </p:nvSpPr>
        <p:spPr>
          <a:xfrm>
            <a:off x="72507" y="1534158"/>
            <a:ext cx="2913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以</a:t>
            </a:r>
            <a:r>
              <a:rPr lang="en-US" altLang="zh-TW" b="1" dirty="0">
                <a:solidFill>
                  <a:srgbClr val="FF33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【</a:t>
            </a:r>
            <a:r>
              <a:rPr lang="zh-TW" altLang="en-US" b="1" dirty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桃園市</a:t>
            </a:r>
            <a:r>
              <a:rPr lang="zh-TW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桃園區公所</a:t>
            </a:r>
            <a:r>
              <a:rPr lang="en-US" altLang="zh-TW" b="1" dirty="0">
                <a:solidFill>
                  <a:srgbClr val="FF33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福元公園新建工程</a:t>
            </a:r>
            <a:r>
              <a:rPr lang="en-US" altLang="zh-TW" b="1" dirty="0">
                <a:solidFill>
                  <a:srgbClr val="FF33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】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為例</a:t>
            </a: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xmlns="" id="{D7AA7D43-7276-4EB9-A708-A93165377CF8}"/>
              </a:ext>
            </a:extLst>
          </p:cNvPr>
          <p:cNvGrpSpPr/>
          <p:nvPr/>
        </p:nvGrpSpPr>
        <p:grpSpPr>
          <a:xfrm>
            <a:off x="3414319" y="29903"/>
            <a:ext cx="5536734" cy="2980380"/>
            <a:chOff x="3414319" y="80236"/>
            <a:chExt cx="5536734" cy="1542228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xmlns="" id="{6E61B3CD-9FF0-4211-85E9-02231F79082D}"/>
                </a:ext>
              </a:extLst>
            </p:cNvPr>
            <p:cNvSpPr/>
            <p:nvPr/>
          </p:nvSpPr>
          <p:spPr>
            <a:xfrm>
              <a:off x="3414319" y="264794"/>
              <a:ext cx="5536734" cy="1189778"/>
            </a:xfrm>
            <a:prstGeom prst="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平行四邊形 21">
              <a:extLst>
                <a:ext uri="{FF2B5EF4-FFF2-40B4-BE49-F238E27FC236}">
                  <a16:creationId xmlns:a16="http://schemas.microsoft.com/office/drawing/2014/main" xmlns="" id="{DE977A04-FA9F-4E73-BBA4-F0D284972183}"/>
                </a:ext>
              </a:extLst>
            </p:cNvPr>
            <p:cNvSpPr/>
            <p:nvPr/>
          </p:nvSpPr>
          <p:spPr>
            <a:xfrm flipH="1">
              <a:off x="6283354" y="80236"/>
              <a:ext cx="1655628" cy="1542228"/>
            </a:xfrm>
            <a:prstGeom prst="parallelogram">
              <a:avLst>
                <a:gd name="adj" fmla="val 470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xmlns="" id="{8A83C774-C161-400F-913B-2F661C8EBD4A}"/>
              </a:ext>
            </a:extLst>
          </p:cNvPr>
          <p:cNvSpPr txBox="1"/>
          <p:nvPr/>
        </p:nvSpPr>
        <p:spPr>
          <a:xfrm>
            <a:off x="3481431" y="377505"/>
            <a:ext cx="54025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確實填寫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表二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及</a:t>
            </a:r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備妥①使用焚化再生粒料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CLSM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數量計算表</a:t>
            </a:r>
            <a:endParaRPr lang="en-US" altLang="zh-TW" b="1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  ②使用焚化再生粒料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CLSM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路段位置標示圖</a:t>
            </a:r>
            <a:endParaRPr lang="en-US" altLang="zh-TW" b="1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  ③使用單位與施工單位，雙方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承攬契約封面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首頁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甲方、乙方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及最後甲乙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雙方用印頁影本</a:t>
            </a:r>
            <a:endParaRPr lang="en-US" altLang="zh-TW" b="1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  ④如施工單位有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分包給其它承攬商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，亦需檢附</a:t>
            </a:r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雙方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承攬契約封面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、首頁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甲方、乙方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及最後</a:t>
            </a:r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甲乙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雙方用印頁</a:t>
            </a:r>
          </a:p>
        </p:txBody>
      </p:sp>
      <p:sp>
        <p:nvSpPr>
          <p:cNvPr id="25" name="語音泡泡: 圓角矩形 24">
            <a:extLst>
              <a:ext uri="{FF2B5EF4-FFF2-40B4-BE49-F238E27FC236}">
                <a16:creationId xmlns:a16="http://schemas.microsoft.com/office/drawing/2014/main" xmlns="" id="{9CDA8ABB-13BD-4532-BC09-1D4CC1387068}"/>
              </a:ext>
            </a:extLst>
          </p:cNvPr>
          <p:cNvSpPr/>
          <p:nvPr/>
        </p:nvSpPr>
        <p:spPr>
          <a:xfrm rot="5400000">
            <a:off x="3280031" y="4504749"/>
            <a:ext cx="489052" cy="1149140"/>
          </a:xfrm>
          <a:prstGeom prst="wedgeRoundRectCallout">
            <a:avLst>
              <a:gd name="adj1" fmla="val -18885"/>
              <a:gd name="adj2" fmla="val 65816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xmlns="" id="{3744C624-9479-4AA9-884B-755C1CB2BA6B}"/>
              </a:ext>
            </a:extLst>
          </p:cNvPr>
          <p:cNvSpPr txBox="1"/>
          <p:nvPr/>
        </p:nvSpPr>
        <p:spPr>
          <a:xfrm>
            <a:off x="2963880" y="4862177"/>
            <a:ext cx="1149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計算式</a:t>
            </a: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xmlns="" id="{2F00A350-AA7A-4563-AEF2-2B4042CACC1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969" t="11777" r="34209" b="4550"/>
          <a:stretch/>
        </p:blipFill>
        <p:spPr>
          <a:xfrm>
            <a:off x="4199862" y="2772623"/>
            <a:ext cx="1953649" cy="28014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圖片 34">
            <a:extLst>
              <a:ext uri="{FF2B5EF4-FFF2-40B4-BE49-F238E27FC236}">
                <a16:creationId xmlns:a16="http://schemas.microsoft.com/office/drawing/2014/main" xmlns="" id="{28EA4E85-91B4-41C6-838B-0DF6CF3AFE9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660" t="11488" r="34209" b="6141"/>
          <a:stretch/>
        </p:blipFill>
        <p:spPr>
          <a:xfrm rot="16200000">
            <a:off x="6650818" y="2427093"/>
            <a:ext cx="1906632" cy="26664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32BBCAE0-79C6-4F83-96F5-E1F1DB57E25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2969" t="11778" r="35666" b="5852"/>
          <a:stretch/>
        </p:blipFill>
        <p:spPr>
          <a:xfrm>
            <a:off x="7347730" y="4306771"/>
            <a:ext cx="1655628" cy="24457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F17A9471-8864-49D6-9E10-CA214FC905A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2969" t="11778" r="34334" b="5852"/>
          <a:stretch/>
        </p:blipFill>
        <p:spPr>
          <a:xfrm>
            <a:off x="5506772" y="4306770"/>
            <a:ext cx="1726010" cy="2445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7B30D1A2-43EC-454E-9AD1-E40ED33DAA35}"/>
              </a:ext>
            </a:extLst>
          </p:cNvPr>
          <p:cNvSpPr/>
          <p:nvPr/>
        </p:nvSpPr>
        <p:spPr>
          <a:xfrm>
            <a:off x="8152500" y="5789979"/>
            <a:ext cx="108000" cy="4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TW" altLang="en-US" sz="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CFCA1ED0-8967-436D-AEBD-7855F67E0F58}"/>
              </a:ext>
            </a:extLst>
          </p:cNvPr>
          <p:cNvSpPr/>
          <p:nvPr/>
        </p:nvSpPr>
        <p:spPr>
          <a:xfrm>
            <a:off x="8273944" y="5850161"/>
            <a:ext cx="108000" cy="4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TW" altLang="en-US" sz="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xmlns="" id="{DFEAA8F8-0701-47F3-97B5-AB920582DEED}"/>
              </a:ext>
            </a:extLst>
          </p:cNvPr>
          <p:cNvSpPr/>
          <p:nvPr/>
        </p:nvSpPr>
        <p:spPr>
          <a:xfrm>
            <a:off x="8133301" y="5850161"/>
            <a:ext cx="72000" cy="4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TW" altLang="en-US" sz="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xmlns="" id="{1079ADAB-1A4F-4C1B-BD24-CAE6DECF5339}"/>
              </a:ext>
            </a:extLst>
          </p:cNvPr>
          <p:cNvGrpSpPr/>
          <p:nvPr/>
        </p:nvGrpSpPr>
        <p:grpSpPr>
          <a:xfrm>
            <a:off x="145558" y="2772623"/>
            <a:ext cx="2696293" cy="3930929"/>
            <a:chOff x="133503" y="2775342"/>
            <a:chExt cx="2696293" cy="3930929"/>
          </a:xfrm>
        </p:grpSpPr>
        <p:grpSp>
          <p:nvGrpSpPr>
            <p:cNvPr id="3" name="群組 2">
              <a:extLst>
                <a:ext uri="{FF2B5EF4-FFF2-40B4-BE49-F238E27FC236}">
                  <a16:creationId xmlns:a16="http://schemas.microsoft.com/office/drawing/2014/main" xmlns="" id="{0CCDE714-796E-42A6-A391-4C5A88AE4447}"/>
                </a:ext>
              </a:extLst>
            </p:cNvPr>
            <p:cNvGrpSpPr/>
            <p:nvPr/>
          </p:nvGrpSpPr>
          <p:grpSpPr>
            <a:xfrm>
              <a:off x="133503" y="2775342"/>
              <a:ext cx="2696293" cy="3930929"/>
              <a:chOff x="140642" y="2772623"/>
              <a:chExt cx="2696293" cy="3930929"/>
            </a:xfrm>
          </p:grpSpPr>
          <p:pic>
            <p:nvPicPr>
              <p:cNvPr id="4" name="圖片 3">
                <a:extLst>
                  <a:ext uri="{FF2B5EF4-FFF2-40B4-BE49-F238E27FC236}">
                    <a16:creationId xmlns:a16="http://schemas.microsoft.com/office/drawing/2014/main" xmlns="" id="{60732A95-BD86-497D-8C97-9E0D88531D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33384" t="13160" r="34908" b="4657"/>
              <a:stretch/>
            </p:blipFill>
            <p:spPr>
              <a:xfrm>
                <a:off x="140642" y="2772623"/>
                <a:ext cx="2696293" cy="3930929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xmlns="" id="{2B926D45-33B7-43EC-A420-ED4FB1550879}"/>
                  </a:ext>
                </a:extLst>
              </p:cNvPr>
              <p:cNvSpPr/>
              <p:nvPr/>
            </p:nvSpPr>
            <p:spPr>
              <a:xfrm>
                <a:off x="1857375" y="3600450"/>
                <a:ext cx="46800" cy="46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TW" altLang="en-US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xmlns="" id="{8208294C-C3F1-4EE0-BE5F-BEB746B95157}"/>
                  </a:ext>
                </a:extLst>
              </p:cNvPr>
              <p:cNvSpPr/>
              <p:nvPr/>
            </p:nvSpPr>
            <p:spPr>
              <a:xfrm>
                <a:off x="2118550" y="3594100"/>
                <a:ext cx="57600" cy="5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7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TW" altLang="en-US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xmlns="" id="{ED22F603-3183-400B-A6B5-A3E09984E898}"/>
                  </a:ext>
                </a:extLst>
              </p:cNvPr>
              <p:cNvSpPr/>
              <p:nvPr/>
            </p:nvSpPr>
            <p:spPr>
              <a:xfrm>
                <a:off x="2162175" y="3905250"/>
                <a:ext cx="46800" cy="46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TW" altLang="en-US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xmlns="" id="{75449346-4B6D-4E87-8842-367F25E06AD0}"/>
                  </a:ext>
                </a:extLst>
              </p:cNvPr>
              <p:cNvSpPr/>
              <p:nvPr/>
            </p:nvSpPr>
            <p:spPr>
              <a:xfrm>
                <a:off x="2239591" y="3600875"/>
                <a:ext cx="57600" cy="46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TW" altLang="en-US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xmlns="" id="{1C3CA908-232B-4774-826F-18DBCAF29FF4}"/>
                  </a:ext>
                </a:extLst>
              </p:cNvPr>
              <p:cNvSpPr/>
              <p:nvPr/>
            </p:nvSpPr>
            <p:spPr>
              <a:xfrm>
                <a:off x="2355634" y="3601835"/>
                <a:ext cx="57600" cy="46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TW" altLang="en-US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xmlns="" id="{5DE73172-DF42-4F11-AA61-C42CE7F53F46}"/>
                  </a:ext>
                </a:extLst>
              </p:cNvPr>
              <p:cNvSpPr/>
              <p:nvPr/>
            </p:nvSpPr>
            <p:spPr>
              <a:xfrm>
                <a:off x="1799775" y="3676309"/>
                <a:ext cx="57600" cy="46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TW" altLang="en-US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xmlns="" id="{683DEEE5-0513-43A7-B5FB-8205098575F6}"/>
                  </a:ext>
                </a:extLst>
              </p:cNvPr>
              <p:cNvSpPr/>
              <p:nvPr/>
            </p:nvSpPr>
            <p:spPr>
              <a:xfrm>
                <a:off x="1917180" y="3679715"/>
                <a:ext cx="108000" cy="46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TW" altLang="en-US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xmlns="" id="{7FEE60BC-00FA-4C01-980A-50A98B731249}"/>
                </a:ext>
              </a:extLst>
            </p:cNvPr>
            <p:cNvSpPr/>
            <p:nvPr/>
          </p:nvSpPr>
          <p:spPr>
            <a:xfrm>
              <a:off x="1785508" y="3265180"/>
              <a:ext cx="468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zh-TW" alt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xmlns="" id="{51AB5012-234B-44A4-B335-0AB0D01D9D84}"/>
                </a:ext>
              </a:extLst>
            </p:cNvPr>
            <p:cNvSpPr/>
            <p:nvPr/>
          </p:nvSpPr>
          <p:spPr>
            <a:xfrm>
              <a:off x="2377295" y="3265180"/>
              <a:ext cx="576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zh-TW" alt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xmlns="" id="{9F5C7CEA-974F-4E78-BD0C-077574ABF581}"/>
                </a:ext>
              </a:extLst>
            </p:cNvPr>
            <p:cNvSpPr/>
            <p:nvPr/>
          </p:nvSpPr>
          <p:spPr>
            <a:xfrm>
              <a:off x="1739798" y="3343425"/>
              <a:ext cx="576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zh-TW" alt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xmlns="" id="{16BC9B3A-7303-4696-8C81-B6223A53A900}"/>
                </a:ext>
              </a:extLst>
            </p:cNvPr>
            <p:cNvSpPr/>
            <p:nvPr/>
          </p:nvSpPr>
          <p:spPr>
            <a:xfrm>
              <a:off x="1844871" y="3346318"/>
              <a:ext cx="576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zh-TW" alt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5EB82423-37A2-4F36-A9E6-698EBEAC7D00}"/>
              </a:ext>
            </a:extLst>
          </p:cNvPr>
          <p:cNvSpPr/>
          <p:nvPr/>
        </p:nvSpPr>
        <p:spPr>
          <a:xfrm>
            <a:off x="260059" y="4740807"/>
            <a:ext cx="2428687" cy="4100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7027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B8F79261-1523-4C5A-8F15-FDA59E3B4D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b="1653"/>
          <a:stretch/>
        </p:blipFill>
        <p:spPr>
          <a:xfrm>
            <a:off x="-1" y="6224631"/>
            <a:ext cx="5463637" cy="63336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6679943E-635D-4D38-A035-5D4006A22A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r="32639" b="1653"/>
          <a:stretch/>
        </p:blipFill>
        <p:spPr>
          <a:xfrm>
            <a:off x="5463637" y="6224631"/>
            <a:ext cx="3680364" cy="63336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5D428518-5FD8-4D4D-98E0-F38B7A1F4E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50" b="57750" l="1385" r="97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775" b="40051"/>
          <a:stretch/>
        </p:blipFill>
        <p:spPr>
          <a:xfrm>
            <a:off x="-75616" y="633370"/>
            <a:ext cx="3406045" cy="35997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96CB7593-5416-4ACE-BAF6-AE5A6F955C7B}"/>
              </a:ext>
            </a:extLst>
          </p:cNvPr>
          <p:cNvSpPr/>
          <p:nvPr/>
        </p:nvSpPr>
        <p:spPr>
          <a:xfrm>
            <a:off x="469658" y="0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r>
              <a:rPr lang="zh-TW" altLang="en-US" sz="5400" b="1" dirty="0">
                <a:ln/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endParaRPr lang="zh-TW" altLang="en-US" sz="5400" b="1" cap="none" spc="0" dirty="0">
              <a:ln/>
              <a:solidFill>
                <a:schemeClr val="accent1">
                  <a:lumMod val="5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37B686AB-4715-4ADE-A8F3-FBBCB0AAE9C2}"/>
              </a:ext>
            </a:extLst>
          </p:cNvPr>
          <p:cNvGrpSpPr/>
          <p:nvPr/>
        </p:nvGrpSpPr>
        <p:grpSpPr>
          <a:xfrm>
            <a:off x="3414319" y="29901"/>
            <a:ext cx="5536734" cy="1504257"/>
            <a:chOff x="3414319" y="80235"/>
            <a:chExt cx="5536734" cy="1686187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8521B952-098B-4C16-BBCA-B4E8A88A055E}"/>
                </a:ext>
              </a:extLst>
            </p:cNvPr>
            <p:cNvSpPr/>
            <p:nvPr/>
          </p:nvSpPr>
          <p:spPr>
            <a:xfrm>
              <a:off x="3414319" y="264794"/>
              <a:ext cx="5536734" cy="1317071"/>
            </a:xfrm>
            <a:prstGeom prst="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平行四邊形 13">
              <a:extLst>
                <a:ext uri="{FF2B5EF4-FFF2-40B4-BE49-F238E27FC236}">
                  <a16:creationId xmlns:a16="http://schemas.microsoft.com/office/drawing/2014/main" xmlns="" id="{98883DF2-7A78-4A54-B1B7-86BDB74CF870}"/>
                </a:ext>
              </a:extLst>
            </p:cNvPr>
            <p:cNvSpPr/>
            <p:nvPr/>
          </p:nvSpPr>
          <p:spPr>
            <a:xfrm flipH="1">
              <a:off x="6283354" y="80235"/>
              <a:ext cx="1655628" cy="1686187"/>
            </a:xfrm>
            <a:prstGeom prst="parallelogram">
              <a:avLst>
                <a:gd name="adj" fmla="val 470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7B6810CE-2E27-4ABE-B06D-78B6F98375C1}"/>
              </a:ext>
            </a:extLst>
          </p:cNvPr>
          <p:cNvSpPr txBox="1"/>
          <p:nvPr/>
        </p:nvSpPr>
        <p:spPr>
          <a:xfrm>
            <a:off x="3481431" y="436228"/>
            <a:ext cx="5469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至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「焚化再生粒料流向管理系統」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申請工程管制編號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網址：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https://rams.epa.gov.tw/RAMS/</a:t>
            </a:r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8" name="箭號: 向右 17">
            <a:extLst>
              <a:ext uri="{FF2B5EF4-FFF2-40B4-BE49-F238E27FC236}">
                <a16:creationId xmlns:a16="http://schemas.microsoft.com/office/drawing/2014/main" xmlns="" id="{83959121-9BA7-4CF2-8E86-BD46FE335467}"/>
              </a:ext>
            </a:extLst>
          </p:cNvPr>
          <p:cNvSpPr/>
          <p:nvPr/>
        </p:nvSpPr>
        <p:spPr>
          <a:xfrm>
            <a:off x="100668" y="950567"/>
            <a:ext cx="3246539" cy="2334985"/>
          </a:xfrm>
          <a:prstGeom prst="rightArrow">
            <a:avLst>
              <a:gd name="adj1" fmla="val 66783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xmlns="" id="{9C4E9ABB-04D0-4C49-B963-443EB0825232}"/>
              </a:ext>
            </a:extLst>
          </p:cNvPr>
          <p:cNvSpPr txBox="1"/>
          <p:nvPr/>
        </p:nvSpPr>
        <p:spPr>
          <a:xfrm>
            <a:off x="72507" y="1763799"/>
            <a:ext cx="2913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以</a:t>
            </a:r>
            <a:r>
              <a:rPr lang="en-US" altLang="zh-TW" b="1" dirty="0">
                <a:solidFill>
                  <a:srgbClr val="FF33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【</a:t>
            </a:r>
            <a:r>
              <a:rPr lang="zh-TW" altLang="en-US" b="1" dirty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桃園市</a:t>
            </a:r>
            <a:r>
              <a:rPr lang="zh-TW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桃園區公所</a:t>
            </a:r>
            <a:r>
              <a:rPr lang="en-US" altLang="zh-TW" b="1" dirty="0">
                <a:solidFill>
                  <a:srgbClr val="FF33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福元公園新建工程</a:t>
            </a:r>
            <a:r>
              <a:rPr lang="en-US" altLang="zh-TW" b="1" dirty="0">
                <a:solidFill>
                  <a:srgbClr val="FF33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】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為例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2B070980-B9F2-4267-9317-A8FFBE9BA89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93" t="9960" r="1101" b="4549"/>
          <a:stretch/>
        </p:blipFill>
        <p:spPr>
          <a:xfrm>
            <a:off x="3439123" y="1440060"/>
            <a:ext cx="5570275" cy="26160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橢圓 2">
            <a:extLst>
              <a:ext uri="{FF2B5EF4-FFF2-40B4-BE49-F238E27FC236}">
                <a16:creationId xmlns:a16="http://schemas.microsoft.com/office/drawing/2014/main" xmlns="" id="{09536A0B-4B57-4FDF-892B-F3A8037CA825}"/>
              </a:ext>
            </a:extLst>
          </p:cNvPr>
          <p:cNvSpPr/>
          <p:nvPr/>
        </p:nvSpPr>
        <p:spPr>
          <a:xfrm>
            <a:off x="5405875" y="2028412"/>
            <a:ext cx="834938" cy="5789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箭號: 向下 4">
            <a:extLst>
              <a:ext uri="{FF2B5EF4-FFF2-40B4-BE49-F238E27FC236}">
                <a16:creationId xmlns:a16="http://schemas.microsoft.com/office/drawing/2014/main" xmlns="" id="{E8831289-2F27-4D95-B50E-B1BA0282A18C}"/>
              </a:ext>
            </a:extLst>
          </p:cNvPr>
          <p:cNvSpPr/>
          <p:nvPr/>
        </p:nvSpPr>
        <p:spPr>
          <a:xfrm rot="4466125">
            <a:off x="3827664" y="1541293"/>
            <a:ext cx="700496" cy="2359724"/>
          </a:xfrm>
          <a:prstGeom prst="downArrow">
            <a:avLst>
              <a:gd name="adj1" fmla="val 33605"/>
              <a:gd name="adj2" fmla="val 50000"/>
            </a:avLst>
          </a:prstGeom>
          <a:solidFill>
            <a:srgbClr val="FF0000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4B7A067E-2914-4BDE-8DAF-CA48084679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0219" y="4129525"/>
            <a:ext cx="5596350" cy="1923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xmlns="" id="{5B3CC35D-32ED-46FF-AC7A-7B96602C59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602" y="3015234"/>
            <a:ext cx="2692497" cy="37553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24F5DEB8-FA93-4248-B0FD-EB5064813BBC}"/>
              </a:ext>
            </a:extLst>
          </p:cNvPr>
          <p:cNvSpPr txBox="1"/>
          <p:nvPr/>
        </p:nvSpPr>
        <p:spPr>
          <a:xfrm>
            <a:off x="2895465" y="5762965"/>
            <a:ext cx="5762027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進入系統後點選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管編申請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→申請身分別選擇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工程工地</a:t>
            </a:r>
            <a:r>
              <a:rPr lang="zh-TW" altLang="en-US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並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填寫</a:t>
            </a:r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Email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後輸入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驗證碼，確定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後系統會寄出</a:t>
            </a:r>
            <a:r>
              <a:rPr lang="zh-TW" altLang="en-US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管制編號申請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信件→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進入信箱</a:t>
            </a:r>
            <a:r>
              <a:rPr lang="zh-TW" altLang="en-US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點選信件內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網址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進行申請。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8C2C5035-2D9D-4EA8-9CAC-B6120B072EB6}"/>
              </a:ext>
            </a:extLst>
          </p:cNvPr>
          <p:cNvSpPr/>
          <p:nvPr/>
        </p:nvSpPr>
        <p:spPr>
          <a:xfrm flipV="1">
            <a:off x="3727280" y="4962367"/>
            <a:ext cx="5150267" cy="5812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8098B371-6FC9-42CE-A00F-D7ED7C5C8174}"/>
              </a:ext>
            </a:extLst>
          </p:cNvPr>
          <p:cNvSpPr/>
          <p:nvPr/>
        </p:nvSpPr>
        <p:spPr>
          <a:xfrm flipV="1">
            <a:off x="100669" y="3138367"/>
            <a:ext cx="1238486" cy="4340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23431C95-6C45-4604-A536-42949D2ED3A6}"/>
              </a:ext>
            </a:extLst>
          </p:cNvPr>
          <p:cNvSpPr/>
          <p:nvPr/>
        </p:nvSpPr>
        <p:spPr>
          <a:xfrm flipV="1">
            <a:off x="100668" y="5941695"/>
            <a:ext cx="1450862" cy="5698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54199907-16C6-4454-AA49-C448FD167BE3}"/>
              </a:ext>
            </a:extLst>
          </p:cNvPr>
          <p:cNvSpPr/>
          <p:nvPr/>
        </p:nvSpPr>
        <p:spPr>
          <a:xfrm flipV="1">
            <a:off x="100668" y="6558566"/>
            <a:ext cx="318186" cy="2182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箭號: 向下 31">
            <a:extLst>
              <a:ext uri="{FF2B5EF4-FFF2-40B4-BE49-F238E27FC236}">
                <a16:creationId xmlns:a16="http://schemas.microsoft.com/office/drawing/2014/main" xmlns="" id="{DA124720-436E-4D69-8032-0FFD5CBD8751}"/>
              </a:ext>
            </a:extLst>
          </p:cNvPr>
          <p:cNvSpPr/>
          <p:nvPr/>
        </p:nvSpPr>
        <p:spPr>
          <a:xfrm rot="14625328">
            <a:off x="2186140" y="4654389"/>
            <a:ext cx="700496" cy="1830672"/>
          </a:xfrm>
          <a:prstGeom prst="downArrow">
            <a:avLst>
              <a:gd name="adj1" fmla="val 33605"/>
              <a:gd name="adj2" fmla="val 50000"/>
            </a:avLst>
          </a:prstGeom>
          <a:solidFill>
            <a:srgbClr val="FF0000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7967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05BCAB9E-60E4-4CB5-A5FA-98082BECA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198" y="959429"/>
            <a:ext cx="5694869" cy="42576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5" name="群組 74">
            <a:extLst>
              <a:ext uri="{FF2B5EF4-FFF2-40B4-BE49-F238E27FC236}">
                <a16:creationId xmlns:a16="http://schemas.microsoft.com/office/drawing/2014/main" xmlns="" id="{1E596FEF-85DC-4DF1-AD15-1535267C2A01}"/>
              </a:ext>
            </a:extLst>
          </p:cNvPr>
          <p:cNvGrpSpPr/>
          <p:nvPr/>
        </p:nvGrpSpPr>
        <p:grpSpPr>
          <a:xfrm>
            <a:off x="133241" y="1182147"/>
            <a:ext cx="2900679" cy="4150208"/>
            <a:chOff x="133503" y="2775342"/>
            <a:chExt cx="2696293" cy="3930929"/>
          </a:xfrm>
        </p:grpSpPr>
        <p:grpSp>
          <p:nvGrpSpPr>
            <p:cNvPr id="76" name="群組 75">
              <a:extLst>
                <a:ext uri="{FF2B5EF4-FFF2-40B4-BE49-F238E27FC236}">
                  <a16:creationId xmlns:a16="http://schemas.microsoft.com/office/drawing/2014/main" xmlns="" id="{E029A1C8-851C-4FC2-B25B-CDDAFC05DB1A}"/>
                </a:ext>
              </a:extLst>
            </p:cNvPr>
            <p:cNvGrpSpPr/>
            <p:nvPr/>
          </p:nvGrpSpPr>
          <p:grpSpPr>
            <a:xfrm>
              <a:off x="133503" y="2775342"/>
              <a:ext cx="2696293" cy="3930929"/>
              <a:chOff x="140642" y="2772623"/>
              <a:chExt cx="2696293" cy="3930929"/>
            </a:xfrm>
          </p:grpSpPr>
          <p:pic>
            <p:nvPicPr>
              <p:cNvPr id="81" name="圖片 80">
                <a:extLst>
                  <a:ext uri="{FF2B5EF4-FFF2-40B4-BE49-F238E27FC236}">
                    <a16:creationId xmlns:a16="http://schemas.microsoft.com/office/drawing/2014/main" xmlns="" id="{03222B99-0F3F-40DE-A732-B1685D68A6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3384" t="13160" r="34908" b="4657"/>
              <a:stretch/>
            </p:blipFill>
            <p:spPr>
              <a:xfrm>
                <a:off x="140642" y="2772623"/>
                <a:ext cx="2696293" cy="3930929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xmlns="" id="{CCD20E4A-44B2-4A15-8049-1979276D64EF}"/>
                  </a:ext>
                </a:extLst>
              </p:cNvPr>
              <p:cNvSpPr/>
              <p:nvPr/>
            </p:nvSpPr>
            <p:spPr>
              <a:xfrm>
                <a:off x="1857375" y="3600450"/>
                <a:ext cx="46800" cy="46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TW" altLang="en-US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矩形 82">
                <a:extLst>
                  <a:ext uri="{FF2B5EF4-FFF2-40B4-BE49-F238E27FC236}">
                    <a16:creationId xmlns:a16="http://schemas.microsoft.com/office/drawing/2014/main" xmlns="" id="{A2D5CEB9-08CB-4B9A-913A-688320BF47D1}"/>
                  </a:ext>
                </a:extLst>
              </p:cNvPr>
              <p:cNvSpPr/>
              <p:nvPr/>
            </p:nvSpPr>
            <p:spPr>
              <a:xfrm>
                <a:off x="2118550" y="3594100"/>
                <a:ext cx="57600" cy="5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7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TW" altLang="en-US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xmlns="" id="{6B502EB5-3C97-43C1-AE32-A6F7CFD9F9B7}"/>
                  </a:ext>
                </a:extLst>
              </p:cNvPr>
              <p:cNvSpPr/>
              <p:nvPr/>
            </p:nvSpPr>
            <p:spPr>
              <a:xfrm>
                <a:off x="2162175" y="3905250"/>
                <a:ext cx="46800" cy="46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TW" altLang="en-US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xmlns="" id="{E52E8F04-D8EE-448C-BE0D-2F03D71AD739}"/>
                  </a:ext>
                </a:extLst>
              </p:cNvPr>
              <p:cNvSpPr/>
              <p:nvPr/>
            </p:nvSpPr>
            <p:spPr>
              <a:xfrm>
                <a:off x="2239591" y="3600875"/>
                <a:ext cx="57600" cy="46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TW" altLang="en-US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矩形 85">
                <a:extLst>
                  <a:ext uri="{FF2B5EF4-FFF2-40B4-BE49-F238E27FC236}">
                    <a16:creationId xmlns:a16="http://schemas.microsoft.com/office/drawing/2014/main" xmlns="" id="{13D9B3B8-0CD1-4D00-B336-BC4E8A909124}"/>
                  </a:ext>
                </a:extLst>
              </p:cNvPr>
              <p:cNvSpPr/>
              <p:nvPr/>
            </p:nvSpPr>
            <p:spPr>
              <a:xfrm>
                <a:off x="2355634" y="3601835"/>
                <a:ext cx="57600" cy="46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TW" altLang="en-US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矩形 86">
                <a:extLst>
                  <a:ext uri="{FF2B5EF4-FFF2-40B4-BE49-F238E27FC236}">
                    <a16:creationId xmlns:a16="http://schemas.microsoft.com/office/drawing/2014/main" xmlns="" id="{A291C598-4525-40DD-A7B0-3278D7A6234D}"/>
                  </a:ext>
                </a:extLst>
              </p:cNvPr>
              <p:cNvSpPr/>
              <p:nvPr/>
            </p:nvSpPr>
            <p:spPr>
              <a:xfrm>
                <a:off x="1799775" y="3676309"/>
                <a:ext cx="57600" cy="46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TW" altLang="en-US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xmlns="" id="{579752D0-B48C-4471-857D-87ED8814367E}"/>
                  </a:ext>
                </a:extLst>
              </p:cNvPr>
              <p:cNvSpPr/>
              <p:nvPr/>
            </p:nvSpPr>
            <p:spPr>
              <a:xfrm>
                <a:off x="1917180" y="3679715"/>
                <a:ext cx="108000" cy="46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TW" altLang="en-US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xmlns="" id="{8FEE7F71-BCC3-4B78-9AE7-AA3C439B49BE}"/>
                </a:ext>
              </a:extLst>
            </p:cNvPr>
            <p:cNvSpPr/>
            <p:nvPr/>
          </p:nvSpPr>
          <p:spPr>
            <a:xfrm>
              <a:off x="1785508" y="3265180"/>
              <a:ext cx="468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zh-TW" alt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矩形 77">
              <a:extLst>
                <a:ext uri="{FF2B5EF4-FFF2-40B4-BE49-F238E27FC236}">
                  <a16:creationId xmlns:a16="http://schemas.microsoft.com/office/drawing/2014/main" xmlns="" id="{DD483E4A-5C0C-4C4B-A308-E5B2EAD70B85}"/>
                </a:ext>
              </a:extLst>
            </p:cNvPr>
            <p:cNvSpPr/>
            <p:nvPr/>
          </p:nvSpPr>
          <p:spPr>
            <a:xfrm>
              <a:off x="2377295" y="3265180"/>
              <a:ext cx="576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zh-TW" alt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矩形 78">
              <a:extLst>
                <a:ext uri="{FF2B5EF4-FFF2-40B4-BE49-F238E27FC236}">
                  <a16:creationId xmlns:a16="http://schemas.microsoft.com/office/drawing/2014/main" xmlns="" id="{9DDCF3B8-28C5-4909-9DB0-E31B4FA3A57C}"/>
                </a:ext>
              </a:extLst>
            </p:cNvPr>
            <p:cNvSpPr/>
            <p:nvPr/>
          </p:nvSpPr>
          <p:spPr>
            <a:xfrm>
              <a:off x="1739798" y="3343425"/>
              <a:ext cx="576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zh-TW" alt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矩形 79">
              <a:extLst>
                <a:ext uri="{FF2B5EF4-FFF2-40B4-BE49-F238E27FC236}">
                  <a16:creationId xmlns:a16="http://schemas.microsoft.com/office/drawing/2014/main" xmlns="" id="{BE1C017E-21CE-4988-B540-9267BD7F138B}"/>
                </a:ext>
              </a:extLst>
            </p:cNvPr>
            <p:cNvSpPr/>
            <p:nvPr/>
          </p:nvSpPr>
          <p:spPr>
            <a:xfrm>
              <a:off x="1844871" y="3346318"/>
              <a:ext cx="576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zh-TW" alt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B8F79261-1523-4C5A-8F15-FDA59E3B4D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b="1653"/>
          <a:stretch/>
        </p:blipFill>
        <p:spPr>
          <a:xfrm>
            <a:off x="-1" y="6224631"/>
            <a:ext cx="5463637" cy="63336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6679943E-635D-4D38-A035-5D4006A22A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r="32639" b="1653"/>
          <a:stretch/>
        </p:blipFill>
        <p:spPr>
          <a:xfrm>
            <a:off x="5463637" y="6224631"/>
            <a:ext cx="3680364" cy="63336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5D428518-5FD8-4D4D-98E0-F38B7A1F4E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750" b="57750" l="1385" r="97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775" b="40051"/>
          <a:stretch/>
        </p:blipFill>
        <p:spPr>
          <a:xfrm>
            <a:off x="-75616" y="633370"/>
            <a:ext cx="3406045" cy="35997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96CB7593-5416-4ACE-BAF6-AE5A6F955C7B}"/>
              </a:ext>
            </a:extLst>
          </p:cNvPr>
          <p:cNvSpPr/>
          <p:nvPr/>
        </p:nvSpPr>
        <p:spPr>
          <a:xfrm>
            <a:off x="469659" y="0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步驟三</a:t>
            </a: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37B686AB-4715-4ADE-A8F3-FBBCB0AAE9C2}"/>
              </a:ext>
            </a:extLst>
          </p:cNvPr>
          <p:cNvGrpSpPr/>
          <p:nvPr/>
        </p:nvGrpSpPr>
        <p:grpSpPr>
          <a:xfrm>
            <a:off x="3414319" y="29901"/>
            <a:ext cx="5536734" cy="963447"/>
            <a:chOff x="3414319" y="80235"/>
            <a:chExt cx="5536734" cy="1686187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8521B952-098B-4C16-BBCA-B4E8A88A055E}"/>
                </a:ext>
              </a:extLst>
            </p:cNvPr>
            <p:cNvSpPr/>
            <p:nvPr/>
          </p:nvSpPr>
          <p:spPr>
            <a:xfrm>
              <a:off x="3414319" y="264794"/>
              <a:ext cx="5536734" cy="1317071"/>
            </a:xfrm>
            <a:prstGeom prst="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平行四邊形 13">
              <a:extLst>
                <a:ext uri="{FF2B5EF4-FFF2-40B4-BE49-F238E27FC236}">
                  <a16:creationId xmlns:a16="http://schemas.microsoft.com/office/drawing/2014/main" xmlns="" id="{98883DF2-7A78-4A54-B1B7-86BDB74CF870}"/>
                </a:ext>
              </a:extLst>
            </p:cNvPr>
            <p:cNvSpPr/>
            <p:nvPr/>
          </p:nvSpPr>
          <p:spPr>
            <a:xfrm flipH="1">
              <a:off x="6720628" y="80235"/>
              <a:ext cx="1218351" cy="1686187"/>
            </a:xfrm>
            <a:prstGeom prst="parallelogram">
              <a:avLst>
                <a:gd name="adj" fmla="val 470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7B6810CE-2E27-4ABE-B06D-78B6F98375C1}"/>
              </a:ext>
            </a:extLst>
          </p:cNvPr>
          <p:cNvSpPr txBox="1"/>
          <p:nvPr/>
        </p:nvSpPr>
        <p:spPr>
          <a:xfrm>
            <a:off x="3481431" y="335560"/>
            <a:ext cx="54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依照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表二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填寫資料填寫系統</a:t>
            </a:r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6" name="文字方塊 65">
            <a:extLst>
              <a:ext uri="{FF2B5EF4-FFF2-40B4-BE49-F238E27FC236}">
                <a16:creationId xmlns:a16="http://schemas.microsoft.com/office/drawing/2014/main" xmlns="" id="{7C670F1D-08C1-41D8-9E9F-DA9A6290318C}"/>
              </a:ext>
            </a:extLst>
          </p:cNvPr>
          <p:cNvSpPr txBox="1"/>
          <p:nvPr/>
        </p:nvSpPr>
        <p:spPr>
          <a:xfrm>
            <a:off x="3857547" y="1874731"/>
            <a:ext cx="500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①</a:t>
            </a: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xmlns="" id="{79E24301-BAB8-4648-B2F0-D6A43125BE06}"/>
              </a:ext>
            </a:extLst>
          </p:cNvPr>
          <p:cNvSpPr/>
          <p:nvPr/>
        </p:nvSpPr>
        <p:spPr>
          <a:xfrm>
            <a:off x="239960" y="1470107"/>
            <a:ext cx="2654631" cy="216901"/>
          </a:xfrm>
          <a:prstGeom prst="rect">
            <a:avLst/>
          </a:prstGeom>
          <a:noFill/>
          <a:ln w="28575">
            <a:solidFill>
              <a:srgbClr val="A8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文字方塊 68">
            <a:extLst>
              <a:ext uri="{FF2B5EF4-FFF2-40B4-BE49-F238E27FC236}">
                <a16:creationId xmlns:a16="http://schemas.microsoft.com/office/drawing/2014/main" xmlns="" id="{5091E8A7-45CF-4F2F-9019-34E2B5205850}"/>
              </a:ext>
            </a:extLst>
          </p:cNvPr>
          <p:cNvSpPr txBox="1"/>
          <p:nvPr/>
        </p:nvSpPr>
        <p:spPr>
          <a:xfrm>
            <a:off x="7340342" y="2615187"/>
            <a:ext cx="500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A8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②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xmlns="" id="{8EBEFF79-7AF2-471D-83B5-B29978228B6A}"/>
              </a:ext>
            </a:extLst>
          </p:cNvPr>
          <p:cNvSpPr/>
          <p:nvPr/>
        </p:nvSpPr>
        <p:spPr>
          <a:xfrm>
            <a:off x="3254658" y="1592630"/>
            <a:ext cx="5649382" cy="10280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xmlns="" id="{BB45C76A-E11A-4B2C-8197-E94F992F73E0}"/>
              </a:ext>
            </a:extLst>
          </p:cNvPr>
          <p:cNvSpPr/>
          <p:nvPr/>
        </p:nvSpPr>
        <p:spPr>
          <a:xfrm>
            <a:off x="3255667" y="2656637"/>
            <a:ext cx="5648373" cy="395401"/>
          </a:xfrm>
          <a:prstGeom prst="rect">
            <a:avLst/>
          </a:prstGeom>
          <a:noFill/>
          <a:ln w="28575">
            <a:solidFill>
              <a:srgbClr val="A8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3" name="圖片 42">
            <a:extLst>
              <a:ext uri="{FF2B5EF4-FFF2-40B4-BE49-F238E27FC236}">
                <a16:creationId xmlns:a16="http://schemas.microsoft.com/office/drawing/2014/main" xmlns="" id="{009B2453-FA61-4AD9-881C-D0B4B4EF3F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4996" y="3347961"/>
            <a:ext cx="4860904" cy="34529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文字方塊 25">
            <a:extLst>
              <a:ext uri="{FF2B5EF4-FFF2-40B4-BE49-F238E27FC236}">
                <a16:creationId xmlns:a16="http://schemas.microsoft.com/office/drawing/2014/main" xmlns="" id="{8AC82129-5387-4BAF-9EB9-49DA596A6FD2}"/>
              </a:ext>
            </a:extLst>
          </p:cNvPr>
          <p:cNvSpPr txBox="1"/>
          <p:nvPr/>
        </p:nvSpPr>
        <p:spPr>
          <a:xfrm>
            <a:off x="84429" y="5366098"/>
            <a:ext cx="5050745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①</a:t>
            </a:r>
            <a:r>
              <a:rPr lang="zh-TW" altLang="en-US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填入是否為政府採購法案件</a:t>
            </a:r>
            <a:r>
              <a:rPr lang="en-US" altLang="zh-TW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政府電子採購網</a:t>
            </a:r>
            <a:r>
              <a:rPr lang="zh-TW" altLang="en-US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查詢後確實填寫標案案號</a:t>
            </a:r>
            <a:r>
              <a:rPr lang="en-US" altLang="zh-TW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https://web.pcc.gov.tw/)</a:t>
            </a:r>
            <a:br>
              <a:rPr lang="en-US" altLang="zh-TW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</a:br>
            <a:r>
              <a:rPr lang="zh-TW" altLang="en-US" dirty="0">
                <a:solidFill>
                  <a:srgbClr val="A87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②</a:t>
            </a:r>
            <a:r>
              <a:rPr lang="zh-TW" altLang="en-US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填入工程名稱</a:t>
            </a:r>
            <a:r>
              <a:rPr lang="en-US" altLang="zh-TW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包含契約名稱及實際工程名稱</a:t>
            </a:r>
            <a:r>
              <a:rPr lang="en-US" altLang="zh-TW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)/</a:t>
            </a:r>
            <a:r>
              <a:rPr lang="zh-TW" altLang="en-US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使用單位名稱</a:t>
            </a:r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8D997890-02BC-42FD-A0BF-6F2DCD276222}"/>
              </a:ext>
            </a:extLst>
          </p:cNvPr>
          <p:cNvSpPr/>
          <p:nvPr/>
        </p:nvSpPr>
        <p:spPr>
          <a:xfrm>
            <a:off x="239960" y="2756266"/>
            <a:ext cx="2654631" cy="209341"/>
          </a:xfrm>
          <a:prstGeom prst="rect">
            <a:avLst/>
          </a:prstGeom>
          <a:noFill/>
          <a:ln w="28575">
            <a:solidFill>
              <a:srgbClr val="A8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6097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6679943E-635D-4D38-A035-5D4006A22A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r="32639" b="1653"/>
          <a:stretch/>
        </p:blipFill>
        <p:spPr>
          <a:xfrm>
            <a:off x="5463637" y="6224631"/>
            <a:ext cx="3680364" cy="633369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05BCAB9E-60E4-4CB5-A5FA-98082BECA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8482" y="948164"/>
            <a:ext cx="5694869" cy="42576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81F1582D-909C-44CB-BF9F-A452295FCA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0059" y="4200981"/>
            <a:ext cx="2854152" cy="2603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5" name="群組 74">
            <a:extLst>
              <a:ext uri="{FF2B5EF4-FFF2-40B4-BE49-F238E27FC236}">
                <a16:creationId xmlns:a16="http://schemas.microsoft.com/office/drawing/2014/main" xmlns="" id="{1E596FEF-85DC-4DF1-AD15-1535267C2A01}"/>
              </a:ext>
            </a:extLst>
          </p:cNvPr>
          <p:cNvGrpSpPr/>
          <p:nvPr/>
        </p:nvGrpSpPr>
        <p:grpSpPr>
          <a:xfrm>
            <a:off x="133241" y="1182147"/>
            <a:ext cx="2900679" cy="4150208"/>
            <a:chOff x="133503" y="2775342"/>
            <a:chExt cx="2696293" cy="3930929"/>
          </a:xfrm>
        </p:grpSpPr>
        <p:grpSp>
          <p:nvGrpSpPr>
            <p:cNvPr id="76" name="群組 75">
              <a:extLst>
                <a:ext uri="{FF2B5EF4-FFF2-40B4-BE49-F238E27FC236}">
                  <a16:creationId xmlns:a16="http://schemas.microsoft.com/office/drawing/2014/main" xmlns="" id="{E029A1C8-851C-4FC2-B25B-CDDAFC05DB1A}"/>
                </a:ext>
              </a:extLst>
            </p:cNvPr>
            <p:cNvGrpSpPr/>
            <p:nvPr/>
          </p:nvGrpSpPr>
          <p:grpSpPr>
            <a:xfrm>
              <a:off x="133503" y="2775342"/>
              <a:ext cx="2696293" cy="3930929"/>
              <a:chOff x="140642" y="2772623"/>
              <a:chExt cx="2696293" cy="3930929"/>
            </a:xfrm>
          </p:grpSpPr>
          <p:pic>
            <p:nvPicPr>
              <p:cNvPr id="81" name="圖片 80">
                <a:extLst>
                  <a:ext uri="{FF2B5EF4-FFF2-40B4-BE49-F238E27FC236}">
                    <a16:creationId xmlns:a16="http://schemas.microsoft.com/office/drawing/2014/main" xmlns="" id="{03222B99-0F3F-40DE-A732-B1685D68A6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33384" t="13160" r="34908" b="4657"/>
              <a:stretch/>
            </p:blipFill>
            <p:spPr>
              <a:xfrm>
                <a:off x="140642" y="2772623"/>
                <a:ext cx="2696293" cy="3930929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xmlns="" id="{CCD20E4A-44B2-4A15-8049-1979276D64EF}"/>
                  </a:ext>
                </a:extLst>
              </p:cNvPr>
              <p:cNvSpPr/>
              <p:nvPr/>
            </p:nvSpPr>
            <p:spPr>
              <a:xfrm>
                <a:off x="1857375" y="3600450"/>
                <a:ext cx="46800" cy="46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TW" altLang="en-US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矩形 82">
                <a:extLst>
                  <a:ext uri="{FF2B5EF4-FFF2-40B4-BE49-F238E27FC236}">
                    <a16:creationId xmlns:a16="http://schemas.microsoft.com/office/drawing/2014/main" xmlns="" id="{A2D5CEB9-08CB-4B9A-913A-688320BF47D1}"/>
                  </a:ext>
                </a:extLst>
              </p:cNvPr>
              <p:cNvSpPr/>
              <p:nvPr/>
            </p:nvSpPr>
            <p:spPr>
              <a:xfrm>
                <a:off x="2118550" y="3594100"/>
                <a:ext cx="57600" cy="5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7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TW" altLang="en-US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xmlns="" id="{6B502EB5-3C97-43C1-AE32-A6F7CFD9F9B7}"/>
                  </a:ext>
                </a:extLst>
              </p:cNvPr>
              <p:cNvSpPr/>
              <p:nvPr/>
            </p:nvSpPr>
            <p:spPr>
              <a:xfrm>
                <a:off x="2162175" y="3905250"/>
                <a:ext cx="46800" cy="46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TW" altLang="en-US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xmlns="" id="{E52E8F04-D8EE-448C-BE0D-2F03D71AD739}"/>
                  </a:ext>
                </a:extLst>
              </p:cNvPr>
              <p:cNvSpPr/>
              <p:nvPr/>
            </p:nvSpPr>
            <p:spPr>
              <a:xfrm>
                <a:off x="2239591" y="3600875"/>
                <a:ext cx="57600" cy="46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TW" altLang="en-US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矩形 85">
                <a:extLst>
                  <a:ext uri="{FF2B5EF4-FFF2-40B4-BE49-F238E27FC236}">
                    <a16:creationId xmlns:a16="http://schemas.microsoft.com/office/drawing/2014/main" xmlns="" id="{13D9B3B8-0CD1-4D00-B336-BC4E8A909124}"/>
                  </a:ext>
                </a:extLst>
              </p:cNvPr>
              <p:cNvSpPr/>
              <p:nvPr/>
            </p:nvSpPr>
            <p:spPr>
              <a:xfrm>
                <a:off x="2355634" y="3601835"/>
                <a:ext cx="57600" cy="46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TW" altLang="en-US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矩形 86">
                <a:extLst>
                  <a:ext uri="{FF2B5EF4-FFF2-40B4-BE49-F238E27FC236}">
                    <a16:creationId xmlns:a16="http://schemas.microsoft.com/office/drawing/2014/main" xmlns="" id="{A291C598-4525-40DD-A7B0-3278D7A6234D}"/>
                  </a:ext>
                </a:extLst>
              </p:cNvPr>
              <p:cNvSpPr/>
              <p:nvPr/>
            </p:nvSpPr>
            <p:spPr>
              <a:xfrm>
                <a:off x="1799775" y="3676309"/>
                <a:ext cx="57600" cy="46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TW" altLang="en-US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xmlns="" id="{579752D0-B48C-4471-857D-87ED8814367E}"/>
                  </a:ext>
                </a:extLst>
              </p:cNvPr>
              <p:cNvSpPr/>
              <p:nvPr/>
            </p:nvSpPr>
            <p:spPr>
              <a:xfrm>
                <a:off x="1917180" y="3679715"/>
                <a:ext cx="108000" cy="46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TW" altLang="en-US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xmlns="" id="{8FEE7F71-BCC3-4B78-9AE7-AA3C439B49BE}"/>
                </a:ext>
              </a:extLst>
            </p:cNvPr>
            <p:cNvSpPr/>
            <p:nvPr/>
          </p:nvSpPr>
          <p:spPr>
            <a:xfrm>
              <a:off x="1785508" y="3265180"/>
              <a:ext cx="468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zh-TW" alt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矩形 77">
              <a:extLst>
                <a:ext uri="{FF2B5EF4-FFF2-40B4-BE49-F238E27FC236}">
                  <a16:creationId xmlns:a16="http://schemas.microsoft.com/office/drawing/2014/main" xmlns="" id="{DD483E4A-5C0C-4C4B-A308-E5B2EAD70B85}"/>
                </a:ext>
              </a:extLst>
            </p:cNvPr>
            <p:cNvSpPr/>
            <p:nvPr/>
          </p:nvSpPr>
          <p:spPr>
            <a:xfrm>
              <a:off x="2377295" y="3265180"/>
              <a:ext cx="576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zh-TW" alt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矩形 78">
              <a:extLst>
                <a:ext uri="{FF2B5EF4-FFF2-40B4-BE49-F238E27FC236}">
                  <a16:creationId xmlns:a16="http://schemas.microsoft.com/office/drawing/2014/main" xmlns="" id="{9DDCF3B8-28C5-4909-9DB0-E31B4FA3A57C}"/>
                </a:ext>
              </a:extLst>
            </p:cNvPr>
            <p:cNvSpPr/>
            <p:nvPr/>
          </p:nvSpPr>
          <p:spPr>
            <a:xfrm>
              <a:off x="1739798" y="3343425"/>
              <a:ext cx="576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zh-TW" alt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矩形 79">
              <a:extLst>
                <a:ext uri="{FF2B5EF4-FFF2-40B4-BE49-F238E27FC236}">
                  <a16:creationId xmlns:a16="http://schemas.microsoft.com/office/drawing/2014/main" xmlns="" id="{BE1C017E-21CE-4988-B540-9267BD7F138B}"/>
                </a:ext>
              </a:extLst>
            </p:cNvPr>
            <p:cNvSpPr/>
            <p:nvPr/>
          </p:nvSpPr>
          <p:spPr>
            <a:xfrm>
              <a:off x="1844871" y="3346318"/>
              <a:ext cx="576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zh-TW" alt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B8F79261-1523-4C5A-8F15-FDA59E3B4D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b="1653"/>
          <a:stretch/>
        </p:blipFill>
        <p:spPr>
          <a:xfrm>
            <a:off x="-1" y="6224631"/>
            <a:ext cx="5463637" cy="63336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5D428518-5FD8-4D4D-98E0-F38B7A1F4E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750" b="57750" l="1385" r="97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775" b="40051"/>
          <a:stretch/>
        </p:blipFill>
        <p:spPr>
          <a:xfrm>
            <a:off x="-75616" y="633370"/>
            <a:ext cx="3406045" cy="35997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96CB7593-5416-4ACE-BAF6-AE5A6F955C7B}"/>
              </a:ext>
            </a:extLst>
          </p:cNvPr>
          <p:cNvSpPr/>
          <p:nvPr/>
        </p:nvSpPr>
        <p:spPr>
          <a:xfrm>
            <a:off x="469659" y="0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步驟三</a:t>
            </a: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37B686AB-4715-4ADE-A8F3-FBBCB0AAE9C2}"/>
              </a:ext>
            </a:extLst>
          </p:cNvPr>
          <p:cNvGrpSpPr/>
          <p:nvPr/>
        </p:nvGrpSpPr>
        <p:grpSpPr>
          <a:xfrm>
            <a:off x="3414319" y="29901"/>
            <a:ext cx="5536734" cy="963447"/>
            <a:chOff x="3414319" y="80235"/>
            <a:chExt cx="5536734" cy="1686187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8521B952-098B-4C16-BBCA-B4E8A88A055E}"/>
                </a:ext>
              </a:extLst>
            </p:cNvPr>
            <p:cNvSpPr/>
            <p:nvPr/>
          </p:nvSpPr>
          <p:spPr>
            <a:xfrm>
              <a:off x="3414319" y="264794"/>
              <a:ext cx="5536734" cy="1317071"/>
            </a:xfrm>
            <a:prstGeom prst="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平行四邊形 13">
              <a:extLst>
                <a:ext uri="{FF2B5EF4-FFF2-40B4-BE49-F238E27FC236}">
                  <a16:creationId xmlns:a16="http://schemas.microsoft.com/office/drawing/2014/main" xmlns="" id="{98883DF2-7A78-4A54-B1B7-86BDB74CF870}"/>
                </a:ext>
              </a:extLst>
            </p:cNvPr>
            <p:cNvSpPr/>
            <p:nvPr/>
          </p:nvSpPr>
          <p:spPr>
            <a:xfrm flipH="1">
              <a:off x="6720628" y="80235"/>
              <a:ext cx="1218351" cy="1686187"/>
            </a:xfrm>
            <a:prstGeom prst="parallelogram">
              <a:avLst>
                <a:gd name="adj" fmla="val 470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7B6810CE-2E27-4ABE-B06D-78B6F98375C1}"/>
              </a:ext>
            </a:extLst>
          </p:cNvPr>
          <p:cNvSpPr txBox="1"/>
          <p:nvPr/>
        </p:nvSpPr>
        <p:spPr>
          <a:xfrm>
            <a:off x="3481431" y="335560"/>
            <a:ext cx="54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依照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表二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填寫資料填寫系統</a:t>
            </a:r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0" name="文字方塊 69">
            <a:extLst>
              <a:ext uri="{FF2B5EF4-FFF2-40B4-BE49-F238E27FC236}">
                <a16:creationId xmlns:a16="http://schemas.microsoft.com/office/drawing/2014/main" xmlns="" id="{8AC16F08-1983-4A8E-A84B-93528BC996E7}"/>
              </a:ext>
            </a:extLst>
          </p:cNvPr>
          <p:cNvSpPr txBox="1"/>
          <p:nvPr/>
        </p:nvSpPr>
        <p:spPr>
          <a:xfrm>
            <a:off x="4071202" y="3147324"/>
            <a:ext cx="500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③</a:t>
            </a:r>
            <a:endParaRPr lang="zh-TW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箭號: 向下 71">
            <a:extLst>
              <a:ext uri="{FF2B5EF4-FFF2-40B4-BE49-F238E27FC236}">
                <a16:creationId xmlns:a16="http://schemas.microsoft.com/office/drawing/2014/main" xmlns="" id="{CDEC5A18-2276-4530-95D6-3EACCB64DD04}"/>
              </a:ext>
            </a:extLst>
          </p:cNvPr>
          <p:cNvSpPr/>
          <p:nvPr/>
        </p:nvSpPr>
        <p:spPr>
          <a:xfrm>
            <a:off x="7951225" y="4194222"/>
            <a:ext cx="400575" cy="558111"/>
          </a:xfrm>
          <a:prstGeom prst="downArrow">
            <a:avLst>
              <a:gd name="adj1" fmla="val 33246"/>
              <a:gd name="adj2" fmla="val 50000"/>
            </a:avLst>
          </a:prstGeom>
          <a:solidFill>
            <a:srgbClr val="A87000"/>
          </a:solidFill>
          <a:ln>
            <a:solidFill>
              <a:srgbClr val="A8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xmlns="" id="{46E8CFDA-5D89-49F1-B815-297F9133B059}"/>
              </a:ext>
            </a:extLst>
          </p:cNvPr>
          <p:cNvSpPr/>
          <p:nvPr/>
        </p:nvSpPr>
        <p:spPr>
          <a:xfrm>
            <a:off x="7860207" y="3930447"/>
            <a:ext cx="563173" cy="252000"/>
          </a:xfrm>
          <a:prstGeom prst="rect">
            <a:avLst/>
          </a:prstGeom>
          <a:noFill/>
          <a:ln w="28575">
            <a:solidFill>
              <a:srgbClr val="A8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xmlns="" id="{8AC82129-5387-4BAF-9EB9-49DA596A6FD2}"/>
              </a:ext>
            </a:extLst>
          </p:cNvPr>
          <p:cNvSpPr txBox="1"/>
          <p:nvPr/>
        </p:nvSpPr>
        <p:spPr>
          <a:xfrm>
            <a:off x="84429" y="5366098"/>
            <a:ext cx="5011883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zh-TW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③</a:t>
            </a:r>
            <a:r>
              <a:rPr lang="zh-TW" altLang="en-US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將表二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工程地點填入使用場址。</a:t>
            </a:r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1800" b="1" dirty="0">
                <a:solidFill>
                  <a:srgbClr val="A8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④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填入使用地號後帶入座標，並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確認紅色部分包含工程地點且無環境敏感區域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xmlns="" id="{8EBEFF79-7AF2-471D-83B5-B29978228B6A}"/>
              </a:ext>
            </a:extLst>
          </p:cNvPr>
          <p:cNvSpPr/>
          <p:nvPr/>
        </p:nvSpPr>
        <p:spPr>
          <a:xfrm>
            <a:off x="3219162" y="3044056"/>
            <a:ext cx="5634189" cy="8436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xmlns="" id="{BB45C76A-E11A-4B2C-8197-E94F992F73E0}"/>
              </a:ext>
            </a:extLst>
          </p:cNvPr>
          <p:cNvSpPr/>
          <p:nvPr/>
        </p:nvSpPr>
        <p:spPr>
          <a:xfrm>
            <a:off x="7725054" y="4989416"/>
            <a:ext cx="1079831" cy="203956"/>
          </a:xfrm>
          <a:prstGeom prst="rect">
            <a:avLst/>
          </a:prstGeom>
          <a:noFill/>
          <a:ln w="28575">
            <a:solidFill>
              <a:srgbClr val="A8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xmlns="" id="{16B5DEB2-2501-4163-8399-985B6DB1FACF}"/>
              </a:ext>
            </a:extLst>
          </p:cNvPr>
          <p:cNvSpPr/>
          <p:nvPr/>
        </p:nvSpPr>
        <p:spPr>
          <a:xfrm>
            <a:off x="6036255" y="4449054"/>
            <a:ext cx="990509" cy="165424"/>
          </a:xfrm>
          <a:prstGeom prst="rect">
            <a:avLst/>
          </a:prstGeom>
          <a:noFill/>
          <a:ln w="28575">
            <a:solidFill>
              <a:srgbClr val="A8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xmlns="" id="{6D4FA5CD-7E51-43C9-9064-F5A88FE771BD}"/>
              </a:ext>
            </a:extLst>
          </p:cNvPr>
          <p:cNvSpPr txBox="1"/>
          <p:nvPr/>
        </p:nvSpPr>
        <p:spPr>
          <a:xfrm>
            <a:off x="8423380" y="3861588"/>
            <a:ext cx="429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b="1" dirty="0">
                <a:solidFill>
                  <a:srgbClr val="A8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④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F5521D86-009B-4465-8D6E-14F5BE569D1B}"/>
              </a:ext>
            </a:extLst>
          </p:cNvPr>
          <p:cNvSpPr/>
          <p:nvPr/>
        </p:nvSpPr>
        <p:spPr>
          <a:xfrm>
            <a:off x="275023" y="2921084"/>
            <a:ext cx="2595345" cy="2258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24678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>
            <a:extLst>
              <a:ext uri="{FF2B5EF4-FFF2-40B4-BE49-F238E27FC236}">
                <a16:creationId xmlns:a16="http://schemas.microsoft.com/office/drawing/2014/main" xmlns="" id="{298168B7-B695-40C3-875F-7DC34125E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675" y="1086078"/>
            <a:ext cx="5889942" cy="4150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37B686AB-4715-4ADE-A8F3-FBBCB0AAE9C2}"/>
              </a:ext>
            </a:extLst>
          </p:cNvPr>
          <p:cNvGrpSpPr/>
          <p:nvPr/>
        </p:nvGrpSpPr>
        <p:grpSpPr>
          <a:xfrm>
            <a:off x="3414319" y="29901"/>
            <a:ext cx="5536734" cy="963447"/>
            <a:chOff x="3414319" y="80235"/>
            <a:chExt cx="5536734" cy="1686187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8521B952-098B-4C16-BBCA-B4E8A88A055E}"/>
                </a:ext>
              </a:extLst>
            </p:cNvPr>
            <p:cNvSpPr/>
            <p:nvPr/>
          </p:nvSpPr>
          <p:spPr>
            <a:xfrm>
              <a:off x="3414319" y="264794"/>
              <a:ext cx="5536734" cy="1317071"/>
            </a:xfrm>
            <a:prstGeom prst="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平行四邊形 13">
              <a:extLst>
                <a:ext uri="{FF2B5EF4-FFF2-40B4-BE49-F238E27FC236}">
                  <a16:creationId xmlns:a16="http://schemas.microsoft.com/office/drawing/2014/main" xmlns="" id="{98883DF2-7A78-4A54-B1B7-86BDB74CF870}"/>
                </a:ext>
              </a:extLst>
            </p:cNvPr>
            <p:cNvSpPr/>
            <p:nvPr/>
          </p:nvSpPr>
          <p:spPr>
            <a:xfrm flipH="1">
              <a:off x="6635691" y="80235"/>
              <a:ext cx="1303289" cy="1686187"/>
            </a:xfrm>
            <a:prstGeom prst="parallelogram">
              <a:avLst>
                <a:gd name="adj" fmla="val 470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B8F79261-1523-4C5A-8F15-FDA59E3B4D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b="1653"/>
          <a:stretch/>
        </p:blipFill>
        <p:spPr>
          <a:xfrm>
            <a:off x="-1" y="6224631"/>
            <a:ext cx="5463637" cy="63336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6679943E-635D-4D38-A035-5D4006A22A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r="32639" b="1653"/>
          <a:stretch/>
        </p:blipFill>
        <p:spPr>
          <a:xfrm>
            <a:off x="5463637" y="6224631"/>
            <a:ext cx="3680364" cy="63336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5D428518-5FD8-4D4D-98E0-F38B7A1F4E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50" b="57750" l="1385" r="97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775" b="40051"/>
          <a:stretch/>
        </p:blipFill>
        <p:spPr>
          <a:xfrm>
            <a:off x="-75616" y="633370"/>
            <a:ext cx="3406045" cy="35997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96CB7593-5416-4ACE-BAF6-AE5A6F955C7B}"/>
              </a:ext>
            </a:extLst>
          </p:cNvPr>
          <p:cNvSpPr/>
          <p:nvPr/>
        </p:nvSpPr>
        <p:spPr>
          <a:xfrm>
            <a:off x="469661" y="0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步驟三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7B6810CE-2E27-4ABE-B06D-78B6F98375C1}"/>
              </a:ext>
            </a:extLst>
          </p:cNvPr>
          <p:cNvSpPr txBox="1"/>
          <p:nvPr/>
        </p:nvSpPr>
        <p:spPr>
          <a:xfrm>
            <a:off x="3481431" y="335560"/>
            <a:ext cx="54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依照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表二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填寫資料填寫系統</a:t>
            </a:r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xmlns="" id="{8AC82129-5387-4BAF-9EB9-49DA596A6FD2}"/>
              </a:ext>
            </a:extLst>
          </p:cNvPr>
          <p:cNvSpPr txBox="1"/>
          <p:nvPr/>
        </p:nvSpPr>
        <p:spPr>
          <a:xfrm>
            <a:off x="1861297" y="5409488"/>
            <a:ext cx="6094063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⑤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選擇工程單位並填入完整使用單位名稱及承包廠商名稱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若承包商不只一個皆須填寫完整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r>
              <a:rPr lang="zh-TW" altLang="en-US" dirty="0">
                <a:solidFill>
                  <a:srgbClr val="9E6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⑥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填入承包商聯絡資料</a:t>
            </a:r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需確實填寫</a:t>
            </a:r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email)</a:t>
            </a:r>
          </a:p>
          <a:p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⑦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填入工程時間</a:t>
            </a:r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60" name="群組 59">
            <a:extLst>
              <a:ext uri="{FF2B5EF4-FFF2-40B4-BE49-F238E27FC236}">
                <a16:creationId xmlns:a16="http://schemas.microsoft.com/office/drawing/2014/main" xmlns="" id="{7D5C71B0-BF2B-4026-99F3-618FCEFDAC9A}"/>
              </a:ext>
            </a:extLst>
          </p:cNvPr>
          <p:cNvGrpSpPr/>
          <p:nvPr/>
        </p:nvGrpSpPr>
        <p:grpSpPr>
          <a:xfrm>
            <a:off x="133241" y="1182147"/>
            <a:ext cx="2900679" cy="4150208"/>
            <a:chOff x="133503" y="2775342"/>
            <a:chExt cx="2696293" cy="3930929"/>
          </a:xfrm>
        </p:grpSpPr>
        <p:grpSp>
          <p:nvGrpSpPr>
            <p:cNvPr id="61" name="群組 60">
              <a:extLst>
                <a:ext uri="{FF2B5EF4-FFF2-40B4-BE49-F238E27FC236}">
                  <a16:creationId xmlns:a16="http://schemas.microsoft.com/office/drawing/2014/main" xmlns="" id="{ECB6A80C-81A3-457B-9162-2774ABA1C82F}"/>
                </a:ext>
              </a:extLst>
            </p:cNvPr>
            <p:cNvGrpSpPr/>
            <p:nvPr/>
          </p:nvGrpSpPr>
          <p:grpSpPr>
            <a:xfrm>
              <a:off x="133503" y="2775342"/>
              <a:ext cx="2696293" cy="3930929"/>
              <a:chOff x="140642" y="2772623"/>
              <a:chExt cx="2696293" cy="3930929"/>
            </a:xfrm>
          </p:grpSpPr>
          <p:pic>
            <p:nvPicPr>
              <p:cNvPr id="66" name="圖片 65">
                <a:extLst>
                  <a:ext uri="{FF2B5EF4-FFF2-40B4-BE49-F238E27FC236}">
                    <a16:creationId xmlns:a16="http://schemas.microsoft.com/office/drawing/2014/main" xmlns="" id="{C9B96759-EEE5-44EA-BF6C-C9DEF2312C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33384" t="13160" r="34908" b="4657"/>
              <a:stretch/>
            </p:blipFill>
            <p:spPr>
              <a:xfrm>
                <a:off x="140642" y="2772623"/>
                <a:ext cx="2696293" cy="3930929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xmlns="" id="{49B5F7C0-0A7B-4BF3-B436-922A0594650B}"/>
                  </a:ext>
                </a:extLst>
              </p:cNvPr>
              <p:cNvSpPr/>
              <p:nvPr/>
            </p:nvSpPr>
            <p:spPr>
              <a:xfrm>
                <a:off x="1857375" y="3600450"/>
                <a:ext cx="46800" cy="46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TW" altLang="en-US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xmlns="" id="{3C87C0AC-876B-43AB-B9E5-1787DB0CB351}"/>
                  </a:ext>
                </a:extLst>
              </p:cNvPr>
              <p:cNvSpPr/>
              <p:nvPr/>
            </p:nvSpPr>
            <p:spPr>
              <a:xfrm>
                <a:off x="2118550" y="3594100"/>
                <a:ext cx="57600" cy="5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7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TW" altLang="en-US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xmlns="" id="{305C60A0-A291-42B9-B666-7E04C1D2DE08}"/>
                  </a:ext>
                </a:extLst>
              </p:cNvPr>
              <p:cNvSpPr/>
              <p:nvPr/>
            </p:nvSpPr>
            <p:spPr>
              <a:xfrm>
                <a:off x="2162175" y="3905250"/>
                <a:ext cx="46800" cy="46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TW" altLang="en-US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xmlns="" id="{8CE1B7D4-48C5-4884-A700-29E3DDD07B29}"/>
                  </a:ext>
                </a:extLst>
              </p:cNvPr>
              <p:cNvSpPr/>
              <p:nvPr/>
            </p:nvSpPr>
            <p:spPr>
              <a:xfrm>
                <a:off x="2239591" y="3600875"/>
                <a:ext cx="57600" cy="46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TW" altLang="en-US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xmlns="" id="{15A8133F-0D54-4708-8958-64946E6A7A9F}"/>
                  </a:ext>
                </a:extLst>
              </p:cNvPr>
              <p:cNvSpPr/>
              <p:nvPr/>
            </p:nvSpPr>
            <p:spPr>
              <a:xfrm>
                <a:off x="2355634" y="3601835"/>
                <a:ext cx="57600" cy="46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TW" altLang="en-US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xmlns="" id="{C935394B-575C-4FF3-A606-4B31ED039D94}"/>
                  </a:ext>
                </a:extLst>
              </p:cNvPr>
              <p:cNvSpPr/>
              <p:nvPr/>
            </p:nvSpPr>
            <p:spPr>
              <a:xfrm>
                <a:off x="1799775" y="3676309"/>
                <a:ext cx="57600" cy="46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TW" altLang="en-US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xmlns="" id="{FB3A4A4E-A4CD-4B36-AE41-A45F0F4E33AC}"/>
                  </a:ext>
                </a:extLst>
              </p:cNvPr>
              <p:cNvSpPr/>
              <p:nvPr/>
            </p:nvSpPr>
            <p:spPr>
              <a:xfrm>
                <a:off x="1917180" y="3679715"/>
                <a:ext cx="108000" cy="46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TW" altLang="en-US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xmlns="" id="{1832EB06-20D3-4601-B961-286C5936E823}"/>
                </a:ext>
              </a:extLst>
            </p:cNvPr>
            <p:cNvSpPr/>
            <p:nvPr/>
          </p:nvSpPr>
          <p:spPr>
            <a:xfrm>
              <a:off x="1785508" y="3265180"/>
              <a:ext cx="468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zh-TW" alt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xmlns="" id="{E80DD628-DD14-4BC5-8F6D-76756B42D3B9}"/>
                </a:ext>
              </a:extLst>
            </p:cNvPr>
            <p:cNvSpPr/>
            <p:nvPr/>
          </p:nvSpPr>
          <p:spPr>
            <a:xfrm>
              <a:off x="2377295" y="3265180"/>
              <a:ext cx="576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zh-TW" alt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xmlns="" id="{C71913A7-EE03-4A43-908F-461EA92D5CE4}"/>
                </a:ext>
              </a:extLst>
            </p:cNvPr>
            <p:cNvSpPr/>
            <p:nvPr/>
          </p:nvSpPr>
          <p:spPr>
            <a:xfrm>
              <a:off x="1739798" y="3343425"/>
              <a:ext cx="576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zh-TW" alt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xmlns="" id="{6842D7E8-BC22-4CB2-AAF9-EC4028E30D9F}"/>
                </a:ext>
              </a:extLst>
            </p:cNvPr>
            <p:cNvSpPr/>
            <p:nvPr/>
          </p:nvSpPr>
          <p:spPr>
            <a:xfrm>
              <a:off x="1844871" y="3346318"/>
              <a:ext cx="576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zh-TW" alt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6" name="矩形 85">
            <a:extLst>
              <a:ext uri="{FF2B5EF4-FFF2-40B4-BE49-F238E27FC236}">
                <a16:creationId xmlns:a16="http://schemas.microsoft.com/office/drawing/2014/main" xmlns="" id="{53565ECB-D2EC-4150-9385-D527EB8ABC59}"/>
              </a:ext>
            </a:extLst>
          </p:cNvPr>
          <p:cNvSpPr/>
          <p:nvPr/>
        </p:nvSpPr>
        <p:spPr>
          <a:xfrm>
            <a:off x="266214" y="3663131"/>
            <a:ext cx="2606665" cy="207391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xmlns="" id="{E1459E49-84F7-4328-B5A0-E9AF2FE289C9}"/>
              </a:ext>
            </a:extLst>
          </p:cNvPr>
          <p:cNvSpPr/>
          <p:nvPr/>
        </p:nvSpPr>
        <p:spPr>
          <a:xfrm>
            <a:off x="266212" y="1882576"/>
            <a:ext cx="2606664" cy="1668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xmlns="" id="{E22131A6-F0E8-46BF-9076-80CB87C02198}"/>
              </a:ext>
            </a:extLst>
          </p:cNvPr>
          <p:cNvSpPr/>
          <p:nvPr/>
        </p:nvSpPr>
        <p:spPr>
          <a:xfrm>
            <a:off x="266214" y="1669631"/>
            <a:ext cx="2606664" cy="192761"/>
          </a:xfrm>
          <a:prstGeom prst="rect">
            <a:avLst/>
          </a:prstGeom>
          <a:noFill/>
          <a:ln w="28575">
            <a:solidFill>
              <a:srgbClr val="A8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xmlns="" id="{84C0CC34-55B7-4391-B61D-E0FEE05C477C}"/>
              </a:ext>
            </a:extLst>
          </p:cNvPr>
          <p:cNvSpPr/>
          <p:nvPr/>
        </p:nvSpPr>
        <p:spPr>
          <a:xfrm>
            <a:off x="3160677" y="1086170"/>
            <a:ext cx="5887271" cy="10193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xmlns="" id="{96197758-10B2-4AD9-B7E0-694A75A6B8F2}"/>
              </a:ext>
            </a:extLst>
          </p:cNvPr>
          <p:cNvSpPr/>
          <p:nvPr/>
        </p:nvSpPr>
        <p:spPr>
          <a:xfrm>
            <a:off x="3160675" y="2116776"/>
            <a:ext cx="5887270" cy="974624"/>
          </a:xfrm>
          <a:prstGeom prst="rect">
            <a:avLst/>
          </a:prstGeom>
          <a:noFill/>
          <a:ln w="28575">
            <a:solidFill>
              <a:srgbClr val="A8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xmlns="" id="{24013C08-FE78-4253-8D41-3E865C31CB79}"/>
              </a:ext>
            </a:extLst>
          </p:cNvPr>
          <p:cNvSpPr/>
          <p:nvPr/>
        </p:nvSpPr>
        <p:spPr>
          <a:xfrm>
            <a:off x="3160675" y="3128876"/>
            <a:ext cx="5887270" cy="325403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xmlns="" id="{210C630E-C3C6-4E2F-93D4-90ACEA83F6F9}"/>
              </a:ext>
            </a:extLst>
          </p:cNvPr>
          <p:cNvSpPr/>
          <p:nvPr/>
        </p:nvSpPr>
        <p:spPr>
          <a:xfrm>
            <a:off x="266212" y="1492667"/>
            <a:ext cx="2606664" cy="1668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xmlns="" id="{027FEBCB-98DB-4D2E-975C-C434C763695A}"/>
              </a:ext>
            </a:extLst>
          </p:cNvPr>
          <p:cNvSpPr txBox="1"/>
          <p:nvPr/>
        </p:nvSpPr>
        <p:spPr>
          <a:xfrm>
            <a:off x="3664394" y="1491309"/>
            <a:ext cx="502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⑤</a:t>
            </a:r>
            <a:endParaRPr lang="zh-TW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xmlns="" id="{52FA8A75-FA2C-423A-8448-9F080F11A2E7}"/>
              </a:ext>
            </a:extLst>
          </p:cNvPr>
          <p:cNvSpPr txBox="1"/>
          <p:nvPr/>
        </p:nvSpPr>
        <p:spPr>
          <a:xfrm>
            <a:off x="3666203" y="2373255"/>
            <a:ext cx="500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9E6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⑥</a:t>
            </a:r>
            <a:endParaRPr lang="zh-TW" altLang="en-US" sz="2400" b="1" dirty="0">
              <a:solidFill>
                <a:srgbClr val="9E6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xmlns="" id="{B796A715-F4DD-44A8-9B6D-199E91398BFF}"/>
              </a:ext>
            </a:extLst>
          </p:cNvPr>
          <p:cNvSpPr txBox="1"/>
          <p:nvPr/>
        </p:nvSpPr>
        <p:spPr>
          <a:xfrm>
            <a:off x="8169261" y="3040685"/>
            <a:ext cx="5007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⑦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78347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863FF1D6-97D5-4AE3-A133-D7B67D6C4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30" y="1012384"/>
            <a:ext cx="5408405" cy="28529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37B686AB-4715-4ADE-A8F3-FBBCB0AAE9C2}"/>
              </a:ext>
            </a:extLst>
          </p:cNvPr>
          <p:cNvGrpSpPr/>
          <p:nvPr/>
        </p:nvGrpSpPr>
        <p:grpSpPr>
          <a:xfrm>
            <a:off x="3414319" y="29901"/>
            <a:ext cx="5536734" cy="963447"/>
            <a:chOff x="3414319" y="80235"/>
            <a:chExt cx="5536734" cy="1686187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8521B952-098B-4C16-BBCA-B4E8A88A055E}"/>
                </a:ext>
              </a:extLst>
            </p:cNvPr>
            <p:cNvSpPr/>
            <p:nvPr/>
          </p:nvSpPr>
          <p:spPr>
            <a:xfrm>
              <a:off x="3414319" y="264794"/>
              <a:ext cx="5536734" cy="1317071"/>
            </a:xfrm>
            <a:prstGeom prst="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平行四邊形 13">
              <a:extLst>
                <a:ext uri="{FF2B5EF4-FFF2-40B4-BE49-F238E27FC236}">
                  <a16:creationId xmlns:a16="http://schemas.microsoft.com/office/drawing/2014/main" xmlns="" id="{98883DF2-7A78-4A54-B1B7-86BDB74CF870}"/>
                </a:ext>
              </a:extLst>
            </p:cNvPr>
            <p:cNvSpPr/>
            <p:nvPr/>
          </p:nvSpPr>
          <p:spPr>
            <a:xfrm flipH="1">
              <a:off x="6635691" y="80235"/>
              <a:ext cx="1303289" cy="1686187"/>
            </a:xfrm>
            <a:prstGeom prst="parallelogram">
              <a:avLst>
                <a:gd name="adj" fmla="val 470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B8F79261-1523-4C5A-8F15-FDA59E3B4D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b="1653"/>
          <a:stretch/>
        </p:blipFill>
        <p:spPr>
          <a:xfrm>
            <a:off x="-1" y="6224631"/>
            <a:ext cx="5463637" cy="63336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6679943E-635D-4D38-A035-5D4006A22A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r="32639" b="1653"/>
          <a:stretch/>
        </p:blipFill>
        <p:spPr>
          <a:xfrm>
            <a:off x="5463637" y="6224631"/>
            <a:ext cx="3680364" cy="63336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5D428518-5FD8-4D4D-98E0-F38B7A1F4E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50" b="57750" l="1385" r="97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775" b="40051"/>
          <a:stretch/>
        </p:blipFill>
        <p:spPr>
          <a:xfrm>
            <a:off x="-75616" y="633370"/>
            <a:ext cx="3406045" cy="35997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96CB7593-5416-4ACE-BAF6-AE5A6F955C7B}"/>
              </a:ext>
            </a:extLst>
          </p:cNvPr>
          <p:cNvSpPr/>
          <p:nvPr/>
        </p:nvSpPr>
        <p:spPr>
          <a:xfrm>
            <a:off x="469660" y="0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步驟三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7B6810CE-2E27-4ABE-B06D-78B6F98375C1}"/>
              </a:ext>
            </a:extLst>
          </p:cNvPr>
          <p:cNvSpPr txBox="1"/>
          <p:nvPr/>
        </p:nvSpPr>
        <p:spPr>
          <a:xfrm>
            <a:off x="3481431" y="335560"/>
            <a:ext cx="54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依照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表二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填寫資料填寫系統</a:t>
            </a:r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xmlns="" id="{8AC82129-5387-4BAF-9EB9-49DA596A6FD2}"/>
              </a:ext>
            </a:extLst>
          </p:cNvPr>
          <p:cNvSpPr txBox="1"/>
          <p:nvPr/>
        </p:nvSpPr>
        <p:spPr>
          <a:xfrm>
            <a:off x="66389" y="3922088"/>
            <a:ext cx="8995062" cy="28623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⑧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焚化再生粒料來源：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博瑞環保股份有限公司   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用途別：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基地填築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</a:t>
            </a:r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焚化再生粒料產生地：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桃園市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桃園市政府環境保護局        </a:t>
            </a:r>
            <a:endParaRPr lang="en-US" altLang="zh-TW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1800" b="1" dirty="0">
                <a:solidFill>
                  <a:srgbClr val="9E6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⑨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請各單位可至下列網址查詢後填報，以減少填寫錯誤之退補件。</a:t>
            </a:r>
          </a:p>
          <a:p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1. https://luz.tcd.gov.tw/web/default.aspx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2. https://taobao.tycg.gov.tw/Normal</a:t>
            </a:r>
          </a:p>
          <a:p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3. http://nsp.tcd.gov.tw/ngis/ </a:t>
            </a:r>
          </a:p>
          <a:p>
            <a:r>
              <a:rPr lang="zh-TW" altLang="en-US" sz="1800" b="1" dirty="0">
                <a:solidFill>
                  <a:schemeClr val="accent6">
                    <a:lumMod val="50000"/>
                  </a:schemeClr>
                </a:solidFill>
                <a:latin typeface="Abadi" panose="020B0604020202020204" pitchFamily="34" charset="0"/>
                <a:cs typeface="Times New Roman" panose="02020603050405020304" pitchFamily="18" charset="0"/>
              </a:rPr>
              <a:t>⑩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下列用途別在「使用時現場地下水位高逾一公尺以上」此欄位填寫</a:t>
            </a:r>
            <a:r>
              <a:rPr lang="zh-TW" altLang="en-US" dirty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是</a:t>
            </a:r>
            <a:endParaRPr lang="en-US" altLang="zh-TW" dirty="0">
              <a:solidFill>
                <a:srgbClr val="FF33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.</a:t>
            </a:r>
            <a:r>
              <a:rPr lang="zh-TW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低密度再生透水混凝土</a:t>
            </a:r>
            <a:r>
              <a:rPr lang="en-US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lang="zh-TW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瀝青混凝土</a:t>
            </a:r>
            <a:r>
              <a:rPr lang="en-US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lang="zh-TW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磚品</a:t>
            </a:r>
            <a:r>
              <a:rPr lang="en-US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4.</a:t>
            </a:r>
            <a:r>
              <a:rPr lang="zh-TW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紐澤西護欄</a:t>
            </a:r>
            <a:r>
              <a:rPr lang="zh-TW" altLang="en-US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之水泥製品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5.</a:t>
            </a:r>
            <a:r>
              <a:rPr lang="zh-TW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緣石之水泥製品</a:t>
            </a:r>
            <a:r>
              <a:rPr lang="en-US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6.</a:t>
            </a:r>
            <a:r>
              <a:rPr lang="zh-TW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水泥生料</a:t>
            </a:r>
            <a:r>
              <a:rPr lang="en-US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7.</a:t>
            </a:r>
            <a:r>
              <a:rPr lang="zh-TW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衛生掩埋場非與鋼材接觸用工程材料</a:t>
            </a:r>
            <a:r>
              <a:rPr lang="en-US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8.</a:t>
            </a:r>
            <a:r>
              <a:rPr lang="zh-TW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衛生掩埋場覆土</a:t>
            </a:r>
            <a:r>
              <a:rPr lang="en-US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9.</a:t>
            </a:r>
            <a:r>
              <a:rPr lang="zh-TW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控制性低強度回填材料</a:t>
            </a:r>
            <a:r>
              <a:rPr lang="en-US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10.</a:t>
            </a:r>
            <a:r>
              <a:rPr lang="zh-TW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控制性</a:t>
            </a:r>
            <a:r>
              <a:rPr lang="zh-TW" altLang="zh-TW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低強度回填材料</a:t>
            </a:r>
            <a:r>
              <a:rPr lang="en-US" altLang="zh-TW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zh-TW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用於管溝工程之回填</a:t>
            </a:r>
            <a:endParaRPr lang="en-US" altLang="zh-TW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其餘用途別在此欄位請實際測量後再填寫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1556BD54-95F3-408E-B747-00AF7687A003}"/>
              </a:ext>
            </a:extLst>
          </p:cNvPr>
          <p:cNvSpPr/>
          <p:nvPr/>
        </p:nvSpPr>
        <p:spPr>
          <a:xfrm>
            <a:off x="55234" y="1012383"/>
            <a:ext cx="5408405" cy="19952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xmlns="" id="{198C6B41-543A-4C8F-A9AF-5B979A636E90}"/>
              </a:ext>
            </a:extLst>
          </p:cNvPr>
          <p:cNvSpPr/>
          <p:nvPr/>
        </p:nvSpPr>
        <p:spPr>
          <a:xfrm>
            <a:off x="55226" y="3043397"/>
            <a:ext cx="5408405" cy="324147"/>
          </a:xfrm>
          <a:prstGeom prst="rect">
            <a:avLst/>
          </a:prstGeom>
          <a:noFill/>
          <a:ln w="28575">
            <a:solidFill>
              <a:srgbClr val="A8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xmlns="" id="{B00620D9-6470-431F-AB0F-97F22A39A072}"/>
              </a:ext>
            </a:extLst>
          </p:cNvPr>
          <p:cNvSpPr/>
          <p:nvPr/>
        </p:nvSpPr>
        <p:spPr>
          <a:xfrm>
            <a:off x="55226" y="3391838"/>
            <a:ext cx="5408405" cy="458597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xmlns="" id="{4C0CC9FF-2E0E-4E9D-ACD2-3E08DE49CDB6}"/>
              </a:ext>
            </a:extLst>
          </p:cNvPr>
          <p:cNvSpPr/>
          <p:nvPr/>
        </p:nvSpPr>
        <p:spPr>
          <a:xfrm>
            <a:off x="6635687" y="1341520"/>
            <a:ext cx="1757915" cy="96995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xmlns="" id="{1B47F8E3-749D-4736-BBDD-ADF5C7B1B0E7}"/>
              </a:ext>
            </a:extLst>
          </p:cNvPr>
          <p:cNvSpPr txBox="1"/>
          <p:nvPr/>
        </p:nvSpPr>
        <p:spPr>
          <a:xfrm>
            <a:off x="6635691" y="1373373"/>
            <a:ext cx="1896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請先選擇土地類別再按設定選擇使用分區類別</a:t>
            </a:r>
          </a:p>
        </p:txBody>
      </p:sp>
      <p:cxnSp>
        <p:nvCxnSpPr>
          <p:cNvPr id="61" name="直線單箭頭接點 60">
            <a:extLst>
              <a:ext uri="{FF2B5EF4-FFF2-40B4-BE49-F238E27FC236}">
                <a16:creationId xmlns:a16="http://schemas.microsoft.com/office/drawing/2014/main" xmlns="" id="{FB0779FD-BE56-4784-9A70-8BCD251C746B}"/>
              </a:ext>
            </a:extLst>
          </p:cNvPr>
          <p:cNvCxnSpPr>
            <a:cxnSpLocks/>
            <a:stCxn id="45" idx="3"/>
            <a:endCxn id="55" idx="1"/>
          </p:cNvCxnSpPr>
          <p:nvPr/>
        </p:nvCxnSpPr>
        <p:spPr>
          <a:xfrm flipV="1">
            <a:off x="5463631" y="1826499"/>
            <a:ext cx="1172056" cy="1378972"/>
          </a:xfrm>
          <a:prstGeom prst="straightConnector1">
            <a:avLst/>
          </a:prstGeom>
          <a:ln w="38100">
            <a:solidFill>
              <a:srgbClr val="A87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>
            <a:extLst>
              <a:ext uri="{FF2B5EF4-FFF2-40B4-BE49-F238E27FC236}">
                <a16:creationId xmlns:a16="http://schemas.microsoft.com/office/drawing/2014/main" xmlns="" id="{04317BBE-6A2E-4D5D-8672-F58CC8289618}"/>
              </a:ext>
            </a:extLst>
          </p:cNvPr>
          <p:cNvSpPr txBox="1"/>
          <p:nvPr/>
        </p:nvSpPr>
        <p:spPr>
          <a:xfrm>
            <a:off x="546528" y="1795770"/>
            <a:ext cx="46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⑧</a:t>
            </a:r>
            <a:endParaRPr lang="zh-TW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xmlns="" id="{2C024F52-D84A-4EB6-AAD5-D581A77E5F25}"/>
              </a:ext>
            </a:extLst>
          </p:cNvPr>
          <p:cNvSpPr txBox="1"/>
          <p:nvPr/>
        </p:nvSpPr>
        <p:spPr>
          <a:xfrm>
            <a:off x="3330429" y="2967335"/>
            <a:ext cx="46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9E6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⑨</a:t>
            </a:r>
            <a:endParaRPr lang="zh-TW" altLang="en-US" sz="2400" b="1" dirty="0">
              <a:solidFill>
                <a:srgbClr val="9E6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xmlns="" id="{5C59D43B-D128-4B75-BB99-C75A09F1E88F}"/>
              </a:ext>
            </a:extLst>
          </p:cNvPr>
          <p:cNvSpPr txBox="1"/>
          <p:nvPr/>
        </p:nvSpPr>
        <p:spPr>
          <a:xfrm>
            <a:off x="2742310" y="3388524"/>
            <a:ext cx="46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Abadi" panose="020B0604020202020204" pitchFamily="34" charset="0"/>
                <a:cs typeface="Times New Roman" panose="02020603050405020304" pitchFamily="18" charset="0"/>
              </a:rPr>
              <a:t>⑩</a:t>
            </a:r>
            <a:endParaRPr lang="zh-TW" alt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圖片 33">
            <a:extLst>
              <a:ext uri="{FF2B5EF4-FFF2-40B4-BE49-F238E27FC236}">
                <a16:creationId xmlns:a16="http://schemas.microsoft.com/office/drawing/2014/main" xmlns="" id="{A727E4EC-A001-4213-9835-274A9DAFED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1299" y="2483805"/>
            <a:ext cx="2315362" cy="18903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2917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EBFEB7DC-9F87-4C03-850E-5416BFF18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978" y="1174370"/>
            <a:ext cx="5975422" cy="3501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5" name="群組 34">
            <a:extLst>
              <a:ext uri="{FF2B5EF4-FFF2-40B4-BE49-F238E27FC236}">
                <a16:creationId xmlns:a16="http://schemas.microsoft.com/office/drawing/2014/main" xmlns="" id="{8E3F3CA0-915E-4690-9714-5537380DFE16}"/>
              </a:ext>
            </a:extLst>
          </p:cNvPr>
          <p:cNvGrpSpPr/>
          <p:nvPr/>
        </p:nvGrpSpPr>
        <p:grpSpPr>
          <a:xfrm>
            <a:off x="133241" y="1182147"/>
            <a:ext cx="2900679" cy="4150208"/>
            <a:chOff x="133503" y="2775342"/>
            <a:chExt cx="2696293" cy="3930929"/>
          </a:xfrm>
        </p:grpSpPr>
        <p:grpSp>
          <p:nvGrpSpPr>
            <p:cNvPr id="36" name="群組 35">
              <a:extLst>
                <a:ext uri="{FF2B5EF4-FFF2-40B4-BE49-F238E27FC236}">
                  <a16:creationId xmlns:a16="http://schemas.microsoft.com/office/drawing/2014/main" xmlns="" id="{D2501974-B6FC-476D-836C-931B7998F726}"/>
                </a:ext>
              </a:extLst>
            </p:cNvPr>
            <p:cNvGrpSpPr/>
            <p:nvPr/>
          </p:nvGrpSpPr>
          <p:grpSpPr>
            <a:xfrm>
              <a:off x="133503" y="2775342"/>
              <a:ext cx="2696293" cy="3930929"/>
              <a:chOff x="140642" y="2772623"/>
              <a:chExt cx="2696293" cy="3930929"/>
            </a:xfrm>
          </p:grpSpPr>
          <p:pic>
            <p:nvPicPr>
              <p:cNvPr id="41" name="圖片 40">
                <a:extLst>
                  <a:ext uri="{FF2B5EF4-FFF2-40B4-BE49-F238E27FC236}">
                    <a16:creationId xmlns:a16="http://schemas.microsoft.com/office/drawing/2014/main" xmlns="" id="{4500D959-2EE9-4BEA-B7E2-D3C8329CD7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3384" t="13160" r="34908" b="4657"/>
              <a:stretch/>
            </p:blipFill>
            <p:spPr>
              <a:xfrm>
                <a:off x="140642" y="2772623"/>
                <a:ext cx="2696293" cy="3930929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xmlns="" id="{92CA47CA-D529-4C96-9706-635F19EA0904}"/>
                  </a:ext>
                </a:extLst>
              </p:cNvPr>
              <p:cNvSpPr/>
              <p:nvPr/>
            </p:nvSpPr>
            <p:spPr>
              <a:xfrm>
                <a:off x="1857375" y="3600450"/>
                <a:ext cx="46800" cy="46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TW" altLang="en-US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xmlns="" id="{E221274C-6A29-40BF-B4D2-7B1434CE73CF}"/>
                  </a:ext>
                </a:extLst>
              </p:cNvPr>
              <p:cNvSpPr/>
              <p:nvPr/>
            </p:nvSpPr>
            <p:spPr>
              <a:xfrm>
                <a:off x="2118550" y="3594100"/>
                <a:ext cx="57600" cy="5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7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TW" altLang="en-US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xmlns="" id="{74EB7C56-912B-4749-9C77-7DE72A55303B}"/>
                  </a:ext>
                </a:extLst>
              </p:cNvPr>
              <p:cNvSpPr/>
              <p:nvPr/>
            </p:nvSpPr>
            <p:spPr>
              <a:xfrm>
                <a:off x="2162175" y="3905250"/>
                <a:ext cx="46800" cy="46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TW" altLang="en-US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xmlns="" id="{646308B3-75EE-4C8C-B4B0-F8AEA1C42875}"/>
                  </a:ext>
                </a:extLst>
              </p:cNvPr>
              <p:cNvSpPr/>
              <p:nvPr/>
            </p:nvSpPr>
            <p:spPr>
              <a:xfrm>
                <a:off x="2239591" y="3600875"/>
                <a:ext cx="57600" cy="46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TW" altLang="en-US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xmlns="" id="{F35313B5-AE33-4C97-B28C-4FBF014EB5B3}"/>
                  </a:ext>
                </a:extLst>
              </p:cNvPr>
              <p:cNvSpPr/>
              <p:nvPr/>
            </p:nvSpPr>
            <p:spPr>
              <a:xfrm>
                <a:off x="2355634" y="3601835"/>
                <a:ext cx="57600" cy="46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TW" altLang="en-US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xmlns="" id="{1323FDD2-C94D-46C7-B151-12803AD8D40B}"/>
                  </a:ext>
                </a:extLst>
              </p:cNvPr>
              <p:cNvSpPr/>
              <p:nvPr/>
            </p:nvSpPr>
            <p:spPr>
              <a:xfrm>
                <a:off x="1799775" y="3676309"/>
                <a:ext cx="57600" cy="46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TW" altLang="en-US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xmlns="" id="{330F9778-431C-4906-8CF9-BA35840FC00F}"/>
                  </a:ext>
                </a:extLst>
              </p:cNvPr>
              <p:cNvSpPr/>
              <p:nvPr/>
            </p:nvSpPr>
            <p:spPr>
              <a:xfrm>
                <a:off x="1917180" y="3679715"/>
                <a:ext cx="108000" cy="46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TW" altLang="en-US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xmlns="" id="{DD3DF31F-EAA7-4E2A-A21E-08C149B294A0}"/>
                </a:ext>
              </a:extLst>
            </p:cNvPr>
            <p:cNvSpPr/>
            <p:nvPr/>
          </p:nvSpPr>
          <p:spPr>
            <a:xfrm>
              <a:off x="1785508" y="3265180"/>
              <a:ext cx="468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zh-TW" alt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xmlns="" id="{BF230E2A-03F5-4162-AEE5-9C8D950AA24E}"/>
                </a:ext>
              </a:extLst>
            </p:cNvPr>
            <p:cNvSpPr/>
            <p:nvPr/>
          </p:nvSpPr>
          <p:spPr>
            <a:xfrm>
              <a:off x="2377295" y="3265180"/>
              <a:ext cx="576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zh-TW" alt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xmlns="" id="{7B019BC0-30E6-4551-A765-C1BF9D7C1C04}"/>
                </a:ext>
              </a:extLst>
            </p:cNvPr>
            <p:cNvSpPr/>
            <p:nvPr/>
          </p:nvSpPr>
          <p:spPr>
            <a:xfrm>
              <a:off x="1739798" y="3343425"/>
              <a:ext cx="576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zh-TW" alt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xmlns="" id="{63863CC0-52B6-4993-A3F8-4312AE9F1660}"/>
                </a:ext>
              </a:extLst>
            </p:cNvPr>
            <p:cNvSpPr/>
            <p:nvPr/>
          </p:nvSpPr>
          <p:spPr>
            <a:xfrm>
              <a:off x="1844871" y="3346318"/>
              <a:ext cx="57600" cy="4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zh-TW" alt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37B686AB-4715-4ADE-A8F3-FBBCB0AAE9C2}"/>
              </a:ext>
            </a:extLst>
          </p:cNvPr>
          <p:cNvGrpSpPr/>
          <p:nvPr/>
        </p:nvGrpSpPr>
        <p:grpSpPr>
          <a:xfrm>
            <a:off x="3414319" y="29901"/>
            <a:ext cx="5536734" cy="963447"/>
            <a:chOff x="3414319" y="80235"/>
            <a:chExt cx="5536734" cy="1686187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8521B952-098B-4C16-BBCA-B4E8A88A055E}"/>
                </a:ext>
              </a:extLst>
            </p:cNvPr>
            <p:cNvSpPr/>
            <p:nvPr/>
          </p:nvSpPr>
          <p:spPr>
            <a:xfrm>
              <a:off x="3414319" y="264794"/>
              <a:ext cx="5536734" cy="1317071"/>
            </a:xfrm>
            <a:prstGeom prst="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平行四邊形 13">
              <a:extLst>
                <a:ext uri="{FF2B5EF4-FFF2-40B4-BE49-F238E27FC236}">
                  <a16:creationId xmlns:a16="http://schemas.microsoft.com/office/drawing/2014/main" xmlns="" id="{98883DF2-7A78-4A54-B1B7-86BDB74CF870}"/>
                </a:ext>
              </a:extLst>
            </p:cNvPr>
            <p:cNvSpPr/>
            <p:nvPr/>
          </p:nvSpPr>
          <p:spPr>
            <a:xfrm flipH="1">
              <a:off x="6635691" y="80235"/>
              <a:ext cx="1303289" cy="1686187"/>
            </a:xfrm>
            <a:prstGeom prst="parallelogram">
              <a:avLst>
                <a:gd name="adj" fmla="val 470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6679943E-635D-4D38-A035-5D4006A22A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r="32639" b="1653"/>
          <a:stretch/>
        </p:blipFill>
        <p:spPr>
          <a:xfrm>
            <a:off x="5463637" y="6224631"/>
            <a:ext cx="3680364" cy="63336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5D428518-5FD8-4D4D-98E0-F38B7A1F4E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750" b="57750" l="1385" r="97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775" b="40051"/>
          <a:stretch/>
        </p:blipFill>
        <p:spPr>
          <a:xfrm>
            <a:off x="-75616" y="633370"/>
            <a:ext cx="3406045" cy="35997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96CB7593-5416-4ACE-BAF6-AE5A6F955C7B}"/>
              </a:ext>
            </a:extLst>
          </p:cNvPr>
          <p:cNvSpPr/>
          <p:nvPr/>
        </p:nvSpPr>
        <p:spPr>
          <a:xfrm>
            <a:off x="469661" y="0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步驟三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7B6810CE-2E27-4ABE-B06D-78B6F98375C1}"/>
              </a:ext>
            </a:extLst>
          </p:cNvPr>
          <p:cNvSpPr txBox="1"/>
          <p:nvPr/>
        </p:nvSpPr>
        <p:spPr>
          <a:xfrm>
            <a:off x="3481431" y="335560"/>
            <a:ext cx="54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依照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表二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填寫資料填寫系統</a:t>
            </a:r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xmlns="" id="{270F2CDF-7AB6-49E0-ACB8-F045ABC63AB9}"/>
              </a:ext>
            </a:extLst>
          </p:cNvPr>
          <p:cNvSpPr/>
          <p:nvPr/>
        </p:nvSpPr>
        <p:spPr>
          <a:xfrm>
            <a:off x="279957" y="3275106"/>
            <a:ext cx="2589064" cy="4135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xmlns="" id="{C8DE389C-E9B7-49E3-B689-F878C8730E7B}"/>
              </a:ext>
            </a:extLst>
          </p:cNvPr>
          <p:cNvSpPr/>
          <p:nvPr/>
        </p:nvSpPr>
        <p:spPr>
          <a:xfrm>
            <a:off x="278019" y="1861585"/>
            <a:ext cx="2589064" cy="180000"/>
          </a:xfrm>
          <a:prstGeom prst="rect">
            <a:avLst/>
          </a:prstGeom>
          <a:noFill/>
          <a:ln w="28575">
            <a:solidFill>
              <a:srgbClr val="A8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xmlns="" id="{4F6B35DD-5B4F-4D5B-8650-A85BA19F4F33}"/>
              </a:ext>
            </a:extLst>
          </p:cNvPr>
          <p:cNvSpPr/>
          <p:nvPr/>
        </p:nvSpPr>
        <p:spPr>
          <a:xfrm>
            <a:off x="3161032" y="2553347"/>
            <a:ext cx="5975368" cy="10725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xmlns="" id="{77DC9AA1-3E40-4A4E-A999-8B6715CE7B02}"/>
              </a:ext>
            </a:extLst>
          </p:cNvPr>
          <p:cNvSpPr/>
          <p:nvPr/>
        </p:nvSpPr>
        <p:spPr>
          <a:xfrm>
            <a:off x="3160978" y="3685396"/>
            <a:ext cx="5983022" cy="365903"/>
          </a:xfrm>
          <a:prstGeom prst="rect">
            <a:avLst/>
          </a:prstGeom>
          <a:noFill/>
          <a:ln w="28575">
            <a:solidFill>
              <a:srgbClr val="A8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xmlns="" id="{8AC82129-5387-4BAF-9EB9-49DA596A6FD2}"/>
              </a:ext>
            </a:extLst>
          </p:cNvPr>
          <p:cNvSpPr txBox="1"/>
          <p:nvPr/>
        </p:nvSpPr>
        <p:spPr>
          <a:xfrm>
            <a:off x="278019" y="4993840"/>
            <a:ext cx="8751883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600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⑪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均填入焚化再生粒料預計使用數量並說明估算方式</a:t>
            </a:r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1600" b="0" i="0" dirty="0">
                <a:solidFill>
                  <a:srgbClr val="9E6900"/>
                </a:solidFill>
                <a:effectLst/>
                <a:latin typeface="Verdana" panose="020B0604030504040204" pitchFamily="34" charset="0"/>
              </a:rPr>
              <a:t>⑫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需求量估算方式說明：預估使用量：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___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立方公尺*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比重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___ 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= ___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公噸</a:t>
            </a:r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備註：施工廠商：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______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，工程工地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使用場址：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______</a:t>
            </a:r>
          </a:p>
        </p:txBody>
      </p:sp>
      <p:pic>
        <p:nvPicPr>
          <p:cNvPr id="62" name="圖片 61">
            <a:extLst>
              <a:ext uri="{FF2B5EF4-FFF2-40B4-BE49-F238E27FC236}">
                <a16:creationId xmlns:a16="http://schemas.microsoft.com/office/drawing/2014/main" xmlns="" id="{6898422B-C4E3-4CB2-9929-810052F577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b="1653"/>
          <a:stretch/>
        </p:blipFill>
        <p:spPr>
          <a:xfrm>
            <a:off x="-1" y="6224631"/>
            <a:ext cx="5463637" cy="633369"/>
          </a:xfrm>
          <a:prstGeom prst="rect">
            <a:avLst/>
          </a:prstGeom>
        </p:spPr>
      </p:pic>
      <p:sp>
        <p:nvSpPr>
          <p:cNvPr id="43" name="文字方塊 42">
            <a:extLst>
              <a:ext uri="{FF2B5EF4-FFF2-40B4-BE49-F238E27FC236}">
                <a16:creationId xmlns:a16="http://schemas.microsoft.com/office/drawing/2014/main" xmlns="" id="{BECD70D7-D6B7-482C-A78F-26A6EF708F59}"/>
              </a:ext>
            </a:extLst>
          </p:cNvPr>
          <p:cNvSpPr txBox="1"/>
          <p:nvPr/>
        </p:nvSpPr>
        <p:spPr>
          <a:xfrm>
            <a:off x="4001405" y="2921021"/>
            <a:ext cx="461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⑪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xmlns="" id="{0C7929A7-F5D7-4024-8F55-23C8A0891D5A}"/>
              </a:ext>
            </a:extLst>
          </p:cNvPr>
          <p:cNvSpPr txBox="1"/>
          <p:nvPr/>
        </p:nvSpPr>
        <p:spPr>
          <a:xfrm>
            <a:off x="4001405" y="3664422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0" i="0" dirty="0">
                <a:solidFill>
                  <a:srgbClr val="9E6900"/>
                </a:solidFill>
                <a:effectLst/>
                <a:latin typeface="Verdana" panose="020B0604030504040204" pitchFamily="34" charset="0"/>
              </a:rPr>
              <a:t>⑫</a:t>
            </a:r>
            <a:endParaRPr lang="zh-TW" altLang="en-US" sz="2000" dirty="0">
              <a:solidFill>
                <a:srgbClr val="9E6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38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37B686AB-4715-4ADE-A8F3-FBBCB0AAE9C2}"/>
              </a:ext>
            </a:extLst>
          </p:cNvPr>
          <p:cNvGrpSpPr/>
          <p:nvPr/>
        </p:nvGrpSpPr>
        <p:grpSpPr>
          <a:xfrm>
            <a:off x="3414319" y="29901"/>
            <a:ext cx="5536734" cy="963447"/>
            <a:chOff x="3414319" y="80235"/>
            <a:chExt cx="5536734" cy="1686187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8521B952-098B-4C16-BBCA-B4E8A88A055E}"/>
                </a:ext>
              </a:extLst>
            </p:cNvPr>
            <p:cNvSpPr/>
            <p:nvPr/>
          </p:nvSpPr>
          <p:spPr>
            <a:xfrm>
              <a:off x="3414319" y="264794"/>
              <a:ext cx="5536734" cy="1317071"/>
            </a:xfrm>
            <a:prstGeom prst="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平行四邊形 13">
              <a:extLst>
                <a:ext uri="{FF2B5EF4-FFF2-40B4-BE49-F238E27FC236}">
                  <a16:creationId xmlns:a16="http://schemas.microsoft.com/office/drawing/2014/main" xmlns="" id="{98883DF2-7A78-4A54-B1B7-86BDB74CF870}"/>
                </a:ext>
              </a:extLst>
            </p:cNvPr>
            <p:cNvSpPr/>
            <p:nvPr/>
          </p:nvSpPr>
          <p:spPr>
            <a:xfrm flipH="1">
              <a:off x="6635691" y="80235"/>
              <a:ext cx="1303289" cy="1686187"/>
            </a:xfrm>
            <a:prstGeom prst="parallelogram">
              <a:avLst>
                <a:gd name="adj" fmla="val 470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B8F79261-1523-4C5A-8F15-FDA59E3B4D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b="1653"/>
          <a:stretch/>
        </p:blipFill>
        <p:spPr>
          <a:xfrm>
            <a:off x="-1" y="6224631"/>
            <a:ext cx="5463637" cy="63336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6679943E-635D-4D38-A035-5D4006A22A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55" b="100000" l="0" r="100000">
                        <a14:foregroundMark x1="6055" y1="82353" x2="6055" y2="83391"/>
                        <a14:foregroundMark x1="7031" y1="84775" x2="7227" y2="85121"/>
                        <a14:foregroundMark x1="11719" y1="84083" x2="11719" y2="85121"/>
                        <a14:foregroundMark x1="19727" y1="84775" x2="19727" y2="85813"/>
                        <a14:foregroundMark x1="24805" y1="83391" x2="25195" y2="84429"/>
                        <a14:foregroundMark x1="30273" y1="84429" x2="30469" y2="85813"/>
                        <a14:foregroundMark x1="24805" y1="85467" x2="24805" y2="86159"/>
                        <a14:foregroundMark x1="38086" y1="83391" x2="38281" y2="85813"/>
                        <a14:foregroundMark x1="44141" y1="82007" x2="44141" y2="84775"/>
                        <a14:foregroundMark x1="42578" y1="84429" x2="42773" y2="86159"/>
                        <a14:foregroundMark x1="55664" y1="82353" x2="55859" y2="85121"/>
                        <a14:foregroundMark x1="57227" y1="85121" x2="57422" y2="86851"/>
                        <a14:foregroundMark x1="61719" y1="83391" x2="61719" y2="85813"/>
                        <a14:foregroundMark x1="69727" y1="84429" x2="69922" y2="85813"/>
                        <a14:foregroundMark x1="74805" y1="83045" x2="75195" y2="84775"/>
                        <a14:foregroundMark x1="74609" y1="85813" x2="75391" y2="86505"/>
                        <a14:foregroundMark x1="80273" y1="85121" x2="80664" y2="86851"/>
                        <a14:foregroundMark x1="88477" y1="83391" x2="88477" y2="85813"/>
                        <a14:foregroundMark x1="94141" y1="82353" x2="94727" y2="86505"/>
                        <a14:foregroundMark x1="92969" y1="84775" x2="92578" y2="86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10" r="32639" b="1653"/>
          <a:stretch/>
        </p:blipFill>
        <p:spPr>
          <a:xfrm>
            <a:off x="5463637" y="6224631"/>
            <a:ext cx="3680364" cy="63336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5D428518-5FD8-4D4D-98E0-F38B7A1F4E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50" b="57750" l="1385" r="97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775" b="40051"/>
          <a:stretch/>
        </p:blipFill>
        <p:spPr>
          <a:xfrm>
            <a:off x="-75616" y="633370"/>
            <a:ext cx="3406045" cy="35997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96CB7593-5416-4ACE-BAF6-AE5A6F955C7B}"/>
              </a:ext>
            </a:extLst>
          </p:cNvPr>
          <p:cNvSpPr/>
          <p:nvPr/>
        </p:nvSpPr>
        <p:spPr>
          <a:xfrm>
            <a:off x="469661" y="0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步驟四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7B6810CE-2E27-4ABE-B06D-78B6F98375C1}"/>
              </a:ext>
            </a:extLst>
          </p:cNvPr>
          <p:cNvSpPr txBox="1"/>
          <p:nvPr/>
        </p:nvSpPr>
        <p:spPr>
          <a:xfrm>
            <a:off x="3481431" y="335560"/>
            <a:ext cx="54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將資料上傳系統</a:t>
            </a:r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38B77318-6829-402A-8224-9BCB441AD4B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910" r="33690" b="32265"/>
          <a:stretch/>
        </p:blipFill>
        <p:spPr>
          <a:xfrm>
            <a:off x="298704" y="1192792"/>
            <a:ext cx="8449572" cy="3929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F37F6632-B322-4286-B186-089985F00779}"/>
              </a:ext>
            </a:extLst>
          </p:cNvPr>
          <p:cNvSpPr/>
          <p:nvPr/>
        </p:nvSpPr>
        <p:spPr>
          <a:xfrm>
            <a:off x="540000" y="2774210"/>
            <a:ext cx="2318610" cy="9298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xmlns="" id="{3F78D63F-8561-49A1-9714-AD314BBCAC0E}"/>
              </a:ext>
            </a:extLst>
          </p:cNvPr>
          <p:cNvSpPr txBox="1"/>
          <p:nvPr/>
        </p:nvSpPr>
        <p:spPr>
          <a:xfrm>
            <a:off x="3414319" y="5299162"/>
            <a:ext cx="5179200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將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步驟一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資料上傳至系統</a:t>
            </a:r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每個檔案限制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2.0MB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，但可上傳多個檔案</a:t>
            </a:r>
            <a:endParaRPr lang="en-US" altLang="zh-TW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檔案格式限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pdf</a:t>
            </a:r>
          </a:p>
        </p:txBody>
      </p:sp>
    </p:spTree>
    <p:extLst>
      <p:ext uri="{BB962C8B-B14F-4D97-AF65-F5344CB8AC3E}">
        <p14:creationId xmlns:p14="http://schemas.microsoft.com/office/powerpoint/2010/main" val="1475612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1333</TotalTime>
  <Words>951</Words>
  <Application>Microsoft Office PowerPoint</Application>
  <PresentationFormat>如螢幕大小 (4:3)</PresentationFormat>
  <Paragraphs>184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7" baseType="lpstr">
      <vt:lpstr>Abadi</vt:lpstr>
      <vt:lpstr>微軟正黑體</vt:lpstr>
      <vt:lpstr>新細明體</vt:lpstr>
      <vt:lpstr>Arial</vt:lpstr>
      <vt:lpstr>Calibri</vt:lpstr>
      <vt:lpstr>Calibri Light</vt:lpstr>
      <vt:lpstr>Times New Roman</vt:lpstr>
      <vt:lpstr>Verdana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Patty</dc:creator>
  <cp:lastModifiedBy>Administrator</cp:lastModifiedBy>
  <cp:revision>84</cp:revision>
  <cp:lastPrinted>2020-05-14T05:25:01Z</cp:lastPrinted>
  <dcterms:created xsi:type="dcterms:W3CDTF">2020-04-16T03:28:35Z</dcterms:created>
  <dcterms:modified xsi:type="dcterms:W3CDTF">2024-05-23T07:13:47Z</dcterms:modified>
</cp:coreProperties>
</file>