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92"/>
  </p:notesMasterIdLst>
  <p:handoutMasterIdLst>
    <p:handoutMasterId r:id="rId93"/>
  </p:handoutMasterIdLst>
  <p:sldIdLst>
    <p:sldId id="256" r:id="rId2"/>
    <p:sldId id="292" r:id="rId3"/>
    <p:sldId id="314" r:id="rId4"/>
    <p:sldId id="453" r:id="rId5"/>
    <p:sldId id="454" r:id="rId6"/>
    <p:sldId id="452" r:id="rId7"/>
    <p:sldId id="273" r:id="rId8"/>
    <p:sldId id="277" r:id="rId9"/>
    <p:sldId id="279" r:id="rId10"/>
    <p:sldId id="275" r:id="rId11"/>
    <p:sldId id="290" r:id="rId12"/>
    <p:sldId id="415" r:id="rId13"/>
    <p:sldId id="264" r:id="rId14"/>
    <p:sldId id="265" r:id="rId15"/>
    <p:sldId id="414" r:id="rId16"/>
    <p:sldId id="261" r:id="rId17"/>
    <p:sldId id="477" r:id="rId18"/>
    <p:sldId id="478" r:id="rId19"/>
    <p:sldId id="369" r:id="rId20"/>
    <p:sldId id="413" r:id="rId21"/>
    <p:sldId id="416" r:id="rId22"/>
    <p:sldId id="427" r:id="rId23"/>
    <p:sldId id="428" r:id="rId24"/>
    <p:sldId id="429" r:id="rId25"/>
    <p:sldId id="430" r:id="rId26"/>
    <p:sldId id="431" r:id="rId27"/>
    <p:sldId id="432" r:id="rId28"/>
    <p:sldId id="433" r:id="rId29"/>
    <p:sldId id="434" r:id="rId30"/>
    <p:sldId id="435" r:id="rId31"/>
    <p:sldId id="271" r:id="rId32"/>
    <p:sldId id="488" r:id="rId33"/>
    <p:sldId id="281" r:id="rId34"/>
    <p:sldId id="278" r:id="rId35"/>
    <p:sldId id="289" r:id="rId36"/>
    <p:sldId id="296" r:id="rId37"/>
    <p:sldId id="448" r:id="rId38"/>
    <p:sldId id="449" r:id="rId39"/>
    <p:sldId id="450" r:id="rId40"/>
    <p:sldId id="451" r:id="rId41"/>
    <p:sldId id="294" r:id="rId42"/>
    <p:sldId id="303" r:id="rId43"/>
    <p:sldId id="420" r:id="rId44"/>
    <p:sldId id="421" r:id="rId45"/>
    <p:sldId id="422" r:id="rId46"/>
    <p:sldId id="423" r:id="rId47"/>
    <p:sldId id="371" r:id="rId48"/>
    <p:sldId id="456" r:id="rId49"/>
    <p:sldId id="457" r:id="rId50"/>
    <p:sldId id="458" r:id="rId51"/>
    <p:sldId id="460" r:id="rId52"/>
    <p:sldId id="461" r:id="rId53"/>
    <p:sldId id="455" r:id="rId54"/>
    <p:sldId id="487" r:id="rId55"/>
    <p:sldId id="486" r:id="rId56"/>
    <p:sldId id="372" r:id="rId57"/>
    <p:sldId id="490" r:id="rId58"/>
    <p:sldId id="388" r:id="rId59"/>
    <p:sldId id="389" r:id="rId60"/>
    <p:sldId id="373" r:id="rId61"/>
    <p:sldId id="374" r:id="rId62"/>
    <p:sldId id="375" r:id="rId63"/>
    <p:sldId id="376" r:id="rId64"/>
    <p:sldId id="378" r:id="rId65"/>
    <p:sldId id="380" r:id="rId66"/>
    <p:sldId id="379" r:id="rId67"/>
    <p:sldId id="382" r:id="rId68"/>
    <p:sldId id="381" r:id="rId69"/>
    <p:sldId id="383" r:id="rId70"/>
    <p:sldId id="387" r:id="rId71"/>
    <p:sldId id="384" r:id="rId72"/>
    <p:sldId id="385" r:id="rId73"/>
    <p:sldId id="386" r:id="rId74"/>
    <p:sldId id="390" r:id="rId75"/>
    <p:sldId id="393" r:id="rId76"/>
    <p:sldId id="392" r:id="rId77"/>
    <p:sldId id="391" r:id="rId78"/>
    <p:sldId id="396" r:id="rId79"/>
    <p:sldId id="395" r:id="rId80"/>
    <p:sldId id="398" r:id="rId81"/>
    <p:sldId id="399" r:id="rId82"/>
    <p:sldId id="394" r:id="rId83"/>
    <p:sldId id="400" r:id="rId84"/>
    <p:sldId id="410" r:id="rId85"/>
    <p:sldId id="411" r:id="rId86"/>
    <p:sldId id="412" r:id="rId87"/>
    <p:sldId id="409" r:id="rId88"/>
    <p:sldId id="418" r:id="rId89"/>
    <p:sldId id="489" r:id="rId90"/>
    <p:sldId id="370" r:id="rId91"/>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Tahoma"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Tahoma"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Tahoma"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Tahoma"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Tahoma" pitchFamily="34" charset="0"/>
        <a:ea typeface="新細明體" pitchFamily="18" charset="-120"/>
        <a:cs typeface="+mn-cs"/>
      </a:defRPr>
    </a:lvl5pPr>
    <a:lvl6pPr marL="2286000" algn="l" defTabSz="914400" rtl="0" eaLnBrk="1" latinLnBrk="0" hangingPunct="1">
      <a:defRPr kumimoji="1" kern="1200">
        <a:solidFill>
          <a:schemeClr val="tx1"/>
        </a:solidFill>
        <a:latin typeface="Tahoma" pitchFamily="34" charset="0"/>
        <a:ea typeface="新細明體" pitchFamily="18" charset="-120"/>
        <a:cs typeface="+mn-cs"/>
      </a:defRPr>
    </a:lvl6pPr>
    <a:lvl7pPr marL="2743200" algn="l" defTabSz="914400" rtl="0" eaLnBrk="1" latinLnBrk="0" hangingPunct="1">
      <a:defRPr kumimoji="1" kern="1200">
        <a:solidFill>
          <a:schemeClr val="tx1"/>
        </a:solidFill>
        <a:latin typeface="Tahoma" pitchFamily="34" charset="0"/>
        <a:ea typeface="新細明體" pitchFamily="18" charset="-120"/>
        <a:cs typeface="+mn-cs"/>
      </a:defRPr>
    </a:lvl7pPr>
    <a:lvl8pPr marL="3200400" algn="l" defTabSz="914400" rtl="0" eaLnBrk="1" latinLnBrk="0" hangingPunct="1">
      <a:defRPr kumimoji="1" kern="1200">
        <a:solidFill>
          <a:schemeClr val="tx1"/>
        </a:solidFill>
        <a:latin typeface="Tahoma" pitchFamily="34" charset="0"/>
        <a:ea typeface="新細明體" pitchFamily="18" charset="-120"/>
        <a:cs typeface="+mn-cs"/>
      </a:defRPr>
    </a:lvl8pPr>
    <a:lvl9pPr marL="3657600" algn="l" defTabSz="914400" rtl="0" eaLnBrk="1" latinLnBrk="0" hangingPunct="1">
      <a:defRPr kumimoji="1" kern="1200">
        <a:solidFill>
          <a:schemeClr val="tx1"/>
        </a:solidFill>
        <a:latin typeface="Tahom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003399"/>
    <a:srgbClr val="000000"/>
    <a:srgbClr val="00407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22" autoAdjust="0"/>
  </p:normalViewPr>
  <p:slideViewPr>
    <p:cSldViewPr>
      <p:cViewPr>
        <p:scale>
          <a:sx n="60" d="100"/>
          <a:sy n="60" d="100"/>
        </p:scale>
        <p:origin x="-145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331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a:defRPr sz="1200">
                <a:latin typeface="Arial" charset="0"/>
                <a:ea typeface="新細明體" pitchFamily="18" charset="-120"/>
              </a:defRPr>
            </a:lvl1pPr>
          </a:lstStyle>
          <a:p>
            <a:pPr>
              <a:defRPr/>
            </a:pPr>
            <a:endParaRPr lang="en-US" altLang="zh-TW"/>
          </a:p>
        </p:txBody>
      </p:sp>
      <p:sp>
        <p:nvSpPr>
          <p:cNvPr id="1331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331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a:defRPr sz="1200">
                <a:latin typeface="Arial" charset="0"/>
                <a:ea typeface="新細明體" pitchFamily="18" charset="-120"/>
              </a:defRPr>
            </a:lvl1pPr>
          </a:lstStyle>
          <a:p>
            <a:pPr>
              <a:defRPr/>
            </a:pPr>
            <a:fld id="{EE8917A9-84B3-4B57-9DAA-1CCCEC030CE2}" type="slidenum">
              <a:rPr lang="en-US" altLang="zh-TW"/>
              <a:pPr>
                <a:defRPr/>
              </a:pPr>
              <a:t>‹#›</a:t>
            </a:fld>
            <a:endParaRPr lang="en-US" altLang="zh-TW"/>
          </a:p>
        </p:txBody>
      </p:sp>
    </p:spTree>
    <p:extLst>
      <p:ext uri="{BB962C8B-B14F-4D97-AF65-F5344CB8AC3E}">
        <p14:creationId xmlns:p14="http://schemas.microsoft.com/office/powerpoint/2010/main" val="91354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31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a:defRPr sz="1200">
                <a:latin typeface="Arial" charset="0"/>
                <a:ea typeface="新細明體" pitchFamily="18" charset="-120"/>
              </a:defRPr>
            </a:lvl1pPr>
          </a:lstStyle>
          <a:p>
            <a:pPr>
              <a:defRPr/>
            </a:pPr>
            <a:endParaRPr lang="en-US" altLang="zh-TW"/>
          </a:p>
        </p:txBody>
      </p:sp>
      <p:sp>
        <p:nvSpPr>
          <p:cNvPr id="9523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31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31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a:defRPr sz="1200">
                <a:latin typeface="Arial" charset="0"/>
                <a:ea typeface="新細明體" pitchFamily="18" charset="-120"/>
              </a:defRPr>
            </a:lvl1pPr>
          </a:lstStyle>
          <a:p>
            <a:pPr>
              <a:defRPr/>
            </a:pPr>
            <a:fld id="{4CCF16B9-1008-4F61-8E6F-1B9B25752BC2}" type="slidenum">
              <a:rPr lang="en-US" altLang="zh-TW"/>
              <a:pPr>
                <a:defRPr/>
              </a:pPr>
              <a:t>‹#›</a:t>
            </a:fld>
            <a:endParaRPr lang="en-US" altLang="zh-TW"/>
          </a:p>
        </p:txBody>
      </p:sp>
    </p:spTree>
    <p:extLst>
      <p:ext uri="{BB962C8B-B14F-4D97-AF65-F5344CB8AC3E}">
        <p14:creationId xmlns:p14="http://schemas.microsoft.com/office/powerpoint/2010/main" val="476393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幻灯片图像占位符 1"/>
          <p:cNvSpPr>
            <a:spLocks noGrp="1" noRot="1" noChangeAspect="1" noTextEdit="1"/>
          </p:cNvSpPr>
          <p:nvPr>
            <p:ph type="sldImg"/>
          </p:nvPr>
        </p:nvSpPr>
        <p:spPr>
          <a:xfrm>
            <a:off x="917575" y="744538"/>
            <a:ext cx="4965700" cy="3724275"/>
          </a:xfrm>
          <a:ln/>
        </p:spPr>
      </p:sp>
      <p:sp>
        <p:nvSpPr>
          <p:cNvPr id="9728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lstStyle/>
          <a:p>
            <a:pPr eaLnBrk="1" hangingPunct="1"/>
            <a:endParaRPr lang="zh-TW" altLang="zh-TW" smtClean="0"/>
          </a:p>
        </p:txBody>
      </p:sp>
      <p:sp>
        <p:nvSpPr>
          <p:cNvPr id="97284" name="灯片编号占位符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nchor="b"/>
          <a:lstStyle>
            <a:lvl1pPr defTabSz="930275" eaLnBrk="0" hangingPunct="0">
              <a:defRPr kumimoji="1">
                <a:solidFill>
                  <a:schemeClr val="tx1"/>
                </a:solidFill>
                <a:latin typeface="Tahoma" pitchFamily="34" charset="0"/>
                <a:ea typeface="新細明體" pitchFamily="18" charset="-120"/>
              </a:defRPr>
            </a:lvl1pPr>
            <a:lvl2pPr marL="742950" indent="-285750" defTabSz="930275" eaLnBrk="0" hangingPunct="0">
              <a:defRPr kumimoji="1">
                <a:solidFill>
                  <a:schemeClr val="tx1"/>
                </a:solidFill>
                <a:latin typeface="Tahoma" pitchFamily="34" charset="0"/>
                <a:ea typeface="新細明體" pitchFamily="18" charset="-120"/>
              </a:defRPr>
            </a:lvl2pPr>
            <a:lvl3pPr marL="1143000" indent="-228600" defTabSz="930275" eaLnBrk="0" hangingPunct="0">
              <a:defRPr kumimoji="1">
                <a:solidFill>
                  <a:schemeClr val="tx1"/>
                </a:solidFill>
                <a:latin typeface="Tahoma" pitchFamily="34" charset="0"/>
                <a:ea typeface="新細明體" pitchFamily="18" charset="-120"/>
              </a:defRPr>
            </a:lvl3pPr>
            <a:lvl4pPr marL="1600200" indent="-228600" defTabSz="930275" eaLnBrk="0" hangingPunct="0">
              <a:defRPr kumimoji="1">
                <a:solidFill>
                  <a:schemeClr val="tx1"/>
                </a:solidFill>
                <a:latin typeface="Tahoma" pitchFamily="34" charset="0"/>
                <a:ea typeface="新細明體" pitchFamily="18" charset="-120"/>
              </a:defRPr>
            </a:lvl4pPr>
            <a:lvl5pPr marL="2057400" indent="-228600" defTabSz="930275" eaLnBrk="0" hangingPunct="0">
              <a:defRPr kumimoji="1">
                <a:solidFill>
                  <a:schemeClr val="tx1"/>
                </a:solidFill>
                <a:latin typeface="Tahoma" pitchFamily="34" charset="0"/>
                <a:ea typeface="新細明體" pitchFamily="18" charset="-120"/>
              </a:defRPr>
            </a:lvl5pPr>
            <a:lvl6pPr marL="25146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r" eaLnBrk="1" hangingPunct="1"/>
            <a:fld id="{422F8F0B-597A-4B90-AC39-2ECCEDBDEB5F}" type="slidenum">
              <a:rPr kumimoji="0" lang="en-US" altLang="zh-CN" sz="1200">
                <a:latin typeface="Verdana" pitchFamily="34" charset="0"/>
                <a:ea typeface="SimSun" pitchFamily="2" charset="-122"/>
              </a:rPr>
              <a:pPr algn="r" eaLnBrk="1" hangingPunct="1"/>
              <a:t>42</a:t>
            </a:fld>
            <a:endParaRPr kumimoji="0" lang="en-US" altLang="zh-CN" sz="1200">
              <a:latin typeface="Verdana" pitchFamily="34" charset="0"/>
              <a:ea typeface="SimSun"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幻灯片图像占位符 1"/>
          <p:cNvSpPr>
            <a:spLocks noGrp="1" noRot="1" noChangeAspect="1" noTextEdit="1"/>
          </p:cNvSpPr>
          <p:nvPr>
            <p:ph type="sldImg"/>
          </p:nvPr>
        </p:nvSpPr>
        <p:spPr>
          <a:xfrm>
            <a:off x="917575" y="744538"/>
            <a:ext cx="4965700" cy="3724275"/>
          </a:xfrm>
          <a:ln/>
        </p:spPr>
      </p:sp>
      <p:sp>
        <p:nvSpPr>
          <p:cNvPr id="9830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lstStyle/>
          <a:p>
            <a:pPr eaLnBrk="1" hangingPunct="1"/>
            <a:endParaRPr lang="zh-TW" altLang="zh-TW" smtClean="0"/>
          </a:p>
        </p:txBody>
      </p:sp>
      <p:sp>
        <p:nvSpPr>
          <p:cNvPr id="98308" name="灯片编号占位符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nchor="b"/>
          <a:lstStyle>
            <a:lvl1pPr defTabSz="930275" eaLnBrk="0" hangingPunct="0">
              <a:defRPr kumimoji="1">
                <a:solidFill>
                  <a:schemeClr val="tx1"/>
                </a:solidFill>
                <a:latin typeface="Tahoma" pitchFamily="34" charset="0"/>
                <a:ea typeface="新細明體" pitchFamily="18" charset="-120"/>
              </a:defRPr>
            </a:lvl1pPr>
            <a:lvl2pPr marL="742950" indent="-285750" defTabSz="930275" eaLnBrk="0" hangingPunct="0">
              <a:defRPr kumimoji="1">
                <a:solidFill>
                  <a:schemeClr val="tx1"/>
                </a:solidFill>
                <a:latin typeface="Tahoma" pitchFamily="34" charset="0"/>
                <a:ea typeface="新細明體" pitchFamily="18" charset="-120"/>
              </a:defRPr>
            </a:lvl2pPr>
            <a:lvl3pPr marL="1143000" indent="-228600" defTabSz="930275" eaLnBrk="0" hangingPunct="0">
              <a:defRPr kumimoji="1">
                <a:solidFill>
                  <a:schemeClr val="tx1"/>
                </a:solidFill>
                <a:latin typeface="Tahoma" pitchFamily="34" charset="0"/>
                <a:ea typeface="新細明體" pitchFamily="18" charset="-120"/>
              </a:defRPr>
            </a:lvl3pPr>
            <a:lvl4pPr marL="1600200" indent="-228600" defTabSz="930275" eaLnBrk="0" hangingPunct="0">
              <a:defRPr kumimoji="1">
                <a:solidFill>
                  <a:schemeClr val="tx1"/>
                </a:solidFill>
                <a:latin typeface="Tahoma" pitchFamily="34" charset="0"/>
                <a:ea typeface="新細明體" pitchFamily="18" charset="-120"/>
              </a:defRPr>
            </a:lvl4pPr>
            <a:lvl5pPr marL="2057400" indent="-228600" defTabSz="930275" eaLnBrk="0" hangingPunct="0">
              <a:defRPr kumimoji="1">
                <a:solidFill>
                  <a:schemeClr val="tx1"/>
                </a:solidFill>
                <a:latin typeface="Tahoma" pitchFamily="34" charset="0"/>
                <a:ea typeface="新細明體" pitchFamily="18" charset="-120"/>
              </a:defRPr>
            </a:lvl5pPr>
            <a:lvl6pPr marL="25146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r" eaLnBrk="1" hangingPunct="1"/>
            <a:fld id="{D094B8C5-EE6C-4CC8-B2EF-85A221478AB8}" type="slidenum">
              <a:rPr kumimoji="0" lang="en-US" altLang="zh-CN" sz="1200">
                <a:latin typeface="Verdana" pitchFamily="34" charset="0"/>
                <a:ea typeface="SimSun" pitchFamily="2" charset="-122"/>
              </a:rPr>
              <a:pPr algn="r" eaLnBrk="1" hangingPunct="1"/>
              <a:t>43</a:t>
            </a:fld>
            <a:endParaRPr kumimoji="0" lang="en-US" altLang="zh-CN" sz="1200">
              <a:latin typeface="Verdana" pitchFamily="34" charset="0"/>
              <a:ea typeface="SimSun"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幻灯片图像占位符 1"/>
          <p:cNvSpPr>
            <a:spLocks noGrp="1" noRot="1" noChangeAspect="1" noTextEdit="1"/>
          </p:cNvSpPr>
          <p:nvPr>
            <p:ph type="sldImg"/>
          </p:nvPr>
        </p:nvSpPr>
        <p:spPr>
          <a:xfrm>
            <a:off x="917575" y="744538"/>
            <a:ext cx="4965700" cy="3724275"/>
          </a:xfrm>
          <a:ln/>
        </p:spPr>
      </p:sp>
      <p:sp>
        <p:nvSpPr>
          <p:cNvPr id="9933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lstStyle/>
          <a:p>
            <a:pPr eaLnBrk="1" hangingPunct="1"/>
            <a:endParaRPr lang="zh-TW" altLang="zh-TW" smtClean="0"/>
          </a:p>
        </p:txBody>
      </p:sp>
      <p:sp>
        <p:nvSpPr>
          <p:cNvPr id="99332" name="灯片编号占位符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nchor="b"/>
          <a:lstStyle>
            <a:lvl1pPr defTabSz="930275" eaLnBrk="0" hangingPunct="0">
              <a:defRPr kumimoji="1">
                <a:solidFill>
                  <a:schemeClr val="tx1"/>
                </a:solidFill>
                <a:latin typeface="Tahoma" pitchFamily="34" charset="0"/>
                <a:ea typeface="新細明體" pitchFamily="18" charset="-120"/>
              </a:defRPr>
            </a:lvl1pPr>
            <a:lvl2pPr marL="742950" indent="-285750" defTabSz="930275" eaLnBrk="0" hangingPunct="0">
              <a:defRPr kumimoji="1">
                <a:solidFill>
                  <a:schemeClr val="tx1"/>
                </a:solidFill>
                <a:latin typeface="Tahoma" pitchFamily="34" charset="0"/>
                <a:ea typeface="新細明體" pitchFamily="18" charset="-120"/>
              </a:defRPr>
            </a:lvl2pPr>
            <a:lvl3pPr marL="1143000" indent="-228600" defTabSz="930275" eaLnBrk="0" hangingPunct="0">
              <a:defRPr kumimoji="1">
                <a:solidFill>
                  <a:schemeClr val="tx1"/>
                </a:solidFill>
                <a:latin typeface="Tahoma" pitchFamily="34" charset="0"/>
                <a:ea typeface="新細明體" pitchFamily="18" charset="-120"/>
              </a:defRPr>
            </a:lvl3pPr>
            <a:lvl4pPr marL="1600200" indent="-228600" defTabSz="930275" eaLnBrk="0" hangingPunct="0">
              <a:defRPr kumimoji="1">
                <a:solidFill>
                  <a:schemeClr val="tx1"/>
                </a:solidFill>
                <a:latin typeface="Tahoma" pitchFamily="34" charset="0"/>
                <a:ea typeface="新細明體" pitchFamily="18" charset="-120"/>
              </a:defRPr>
            </a:lvl4pPr>
            <a:lvl5pPr marL="2057400" indent="-228600" defTabSz="930275" eaLnBrk="0" hangingPunct="0">
              <a:defRPr kumimoji="1">
                <a:solidFill>
                  <a:schemeClr val="tx1"/>
                </a:solidFill>
                <a:latin typeface="Tahoma" pitchFamily="34" charset="0"/>
                <a:ea typeface="新細明體" pitchFamily="18" charset="-120"/>
              </a:defRPr>
            </a:lvl5pPr>
            <a:lvl6pPr marL="25146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r" eaLnBrk="1" hangingPunct="1"/>
            <a:fld id="{A001D880-975B-4D87-8551-48FEEBBCC819}" type="slidenum">
              <a:rPr kumimoji="0" lang="en-US" altLang="zh-CN" sz="1200">
                <a:latin typeface="Verdana" pitchFamily="34" charset="0"/>
                <a:ea typeface="SimSun" pitchFamily="2" charset="-122"/>
              </a:rPr>
              <a:pPr algn="r" eaLnBrk="1" hangingPunct="1"/>
              <a:t>44</a:t>
            </a:fld>
            <a:endParaRPr kumimoji="0" lang="en-US" altLang="zh-CN" sz="1200">
              <a:latin typeface="Verdana" pitchFamily="34" charset="0"/>
              <a:ea typeface="SimSun"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幻灯片图像占位符 1"/>
          <p:cNvSpPr>
            <a:spLocks noGrp="1" noRot="1" noChangeAspect="1" noTextEdit="1"/>
          </p:cNvSpPr>
          <p:nvPr>
            <p:ph type="sldImg"/>
          </p:nvPr>
        </p:nvSpPr>
        <p:spPr>
          <a:xfrm>
            <a:off x="917575" y="744538"/>
            <a:ext cx="4965700" cy="3724275"/>
          </a:xfrm>
          <a:ln/>
        </p:spPr>
      </p:sp>
      <p:sp>
        <p:nvSpPr>
          <p:cNvPr id="10035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lstStyle/>
          <a:p>
            <a:pPr eaLnBrk="1" hangingPunct="1"/>
            <a:endParaRPr lang="zh-TW" altLang="zh-TW" smtClean="0"/>
          </a:p>
        </p:txBody>
      </p:sp>
      <p:sp>
        <p:nvSpPr>
          <p:cNvPr id="100356" name="灯片编号占位符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nchor="b"/>
          <a:lstStyle>
            <a:lvl1pPr defTabSz="930275" eaLnBrk="0" hangingPunct="0">
              <a:defRPr kumimoji="1">
                <a:solidFill>
                  <a:schemeClr val="tx1"/>
                </a:solidFill>
                <a:latin typeface="Tahoma" pitchFamily="34" charset="0"/>
                <a:ea typeface="新細明體" pitchFamily="18" charset="-120"/>
              </a:defRPr>
            </a:lvl1pPr>
            <a:lvl2pPr marL="742950" indent="-285750" defTabSz="930275" eaLnBrk="0" hangingPunct="0">
              <a:defRPr kumimoji="1">
                <a:solidFill>
                  <a:schemeClr val="tx1"/>
                </a:solidFill>
                <a:latin typeface="Tahoma" pitchFamily="34" charset="0"/>
                <a:ea typeface="新細明體" pitchFamily="18" charset="-120"/>
              </a:defRPr>
            </a:lvl2pPr>
            <a:lvl3pPr marL="1143000" indent="-228600" defTabSz="930275" eaLnBrk="0" hangingPunct="0">
              <a:defRPr kumimoji="1">
                <a:solidFill>
                  <a:schemeClr val="tx1"/>
                </a:solidFill>
                <a:latin typeface="Tahoma" pitchFamily="34" charset="0"/>
                <a:ea typeface="新細明體" pitchFamily="18" charset="-120"/>
              </a:defRPr>
            </a:lvl3pPr>
            <a:lvl4pPr marL="1600200" indent="-228600" defTabSz="930275" eaLnBrk="0" hangingPunct="0">
              <a:defRPr kumimoji="1">
                <a:solidFill>
                  <a:schemeClr val="tx1"/>
                </a:solidFill>
                <a:latin typeface="Tahoma" pitchFamily="34" charset="0"/>
                <a:ea typeface="新細明體" pitchFamily="18" charset="-120"/>
              </a:defRPr>
            </a:lvl4pPr>
            <a:lvl5pPr marL="2057400" indent="-228600" defTabSz="930275" eaLnBrk="0" hangingPunct="0">
              <a:defRPr kumimoji="1">
                <a:solidFill>
                  <a:schemeClr val="tx1"/>
                </a:solidFill>
                <a:latin typeface="Tahoma" pitchFamily="34" charset="0"/>
                <a:ea typeface="新細明體" pitchFamily="18" charset="-120"/>
              </a:defRPr>
            </a:lvl5pPr>
            <a:lvl6pPr marL="25146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r" eaLnBrk="1" hangingPunct="1"/>
            <a:fld id="{375765C0-9B6D-4065-AD4E-BA9F102949B7}" type="slidenum">
              <a:rPr kumimoji="0" lang="en-US" altLang="zh-CN" sz="1200">
                <a:latin typeface="Verdana" pitchFamily="34" charset="0"/>
                <a:ea typeface="SimSun" pitchFamily="2" charset="-122"/>
              </a:rPr>
              <a:pPr algn="r" eaLnBrk="1" hangingPunct="1"/>
              <a:t>45</a:t>
            </a:fld>
            <a:endParaRPr kumimoji="0" lang="en-US" altLang="zh-CN" sz="1200">
              <a:latin typeface="Verdana" pitchFamily="34" charset="0"/>
              <a:ea typeface="SimSun"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幻灯片图像占位符 1"/>
          <p:cNvSpPr>
            <a:spLocks noGrp="1" noRot="1" noChangeAspect="1" noTextEdit="1"/>
          </p:cNvSpPr>
          <p:nvPr>
            <p:ph type="sldImg"/>
          </p:nvPr>
        </p:nvSpPr>
        <p:spPr>
          <a:xfrm>
            <a:off x="917575" y="744538"/>
            <a:ext cx="4965700" cy="3724275"/>
          </a:xfrm>
          <a:ln/>
        </p:spPr>
      </p:sp>
      <p:sp>
        <p:nvSpPr>
          <p:cNvPr id="10137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lstStyle/>
          <a:p>
            <a:pPr eaLnBrk="1" hangingPunct="1"/>
            <a:endParaRPr lang="zh-TW" altLang="zh-TW" smtClean="0"/>
          </a:p>
        </p:txBody>
      </p:sp>
      <p:sp>
        <p:nvSpPr>
          <p:cNvPr id="101380" name="灯片编号占位符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08" tIns="46854" rIns="93708" bIns="46854" anchor="b"/>
          <a:lstStyle>
            <a:lvl1pPr defTabSz="930275" eaLnBrk="0" hangingPunct="0">
              <a:defRPr kumimoji="1">
                <a:solidFill>
                  <a:schemeClr val="tx1"/>
                </a:solidFill>
                <a:latin typeface="Tahoma" pitchFamily="34" charset="0"/>
                <a:ea typeface="新細明體" pitchFamily="18" charset="-120"/>
              </a:defRPr>
            </a:lvl1pPr>
            <a:lvl2pPr marL="742950" indent="-285750" defTabSz="930275" eaLnBrk="0" hangingPunct="0">
              <a:defRPr kumimoji="1">
                <a:solidFill>
                  <a:schemeClr val="tx1"/>
                </a:solidFill>
                <a:latin typeface="Tahoma" pitchFamily="34" charset="0"/>
                <a:ea typeface="新細明體" pitchFamily="18" charset="-120"/>
              </a:defRPr>
            </a:lvl2pPr>
            <a:lvl3pPr marL="1143000" indent="-228600" defTabSz="930275" eaLnBrk="0" hangingPunct="0">
              <a:defRPr kumimoji="1">
                <a:solidFill>
                  <a:schemeClr val="tx1"/>
                </a:solidFill>
                <a:latin typeface="Tahoma" pitchFamily="34" charset="0"/>
                <a:ea typeface="新細明體" pitchFamily="18" charset="-120"/>
              </a:defRPr>
            </a:lvl3pPr>
            <a:lvl4pPr marL="1600200" indent="-228600" defTabSz="930275" eaLnBrk="0" hangingPunct="0">
              <a:defRPr kumimoji="1">
                <a:solidFill>
                  <a:schemeClr val="tx1"/>
                </a:solidFill>
                <a:latin typeface="Tahoma" pitchFamily="34" charset="0"/>
                <a:ea typeface="新細明體" pitchFamily="18" charset="-120"/>
              </a:defRPr>
            </a:lvl4pPr>
            <a:lvl5pPr marL="2057400" indent="-228600" defTabSz="930275" eaLnBrk="0" hangingPunct="0">
              <a:defRPr kumimoji="1">
                <a:solidFill>
                  <a:schemeClr val="tx1"/>
                </a:solidFill>
                <a:latin typeface="Tahoma" pitchFamily="34" charset="0"/>
                <a:ea typeface="新細明體" pitchFamily="18" charset="-120"/>
              </a:defRPr>
            </a:lvl5pPr>
            <a:lvl6pPr marL="25146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defTabSz="930275"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r" eaLnBrk="1" hangingPunct="1"/>
            <a:fld id="{D6EAD7B3-438C-4168-84B7-0015FFF2ECE3}" type="slidenum">
              <a:rPr kumimoji="0" lang="en-US" altLang="zh-CN" sz="1200">
                <a:latin typeface="Verdana" pitchFamily="34" charset="0"/>
                <a:ea typeface="SimSun" pitchFamily="2" charset="-122"/>
              </a:rPr>
              <a:pPr algn="r" eaLnBrk="1" hangingPunct="1"/>
              <a:t>46</a:t>
            </a:fld>
            <a:endParaRPr kumimoji="0" lang="en-US" altLang="zh-CN" sz="1200">
              <a:latin typeface="Verdana" pitchFamily="34" charset="0"/>
              <a:ea typeface="SimSun"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r>
              <a:rPr lang="zh-TW" altLang="en-US"/>
              <a:t>按一下以編輯母片標題樣式</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0AF1946-6D64-4428-BB95-849B7753E8BF}" type="slidenum">
              <a:rPr lang="en-US" altLang="zh-TW"/>
              <a:pPr>
                <a:defRPr/>
              </a:pPr>
              <a:t>‹#›</a:t>
            </a:fld>
            <a:endParaRPr lang="en-US" altLang="zh-TW"/>
          </a:p>
        </p:txBody>
      </p:sp>
    </p:spTree>
    <p:extLst>
      <p:ext uri="{BB962C8B-B14F-4D97-AF65-F5344CB8AC3E}">
        <p14:creationId xmlns:p14="http://schemas.microsoft.com/office/powerpoint/2010/main" val="5454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6776259C-958F-4ADE-A4CA-A6BDD3099F83}" type="slidenum">
              <a:rPr lang="en-US" altLang="zh-TW"/>
              <a:pPr>
                <a:defRPr/>
              </a:pPr>
              <a:t>‹#›</a:t>
            </a:fld>
            <a:endParaRPr lang="en-US" altLang="zh-TW"/>
          </a:p>
        </p:txBody>
      </p:sp>
    </p:spTree>
    <p:extLst>
      <p:ext uri="{BB962C8B-B14F-4D97-AF65-F5344CB8AC3E}">
        <p14:creationId xmlns:p14="http://schemas.microsoft.com/office/powerpoint/2010/main" val="247559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5810C757-C71D-4502-A4F5-4DE9E4CC339C}" type="slidenum">
              <a:rPr lang="en-US" altLang="zh-TW"/>
              <a:pPr>
                <a:defRPr/>
              </a:pPr>
              <a:t>‹#›</a:t>
            </a:fld>
            <a:endParaRPr lang="en-US" altLang="zh-TW"/>
          </a:p>
        </p:txBody>
      </p:sp>
    </p:spTree>
    <p:extLst>
      <p:ext uri="{BB962C8B-B14F-4D97-AF65-F5344CB8AC3E}">
        <p14:creationId xmlns:p14="http://schemas.microsoft.com/office/powerpoint/2010/main" val="2782117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3D53E265-0DC8-4E2B-A125-6821EA406863}" type="slidenum">
              <a:rPr lang="en-US" altLang="zh-TW"/>
              <a:pPr>
                <a:defRPr/>
              </a:pPr>
              <a:t>‹#›</a:t>
            </a:fld>
            <a:endParaRPr lang="en-US" altLang="zh-TW"/>
          </a:p>
        </p:txBody>
      </p:sp>
    </p:spTree>
    <p:extLst>
      <p:ext uri="{BB962C8B-B14F-4D97-AF65-F5344CB8AC3E}">
        <p14:creationId xmlns:p14="http://schemas.microsoft.com/office/powerpoint/2010/main" val="2640471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美工圖案版面配置區 3"/>
          <p:cNvSpPr>
            <a:spLocks noGrp="1"/>
          </p:cNvSpPr>
          <p:nvPr>
            <p:ph type="clipArt" sz="half" idx="2"/>
          </p:nvPr>
        </p:nvSpPr>
        <p:spPr>
          <a:xfrm>
            <a:off x="5145088" y="2017713"/>
            <a:ext cx="3810000" cy="4114800"/>
          </a:xfrm>
        </p:spPr>
        <p:txBody>
          <a:bodyPr/>
          <a:lstStyle/>
          <a:p>
            <a:pPr lvl="0"/>
            <a:endParaRPr lang="zh-TW" alt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DB1C3236-32A6-402D-8E6F-CE2405D9856A}" type="slidenum">
              <a:rPr lang="en-US" altLang="zh-TW"/>
              <a:pPr>
                <a:defRPr/>
              </a:pPr>
              <a:t>‹#›</a:t>
            </a:fld>
            <a:endParaRPr lang="en-US" altLang="zh-TW"/>
          </a:p>
        </p:txBody>
      </p:sp>
    </p:spTree>
    <p:extLst>
      <p:ext uri="{BB962C8B-B14F-4D97-AF65-F5344CB8AC3E}">
        <p14:creationId xmlns:p14="http://schemas.microsoft.com/office/powerpoint/2010/main" val="178844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94C0966B-7071-4C67-A846-8A7034889791}" type="slidenum">
              <a:rPr lang="en-US" altLang="zh-TW"/>
              <a:pPr>
                <a:defRPr/>
              </a:pPr>
              <a:t>‹#›</a:t>
            </a:fld>
            <a:endParaRPr lang="en-US" altLang="zh-TW"/>
          </a:p>
        </p:txBody>
      </p:sp>
    </p:spTree>
    <p:extLst>
      <p:ext uri="{BB962C8B-B14F-4D97-AF65-F5344CB8AC3E}">
        <p14:creationId xmlns:p14="http://schemas.microsoft.com/office/powerpoint/2010/main" val="337205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92B32C08-2211-4023-A88D-7C454D573083}" type="slidenum">
              <a:rPr lang="en-US" altLang="zh-TW"/>
              <a:pPr>
                <a:defRPr/>
              </a:pPr>
              <a:t>‹#›</a:t>
            </a:fld>
            <a:endParaRPr lang="en-US" altLang="zh-TW"/>
          </a:p>
        </p:txBody>
      </p:sp>
    </p:spTree>
    <p:extLst>
      <p:ext uri="{BB962C8B-B14F-4D97-AF65-F5344CB8AC3E}">
        <p14:creationId xmlns:p14="http://schemas.microsoft.com/office/powerpoint/2010/main" val="350238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54338D17-1264-4EC3-A27D-D8DC1A2AED81}" type="slidenum">
              <a:rPr lang="en-US" altLang="zh-TW"/>
              <a:pPr>
                <a:defRPr/>
              </a:pPr>
              <a:t>‹#›</a:t>
            </a:fld>
            <a:endParaRPr lang="en-US" altLang="zh-TW"/>
          </a:p>
        </p:txBody>
      </p:sp>
    </p:spTree>
    <p:extLst>
      <p:ext uri="{BB962C8B-B14F-4D97-AF65-F5344CB8AC3E}">
        <p14:creationId xmlns:p14="http://schemas.microsoft.com/office/powerpoint/2010/main" val="35305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BA55B171-46A5-42E1-AE47-036B85F95ACC}" type="slidenum">
              <a:rPr lang="en-US" altLang="zh-TW"/>
              <a:pPr>
                <a:defRPr/>
              </a:pPr>
              <a:t>‹#›</a:t>
            </a:fld>
            <a:endParaRPr lang="en-US" altLang="zh-TW"/>
          </a:p>
        </p:txBody>
      </p:sp>
    </p:spTree>
    <p:extLst>
      <p:ext uri="{BB962C8B-B14F-4D97-AF65-F5344CB8AC3E}">
        <p14:creationId xmlns:p14="http://schemas.microsoft.com/office/powerpoint/2010/main" val="394364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3835767D-668D-454B-A3F4-E074498C4CFC}" type="slidenum">
              <a:rPr lang="en-US" altLang="zh-TW"/>
              <a:pPr>
                <a:defRPr/>
              </a:pPr>
              <a:t>‹#›</a:t>
            </a:fld>
            <a:endParaRPr lang="en-US" altLang="zh-TW"/>
          </a:p>
        </p:txBody>
      </p:sp>
    </p:spTree>
    <p:extLst>
      <p:ext uri="{BB962C8B-B14F-4D97-AF65-F5344CB8AC3E}">
        <p14:creationId xmlns:p14="http://schemas.microsoft.com/office/powerpoint/2010/main" val="331201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BDB67292-0D16-4ED6-A400-2AEA796CDD2E}" type="slidenum">
              <a:rPr lang="en-US" altLang="zh-TW"/>
              <a:pPr>
                <a:defRPr/>
              </a:pPr>
              <a:t>‹#›</a:t>
            </a:fld>
            <a:endParaRPr lang="en-US" altLang="zh-TW"/>
          </a:p>
        </p:txBody>
      </p:sp>
    </p:spTree>
    <p:extLst>
      <p:ext uri="{BB962C8B-B14F-4D97-AF65-F5344CB8AC3E}">
        <p14:creationId xmlns:p14="http://schemas.microsoft.com/office/powerpoint/2010/main" val="72221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C283EB1B-45FC-4193-8FB9-A216B0856B70}" type="slidenum">
              <a:rPr lang="en-US" altLang="zh-TW"/>
              <a:pPr>
                <a:defRPr/>
              </a:pPr>
              <a:t>‹#›</a:t>
            </a:fld>
            <a:endParaRPr lang="en-US" altLang="zh-TW"/>
          </a:p>
        </p:txBody>
      </p:sp>
    </p:spTree>
    <p:extLst>
      <p:ext uri="{BB962C8B-B14F-4D97-AF65-F5344CB8AC3E}">
        <p14:creationId xmlns:p14="http://schemas.microsoft.com/office/powerpoint/2010/main" val="16039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A30016AA-6707-47FB-AEF0-2F079096B1D3}" type="slidenum">
              <a:rPr lang="en-US" altLang="zh-TW"/>
              <a:pPr>
                <a:defRPr/>
              </a:pPr>
              <a:t>‹#›</a:t>
            </a:fld>
            <a:endParaRPr lang="en-US" altLang="zh-TW"/>
          </a:p>
        </p:txBody>
      </p:sp>
    </p:spTree>
    <p:extLst>
      <p:ext uri="{BB962C8B-B14F-4D97-AF65-F5344CB8AC3E}">
        <p14:creationId xmlns:p14="http://schemas.microsoft.com/office/powerpoint/2010/main" val="150669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endParaRPr lang="zh-TW" altLang="zh-TW"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a typeface="新細明體" pitchFamily="18" charset="-120"/>
              </a:defRPr>
            </a:lvl1pPr>
          </a:lstStyle>
          <a:p>
            <a:pPr>
              <a:defRPr/>
            </a:pPr>
            <a:endParaRPr lang="en-US" altLang="zh-TW"/>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a typeface="新細明體" pitchFamily="18" charset="-120"/>
              </a:defRPr>
            </a:lvl1pPr>
          </a:lstStyle>
          <a:p>
            <a:pPr>
              <a:defRPr/>
            </a:pPr>
            <a:endParaRPr lang="en-US" altLang="zh-TW"/>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a typeface="新細明體" pitchFamily="18" charset="-120"/>
              </a:defRPr>
            </a:lvl1pPr>
          </a:lstStyle>
          <a:p>
            <a:pPr>
              <a:defRPr/>
            </a:pPr>
            <a:fld id="{7906DBA6-238C-42FE-942F-2039F5F5CE1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294"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 id="2147484292" r:id="rId12"/>
    <p:sldLayoutId id="2147484293"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wfs.mol.gov.tw/WFWeb/index.aspx"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9.wmf"/><Relationship Id="rId4" Type="http://schemas.openxmlformats.org/officeDocument/2006/relationships/oleObject" Target="../embeddings/oleObject10.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image" Target="../media/image9.wmf"/><Relationship Id="rId4" Type="http://schemas.openxmlformats.org/officeDocument/2006/relationships/oleObject" Target="../embeddings/oleObject11.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9.wmf"/><Relationship Id="rId4" Type="http://schemas.openxmlformats.org/officeDocument/2006/relationships/oleObject" Target="../embeddings/oleObject12.bin"/></Relationships>
</file>

<file path=ppt/slides/_rels/slide47.xml.rels><?xml version="1.0" encoding="UTF-8" standalone="yes"?>
<Relationships xmlns="http://schemas.openxmlformats.org/package/2006/relationships"><Relationship Id="rId2" Type="http://schemas.openxmlformats.org/officeDocument/2006/relationships/hyperlink" Target="https://wfs.mol.gov.tw/WFWeb/index.aspx"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hyperlink" Target="https://wfs.mol.gov.tw/WFWeb/index.aspx"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3" Type="http://schemas.openxmlformats.org/officeDocument/2006/relationships/hyperlink" Target="mailto:mol_service@hzn.com.tw" TargetMode="External"/><Relationship Id="rId2" Type="http://schemas.openxmlformats.org/officeDocument/2006/relationships/hyperlink" Target="http://web.cla.gov.tw/wf/index.asp" TargetMode="Externa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94D1F88-BCE6-40A6-BA27-3B1DE2975D08}" type="slidenum">
              <a:rPr kumimoji="0" lang="en-US" altLang="zh-TW" smtClean="0">
                <a:solidFill>
                  <a:schemeClr val="bg2"/>
                </a:solidFill>
              </a:rPr>
              <a:pPr eaLnBrk="1" hangingPunct="1"/>
              <a:t>1</a:t>
            </a:fld>
            <a:endParaRPr kumimoji="0" lang="en-US" altLang="zh-TW" smtClean="0">
              <a:solidFill>
                <a:schemeClr val="bg2"/>
              </a:solidFill>
            </a:endParaRPr>
          </a:p>
        </p:txBody>
      </p:sp>
      <p:sp>
        <p:nvSpPr>
          <p:cNvPr id="3075" name="Rectangle 2"/>
          <p:cNvSpPr>
            <a:spLocks noGrp="1" noChangeArrowheads="1"/>
          </p:cNvSpPr>
          <p:nvPr>
            <p:ph type="ctrTitle"/>
          </p:nvPr>
        </p:nvSpPr>
        <p:spPr>
          <a:xfrm>
            <a:off x="468313" y="692150"/>
            <a:ext cx="8064500" cy="1441450"/>
          </a:xfrm>
        </p:spPr>
        <p:txBody>
          <a:bodyPr/>
          <a:lstStyle/>
          <a:p>
            <a:pPr eaLnBrk="1" hangingPunct="1"/>
            <a:r>
              <a:rPr lang="zh-TW" altLang="en-US" b="1" smtClean="0">
                <a:ea typeface="標楷體" pitchFamily="65" charset="-120"/>
              </a:rPr>
              <a:t>職工福利金條例暨附屬法規說明</a:t>
            </a:r>
            <a:r>
              <a:rPr lang="zh-TW" altLang="en-US" b="1" smtClean="0"/>
              <a:t> </a:t>
            </a:r>
          </a:p>
        </p:txBody>
      </p:sp>
      <p:sp>
        <p:nvSpPr>
          <p:cNvPr id="3076" name="Rectangle 3"/>
          <p:cNvSpPr>
            <a:spLocks noGrp="1" noChangeArrowheads="1"/>
          </p:cNvSpPr>
          <p:nvPr>
            <p:ph type="subTitle" idx="1"/>
          </p:nvPr>
        </p:nvSpPr>
        <p:spPr>
          <a:xfrm>
            <a:off x="3635375" y="3500438"/>
            <a:ext cx="4681538" cy="2257425"/>
          </a:xfrm>
        </p:spPr>
        <p:txBody>
          <a:bodyPr/>
          <a:lstStyle/>
          <a:p>
            <a:pPr eaLnBrk="1" hangingPunct="1"/>
            <a:endParaRPr lang="en-US" altLang="zh-TW" sz="1800" smtClean="0">
              <a:latin typeface="標楷體" pitchFamily="65" charset="-120"/>
              <a:ea typeface="標楷體" pitchFamily="65" charset="-120"/>
            </a:endParaRPr>
          </a:p>
          <a:p>
            <a:pPr eaLnBrk="1" hangingPunct="1"/>
            <a:r>
              <a:rPr lang="zh-TW" altLang="en-US" sz="4000" b="1" smtClean="0">
                <a:latin typeface="標楷體" pitchFamily="65" charset="-120"/>
                <a:ea typeface="標楷體" pitchFamily="65" charset="-120"/>
              </a:rPr>
              <a:t>桃園市政府勞動局</a:t>
            </a:r>
          </a:p>
          <a:p>
            <a:pPr eaLnBrk="1" hangingPunct="1"/>
            <a:r>
              <a:rPr lang="zh-TW" altLang="en-US" sz="4000" b="1" smtClean="0">
                <a:latin typeface="標楷體" pitchFamily="65" charset="-120"/>
                <a:ea typeface="標楷體" pitchFamily="65" charset="-120"/>
              </a:rPr>
              <a:t>勞動條件科</a:t>
            </a:r>
            <a:endParaRPr kumimoji="0" lang="en-US" altLang="zh-TW" sz="4000" b="1" smtClean="0">
              <a:latin typeface="Times New Roman" pitchFamily="18" charset="0"/>
              <a:ea typeface="標楷體" pitchFamily="65" charset="-120"/>
            </a:endParaRPr>
          </a:p>
        </p:txBody>
      </p:sp>
      <p:graphicFrame>
        <p:nvGraphicFramePr>
          <p:cNvPr id="3077" name="Object 5"/>
          <p:cNvGraphicFramePr>
            <a:graphicFrameLocks noChangeAspect="1"/>
          </p:cNvGraphicFramePr>
          <p:nvPr/>
        </p:nvGraphicFramePr>
        <p:xfrm>
          <a:off x="827088" y="3860800"/>
          <a:ext cx="2182812" cy="2109788"/>
        </p:xfrm>
        <a:graphic>
          <a:graphicData uri="http://schemas.openxmlformats.org/presentationml/2006/ole">
            <mc:AlternateContent xmlns:mc="http://schemas.openxmlformats.org/markup-compatibility/2006">
              <mc:Choice xmlns:v="urn:schemas-microsoft-com:vml" Requires="v">
                <p:oleObj spid="_x0000_s3083" name="多媒體項目" r:id="rId4" imgW="2183394" imgH="2109457" progId="MS_ClipArt_Gallery.2">
                  <p:embed/>
                </p:oleObj>
              </mc:Choice>
              <mc:Fallback>
                <p:oleObj name="多媒體項目" r:id="rId4" imgW="2183394" imgH="2109457"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3860800"/>
                        <a:ext cx="2182812" cy="210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0B6B5E9-4077-40A0-9017-714DA21AA0BC}" type="slidenum">
              <a:rPr kumimoji="0" lang="en-US" altLang="zh-TW" smtClean="0"/>
              <a:pPr eaLnBrk="1" hangingPunct="1"/>
              <a:t>10</a:t>
            </a:fld>
            <a:endParaRPr kumimoji="0" lang="en-US" altLang="zh-TW" smtClean="0"/>
          </a:p>
        </p:txBody>
      </p:sp>
      <p:sp>
        <p:nvSpPr>
          <p:cNvPr id="12291" name="Rectangle 2"/>
          <p:cNvSpPr>
            <a:spLocks noGrp="1" noChangeArrowheads="1"/>
          </p:cNvSpPr>
          <p:nvPr>
            <p:ph type="title"/>
          </p:nvPr>
        </p:nvSpPr>
        <p:spPr>
          <a:xfrm>
            <a:off x="900113" y="188913"/>
            <a:ext cx="7993062" cy="1462087"/>
          </a:xfrm>
        </p:spPr>
        <p:txBody>
          <a:bodyPr/>
          <a:lstStyle/>
          <a:p>
            <a:pPr eaLnBrk="1" hangingPunct="1"/>
            <a:r>
              <a:rPr lang="zh-TW" altLang="en-US" sz="3200" b="1" smtClean="0">
                <a:latin typeface="標楷體" pitchFamily="65" charset="-120"/>
                <a:ea typeface="標楷體" pitchFamily="65" charset="-120"/>
              </a:rPr>
              <a:t>   職工福利金提撥來源說明</a:t>
            </a:r>
            <a:r>
              <a:rPr lang="en-US" altLang="zh-TW" sz="3200" b="1" smtClean="0">
                <a:latin typeface="標楷體" pitchFamily="65" charset="-120"/>
                <a:ea typeface="標楷體" pitchFamily="65" charset="-120"/>
              </a:rPr>
              <a:t>-3</a:t>
            </a:r>
            <a:br>
              <a:rPr lang="en-US" altLang="zh-TW" sz="3200" b="1" smtClean="0">
                <a:latin typeface="標楷體" pitchFamily="65" charset="-120"/>
                <a:ea typeface="標楷體" pitchFamily="65" charset="-120"/>
              </a:rPr>
            </a:br>
            <a:r>
              <a:rPr lang="zh-TW" altLang="en-US" sz="3200" b="1" smtClean="0">
                <a:latin typeface="標楷體" pitchFamily="65" charset="-120"/>
                <a:ea typeface="標楷體" pitchFamily="65" charset="-120"/>
              </a:rPr>
              <a:t>  </a:t>
            </a:r>
            <a:r>
              <a:rPr lang="zh-TW" altLang="en-US" sz="2800" b="1" smtClean="0">
                <a:solidFill>
                  <a:srgbClr val="7030A0"/>
                </a:solidFill>
                <a:latin typeface="標楷體" pitchFamily="65" charset="-120"/>
                <a:ea typeface="標楷體" pitchFamily="65" charset="-120"/>
              </a:rPr>
              <a:t>事業單位增資或減資提撥職工福利金疑義</a:t>
            </a:r>
          </a:p>
        </p:txBody>
      </p:sp>
      <p:sp>
        <p:nvSpPr>
          <p:cNvPr id="12292" name="Rectangle 3"/>
          <p:cNvSpPr>
            <a:spLocks noGrp="1" noChangeArrowheads="1"/>
          </p:cNvSpPr>
          <p:nvPr>
            <p:ph type="body" idx="1"/>
          </p:nvPr>
        </p:nvSpPr>
        <p:spPr>
          <a:xfrm>
            <a:off x="250825" y="2060575"/>
            <a:ext cx="8642350" cy="4392613"/>
          </a:xfrm>
        </p:spPr>
        <p:txBody>
          <a:bodyPr/>
          <a:lstStyle/>
          <a:p>
            <a:pPr eaLnBrk="1" hangingPunct="1">
              <a:lnSpc>
                <a:spcPct val="80000"/>
              </a:lnSpc>
            </a:pPr>
            <a:r>
              <a:rPr lang="zh-TW" altLang="en-US" sz="2800" b="1" smtClean="0">
                <a:solidFill>
                  <a:srgbClr val="FF0000"/>
                </a:solidFill>
                <a:latin typeface="標楷體" pitchFamily="65" charset="-120"/>
                <a:ea typeface="標楷體" pitchFamily="65" charset="-120"/>
              </a:rPr>
              <a:t>增資部分並無強制提撥</a:t>
            </a:r>
          </a:p>
          <a:p>
            <a:pPr eaLnBrk="1" hangingPunct="1">
              <a:lnSpc>
                <a:spcPct val="80000"/>
              </a:lnSpc>
              <a:buFont typeface="Wingdings" pitchFamily="2" charset="2"/>
              <a:buNone/>
            </a:pPr>
            <a:r>
              <a:rPr lang="zh-TW" altLang="en-US" sz="1800" smtClean="0">
                <a:latin typeface="標楷體" pitchFamily="65" charset="-120"/>
                <a:ea typeface="標楷體" pitchFamily="65" charset="-120"/>
              </a:rPr>
              <a:t> </a:t>
            </a:r>
            <a:r>
              <a:rPr lang="zh-TW" altLang="en-US" sz="2000" smtClean="0">
                <a:latin typeface="標楷體" pitchFamily="65" charset="-120"/>
                <a:ea typeface="標楷體" pitchFamily="65" charset="-120"/>
              </a:rPr>
              <a:t>★</a:t>
            </a:r>
            <a:r>
              <a:rPr lang="zh-TW" altLang="en-US" sz="2000" b="1" smtClean="0">
                <a:solidFill>
                  <a:srgbClr val="7030A0"/>
                </a:solidFill>
                <a:latin typeface="標楷體" pitchFamily="65" charset="-120"/>
                <a:ea typeface="標楷體" pitchFamily="65" charset="-120"/>
              </a:rPr>
              <a:t>行政院</a:t>
            </a:r>
            <a:r>
              <a:rPr lang="en-US" altLang="zh-TW" sz="2000" b="1" smtClean="0">
                <a:solidFill>
                  <a:srgbClr val="7030A0"/>
                </a:solidFill>
                <a:latin typeface="標楷體" pitchFamily="65" charset="-120"/>
                <a:ea typeface="標楷體" pitchFamily="65" charset="-120"/>
              </a:rPr>
              <a:t>50</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12</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18</a:t>
            </a:r>
            <a:r>
              <a:rPr lang="zh-TW" altLang="en-US" sz="2000" b="1" smtClean="0">
                <a:solidFill>
                  <a:srgbClr val="7030A0"/>
                </a:solidFill>
                <a:latin typeface="標楷體" pitchFamily="65" charset="-120"/>
                <a:ea typeface="標楷體" pitchFamily="65" charset="-120"/>
              </a:rPr>
              <a:t>日臺</a:t>
            </a:r>
            <a:r>
              <a:rPr lang="en-US" altLang="zh-TW" sz="2000" b="1" smtClean="0">
                <a:solidFill>
                  <a:srgbClr val="7030A0"/>
                </a:solidFill>
                <a:latin typeface="標楷體" pitchFamily="65" charset="-120"/>
                <a:ea typeface="標楷體" pitchFamily="65" charset="-120"/>
              </a:rPr>
              <a:t>50</a:t>
            </a:r>
            <a:r>
              <a:rPr lang="zh-TW" altLang="en-US" sz="2000" b="1" smtClean="0">
                <a:solidFill>
                  <a:srgbClr val="7030A0"/>
                </a:solidFill>
                <a:latin typeface="標楷體" pitchFamily="65" charset="-120"/>
                <a:ea typeface="標楷體" pitchFamily="65" charset="-120"/>
              </a:rPr>
              <a:t>內字第</a:t>
            </a:r>
            <a:r>
              <a:rPr lang="en-US" altLang="zh-TW" sz="2000" b="1" smtClean="0">
                <a:solidFill>
                  <a:srgbClr val="7030A0"/>
                </a:solidFill>
                <a:latin typeface="標楷體" pitchFamily="65" charset="-120"/>
                <a:ea typeface="標楷體" pitchFamily="65" charset="-120"/>
              </a:rPr>
              <a:t>7460</a:t>
            </a:r>
            <a:r>
              <a:rPr lang="zh-TW" altLang="en-US" sz="2000" b="1" smtClean="0">
                <a:solidFill>
                  <a:srgbClr val="7030A0"/>
                </a:solidFill>
                <a:latin typeface="標楷體" pitchFamily="65" charset="-120"/>
                <a:ea typeface="標楷體" pitchFamily="65" charset="-120"/>
              </a:rPr>
              <a:t>號令　　　</a:t>
            </a:r>
          </a:p>
          <a:p>
            <a:pPr eaLnBrk="1" hangingPunct="1">
              <a:lnSpc>
                <a:spcPct val="80000"/>
              </a:lnSpc>
              <a:buFont typeface="Wingdings" pitchFamily="2" charset="2"/>
              <a:buNone/>
            </a:pPr>
            <a:r>
              <a:rPr lang="zh-TW" altLang="en-US" sz="2000" smtClean="0">
                <a:latin typeface="標楷體" pitchFamily="65" charset="-120"/>
                <a:ea typeface="標楷體" pitchFamily="65" charset="-120"/>
              </a:rPr>
              <a:t>   </a:t>
            </a:r>
            <a:r>
              <a:rPr lang="zh-TW" altLang="en-US" sz="2400" b="1" smtClean="0">
                <a:latin typeface="標楷體" pitchFamily="65" charset="-120"/>
                <a:ea typeface="標楷體" pitchFamily="65" charset="-120"/>
              </a:rPr>
              <a:t>民營事業單位增加資本額時，自願就增資部份提撥職工福利金辦理職工福利事業者，如此項支出，可以改善職工生活，增進工作效率，其所提撥之職工福利金得作為費用列帳</a:t>
            </a:r>
            <a:r>
              <a:rPr lang="zh-TW" altLang="en-US" sz="2400" b="1" smtClean="0">
                <a:solidFill>
                  <a:srgbClr val="7030A0"/>
                </a:solidFill>
                <a:latin typeface="標楷體" pitchFamily="65" charset="-120"/>
                <a:ea typeface="標楷體" pitchFamily="65" charset="-120"/>
              </a:rPr>
              <a:t>分年攤列</a:t>
            </a:r>
            <a:r>
              <a:rPr lang="zh-TW" altLang="en-US" sz="2400" b="1" smtClean="0">
                <a:latin typeface="標楷體" pitchFamily="65" charset="-120"/>
                <a:ea typeface="標楷體" pitchFamily="65" charset="-120"/>
              </a:rPr>
              <a:t>。</a:t>
            </a:r>
          </a:p>
          <a:p>
            <a:pPr eaLnBrk="1" hangingPunct="1">
              <a:lnSpc>
                <a:spcPct val="80000"/>
              </a:lnSpc>
              <a:buFont typeface="Wingdings" pitchFamily="2" charset="2"/>
              <a:buNone/>
            </a:pPr>
            <a:endParaRPr lang="zh-TW" altLang="en-US" sz="2000" smtClean="0">
              <a:latin typeface="標楷體" pitchFamily="65" charset="-120"/>
              <a:ea typeface="標楷體" pitchFamily="65" charset="-120"/>
            </a:endParaRPr>
          </a:p>
          <a:p>
            <a:pPr eaLnBrk="1" hangingPunct="1">
              <a:lnSpc>
                <a:spcPct val="80000"/>
              </a:lnSpc>
            </a:pPr>
            <a:r>
              <a:rPr lang="zh-TW" altLang="en-US" sz="2800" b="1" smtClean="0">
                <a:solidFill>
                  <a:srgbClr val="FF0000"/>
                </a:solidFill>
                <a:latin typeface="標楷體" pitchFamily="65" charset="-120"/>
                <a:ea typeface="標楷體" pitchFamily="65" charset="-120"/>
              </a:rPr>
              <a:t>減資部分不得要求退還</a:t>
            </a:r>
          </a:p>
          <a:p>
            <a:pPr eaLnBrk="1" hangingPunct="1">
              <a:lnSpc>
                <a:spcPct val="80000"/>
              </a:lnSpc>
              <a:buFont typeface="Wingdings" pitchFamily="2" charset="2"/>
              <a:buNone/>
            </a:pPr>
            <a:r>
              <a:rPr lang="zh-TW" altLang="en-US" sz="1800" smtClean="0">
                <a:latin typeface="標楷體" pitchFamily="65" charset="-120"/>
                <a:ea typeface="標楷體" pitchFamily="65" charset="-120"/>
              </a:rPr>
              <a:t> </a:t>
            </a:r>
            <a:r>
              <a:rPr lang="zh-TW" altLang="en-US" sz="2000" smtClean="0">
                <a:latin typeface="標楷體" pitchFamily="65" charset="-120"/>
                <a:ea typeface="標楷體" pitchFamily="65" charset="-120"/>
              </a:rPr>
              <a:t>★</a:t>
            </a:r>
            <a:r>
              <a:rPr lang="zh-TW" altLang="en-US" sz="2000" b="1" smtClean="0">
                <a:solidFill>
                  <a:srgbClr val="7030A0"/>
                </a:solidFill>
                <a:latin typeface="標楷體" pitchFamily="65" charset="-120"/>
                <a:ea typeface="標楷體" pitchFamily="65" charset="-120"/>
              </a:rPr>
              <a:t>前行政院勞工委員會</a:t>
            </a:r>
            <a:r>
              <a:rPr lang="en-US" altLang="zh-TW" sz="2000" b="1" smtClean="0">
                <a:solidFill>
                  <a:srgbClr val="7030A0"/>
                </a:solidFill>
                <a:latin typeface="標楷體" pitchFamily="65" charset="-120"/>
                <a:ea typeface="標楷體" pitchFamily="65" charset="-120"/>
              </a:rPr>
              <a:t>81</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5</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21</a:t>
            </a:r>
            <a:r>
              <a:rPr lang="zh-TW" altLang="en-US" sz="2000" b="1" smtClean="0">
                <a:solidFill>
                  <a:srgbClr val="7030A0"/>
                </a:solidFill>
                <a:latin typeface="標楷體" pitchFamily="65" charset="-120"/>
                <a:ea typeface="標楷體" pitchFamily="65" charset="-120"/>
              </a:rPr>
              <a:t>日台</a:t>
            </a:r>
            <a:r>
              <a:rPr lang="en-US" altLang="zh-TW" sz="2000" b="1" smtClean="0">
                <a:solidFill>
                  <a:srgbClr val="7030A0"/>
                </a:solidFill>
                <a:latin typeface="標楷體" pitchFamily="65" charset="-120"/>
                <a:ea typeface="標楷體" pitchFamily="65" charset="-120"/>
              </a:rPr>
              <a:t>81</a:t>
            </a:r>
            <a:r>
              <a:rPr lang="zh-TW" altLang="en-US" sz="2000" b="1" smtClean="0">
                <a:solidFill>
                  <a:srgbClr val="7030A0"/>
                </a:solidFill>
                <a:latin typeface="標楷體" pitchFamily="65" charset="-120"/>
                <a:ea typeface="標楷體" pitchFamily="65" charset="-120"/>
              </a:rPr>
              <a:t>勞福</a:t>
            </a:r>
            <a:r>
              <a:rPr lang="en-US" altLang="zh-TW" sz="2000" b="1" smtClean="0">
                <a:solidFill>
                  <a:srgbClr val="7030A0"/>
                </a:solidFill>
                <a:latin typeface="標楷體" pitchFamily="65" charset="-120"/>
                <a:ea typeface="標楷體" pitchFamily="65" charset="-120"/>
              </a:rPr>
              <a:t>1</a:t>
            </a:r>
            <a:r>
              <a:rPr lang="zh-TW" altLang="en-US" sz="2000" b="1" smtClean="0">
                <a:solidFill>
                  <a:srgbClr val="7030A0"/>
                </a:solidFill>
                <a:latin typeface="標楷體" pitchFamily="65" charset="-120"/>
                <a:ea typeface="標楷體" pitchFamily="65" charset="-120"/>
              </a:rPr>
              <a:t>字第</a:t>
            </a:r>
            <a:r>
              <a:rPr lang="en-US" altLang="zh-TW" sz="2000" b="1" smtClean="0">
                <a:solidFill>
                  <a:srgbClr val="7030A0"/>
                </a:solidFill>
                <a:latin typeface="標楷體" pitchFamily="65" charset="-120"/>
                <a:ea typeface="標楷體" pitchFamily="65" charset="-120"/>
              </a:rPr>
              <a:t>13460</a:t>
            </a:r>
            <a:r>
              <a:rPr lang="zh-TW" altLang="en-US" sz="2000" b="1" smtClean="0">
                <a:solidFill>
                  <a:srgbClr val="7030A0"/>
                </a:solidFill>
                <a:latin typeface="標楷體" pitchFamily="65" charset="-120"/>
                <a:ea typeface="標楷體" pitchFamily="65" charset="-120"/>
              </a:rPr>
              <a:t>號 </a:t>
            </a:r>
          </a:p>
          <a:p>
            <a:pPr eaLnBrk="1" hangingPunct="1">
              <a:lnSpc>
                <a:spcPct val="80000"/>
              </a:lnSpc>
              <a:buFont typeface="Wingdings" pitchFamily="2" charset="2"/>
              <a:buNone/>
            </a:pPr>
            <a:r>
              <a:rPr lang="zh-TW" altLang="en-US" sz="2000" smtClean="0">
                <a:latin typeface="標楷體" pitchFamily="65" charset="-120"/>
                <a:ea typeface="標楷體" pitchFamily="65" charset="-120"/>
              </a:rPr>
              <a:t>   </a:t>
            </a:r>
            <a:r>
              <a:rPr lang="zh-TW" altLang="en-US" sz="2400" b="1" smtClean="0">
                <a:latin typeface="標楷體" pitchFamily="65" charset="-120"/>
                <a:ea typeface="標楷體" pitchFamily="65" charset="-120"/>
              </a:rPr>
              <a:t>職工福利金條例第</a:t>
            </a:r>
            <a:r>
              <a:rPr lang="en-US" altLang="zh-TW" sz="2400" b="1" smtClean="0">
                <a:latin typeface="標楷體" pitchFamily="65" charset="-120"/>
                <a:ea typeface="標楷體" pitchFamily="65" charset="-120"/>
              </a:rPr>
              <a:t>2</a:t>
            </a:r>
            <a:r>
              <a:rPr lang="zh-TW" altLang="en-US" sz="2400" b="1" smtClean="0">
                <a:latin typeface="標楷體" pitchFamily="65" charset="-120"/>
                <a:ea typeface="標楷體" pitchFamily="65" charset="-120"/>
              </a:rPr>
              <a:t>條第</a:t>
            </a:r>
            <a:r>
              <a:rPr lang="en-US" altLang="zh-TW" sz="2400" b="1" smtClean="0">
                <a:latin typeface="標楷體" pitchFamily="65" charset="-120"/>
                <a:ea typeface="標楷體" pitchFamily="65" charset="-120"/>
              </a:rPr>
              <a:t>1</a:t>
            </a:r>
            <a:r>
              <a:rPr lang="zh-TW" altLang="en-US" sz="2400" b="1" smtClean="0">
                <a:latin typeface="標楷體" pitchFamily="65" charset="-120"/>
                <a:ea typeface="標楷體" pitchFamily="65" charset="-120"/>
              </a:rPr>
              <a:t>款，係規定創立時按資本額提撥職工福利金，創立後之資本額變更自不影響原已提撥之職工福利金。同時職工福利金一經提撥即屬全體職工所有，而由職工福利委員會負責推動有關福利事宜並非屬事業單位之資產。</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C8EEEE0A-2115-4ABD-A313-1526E8FC190B}" type="slidenum">
              <a:rPr kumimoji="0" lang="en-US" altLang="zh-TW" smtClean="0"/>
              <a:pPr eaLnBrk="1" hangingPunct="1"/>
              <a:t>11</a:t>
            </a:fld>
            <a:endParaRPr kumimoji="0" lang="en-US" altLang="zh-TW" smtClean="0"/>
          </a:p>
        </p:txBody>
      </p:sp>
      <p:sp>
        <p:nvSpPr>
          <p:cNvPr id="13315" name="Rectangle 2"/>
          <p:cNvSpPr>
            <a:spLocks noGrp="1" noChangeArrowheads="1"/>
          </p:cNvSpPr>
          <p:nvPr>
            <p:ph type="title"/>
          </p:nvPr>
        </p:nvSpPr>
        <p:spPr>
          <a:xfrm>
            <a:off x="1042988" y="404813"/>
            <a:ext cx="7793037" cy="1295400"/>
          </a:xfrm>
        </p:spPr>
        <p:txBody>
          <a:bodyPr/>
          <a:lstStyle/>
          <a:p>
            <a:pPr eaLnBrk="1" hangingPunct="1"/>
            <a:r>
              <a:rPr lang="zh-TW" altLang="en-US" sz="4000" b="1" smtClean="0">
                <a:ea typeface="標楷體" pitchFamily="65" charset="-120"/>
              </a:rPr>
              <a:t>參、職工福利委員會設置</a:t>
            </a:r>
            <a:r>
              <a:rPr lang="en-US" altLang="zh-TW" sz="4000" b="1" smtClean="0">
                <a:ea typeface="標楷體" pitchFamily="65" charset="-120"/>
              </a:rPr>
              <a:t/>
            </a:r>
            <a:br>
              <a:rPr lang="en-US" altLang="zh-TW" sz="4000" b="1" smtClean="0">
                <a:ea typeface="標楷體" pitchFamily="65" charset="-120"/>
              </a:rPr>
            </a:br>
            <a:r>
              <a:rPr lang="zh-TW" altLang="en-US" sz="3200" b="1" smtClean="0">
                <a:solidFill>
                  <a:schemeClr val="tx1"/>
                </a:solidFill>
                <a:ea typeface="標楷體" pitchFamily="65" charset="-120"/>
              </a:rPr>
              <a:t>      </a:t>
            </a:r>
            <a:r>
              <a:rPr lang="en-US" altLang="zh-TW" sz="3200" b="1" smtClean="0">
                <a:solidFill>
                  <a:schemeClr val="tx1"/>
                </a:solidFill>
                <a:ea typeface="標楷體" pitchFamily="65" charset="-120"/>
              </a:rPr>
              <a:t>(</a:t>
            </a:r>
            <a:r>
              <a:rPr lang="zh-TW" altLang="en-US" sz="3200" b="1" smtClean="0">
                <a:solidFill>
                  <a:schemeClr val="tx1"/>
                </a:solidFill>
                <a:ea typeface="標楷體" pitchFamily="65" charset="-120"/>
              </a:rPr>
              <a:t>職工福利委員會組織準則</a:t>
            </a:r>
            <a:r>
              <a:rPr lang="en-US" altLang="zh-TW" sz="3200" b="1" smtClean="0">
                <a:solidFill>
                  <a:schemeClr val="tx1"/>
                </a:solidFill>
                <a:ea typeface="標楷體" pitchFamily="65" charset="-120"/>
              </a:rPr>
              <a:t>)</a:t>
            </a:r>
            <a:endParaRPr lang="zh-TW" altLang="en-US" sz="3200" b="1" smtClean="0">
              <a:solidFill>
                <a:schemeClr val="tx1"/>
              </a:solidFill>
              <a:ea typeface="標楷體" pitchFamily="65" charset="-120"/>
            </a:endParaRPr>
          </a:p>
        </p:txBody>
      </p:sp>
      <p:sp>
        <p:nvSpPr>
          <p:cNvPr id="10244" name="Rectangle 3"/>
          <p:cNvSpPr>
            <a:spLocks noGrp="1" noChangeArrowheads="1"/>
          </p:cNvSpPr>
          <p:nvPr>
            <p:ph type="body" idx="1"/>
          </p:nvPr>
        </p:nvSpPr>
        <p:spPr>
          <a:xfrm>
            <a:off x="468313" y="1989138"/>
            <a:ext cx="6983412" cy="4535487"/>
          </a:xfrm>
        </p:spPr>
        <p:txBody>
          <a:bodyPr/>
          <a:lstStyle/>
          <a:p>
            <a:pPr eaLnBrk="1" hangingPunct="1">
              <a:defRPr/>
            </a:pPr>
            <a:r>
              <a:rPr lang="zh-TW" altLang="en-US" b="1" dirty="0" smtClean="0">
                <a:solidFill>
                  <a:srgbClr val="FF0000"/>
                </a:solidFill>
                <a:latin typeface="Times New Roman" pitchFamily="18" charset="0"/>
                <a:ea typeface="標楷體" pitchFamily="65" charset="-120"/>
                <a:cs typeface="Times New Roman" pitchFamily="18" charset="0"/>
              </a:rPr>
              <a:t>組成人數～第</a:t>
            </a:r>
            <a:r>
              <a:rPr lang="en-US" altLang="zh-TW" b="1" dirty="0" smtClean="0">
                <a:solidFill>
                  <a:srgbClr val="FF0000"/>
                </a:solidFill>
                <a:latin typeface="Times New Roman" pitchFamily="18" charset="0"/>
                <a:ea typeface="標楷體" pitchFamily="65" charset="-120"/>
                <a:cs typeface="Times New Roman" pitchFamily="18" charset="0"/>
              </a:rPr>
              <a:t>3</a:t>
            </a:r>
            <a:r>
              <a:rPr lang="zh-TW" altLang="en-US" b="1" dirty="0" smtClean="0">
                <a:solidFill>
                  <a:srgbClr val="FF0000"/>
                </a:solidFill>
                <a:latin typeface="Times New Roman" pitchFamily="18" charset="0"/>
                <a:ea typeface="標楷體" pitchFamily="65" charset="-120"/>
                <a:cs typeface="Times New Roman" pitchFamily="18" charset="0"/>
              </a:rPr>
              <a:t>條</a:t>
            </a:r>
            <a:endParaRPr lang="en-US" altLang="zh-TW" b="1" dirty="0" smtClean="0">
              <a:solidFill>
                <a:srgbClr val="FF0000"/>
              </a:solidFill>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en-US" altLang="zh-TW" sz="2800" b="1" dirty="0" smtClean="0">
                <a:latin typeface="Times New Roman" pitchFamily="18" charset="0"/>
                <a:ea typeface="標楷體" pitchFamily="65" charset="-120"/>
                <a:cs typeface="Times New Roman" pitchFamily="18" charset="0"/>
              </a:rPr>
              <a:t>1.</a:t>
            </a:r>
            <a:r>
              <a:rPr lang="zh-TW" altLang="zh-TW" sz="2800" b="1" dirty="0" smtClean="0">
                <a:latin typeface="Times New Roman" pitchFamily="18" charset="0"/>
                <a:ea typeface="標楷體" pitchFamily="65" charset="-120"/>
                <a:cs typeface="Times New Roman" pitchFamily="18" charset="0"/>
              </a:rPr>
              <a:t>工廠、礦場或其他企業組織（以下簡稱事業單位）之職工福利委員會，置委員</a:t>
            </a:r>
            <a:r>
              <a:rPr lang="zh-TW" altLang="zh-TW" sz="2800" b="1" dirty="0" smtClean="0">
                <a:solidFill>
                  <a:srgbClr val="FF0000"/>
                </a:solidFill>
                <a:latin typeface="Times New Roman" pitchFamily="18" charset="0"/>
                <a:ea typeface="標楷體" pitchFamily="65" charset="-120"/>
                <a:cs typeface="Times New Roman" pitchFamily="18" charset="0"/>
              </a:rPr>
              <a:t>七人至二十一</a:t>
            </a:r>
            <a:r>
              <a:rPr lang="zh-TW" altLang="zh-TW" sz="2800" b="1" dirty="0" smtClean="0">
                <a:latin typeface="Times New Roman" pitchFamily="18" charset="0"/>
                <a:ea typeface="標楷體" pitchFamily="65" charset="-120"/>
                <a:cs typeface="Times New Roman" pitchFamily="18" charset="0"/>
              </a:rPr>
              <a:t>人。</a:t>
            </a:r>
            <a:endParaRPr lang="en-US" altLang="zh-TW" sz="2800" b="1" dirty="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endParaRPr lang="zh-TW" altLang="en-US" sz="28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en-US" altLang="zh-TW" sz="2800" b="1" dirty="0" smtClean="0">
                <a:latin typeface="Times New Roman" pitchFamily="18" charset="0"/>
                <a:ea typeface="標楷體" pitchFamily="65" charset="-120"/>
                <a:cs typeface="Times New Roman" pitchFamily="18" charset="0"/>
              </a:rPr>
              <a:t>2.</a:t>
            </a:r>
            <a:r>
              <a:rPr lang="zh-TW" altLang="zh-TW" sz="2800" b="1" dirty="0" smtClean="0">
                <a:latin typeface="Times New Roman" pitchFamily="18" charset="0"/>
                <a:ea typeface="標楷體" pitchFamily="65" charset="-120"/>
                <a:cs typeface="Times New Roman" pitchFamily="18" charset="0"/>
              </a:rPr>
              <a:t>但事業單位人數在一千人以上者，委員人數得增至</a:t>
            </a:r>
            <a:r>
              <a:rPr lang="zh-TW" altLang="zh-TW" sz="2800" b="1" dirty="0" smtClean="0">
                <a:solidFill>
                  <a:srgbClr val="FF0000"/>
                </a:solidFill>
                <a:latin typeface="Times New Roman" pitchFamily="18" charset="0"/>
                <a:ea typeface="標楷體" pitchFamily="65" charset="-120"/>
                <a:cs typeface="Times New Roman" pitchFamily="18" charset="0"/>
              </a:rPr>
              <a:t>三十一</a:t>
            </a:r>
            <a:r>
              <a:rPr lang="zh-TW" altLang="zh-TW" sz="2800" b="1" dirty="0" smtClean="0">
                <a:latin typeface="Times New Roman" pitchFamily="18" charset="0"/>
                <a:ea typeface="標楷體" pitchFamily="65" charset="-120"/>
                <a:cs typeface="Times New Roman" pitchFamily="18" charset="0"/>
              </a:rPr>
              <a:t>人。</a:t>
            </a:r>
            <a:endParaRPr lang="en-US" altLang="zh-TW" sz="2800" b="1" dirty="0" smtClean="0">
              <a:latin typeface="Times New Roman" pitchFamily="18" charset="0"/>
              <a:ea typeface="標楷體" pitchFamily="65" charset="-120"/>
              <a:cs typeface="Times New Roman" pitchFamily="18" charset="0"/>
            </a:endParaRPr>
          </a:p>
          <a:p>
            <a:pPr eaLnBrk="1" hangingPunct="1">
              <a:defRPr/>
            </a:pPr>
            <a:endParaRPr lang="zh-TW" altLang="en-US" sz="2800" b="1" dirty="0" smtClean="0">
              <a:latin typeface="標楷體" pitchFamily="65" charset="-120"/>
              <a:ea typeface="標楷體" pitchFamily="65" charset="-120"/>
            </a:endParaRPr>
          </a:p>
        </p:txBody>
      </p:sp>
      <p:graphicFrame>
        <p:nvGraphicFramePr>
          <p:cNvPr id="13317" name="Object 4"/>
          <p:cNvGraphicFramePr>
            <a:graphicFrameLocks noGrp="1" noChangeAspect="1"/>
          </p:cNvGraphicFramePr>
          <p:nvPr>
            <p:ph sz="half" idx="4294967295"/>
          </p:nvPr>
        </p:nvGraphicFramePr>
        <p:xfrm>
          <a:off x="7092950" y="5013325"/>
          <a:ext cx="1800225" cy="1568450"/>
        </p:xfrm>
        <a:graphic>
          <a:graphicData uri="http://schemas.openxmlformats.org/presentationml/2006/ole">
            <mc:AlternateContent xmlns:mc="http://schemas.openxmlformats.org/markup-compatibility/2006">
              <mc:Choice xmlns:v="urn:schemas-microsoft-com:vml" Requires="v">
                <p:oleObj spid="_x0000_s13323" name="多媒體項目" r:id="rId3" imgW="2070226" imgH="1803149" progId="MS_ClipArt_Gallery.2">
                  <p:embed/>
                </p:oleObj>
              </mc:Choice>
              <mc:Fallback>
                <p:oleObj name="多媒體項目" r:id="rId3" imgW="2070226" imgH="1803149"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5013325"/>
                        <a:ext cx="1800225"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DFEA0A4C-1CE4-4A71-9439-441B003CE3A9}" type="slidenum">
              <a:rPr kumimoji="0" lang="en-US" altLang="zh-TW" smtClean="0"/>
              <a:pPr eaLnBrk="1" hangingPunct="1"/>
              <a:t>12</a:t>
            </a:fld>
            <a:endParaRPr kumimoji="0" lang="en-US" altLang="zh-TW" smtClean="0"/>
          </a:p>
        </p:txBody>
      </p:sp>
      <p:sp>
        <p:nvSpPr>
          <p:cNvPr id="14339" name="Rectangle 3"/>
          <p:cNvSpPr>
            <a:spLocks noGrp="1" noChangeArrowheads="1"/>
          </p:cNvSpPr>
          <p:nvPr>
            <p:ph type="body" idx="1"/>
          </p:nvPr>
        </p:nvSpPr>
        <p:spPr>
          <a:xfrm>
            <a:off x="468313" y="1989138"/>
            <a:ext cx="7775575" cy="4535487"/>
          </a:xfrm>
        </p:spPr>
        <p:txBody>
          <a:bodyPr/>
          <a:lstStyle/>
          <a:p>
            <a:pPr eaLnBrk="1" hangingPunct="1"/>
            <a:r>
              <a:rPr lang="zh-TW" altLang="en-US" b="1" smtClean="0">
                <a:solidFill>
                  <a:srgbClr val="FF0000"/>
                </a:solidFill>
                <a:latin typeface="標楷體" pitchFamily="65" charset="-120"/>
                <a:ea typeface="標楷體" pitchFamily="65" charset="-120"/>
              </a:rPr>
              <a:t>職工福利金之保管動用</a:t>
            </a:r>
            <a:r>
              <a:rPr lang="zh-TW" altLang="en-US" sz="2800" b="1" smtClean="0">
                <a:solidFill>
                  <a:srgbClr val="FF0000"/>
                </a:solidFill>
                <a:latin typeface="標楷體" pitchFamily="65" charset="-120"/>
                <a:ea typeface="標楷體" pitchFamily="65" charset="-120"/>
              </a:rPr>
              <a:t>：</a:t>
            </a:r>
            <a:r>
              <a:rPr lang="zh-TW" altLang="en-US" sz="2400" b="1" smtClean="0">
                <a:latin typeface="標楷體" pitchFamily="65" charset="-120"/>
                <a:ea typeface="標楷體" pitchFamily="65" charset="-120"/>
              </a:rPr>
              <a:t>應由依法組織之工會及各工廠、礦場或其他企業組織共同設置</a:t>
            </a:r>
            <a:r>
              <a:rPr lang="zh-TW" altLang="en-US" sz="2400" b="1" u="sng" smtClean="0">
                <a:solidFill>
                  <a:srgbClr val="003399"/>
                </a:solidFill>
                <a:latin typeface="標楷體" pitchFamily="65" charset="-120"/>
                <a:ea typeface="標楷體" pitchFamily="65" charset="-120"/>
              </a:rPr>
              <a:t>職工福利委員會</a:t>
            </a:r>
            <a:r>
              <a:rPr lang="zh-TW" altLang="en-US" sz="2400" b="1" smtClean="0">
                <a:latin typeface="標楷體" pitchFamily="65" charset="-120"/>
                <a:ea typeface="標楷體" pitchFamily="65" charset="-120"/>
              </a:rPr>
              <a:t>負責辦理。前項職工福利委員會之工會代表不得少於三分之二。（職工福利金條例第</a:t>
            </a:r>
            <a:r>
              <a:rPr lang="en-US" altLang="zh-TW" sz="2400" b="1" smtClean="0">
                <a:latin typeface="標楷體" pitchFamily="65" charset="-120"/>
                <a:ea typeface="標楷體" pitchFamily="65" charset="-120"/>
              </a:rPr>
              <a:t>5</a:t>
            </a:r>
            <a:r>
              <a:rPr lang="zh-TW" altLang="en-US" sz="2400" b="1" smtClean="0">
                <a:latin typeface="標楷體" pitchFamily="65" charset="-120"/>
                <a:ea typeface="標楷體" pitchFamily="65" charset="-120"/>
              </a:rPr>
              <a:t>條）</a:t>
            </a:r>
          </a:p>
          <a:p>
            <a:pPr eaLnBrk="1" hangingPunct="1">
              <a:buFont typeface="Wingdings" pitchFamily="2" charset="2"/>
              <a:buNone/>
            </a:pPr>
            <a:endParaRPr lang="zh-TW" altLang="en-US" sz="2000" smtClean="0">
              <a:latin typeface="標楷體" pitchFamily="65" charset="-120"/>
              <a:ea typeface="標楷體" pitchFamily="65" charset="-120"/>
            </a:endParaRPr>
          </a:p>
          <a:p>
            <a:pPr eaLnBrk="1" hangingPunct="1"/>
            <a:r>
              <a:rPr lang="zh-TW" altLang="en-US" b="1" smtClean="0">
                <a:solidFill>
                  <a:srgbClr val="FF0000"/>
                </a:solidFill>
                <a:latin typeface="標楷體" pitchFamily="65" charset="-120"/>
                <a:ea typeface="標楷體" pitchFamily="65" charset="-120"/>
              </a:rPr>
              <a:t>職工福利委員會之任務</a:t>
            </a:r>
            <a:r>
              <a:rPr lang="zh-TW" altLang="en-US" sz="2800" b="1" smtClean="0">
                <a:solidFill>
                  <a:srgbClr val="FF0000"/>
                </a:solidFill>
                <a:latin typeface="Times New Roman" pitchFamily="18" charset="0"/>
                <a:ea typeface="標楷體" pitchFamily="65" charset="-120"/>
                <a:cs typeface="Times New Roman" pitchFamily="18" charset="0"/>
              </a:rPr>
              <a:t>～第</a:t>
            </a:r>
            <a:r>
              <a:rPr lang="en-US" altLang="zh-TW" sz="2800" b="1" smtClean="0">
                <a:solidFill>
                  <a:srgbClr val="FF0000"/>
                </a:solidFill>
                <a:latin typeface="Times New Roman" pitchFamily="18" charset="0"/>
                <a:ea typeface="標楷體" pitchFamily="65" charset="-120"/>
                <a:cs typeface="Times New Roman" pitchFamily="18" charset="0"/>
              </a:rPr>
              <a:t>12</a:t>
            </a:r>
            <a:r>
              <a:rPr lang="zh-TW" altLang="en-US" sz="2800" b="1" smtClean="0">
                <a:solidFill>
                  <a:srgbClr val="FF0000"/>
                </a:solidFill>
                <a:latin typeface="Times New Roman" pitchFamily="18" charset="0"/>
                <a:ea typeface="標楷體" pitchFamily="65" charset="-120"/>
                <a:cs typeface="Times New Roman" pitchFamily="18" charset="0"/>
              </a:rPr>
              <a:t>條</a:t>
            </a:r>
            <a:endParaRPr lang="zh-TW" altLang="en-US" sz="2800" b="1" smtClean="0">
              <a:solidFill>
                <a:srgbClr val="FF0000"/>
              </a:solidFill>
              <a:latin typeface="標楷體" pitchFamily="65" charset="-120"/>
              <a:ea typeface="標楷體" pitchFamily="65" charset="-120"/>
            </a:endParaRPr>
          </a:p>
          <a:p>
            <a:pPr eaLnBrk="1" hangingPunct="1">
              <a:buFont typeface="Wingdings" pitchFamily="2" charset="2"/>
              <a:buNone/>
            </a:pPr>
            <a:r>
              <a:rPr lang="zh-TW" altLang="en-US" sz="2400" b="1" smtClean="0">
                <a:latin typeface="標楷體" pitchFamily="65" charset="-120"/>
                <a:ea typeface="標楷體" pitchFamily="65" charset="-120"/>
              </a:rPr>
              <a:t> </a:t>
            </a:r>
            <a:r>
              <a:rPr lang="en-US" altLang="zh-TW" sz="2400" b="1" smtClean="0">
                <a:latin typeface="標楷體" pitchFamily="65" charset="-120"/>
                <a:ea typeface="標楷體" pitchFamily="65" charset="-120"/>
              </a:rPr>
              <a:t>1.</a:t>
            </a:r>
            <a:r>
              <a:rPr lang="zh-TW" altLang="en-US" sz="2400" b="1" smtClean="0">
                <a:latin typeface="標楷體" pitchFamily="65" charset="-120"/>
                <a:ea typeface="標楷體" pitchFamily="65" charset="-120"/>
              </a:rPr>
              <a:t>職工福利事業之審議、促進及督導事項。 </a:t>
            </a:r>
          </a:p>
          <a:p>
            <a:pPr eaLnBrk="1" hangingPunct="1">
              <a:buFont typeface="Wingdings" pitchFamily="2" charset="2"/>
              <a:buNone/>
            </a:pPr>
            <a:r>
              <a:rPr lang="zh-TW" altLang="en-US" sz="2400" b="1" smtClean="0">
                <a:latin typeface="標楷體" pitchFamily="65" charset="-120"/>
                <a:ea typeface="標楷體" pitchFamily="65" charset="-120"/>
              </a:rPr>
              <a:t> </a:t>
            </a:r>
            <a:r>
              <a:rPr lang="en-US" altLang="zh-TW" sz="2400" b="1" smtClean="0">
                <a:latin typeface="標楷體" pitchFamily="65" charset="-120"/>
                <a:ea typeface="標楷體" pitchFamily="65" charset="-120"/>
              </a:rPr>
              <a:t>2.</a:t>
            </a:r>
            <a:r>
              <a:rPr lang="zh-TW" altLang="en-US" sz="2400" b="1" smtClean="0">
                <a:latin typeface="標楷體" pitchFamily="65" charset="-120"/>
                <a:ea typeface="標楷體" pitchFamily="65" charset="-120"/>
              </a:rPr>
              <a:t>職工福利金之籌劃、保管及動用事項。</a:t>
            </a:r>
          </a:p>
          <a:p>
            <a:pPr eaLnBrk="1" hangingPunct="1">
              <a:buFont typeface="Wingdings" pitchFamily="2" charset="2"/>
              <a:buNone/>
            </a:pPr>
            <a:r>
              <a:rPr lang="zh-TW" altLang="en-US" sz="2400" b="1" smtClean="0">
                <a:latin typeface="標楷體" pitchFamily="65" charset="-120"/>
                <a:ea typeface="標楷體" pitchFamily="65" charset="-120"/>
              </a:rPr>
              <a:t> </a:t>
            </a:r>
            <a:r>
              <a:rPr lang="en-US" altLang="zh-TW" sz="2400" b="1" smtClean="0">
                <a:latin typeface="標楷體" pitchFamily="65" charset="-120"/>
                <a:ea typeface="標楷體" pitchFamily="65" charset="-120"/>
              </a:rPr>
              <a:t>3.</a:t>
            </a:r>
            <a:r>
              <a:rPr lang="zh-TW" altLang="en-US" sz="2400" b="1" smtClean="0">
                <a:latin typeface="標楷體" pitchFamily="65" charset="-120"/>
                <a:ea typeface="標楷體" pitchFamily="65" charset="-120"/>
              </a:rPr>
              <a:t>職工福利事業經費之分配、稽核及收支報告事項。</a:t>
            </a:r>
          </a:p>
          <a:p>
            <a:pPr eaLnBrk="1" hangingPunct="1">
              <a:buFont typeface="Wingdings" pitchFamily="2" charset="2"/>
              <a:buNone/>
            </a:pPr>
            <a:r>
              <a:rPr lang="zh-TW" altLang="en-US" sz="2400" b="1" smtClean="0">
                <a:latin typeface="標楷體" pitchFamily="65" charset="-120"/>
                <a:ea typeface="標楷體" pitchFamily="65" charset="-120"/>
              </a:rPr>
              <a:t> </a:t>
            </a:r>
            <a:r>
              <a:rPr lang="en-US" altLang="zh-TW" sz="2400" b="1" smtClean="0">
                <a:latin typeface="標楷體" pitchFamily="65" charset="-120"/>
                <a:ea typeface="標楷體" pitchFamily="65" charset="-120"/>
              </a:rPr>
              <a:t>4.</a:t>
            </a:r>
            <a:r>
              <a:rPr lang="zh-TW" altLang="en-US" sz="2400" b="1" smtClean="0">
                <a:latin typeface="標楷體" pitchFamily="65" charset="-120"/>
                <a:ea typeface="標楷體" pitchFamily="65" charset="-120"/>
              </a:rPr>
              <a:t>其他有關職工福利事項。</a:t>
            </a:r>
          </a:p>
        </p:txBody>
      </p:sp>
      <p:graphicFrame>
        <p:nvGraphicFramePr>
          <p:cNvPr id="14340" name="Object 4"/>
          <p:cNvGraphicFramePr>
            <a:graphicFrameLocks noGrp="1" noChangeAspect="1"/>
          </p:cNvGraphicFramePr>
          <p:nvPr>
            <p:ph sz="half" idx="4294967295"/>
          </p:nvPr>
        </p:nvGraphicFramePr>
        <p:xfrm>
          <a:off x="7235825" y="3429000"/>
          <a:ext cx="1800225" cy="1568450"/>
        </p:xfrm>
        <a:graphic>
          <a:graphicData uri="http://schemas.openxmlformats.org/presentationml/2006/ole">
            <mc:AlternateContent xmlns:mc="http://schemas.openxmlformats.org/markup-compatibility/2006">
              <mc:Choice xmlns:v="urn:schemas-microsoft-com:vml" Requires="v">
                <p:oleObj spid="_x0000_s14346" name="多媒體項目" r:id="rId3" imgW="2070226" imgH="1803149" progId="MS_ClipArt_Gallery.2">
                  <p:embed/>
                </p:oleObj>
              </mc:Choice>
              <mc:Fallback>
                <p:oleObj name="多媒體項目" r:id="rId3" imgW="2070226" imgH="1803149"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3429000"/>
                        <a:ext cx="1800225"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195927E-28EA-4504-ADAA-21A634D5565C}" type="slidenum">
              <a:rPr kumimoji="0" lang="en-US" altLang="zh-TW" smtClean="0"/>
              <a:pPr eaLnBrk="1" hangingPunct="1"/>
              <a:t>13</a:t>
            </a:fld>
            <a:endParaRPr kumimoji="0" lang="en-US" altLang="zh-TW" smtClean="0"/>
          </a:p>
        </p:txBody>
      </p:sp>
      <p:sp>
        <p:nvSpPr>
          <p:cNvPr id="15363" name="Rectangle 2"/>
          <p:cNvSpPr>
            <a:spLocks noGrp="1" noChangeArrowheads="1"/>
          </p:cNvSpPr>
          <p:nvPr>
            <p:ph type="title"/>
          </p:nvPr>
        </p:nvSpPr>
        <p:spPr>
          <a:xfrm>
            <a:off x="827088" y="0"/>
            <a:ext cx="7793037" cy="1462088"/>
          </a:xfrm>
        </p:spPr>
        <p:txBody>
          <a:bodyPr/>
          <a:lstStyle/>
          <a:p>
            <a:pPr eaLnBrk="1" hangingPunct="1"/>
            <a:r>
              <a:rPr lang="zh-TW" altLang="en-US" sz="3600" b="1" smtClean="0">
                <a:ea typeface="標楷體" pitchFamily="65" charset="-120"/>
              </a:rPr>
              <a:t>一、委員的產生</a:t>
            </a:r>
            <a:r>
              <a:rPr lang="zh-TW" altLang="en-US" sz="3600" b="1" smtClean="0">
                <a:latin typeface="Times New Roman" pitchFamily="18" charset="0"/>
                <a:ea typeface="標楷體" pitchFamily="65" charset="-120"/>
                <a:cs typeface="Times New Roman" pitchFamily="18" charset="0"/>
              </a:rPr>
              <a:t>～第</a:t>
            </a:r>
            <a:r>
              <a:rPr lang="en-US" altLang="zh-TW" sz="3600" b="1" smtClean="0">
                <a:latin typeface="Times New Roman" pitchFamily="18" charset="0"/>
                <a:ea typeface="標楷體" pitchFamily="65" charset="-120"/>
                <a:cs typeface="Times New Roman" pitchFamily="18" charset="0"/>
              </a:rPr>
              <a:t>4</a:t>
            </a:r>
            <a:r>
              <a:rPr lang="zh-TW" altLang="en-US" sz="3600" b="1" smtClean="0">
                <a:latin typeface="Times New Roman" pitchFamily="18" charset="0"/>
                <a:ea typeface="標楷體" pitchFamily="65" charset="-120"/>
                <a:cs typeface="Times New Roman" pitchFamily="18" charset="0"/>
              </a:rPr>
              <a:t>條</a:t>
            </a:r>
            <a:endParaRPr lang="zh-TW" altLang="en-US" sz="3600" b="1" smtClean="0">
              <a:ea typeface="標楷體" pitchFamily="65" charset="-120"/>
            </a:endParaRPr>
          </a:p>
        </p:txBody>
      </p:sp>
      <p:sp>
        <p:nvSpPr>
          <p:cNvPr id="3077" name="Rectangle 3"/>
          <p:cNvSpPr>
            <a:spLocks noGrp="1" noChangeArrowheads="1"/>
          </p:cNvSpPr>
          <p:nvPr>
            <p:ph type="body" sz="half" idx="1"/>
          </p:nvPr>
        </p:nvSpPr>
        <p:spPr>
          <a:xfrm>
            <a:off x="323850" y="1989138"/>
            <a:ext cx="8569325" cy="4402137"/>
          </a:xfrm>
        </p:spPr>
        <p:txBody>
          <a:bodyPr/>
          <a:lstStyle/>
          <a:p>
            <a:pPr eaLnBrk="1" hangingPunct="1">
              <a:defRPr/>
            </a:pPr>
            <a:r>
              <a:rPr lang="zh-TW" altLang="zh-TW" sz="2800" b="1" dirty="0">
                <a:latin typeface="Times New Roman" pitchFamily="18" charset="0"/>
                <a:ea typeface="標楷體" pitchFamily="65" charset="-120"/>
                <a:cs typeface="Times New Roman" pitchFamily="18" charset="0"/>
              </a:rPr>
              <a:t>職工福利委員會除由事業單位指定一人為</a:t>
            </a:r>
            <a:r>
              <a:rPr lang="zh-TW" altLang="zh-TW" sz="2800" b="1" u="sng" dirty="0">
                <a:solidFill>
                  <a:srgbClr val="FF0000"/>
                </a:solidFill>
                <a:effectLst>
                  <a:outerShdw blurRad="38100" dist="38100" dir="2700000" algn="tl">
                    <a:srgbClr val="C0C0C0"/>
                  </a:outerShdw>
                </a:effectLst>
                <a:latin typeface="Times New Roman" pitchFamily="18" charset="0"/>
                <a:ea typeface="標楷體" pitchFamily="65" charset="-120"/>
                <a:cs typeface="Times New Roman" pitchFamily="18" charset="0"/>
              </a:rPr>
              <a:t>當然委員</a:t>
            </a:r>
            <a:r>
              <a:rPr lang="zh-TW" altLang="zh-TW" sz="2800" b="1" dirty="0">
                <a:latin typeface="Times New Roman" pitchFamily="18" charset="0"/>
                <a:ea typeface="標楷體" pitchFamily="65" charset="-120"/>
                <a:cs typeface="Times New Roman" pitchFamily="18" charset="0"/>
              </a:rPr>
              <a:t>外，</a:t>
            </a:r>
            <a:r>
              <a:rPr lang="zh-TW" altLang="zh-TW" sz="2800" b="1" u="sng" dirty="0">
                <a:latin typeface="Times New Roman" pitchFamily="18" charset="0"/>
                <a:ea typeface="標楷體" pitchFamily="65" charset="-120"/>
                <a:cs typeface="Times New Roman" pitchFamily="18" charset="0"/>
              </a:rPr>
              <a:t>其餘委員</a:t>
            </a:r>
            <a:r>
              <a:rPr lang="zh-TW" altLang="zh-TW" sz="2800" b="1" dirty="0">
                <a:latin typeface="Times New Roman" pitchFamily="18" charset="0"/>
                <a:ea typeface="標楷體" pitchFamily="65" charset="-120"/>
                <a:cs typeface="Times New Roman" pitchFamily="18" charset="0"/>
              </a:rPr>
              <a:t>依下列規定辦理：</a:t>
            </a:r>
            <a:r>
              <a:rPr lang="zh-TW" altLang="zh-TW" b="1" dirty="0">
                <a:latin typeface="Times New Roman" pitchFamily="18" charset="0"/>
                <a:ea typeface="標楷體" pitchFamily="65" charset="-120"/>
                <a:cs typeface="Times New Roman" pitchFamily="18" charset="0"/>
              </a:rPr>
              <a:t> </a:t>
            </a:r>
            <a:endParaRPr lang="en-US" altLang="zh-TW"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zh-TW" altLang="zh-TW" sz="2400" b="1" dirty="0" smtClean="0">
                <a:latin typeface="Times New Roman" pitchFamily="18" charset="0"/>
                <a:ea typeface="標楷體" pitchFamily="65" charset="-120"/>
                <a:cs typeface="Times New Roman" pitchFamily="18" charset="0"/>
              </a:rPr>
              <a:t>一</a:t>
            </a:r>
            <a:r>
              <a:rPr lang="zh-TW" altLang="zh-TW" sz="2400" b="1" dirty="0">
                <a:latin typeface="Times New Roman" pitchFamily="18" charset="0"/>
                <a:ea typeface="標楷體" pitchFamily="65" charset="-120"/>
                <a:cs typeface="Times New Roman" pitchFamily="18" charset="0"/>
              </a:rPr>
              <a:t>、</a:t>
            </a:r>
            <a:r>
              <a:rPr lang="zh-TW" altLang="zh-TW" sz="2400" b="1" dirty="0">
                <a:solidFill>
                  <a:srgbClr val="0000FF"/>
                </a:solidFill>
                <a:latin typeface="Times New Roman" pitchFamily="18" charset="0"/>
                <a:ea typeface="標楷體" pitchFamily="65" charset="-120"/>
                <a:cs typeface="Times New Roman" pitchFamily="18" charset="0"/>
              </a:rPr>
              <a:t>已組織工會者</a:t>
            </a:r>
            <a:r>
              <a:rPr lang="zh-TW" altLang="zh-TW" sz="2400" b="1" dirty="0">
                <a:latin typeface="Times New Roman" pitchFamily="18" charset="0"/>
                <a:ea typeface="標楷體" pitchFamily="65" charset="-120"/>
                <a:cs typeface="Times New Roman" pitchFamily="18" charset="0"/>
              </a:rPr>
              <a:t>，委員之產生方式由事業單位及工會分別</a:t>
            </a:r>
            <a:r>
              <a:rPr lang="zh-TW" altLang="zh-TW" sz="2400" b="1" dirty="0" smtClean="0">
                <a:latin typeface="Times New Roman" pitchFamily="18" charset="0"/>
                <a:ea typeface="標楷體" pitchFamily="65" charset="-120"/>
                <a:cs typeface="Times New Roman" pitchFamily="18" charset="0"/>
              </a:rPr>
              <a:t>訂</a:t>
            </a:r>
            <a:endParaRPr lang="en-US" altLang="zh-TW"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zh-TW" altLang="en-US" sz="2400" b="1" dirty="0">
                <a:latin typeface="Times New Roman" pitchFamily="18" charset="0"/>
                <a:ea typeface="標楷體" pitchFamily="65" charset="-120"/>
                <a:cs typeface="Times New Roman" pitchFamily="18" charset="0"/>
              </a:rPr>
              <a:t> </a:t>
            </a:r>
            <a:r>
              <a:rPr lang="zh-TW" altLang="en-US" sz="2400" b="1" dirty="0" smtClean="0">
                <a:latin typeface="Times New Roman" pitchFamily="18" charset="0"/>
                <a:ea typeface="標楷體" pitchFamily="65" charset="-120"/>
                <a:cs typeface="Times New Roman" pitchFamily="18" charset="0"/>
              </a:rPr>
              <a:t>       </a:t>
            </a:r>
            <a:r>
              <a:rPr lang="zh-TW" altLang="zh-TW" sz="2400" b="1" dirty="0" smtClean="0">
                <a:latin typeface="Times New Roman" pitchFamily="18" charset="0"/>
                <a:ea typeface="標楷體" pitchFamily="65" charset="-120"/>
                <a:cs typeface="Times New Roman" pitchFamily="18" charset="0"/>
              </a:rPr>
              <a:t>定</a:t>
            </a:r>
            <a:r>
              <a:rPr lang="zh-TW" altLang="zh-TW" sz="2400" b="1" dirty="0">
                <a:latin typeface="Times New Roman" pitchFamily="18" charset="0"/>
                <a:ea typeface="標楷體" pitchFamily="65" charset="-120"/>
                <a:cs typeface="Times New Roman" pitchFamily="18" charset="0"/>
              </a:rPr>
              <a:t>。但工會推選之委員不得少於委員總人數三分之二</a:t>
            </a:r>
            <a:r>
              <a:rPr lang="zh-TW" altLang="zh-TW" sz="2400" b="1" dirty="0" smtClean="0">
                <a:latin typeface="Times New Roman" pitchFamily="18" charset="0"/>
                <a:ea typeface="標楷體" pitchFamily="65" charset="-120"/>
                <a:cs typeface="Times New Roman" pitchFamily="18" charset="0"/>
              </a:rPr>
              <a:t>。</a:t>
            </a:r>
            <a:endParaRPr lang="en-US" altLang="zh-TW"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zh-TW" altLang="zh-TW" sz="2400" b="1" dirty="0" smtClean="0">
                <a:latin typeface="Times New Roman" pitchFamily="18" charset="0"/>
                <a:ea typeface="標楷體" pitchFamily="65" charset="-120"/>
                <a:cs typeface="Times New Roman" pitchFamily="18" charset="0"/>
              </a:rPr>
              <a:t>二</a:t>
            </a:r>
            <a:r>
              <a:rPr lang="zh-TW" altLang="zh-TW" sz="2400" b="1" dirty="0">
                <a:latin typeface="Times New Roman" pitchFamily="18" charset="0"/>
                <a:ea typeface="標楷體" pitchFamily="65" charset="-120"/>
                <a:cs typeface="Times New Roman" pitchFamily="18" charset="0"/>
              </a:rPr>
              <a:t>、</a:t>
            </a:r>
            <a:r>
              <a:rPr lang="zh-TW" altLang="zh-TW" sz="2400" b="1" dirty="0">
                <a:solidFill>
                  <a:srgbClr val="0000FF"/>
                </a:solidFill>
                <a:latin typeface="Times New Roman" pitchFamily="18" charset="0"/>
                <a:ea typeface="標楷體" pitchFamily="65" charset="-120"/>
                <a:cs typeface="Times New Roman" pitchFamily="18" charset="0"/>
              </a:rPr>
              <a:t>未組織工會者</a:t>
            </a:r>
            <a:r>
              <a:rPr lang="zh-TW" altLang="zh-TW" sz="2400" b="1" dirty="0">
                <a:latin typeface="Times New Roman" pitchFamily="18" charset="0"/>
                <a:ea typeface="標楷體" pitchFamily="65" charset="-120"/>
                <a:cs typeface="Times New Roman" pitchFamily="18" charset="0"/>
              </a:rPr>
              <a:t>，委員之產生方式由事業單位及職工福利</a:t>
            </a:r>
            <a:r>
              <a:rPr lang="zh-TW" altLang="zh-TW" sz="2400" b="1" dirty="0" smtClean="0">
                <a:latin typeface="Times New Roman" pitchFamily="18" charset="0"/>
                <a:ea typeface="標楷體" pitchFamily="65" charset="-120"/>
                <a:cs typeface="Times New Roman" pitchFamily="18" charset="0"/>
              </a:rPr>
              <a:t>委</a:t>
            </a:r>
            <a:endParaRPr lang="en-US" altLang="zh-TW"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zh-TW" altLang="en-US" sz="2400" b="1" dirty="0">
                <a:latin typeface="Times New Roman" pitchFamily="18" charset="0"/>
                <a:ea typeface="標楷體" pitchFamily="65" charset="-120"/>
                <a:cs typeface="Times New Roman" pitchFamily="18" charset="0"/>
              </a:rPr>
              <a:t> </a:t>
            </a:r>
            <a:r>
              <a:rPr lang="zh-TW" altLang="en-US" sz="2400" b="1" dirty="0" smtClean="0">
                <a:latin typeface="Times New Roman" pitchFamily="18" charset="0"/>
                <a:ea typeface="標楷體" pitchFamily="65" charset="-120"/>
                <a:cs typeface="Times New Roman" pitchFamily="18" charset="0"/>
              </a:rPr>
              <a:t>       </a:t>
            </a:r>
            <a:r>
              <a:rPr lang="zh-TW" altLang="zh-TW" sz="2400" b="1" dirty="0" smtClean="0">
                <a:latin typeface="Times New Roman" pitchFamily="18" charset="0"/>
                <a:ea typeface="標楷體" pitchFamily="65" charset="-120"/>
                <a:cs typeface="Times New Roman" pitchFamily="18" charset="0"/>
              </a:rPr>
              <a:t>員</a:t>
            </a:r>
            <a:r>
              <a:rPr lang="zh-TW" altLang="zh-TW" sz="2400" b="1" dirty="0">
                <a:latin typeface="Times New Roman" pitchFamily="18" charset="0"/>
                <a:ea typeface="標楷體" pitchFamily="65" charset="-120"/>
                <a:cs typeface="Times New Roman" pitchFamily="18" charset="0"/>
              </a:rPr>
              <a:t>會定之</a:t>
            </a:r>
            <a:r>
              <a:rPr lang="zh-TW" altLang="zh-TW" sz="2400" b="1" dirty="0" smtClean="0">
                <a:latin typeface="Times New Roman" pitchFamily="18" charset="0"/>
                <a:ea typeface="標楷體" pitchFamily="65" charset="-120"/>
                <a:cs typeface="Times New Roman" pitchFamily="18" charset="0"/>
              </a:rPr>
              <a:t>。</a:t>
            </a:r>
            <a:endParaRPr lang="en-US" altLang="zh-TW"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zh-TW" altLang="en-US" sz="2400" b="1" dirty="0">
                <a:latin typeface="Times New Roman" pitchFamily="18" charset="0"/>
                <a:ea typeface="標楷體" pitchFamily="65" charset="-120"/>
                <a:cs typeface="Times New Roman" pitchFamily="18" charset="0"/>
              </a:rPr>
              <a:t>三</a:t>
            </a:r>
            <a:r>
              <a:rPr lang="zh-TW" altLang="en-US" sz="2400" b="1" dirty="0" smtClean="0">
                <a:latin typeface="Times New Roman" pitchFamily="18" charset="0"/>
                <a:ea typeface="標楷體" pitchFamily="65" charset="-120"/>
                <a:cs typeface="Times New Roman" pitchFamily="18" charset="0"/>
              </a:rPr>
              <a:t>、</a:t>
            </a:r>
            <a:r>
              <a:rPr lang="zh-TW" altLang="zh-TW" sz="2400" b="1" dirty="0" smtClean="0">
                <a:solidFill>
                  <a:srgbClr val="0000CC"/>
                </a:solidFill>
                <a:latin typeface="Times New Roman" pitchFamily="18" charset="0"/>
                <a:ea typeface="標楷體" pitchFamily="65" charset="-120"/>
                <a:cs typeface="Times New Roman" pitchFamily="18" charset="0"/>
              </a:rPr>
              <a:t>新設</a:t>
            </a:r>
            <a:r>
              <a:rPr lang="zh-TW" altLang="zh-TW" sz="2400" b="1" dirty="0">
                <a:solidFill>
                  <a:srgbClr val="0000CC"/>
                </a:solidFill>
                <a:latin typeface="Times New Roman" pitchFamily="18" charset="0"/>
                <a:ea typeface="標楷體" pitchFamily="65" charset="-120"/>
                <a:cs typeface="Times New Roman" pitchFamily="18" charset="0"/>
              </a:rPr>
              <a:t>職工福利委員會</a:t>
            </a:r>
            <a:r>
              <a:rPr lang="zh-TW" altLang="zh-TW" sz="2400" b="1" dirty="0">
                <a:latin typeface="Times New Roman" pitchFamily="18" charset="0"/>
                <a:ea typeface="標楷體" pitchFamily="65" charset="-120"/>
                <a:cs typeface="Times New Roman" pitchFamily="18" charset="0"/>
              </a:rPr>
              <a:t>者，委員之產生方式</a:t>
            </a:r>
            <a:r>
              <a:rPr lang="zh-TW" altLang="zh-TW" sz="2400" b="1" dirty="0" smtClean="0">
                <a:latin typeface="Times New Roman" pitchFamily="18" charset="0"/>
                <a:ea typeface="標楷體" pitchFamily="65" charset="-120"/>
                <a:cs typeface="Times New Roman" pitchFamily="18" charset="0"/>
              </a:rPr>
              <a:t>由事業單位</a:t>
            </a:r>
            <a:r>
              <a:rPr lang="zh-TW" altLang="zh-TW" sz="2400" b="1" dirty="0">
                <a:latin typeface="Times New Roman" pitchFamily="18" charset="0"/>
                <a:ea typeface="標楷體" pitchFamily="65" charset="-120"/>
                <a:cs typeface="Times New Roman" pitchFamily="18" charset="0"/>
              </a:rPr>
              <a:t>定之</a:t>
            </a:r>
            <a:r>
              <a:rPr lang="zh-TW" altLang="zh-TW" sz="2400" b="1" dirty="0" smtClean="0">
                <a:latin typeface="Times New Roman" pitchFamily="18" charset="0"/>
                <a:ea typeface="標楷體" pitchFamily="65" charset="-120"/>
                <a:cs typeface="Times New Roman" pitchFamily="18" charset="0"/>
              </a:rPr>
              <a:t>，</a:t>
            </a:r>
            <a:endParaRPr lang="en-US" altLang="zh-TW"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zh-TW" altLang="en-US" sz="2400" b="1" dirty="0">
                <a:latin typeface="Times New Roman" pitchFamily="18" charset="0"/>
                <a:ea typeface="標楷體" pitchFamily="65" charset="-120"/>
                <a:cs typeface="Times New Roman" pitchFamily="18" charset="0"/>
              </a:rPr>
              <a:t> </a:t>
            </a:r>
            <a:r>
              <a:rPr lang="zh-TW" altLang="en-US" sz="2400" b="1" dirty="0" smtClean="0">
                <a:latin typeface="Times New Roman" pitchFamily="18" charset="0"/>
                <a:ea typeface="標楷體" pitchFamily="65" charset="-120"/>
                <a:cs typeface="Times New Roman" pitchFamily="18" charset="0"/>
              </a:rPr>
              <a:t>       </a:t>
            </a:r>
            <a:r>
              <a:rPr lang="zh-TW" altLang="zh-TW" sz="2400" b="1" dirty="0" smtClean="0">
                <a:latin typeface="Times New Roman" pitchFamily="18" charset="0"/>
                <a:ea typeface="標楷體" pitchFamily="65" charset="-120"/>
                <a:cs typeface="Times New Roman" pitchFamily="18" charset="0"/>
              </a:rPr>
              <a:t>勞方</a:t>
            </a:r>
            <a:r>
              <a:rPr lang="zh-TW" altLang="zh-TW" sz="2400" b="1" dirty="0">
                <a:latin typeface="Times New Roman" pitchFamily="18" charset="0"/>
                <a:ea typeface="標楷體" pitchFamily="65" charset="-120"/>
                <a:cs typeface="Times New Roman" pitchFamily="18" charset="0"/>
              </a:rPr>
              <a:t>代表部分由全體職工選舉之。</a:t>
            </a:r>
          </a:p>
          <a:p>
            <a:pPr eaLnBrk="1" hangingPunct="1">
              <a:defRPr/>
            </a:pPr>
            <a:r>
              <a:rPr lang="zh-TW" altLang="zh-TW" sz="2800" b="1" dirty="0">
                <a:latin typeface="Times New Roman" pitchFamily="18" charset="0"/>
                <a:ea typeface="標楷體" pitchFamily="65" charset="-120"/>
                <a:cs typeface="Times New Roman" pitchFamily="18" charset="0"/>
              </a:rPr>
              <a:t>依前項推選委員時，得同時依遞補順序推選候補委員，其名額不得超過委員人數</a:t>
            </a:r>
            <a:r>
              <a:rPr lang="zh-TW" altLang="zh-TW" sz="2800" b="1" dirty="0" smtClean="0">
                <a:solidFill>
                  <a:srgbClr val="FF0000"/>
                </a:solidFill>
                <a:latin typeface="Times New Roman" pitchFamily="18" charset="0"/>
                <a:ea typeface="標楷體" pitchFamily="65" charset="-120"/>
                <a:cs typeface="Times New Roman" pitchFamily="18" charset="0"/>
              </a:rPr>
              <a:t>三分之一</a:t>
            </a:r>
            <a:r>
              <a:rPr lang="zh-TW" altLang="en-US" sz="2800" b="1" dirty="0" smtClean="0">
                <a:latin typeface="Times New Roman" pitchFamily="18" charset="0"/>
                <a:ea typeface="標楷體" pitchFamily="65" charset="-120"/>
                <a:cs typeface="Times New Roman" pitchFamily="18" charset="0"/>
              </a:rPr>
              <a:t>。</a:t>
            </a:r>
            <a:endParaRPr lang="en-US" altLang="zh-TW" sz="1800" b="1" dirty="0" smtClean="0">
              <a:latin typeface="標楷體" pitchFamily="65" charset="-120"/>
              <a:ea typeface="標楷體" pitchFamily="65" charset="-120"/>
            </a:endParaRPr>
          </a:p>
        </p:txBody>
      </p:sp>
      <p:graphicFrame>
        <p:nvGraphicFramePr>
          <p:cNvPr id="15365" name="Object 5"/>
          <p:cNvGraphicFramePr>
            <a:graphicFrameLocks noGrp="1" noChangeAspect="1"/>
          </p:cNvGraphicFramePr>
          <p:nvPr>
            <p:ph sz="half" idx="2"/>
          </p:nvPr>
        </p:nvGraphicFramePr>
        <p:xfrm>
          <a:off x="7235825" y="188913"/>
          <a:ext cx="1792288" cy="1787525"/>
        </p:xfrm>
        <a:graphic>
          <a:graphicData uri="http://schemas.openxmlformats.org/presentationml/2006/ole">
            <mc:AlternateContent xmlns:mc="http://schemas.openxmlformats.org/markup-compatibility/2006">
              <mc:Choice xmlns:v="urn:schemas-microsoft-com:vml" Requires="v">
                <p:oleObj spid="_x0000_s15371" name="多媒體項目" r:id="rId3" imgW="1792224" imgH="1787652" progId="MS_ClipArt_Gallery.2">
                  <p:embed/>
                </p:oleObj>
              </mc:Choice>
              <mc:Fallback>
                <p:oleObj name="多媒體項目" r:id="rId3" imgW="1792224" imgH="1787652"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188913"/>
                        <a:ext cx="1792288" cy="178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7E66C41-6E15-48EE-BDB7-51B676531FB3}" type="slidenum">
              <a:rPr kumimoji="0" lang="en-US" altLang="zh-TW" smtClean="0"/>
              <a:pPr eaLnBrk="1" hangingPunct="1"/>
              <a:t>14</a:t>
            </a:fld>
            <a:endParaRPr kumimoji="0" lang="en-US" altLang="zh-TW" smtClean="0"/>
          </a:p>
        </p:txBody>
      </p:sp>
      <p:sp>
        <p:nvSpPr>
          <p:cNvPr id="16387" name="Rectangle 2"/>
          <p:cNvSpPr>
            <a:spLocks noGrp="1" noChangeArrowheads="1"/>
          </p:cNvSpPr>
          <p:nvPr>
            <p:ph type="title"/>
          </p:nvPr>
        </p:nvSpPr>
        <p:spPr>
          <a:xfrm>
            <a:off x="1116013" y="188913"/>
            <a:ext cx="7793037" cy="1462087"/>
          </a:xfrm>
        </p:spPr>
        <p:txBody>
          <a:bodyPr/>
          <a:lstStyle/>
          <a:p>
            <a:pPr eaLnBrk="1" hangingPunct="1"/>
            <a:r>
              <a:rPr lang="zh-TW" altLang="en-US" sz="3600" b="1" smtClean="0">
                <a:latin typeface="標楷體" pitchFamily="65" charset="-120"/>
                <a:ea typeface="標楷體" pitchFamily="65" charset="-120"/>
              </a:rPr>
              <a:t>二、委員的就職</a:t>
            </a:r>
            <a:r>
              <a:rPr lang="zh-TW" altLang="en-US" sz="3600" b="1" smtClean="0">
                <a:latin typeface="Times New Roman" pitchFamily="18" charset="0"/>
                <a:ea typeface="標楷體" pitchFamily="65" charset="-120"/>
                <a:cs typeface="Times New Roman" pitchFamily="18" charset="0"/>
              </a:rPr>
              <a:t>～第</a:t>
            </a:r>
            <a:r>
              <a:rPr lang="en-US" altLang="zh-TW" sz="3600" b="1" smtClean="0">
                <a:latin typeface="Times New Roman" pitchFamily="18" charset="0"/>
                <a:ea typeface="標楷體" pitchFamily="65" charset="-120"/>
                <a:cs typeface="Times New Roman" pitchFamily="18" charset="0"/>
              </a:rPr>
              <a:t>6</a:t>
            </a:r>
            <a:r>
              <a:rPr lang="zh-TW" altLang="en-US" sz="3600" b="1" smtClean="0">
                <a:latin typeface="Times New Roman" pitchFamily="18" charset="0"/>
                <a:ea typeface="標楷體" pitchFamily="65" charset="-120"/>
                <a:cs typeface="Times New Roman" pitchFamily="18" charset="0"/>
              </a:rPr>
              <a:t>條</a:t>
            </a:r>
            <a:endParaRPr lang="zh-TW" altLang="en-US" sz="3600" b="1" smtClean="0">
              <a:latin typeface="標楷體" pitchFamily="65" charset="-120"/>
              <a:ea typeface="標楷體" pitchFamily="65" charset="-120"/>
            </a:endParaRPr>
          </a:p>
        </p:txBody>
      </p:sp>
      <p:sp>
        <p:nvSpPr>
          <p:cNvPr id="16388" name="Rectangle 3"/>
          <p:cNvSpPr>
            <a:spLocks noGrp="1" noChangeArrowheads="1"/>
          </p:cNvSpPr>
          <p:nvPr>
            <p:ph type="body" sz="half" idx="1"/>
          </p:nvPr>
        </p:nvSpPr>
        <p:spPr>
          <a:xfrm>
            <a:off x="323850" y="2017713"/>
            <a:ext cx="8640763" cy="4579937"/>
          </a:xfrm>
        </p:spPr>
        <p:txBody>
          <a:bodyPr/>
          <a:lstStyle/>
          <a:p>
            <a:pPr eaLnBrk="1" hangingPunct="1">
              <a:lnSpc>
                <a:spcPct val="80000"/>
              </a:lnSpc>
            </a:pPr>
            <a:r>
              <a:rPr lang="zh-TW" altLang="zh-TW" sz="2800" b="1" smtClean="0">
                <a:latin typeface="Times New Roman" pitchFamily="18" charset="0"/>
                <a:ea typeface="標楷體" pitchFamily="65" charset="-120"/>
                <a:cs typeface="Times New Roman" pitchFamily="18" charset="0"/>
              </a:rPr>
              <a:t>職工福利委員會置</a:t>
            </a:r>
            <a:r>
              <a:rPr lang="zh-TW" altLang="zh-TW" sz="2800" b="1" smtClean="0">
                <a:solidFill>
                  <a:srgbClr val="FF0000"/>
                </a:solidFill>
                <a:latin typeface="Times New Roman" pitchFamily="18" charset="0"/>
                <a:ea typeface="標楷體" pitchFamily="65" charset="-120"/>
                <a:cs typeface="Times New Roman" pitchFamily="18" charset="0"/>
              </a:rPr>
              <a:t>主任委員</a:t>
            </a:r>
            <a:r>
              <a:rPr lang="zh-TW" altLang="zh-TW" sz="2800" b="1" smtClean="0">
                <a:latin typeface="Times New Roman" pitchFamily="18" charset="0"/>
                <a:ea typeface="標楷體" pitchFamily="65" charset="-120"/>
                <a:cs typeface="Times New Roman" pitchFamily="18" charset="0"/>
              </a:rPr>
              <a:t>一人，綜理會務，並得置</a:t>
            </a:r>
            <a:r>
              <a:rPr lang="zh-TW" altLang="zh-TW" sz="2800" b="1" smtClean="0">
                <a:solidFill>
                  <a:srgbClr val="FF0000"/>
                </a:solidFill>
                <a:latin typeface="Times New Roman" pitchFamily="18" charset="0"/>
                <a:ea typeface="標楷體" pitchFamily="65" charset="-120"/>
                <a:cs typeface="Times New Roman" pitchFamily="18" charset="0"/>
              </a:rPr>
              <a:t>副主任委員</a:t>
            </a:r>
            <a:r>
              <a:rPr lang="zh-TW" altLang="zh-TW" sz="2800" b="1" smtClean="0">
                <a:latin typeface="Times New Roman" pitchFamily="18" charset="0"/>
                <a:ea typeface="標楷體" pitchFamily="65" charset="-120"/>
                <a:cs typeface="Times New Roman" pitchFamily="18" charset="0"/>
              </a:rPr>
              <a:t>一人，均</a:t>
            </a:r>
            <a:r>
              <a:rPr lang="zh-TW" altLang="zh-TW" sz="2800" b="1" smtClean="0">
                <a:solidFill>
                  <a:srgbClr val="0000FF"/>
                </a:solidFill>
                <a:latin typeface="Times New Roman" pitchFamily="18" charset="0"/>
                <a:ea typeface="標楷體" pitchFamily="65" charset="-120"/>
                <a:cs typeface="Times New Roman" pitchFamily="18" charset="0"/>
              </a:rPr>
              <a:t>由委員互選</a:t>
            </a:r>
            <a:r>
              <a:rPr lang="zh-TW" altLang="zh-TW" sz="2800" b="1" smtClean="0">
                <a:latin typeface="Times New Roman" pitchFamily="18" charset="0"/>
                <a:ea typeface="標楷體" pitchFamily="65" charset="-120"/>
                <a:cs typeface="Times New Roman" pitchFamily="18" charset="0"/>
              </a:rPr>
              <a:t>之。</a:t>
            </a:r>
          </a:p>
          <a:p>
            <a:pPr eaLnBrk="1" hangingPunct="1">
              <a:lnSpc>
                <a:spcPct val="80000"/>
              </a:lnSpc>
            </a:pPr>
            <a:r>
              <a:rPr lang="zh-TW" altLang="en-US" sz="2800" b="1" smtClean="0">
                <a:latin typeface="Times New Roman" pitchFamily="18" charset="0"/>
                <a:ea typeface="標楷體" pitchFamily="65" charset="-120"/>
                <a:cs typeface="Times New Roman" pitchFamily="18" charset="0"/>
              </a:rPr>
              <a:t>職工福利委員會委員之任期，</a:t>
            </a:r>
            <a:r>
              <a:rPr lang="zh-TW" altLang="en-US" sz="2800" b="1" smtClean="0">
                <a:solidFill>
                  <a:srgbClr val="800080"/>
                </a:solidFill>
                <a:latin typeface="Times New Roman" pitchFamily="18" charset="0"/>
                <a:ea typeface="標楷體" pitchFamily="65" charset="-120"/>
                <a:cs typeface="Times New Roman" pitchFamily="18" charset="0"/>
              </a:rPr>
              <a:t>每一任不得超過四年</a:t>
            </a:r>
            <a:r>
              <a:rPr lang="zh-TW" altLang="en-US" sz="2800" b="1" smtClean="0">
                <a:latin typeface="Times New Roman" pitchFamily="18" charset="0"/>
                <a:ea typeface="標楷體" pitchFamily="65" charset="-120"/>
                <a:cs typeface="Times New Roman" pitchFamily="18" charset="0"/>
              </a:rPr>
              <a:t>。</a:t>
            </a:r>
          </a:p>
          <a:p>
            <a:pPr eaLnBrk="1" hangingPunct="1">
              <a:lnSpc>
                <a:spcPct val="80000"/>
              </a:lnSpc>
            </a:pPr>
            <a:r>
              <a:rPr lang="zh-TW" altLang="en-US" sz="2800" b="1" smtClean="0">
                <a:latin typeface="Times New Roman" pitchFamily="18" charset="0"/>
                <a:ea typeface="標楷體" pitchFamily="65" charset="-120"/>
                <a:cs typeface="Times New Roman" pitchFamily="18" charset="0"/>
              </a:rPr>
              <a:t>其任期自就職之日起計算。</a:t>
            </a:r>
          </a:p>
          <a:p>
            <a:pPr eaLnBrk="1" hangingPunct="1">
              <a:lnSpc>
                <a:spcPct val="80000"/>
              </a:lnSpc>
            </a:pPr>
            <a:r>
              <a:rPr lang="zh-TW" altLang="en-US" sz="2800" b="1" smtClean="0">
                <a:latin typeface="Times New Roman" pitchFamily="18" charset="0"/>
                <a:ea typeface="標楷體" pitchFamily="65" charset="-120"/>
                <a:cs typeface="Times New Roman" pitchFamily="18" charset="0"/>
              </a:rPr>
              <a:t>就職日至遲不得超過上屆委員任期屆滿後十四日。</a:t>
            </a:r>
          </a:p>
          <a:p>
            <a:pPr eaLnBrk="1" hangingPunct="1">
              <a:lnSpc>
                <a:spcPct val="80000"/>
              </a:lnSpc>
            </a:pPr>
            <a:r>
              <a:rPr lang="zh-TW" altLang="en-US" sz="2800" b="1" smtClean="0">
                <a:latin typeface="Times New Roman" pitchFamily="18" charset="0"/>
                <a:ea typeface="標楷體" pitchFamily="65" charset="-120"/>
                <a:cs typeface="Times New Roman" pitchFamily="18" charset="0"/>
              </a:rPr>
              <a:t>職工福利委員會委員依第九條規定辦理改選，未於前項規定期限內就職者，以新任委員產生後召開本屆第一次委員會議之日為就職日</a:t>
            </a:r>
            <a:r>
              <a:rPr lang="zh-TW" altLang="en-US" sz="2800" b="1" smtClean="0">
                <a:solidFill>
                  <a:srgbClr val="800080"/>
                </a:solidFill>
                <a:latin typeface="Times New Roman" pitchFamily="18" charset="0"/>
                <a:ea typeface="標楷體" pitchFamily="65" charset="-120"/>
                <a:cs typeface="Times New Roman" pitchFamily="18" charset="0"/>
              </a:rPr>
              <a:t>。</a:t>
            </a:r>
            <a:r>
              <a:rPr lang="zh-TW" altLang="en-US" sz="2800" b="1" smtClean="0">
                <a:latin typeface="Times New Roman" pitchFamily="18" charset="0"/>
                <a:ea typeface="標楷體" pitchFamily="65" charset="-120"/>
                <a:cs typeface="Times New Roman" pitchFamily="18" charset="0"/>
              </a:rPr>
              <a:t> </a:t>
            </a:r>
            <a:endParaRPr lang="en-US" altLang="zh-TW" sz="2800" b="1" smtClean="0">
              <a:solidFill>
                <a:srgbClr val="0000FF"/>
              </a:solidFill>
              <a:latin typeface="Times New Roman" pitchFamily="18" charset="0"/>
              <a:ea typeface="標楷體" pitchFamily="65" charset="-120"/>
              <a:cs typeface="Times New Roman" pitchFamily="18" charset="0"/>
            </a:endParaRPr>
          </a:p>
          <a:p>
            <a:pPr eaLnBrk="1" hangingPunct="1">
              <a:lnSpc>
                <a:spcPct val="80000"/>
              </a:lnSpc>
            </a:pPr>
            <a:r>
              <a:rPr lang="zh-TW" altLang="zh-TW" sz="2800" b="1" smtClean="0">
                <a:latin typeface="Times New Roman" pitchFamily="18" charset="0"/>
                <a:ea typeface="標楷體" pitchFamily="65" charset="-120"/>
                <a:cs typeface="Times New Roman" pitchFamily="18" charset="0"/>
              </a:rPr>
              <a:t>委員連選連任者不得超過三分之二。但當然委員任期不受限制。</a:t>
            </a:r>
            <a:endParaRPr lang="zh-TW" altLang="en-US" sz="2800" b="1" smtClean="0">
              <a:latin typeface="Times New Roman" pitchFamily="18" charset="0"/>
              <a:ea typeface="標楷體" pitchFamily="65" charset="-120"/>
              <a:cs typeface="Times New Roman" pitchFamily="18" charset="0"/>
            </a:endParaRPr>
          </a:p>
          <a:p>
            <a:pPr eaLnBrk="1" hangingPunct="1">
              <a:lnSpc>
                <a:spcPct val="80000"/>
              </a:lnSpc>
            </a:pPr>
            <a:r>
              <a:rPr lang="zh-TW" altLang="zh-TW" sz="2800" b="1" smtClean="0">
                <a:latin typeface="Times New Roman" pitchFamily="18" charset="0"/>
                <a:ea typeface="標楷體" pitchFamily="65" charset="-120"/>
                <a:cs typeface="Times New Roman" pitchFamily="18" charset="0"/>
              </a:rPr>
              <a:t>職工福利委員會委員均為無給職</a:t>
            </a:r>
            <a:r>
              <a:rPr lang="zh-TW" altLang="en-US" sz="2800" b="1" smtClean="0">
                <a:latin typeface="Times New Roman" pitchFamily="18" charset="0"/>
                <a:ea typeface="標楷體" pitchFamily="65" charset="-120"/>
                <a:cs typeface="Times New Roman" pitchFamily="18" charset="0"/>
              </a:rPr>
              <a:t>。</a:t>
            </a:r>
            <a:endParaRPr lang="zh-TW" altLang="zh-TW" sz="2800" b="1" smtClean="0">
              <a:latin typeface="Times New Roman" pitchFamily="18" charset="0"/>
              <a:ea typeface="標楷體" pitchFamily="65" charset="-120"/>
              <a:cs typeface="Times New Roman" pitchFamily="18" charset="0"/>
            </a:endParaRPr>
          </a:p>
        </p:txBody>
      </p:sp>
      <p:graphicFrame>
        <p:nvGraphicFramePr>
          <p:cNvPr id="16389" name="Object 4"/>
          <p:cNvGraphicFramePr>
            <a:graphicFrameLocks noGrp="1" noChangeAspect="1"/>
          </p:cNvGraphicFramePr>
          <p:nvPr>
            <p:ph sz="half" idx="2"/>
          </p:nvPr>
        </p:nvGraphicFramePr>
        <p:xfrm>
          <a:off x="7235825" y="188913"/>
          <a:ext cx="1657350" cy="1647825"/>
        </p:xfrm>
        <a:graphic>
          <a:graphicData uri="http://schemas.openxmlformats.org/presentationml/2006/ole">
            <mc:AlternateContent xmlns:mc="http://schemas.openxmlformats.org/markup-compatibility/2006">
              <mc:Choice xmlns:v="urn:schemas-microsoft-com:vml" Requires="v">
                <p:oleObj spid="_x0000_s16395" name="多媒體項目" r:id="rId3" imgW="3031402" imgH="3013295" progId="MS_ClipArt_Gallery.2">
                  <p:embed/>
                </p:oleObj>
              </mc:Choice>
              <mc:Fallback>
                <p:oleObj name="多媒體項目" r:id="rId3" imgW="3031402" imgH="3013295"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188913"/>
                        <a:ext cx="1657350" cy="164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698BD3FC-79E7-4850-98A0-AC5ADD4BDED8}" type="slidenum">
              <a:rPr kumimoji="0" lang="en-US" altLang="zh-TW" smtClean="0"/>
              <a:pPr eaLnBrk="1" hangingPunct="1"/>
              <a:t>15</a:t>
            </a:fld>
            <a:endParaRPr kumimoji="0" lang="en-US" altLang="zh-TW" smtClean="0"/>
          </a:p>
        </p:txBody>
      </p:sp>
      <p:sp>
        <p:nvSpPr>
          <p:cNvPr id="17411" name="Rectangle 2"/>
          <p:cNvSpPr>
            <a:spLocks noGrp="1" noChangeArrowheads="1"/>
          </p:cNvSpPr>
          <p:nvPr>
            <p:ph type="title"/>
          </p:nvPr>
        </p:nvSpPr>
        <p:spPr>
          <a:xfrm>
            <a:off x="1116013" y="188913"/>
            <a:ext cx="7793037" cy="1462087"/>
          </a:xfrm>
        </p:spPr>
        <p:txBody>
          <a:bodyPr/>
          <a:lstStyle/>
          <a:p>
            <a:pPr eaLnBrk="1" hangingPunct="1"/>
            <a:r>
              <a:rPr lang="zh-TW" altLang="en-US" sz="3600" b="1" smtClean="0">
                <a:latin typeface="標楷體" pitchFamily="65" charset="-120"/>
                <a:ea typeface="標楷體" pitchFamily="65" charset="-120"/>
              </a:rPr>
              <a:t>三、委員交接、遞補</a:t>
            </a:r>
          </a:p>
        </p:txBody>
      </p:sp>
      <p:sp>
        <p:nvSpPr>
          <p:cNvPr id="4101" name="Rectangle 3"/>
          <p:cNvSpPr>
            <a:spLocks noGrp="1" noChangeArrowheads="1"/>
          </p:cNvSpPr>
          <p:nvPr>
            <p:ph type="body" sz="half" idx="1"/>
          </p:nvPr>
        </p:nvSpPr>
        <p:spPr>
          <a:xfrm>
            <a:off x="323850" y="2017713"/>
            <a:ext cx="8569325" cy="4579937"/>
          </a:xfrm>
        </p:spPr>
        <p:txBody>
          <a:bodyPr/>
          <a:lstStyle/>
          <a:p>
            <a:pPr eaLnBrk="1" hangingPunct="1">
              <a:defRPr/>
            </a:pPr>
            <a:r>
              <a:rPr lang="zh-TW" altLang="en-US" b="1" dirty="0" smtClean="0">
                <a:solidFill>
                  <a:srgbClr val="FF0000"/>
                </a:solidFill>
                <a:latin typeface="標楷體" pitchFamily="65" charset="-120"/>
                <a:ea typeface="標楷體" pitchFamily="65" charset="-120"/>
              </a:rPr>
              <a:t>主任委員交接</a:t>
            </a:r>
            <a:r>
              <a:rPr lang="zh-TW" altLang="en-US" b="1" dirty="0" smtClean="0">
                <a:latin typeface="Times New Roman" pitchFamily="18" charset="0"/>
                <a:ea typeface="標楷體" pitchFamily="65" charset="-120"/>
                <a:cs typeface="Times New Roman" pitchFamily="18" charset="0"/>
              </a:rPr>
              <a:t>～</a:t>
            </a:r>
            <a:r>
              <a:rPr lang="zh-TW" altLang="en-US" b="1" dirty="0">
                <a:latin typeface="Times New Roman" pitchFamily="18" charset="0"/>
                <a:ea typeface="標楷體" pitchFamily="65" charset="-120"/>
                <a:cs typeface="Times New Roman" pitchFamily="18" charset="0"/>
              </a:rPr>
              <a:t>第</a:t>
            </a:r>
            <a:r>
              <a:rPr lang="en-US" altLang="zh-TW" b="1" dirty="0">
                <a:latin typeface="Times New Roman" pitchFamily="18" charset="0"/>
                <a:ea typeface="標楷體" pitchFamily="65" charset="-120"/>
                <a:cs typeface="Times New Roman" pitchFamily="18" charset="0"/>
              </a:rPr>
              <a:t>7</a:t>
            </a:r>
            <a:r>
              <a:rPr lang="zh-TW" altLang="en-US" b="1" dirty="0">
                <a:latin typeface="Times New Roman" pitchFamily="18" charset="0"/>
                <a:ea typeface="標楷體" pitchFamily="65" charset="-120"/>
                <a:cs typeface="Times New Roman" pitchFamily="18" charset="0"/>
              </a:rPr>
              <a:t>條</a:t>
            </a:r>
            <a:endParaRPr lang="en-US" altLang="zh-TW" b="1" dirty="0" smtClean="0">
              <a:solidFill>
                <a:srgbClr val="FF0000"/>
              </a:solidFill>
              <a:latin typeface="標楷體" pitchFamily="65" charset="-120"/>
              <a:ea typeface="標楷體" pitchFamily="65" charset="-120"/>
            </a:endParaRPr>
          </a:p>
          <a:p>
            <a:pPr marL="0" indent="0" eaLnBrk="1" hangingPunct="1">
              <a:buFont typeface="Wingdings" pitchFamily="2" charset="2"/>
              <a:buNone/>
              <a:defRPr/>
            </a:pPr>
            <a:r>
              <a:rPr lang="en-US" altLang="zh-TW" sz="2400" b="1" dirty="0" smtClean="0">
                <a:latin typeface="標楷體" pitchFamily="65" charset="-120"/>
                <a:ea typeface="標楷體" pitchFamily="65" charset="-120"/>
              </a:rPr>
              <a:t>1.</a:t>
            </a:r>
            <a:r>
              <a:rPr lang="zh-TW" altLang="zh-TW" sz="2400" b="1" dirty="0" smtClean="0">
                <a:latin typeface="標楷體" pitchFamily="65" charset="-120"/>
                <a:ea typeface="標楷體" pitchFamily="65" charset="-120"/>
              </a:rPr>
              <a:t>職工福利委員會應於新、舊主任委員交接後十日內完成職工福利金及其他財產相關清冊等移交事宜。</a:t>
            </a:r>
          </a:p>
          <a:p>
            <a:pPr marL="0" indent="0" eaLnBrk="1" hangingPunct="1">
              <a:buFont typeface="Wingdings" pitchFamily="2" charset="2"/>
              <a:buNone/>
              <a:defRPr/>
            </a:pPr>
            <a:r>
              <a:rPr lang="en-US" altLang="zh-TW" sz="2400" b="1" dirty="0" smtClean="0">
                <a:latin typeface="標楷體" pitchFamily="65" charset="-120"/>
                <a:ea typeface="標楷體" pitchFamily="65" charset="-120"/>
              </a:rPr>
              <a:t>2.</a:t>
            </a:r>
            <a:r>
              <a:rPr lang="zh-TW" altLang="zh-TW" sz="2400" b="1" dirty="0" smtClean="0">
                <a:latin typeface="標楷體" pitchFamily="65" charset="-120"/>
                <a:ea typeface="標楷體" pitchFamily="65" charset="-120"/>
              </a:rPr>
              <a:t>有正當理由未能於十日內完成辦理移交者，新任主任委員應敘明理由陳報主管機關備查。</a:t>
            </a:r>
            <a:endParaRPr lang="en-US" altLang="zh-TW" b="1" dirty="0" smtClean="0">
              <a:solidFill>
                <a:srgbClr val="FF0000"/>
              </a:solidFill>
              <a:latin typeface="標楷體" pitchFamily="65" charset="-120"/>
              <a:ea typeface="標楷體" pitchFamily="65" charset="-120"/>
            </a:endParaRPr>
          </a:p>
          <a:p>
            <a:pPr eaLnBrk="1" hangingPunct="1">
              <a:defRPr/>
            </a:pPr>
            <a:r>
              <a:rPr lang="zh-TW" altLang="en-US" b="1" dirty="0">
                <a:solidFill>
                  <a:srgbClr val="FF0000"/>
                </a:solidFill>
                <a:latin typeface="標楷體" pitchFamily="65" charset="-120"/>
                <a:ea typeface="標楷體" pitchFamily="65" charset="-120"/>
              </a:rPr>
              <a:t>主任委員</a:t>
            </a:r>
            <a:r>
              <a:rPr lang="zh-TW" altLang="en-US" b="1" dirty="0" smtClean="0">
                <a:solidFill>
                  <a:srgbClr val="FF0000"/>
                </a:solidFill>
                <a:latin typeface="標楷體" pitchFamily="65" charset="-120"/>
                <a:ea typeface="標楷體" pitchFamily="65" charset="-120"/>
              </a:rPr>
              <a:t>遞補</a:t>
            </a:r>
            <a:r>
              <a:rPr lang="zh-TW" altLang="en-US" b="1" dirty="0" smtClean="0">
                <a:latin typeface="Times New Roman" pitchFamily="18" charset="0"/>
                <a:ea typeface="標楷體" pitchFamily="65" charset="-120"/>
                <a:cs typeface="Times New Roman" pitchFamily="18" charset="0"/>
              </a:rPr>
              <a:t>～</a:t>
            </a:r>
            <a:r>
              <a:rPr lang="zh-TW" altLang="en-US" b="1" dirty="0">
                <a:latin typeface="Times New Roman" pitchFamily="18" charset="0"/>
                <a:ea typeface="標楷體" pitchFamily="65" charset="-120"/>
                <a:cs typeface="Times New Roman" pitchFamily="18" charset="0"/>
              </a:rPr>
              <a:t>第</a:t>
            </a:r>
            <a:r>
              <a:rPr lang="en-US" altLang="zh-TW" b="1" dirty="0">
                <a:latin typeface="Times New Roman" pitchFamily="18" charset="0"/>
                <a:ea typeface="標楷體" pitchFamily="65" charset="-120"/>
                <a:cs typeface="Times New Roman" pitchFamily="18" charset="0"/>
              </a:rPr>
              <a:t>8</a:t>
            </a:r>
            <a:r>
              <a:rPr lang="zh-TW" altLang="en-US" b="1" dirty="0">
                <a:latin typeface="Times New Roman" pitchFamily="18" charset="0"/>
                <a:ea typeface="標楷體" pitchFamily="65" charset="-120"/>
                <a:cs typeface="Times New Roman" pitchFamily="18" charset="0"/>
              </a:rPr>
              <a:t>條</a:t>
            </a:r>
            <a:endParaRPr lang="en-US" altLang="zh-TW" b="1" dirty="0" smtClean="0">
              <a:solidFill>
                <a:srgbClr val="FF0000"/>
              </a:solidFill>
              <a:latin typeface="標楷體" pitchFamily="65" charset="-120"/>
              <a:ea typeface="標楷體" pitchFamily="65" charset="-120"/>
            </a:endParaRPr>
          </a:p>
          <a:p>
            <a:pPr marL="0" indent="0" eaLnBrk="1" hangingPunct="1">
              <a:buFont typeface="Wingdings" pitchFamily="2" charset="2"/>
              <a:buNone/>
              <a:defRPr/>
            </a:pPr>
            <a:r>
              <a:rPr lang="en-US" altLang="zh-TW" sz="2400" b="1" dirty="0" smtClean="0">
                <a:latin typeface="Times New Roman" pitchFamily="18" charset="0"/>
                <a:ea typeface="標楷體" pitchFamily="65" charset="-120"/>
                <a:cs typeface="Times New Roman" pitchFamily="18" charset="0"/>
              </a:rPr>
              <a:t>1.</a:t>
            </a:r>
            <a:r>
              <a:rPr lang="zh-TW" altLang="zh-TW" sz="2400" b="1" dirty="0" smtClean="0">
                <a:latin typeface="Times New Roman" pitchFamily="18" charset="0"/>
                <a:ea typeface="標楷體" pitchFamily="65" charset="-120"/>
                <a:cs typeface="Times New Roman" pitchFamily="18" charset="0"/>
              </a:rPr>
              <a:t>主任委員因故無法執行職務者，由副主任委員遞補。</a:t>
            </a:r>
            <a:endParaRPr lang="zh-TW" altLang="en-US"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en-US" altLang="zh-TW" sz="2400" b="1" dirty="0" smtClean="0">
                <a:latin typeface="Times New Roman" pitchFamily="18" charset="0"/>
                <a:ea typeface="標楷體" pitchFamily="65" charset="-120"/>
                <a:cs typeface="Times New Roman" pitchFamily="18" charset="0"/>
              </a:rPr>
              <a:t>2.</a:t>
            </a:r>
            <a:r>
              <a:rPr lang="zh-TW" altLang="zh-TW" sz="2400" b="1" dirty="0" smtClean="0">
                <a:latin typeface="Times New Roman" pitchFamily="18" charset="0"/>
                <a:ea typeface="標楷體" pitchFamily="65" charset="-120"/>
                <a:cs typeface="Times New Roman" pitchFamily="18" charset="0"/>
              </a:rPr>
              <a:t>無副主任委員者，由委員推選遞補。</a:t>
            </a:r>
            <a:endParaRPr lang="zh-TW" altLang="en-US" sz="2400" b="1" dirty="0" smtClean="0">
              <a:latin typeface="Times New Roman" pitchFamily="18" charset="0"/>
              <a:ea typeface="標楷體" pitchFamily="65" charset="-120"/>
              <a:cs typeface="Times New Roman" pitchFamily="18" charset="0"/>
            </a:endParaRPr>
          </a:p>
          <a:p>
            <a:pPr marL="0" indent="0" eaLnBrk="1" hangingPunct="1">
              <a:buFont typeface="Wingdings" pitchFamily="2" charset="2"/>
              <a:buNone/>
              <a:defRPr/>
            </a:pPr>
            <a:r>
              <a:rPr lang="en-US" altLang="zh-TW" sz="2400" b="1" dirty="0" smtClean="0">
                <a:latin typeface="Times New Roman" pitchFamily="18" charset="0"/>
                <a:ea typeface="標楷體" pitchFamily="65" charset="-120"/>
                <a:cs typeface="Times New Roman" pitchFamily="18" charset="0"/>
              </a:rPr>
              <a:t>3.</a:t>
            </a:r>
            <a:r>
              <a:rPr lang="zh-TW" altLang="zh-TW" sz="2400" b="1" dirty="0" smtClean="0">
                <a:latin typeface="Times New Roman" pitchFamily="18" charset="0"/>
                <a:ea typeface="標楷體" pitchFamily="65" charset="-120"/>
                <a:cs typeface="Times New Roman" pitchFamily="18" charset="0"/>
              </a:rPr>
              <a:t>職工福利委員會委員人數不足半數者，應即通知原產生單位另行推選。</a:t>
            </a:r>
            <a:endParaRPr lang="zh-TW" altLang="zh-TW" sz="2400" b="1" dirty="0" smtClean="0">
              <a:latin typeface="標楷體" pitchFamily="65" charset="-120"/>
              <a:ea typeface="標楷體" pitchFamily="65" charset="-120"/>
              <a:cs typeface="Times New Roman" pitchFamily="18" charset="0"/>
            </a:endParaRPr>
          </a:p>
          <a:p>
            <a:pPr marL="0" indent="0" eaLnBrk="1" hangingPunct="1">
              <a:buFont typeface="Wingdings" pitchFamily="2" charset="2"/>
              <a:buNone/>
              <a:defRPr/>
            </a:pPr>
            <a:endParaRPr lang="en-US" altLang="zh-TW" b="1" dirty="0" smtClean="0">
              <a:solidFill>
                <a:srgbClr val="FF0000"/>
              </a:solidFill>
              <a:latin typeface="標楷體" pitchFamily="65" charset="-120"/>
              <a:ea typeface="標楷體" pitchFamily="65" charset="-120"/>
            </a:endParaRPr>
          </a:p>
          <a:p>
            <a:pPr marL="0" indent="0" eaLnBrk="1" hangingPunct="1">
              <a:buFont typeface="Wingdings" pitchFamily="2" charset="2"/>
              <a:buNone/>
              <a:defRPr/>
            </a:pPr>
            <a:endParaRPr lang="en-US" altLang="zh-TW" b="1" dirty="0">
              <a:solidFill>
                <a:srgbClr val="FF0000"/>
              </a:solidFill>
              <a:latin typeface="標楷體" pitchFamily="65" charset="-120"/>
              <a:ea typeface="標楷體" pitchFamily="65" charset="-120"/>
            </a:endParaRPr>
          </a:p>
          <a:p>
            <a:pPr eaLnBrk="1" hangingPunct="1">
              <a:defRPr/>
            </a:pPr>
            <a:endParaRPr lang="en-US" altLang="zh-TW" b="1" dirty="0" smtClean="0">
              <a:solidFill>
                <a:srgbClr val="FF0000"/>
              </a:solidFill>
              <a:latin typeface="標楷體" pitchFamily="65" charset="-120"/>
              <a:ea typeface="標楷體" pitchFamily="65" charset="-120"/>
            </a:endParaRPr>
          </a:p>
          <a:p>
            <a:pPr marL="0" indent="0" eaLnBrk="1" hangingPunct="1">
              <a:lnSpc>
                <a:spcPct val="90000"/>
              </a:lnSpc>
              <a:buFont typeface="Wingdings" pitchFamily="2" charset="2"/>
              <a:buNone/>
              <a:defRPr/>
            </a:pPr>
            <a:endParaRPr lang="zh-TW" altLang="en-US" sz="2400" b="1" dirty="0" smtClean="0">
              <a:latin typeface="標楷體" pitchFamily="65" charset="-120"/>
              <a:ea typeface="標楷體" pitchFamily="65" charset="-120"/>
            </a:endParaRPr>
          </a:p>
          <a:p>
            <a:pPr eaLnBrk="1" hangingPunct="1">
              <a:lnSpc>
                <a:spcPct val="90000"/>
              </a:lnSpc>
              <a:buFont typeface="Wingdings" pitchFamily="2" charset="2"/>
              <a:buNone/>
              <a:defRPr/>
            </a:pPr>
            <a:endParaRPr lang="en-US" altLang="zh-TW" sz="2000" dirty="0" smtClean="0">
              <a:latin typeface="標楷體" pitchFamily="65" charset="-120"/>
              <a:ea typeface="標楷體" pitchFamily="65" charset="-120"/>
            </a:endParaRPr>
          </a:p>
        </p:txBody>
      </p:sp>
      <p:graphicFrame>
        <p:nvGraphicFramePr>
          <p:cNvPr id="17413" name="Object 4"/>
          <p:cNvGraphicFramePr>
            <a:graphicFrameLocks noGrp="1" noChangeAspect="1"/>
          </p:cNvGraphicFramePr>
          <p:nvPr>
            <p:ph sz="half" idx="2"/>
          </p:nvPr>
        </p:nvGraphicFramePr>
        <p:xfrm>
          <a:off x="7235825" y="188913"/>
          <a:ext cx="1657350" cy="1647825"/>
        </p:xfrm>
        <a:graphic>
          <a:graphicData uri="http://schemas.openxmlformats.org/presentationml/2006/ole">
            <mc:AlternateContent xmlns:mc="http://schemas.openxmlformats.org/markup-compatibility/2006">
              <mc:Choice xmlns:v="urn:schemas-microsoft-com:vml" Requires="v">
                <p:oleObj spid="_x0000_s17419" name="多媒體項目" r:id="rId3" imgW="3031402" imgH="3013295" progId="MS_ClipArt_Gallery.2">
                  <p:embed/>
                </p:oleObj>
              </mc:Choice>
              <mc:Fallback>
                <p:oleObj name="多媒體項目" r:id="rId3" imgW="3031402" imgH="3013295"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188913"/>
                        <a:ext cx="1657350" cy="164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CD85BE5F-16EC-49AF-8A81-6AD18CDFC4EC}" type="slidenum">
              <a:rPr kumimoji="0" lang="en-US" altLang="zh-TW" smtClean="0"/>
              <a:pPr eaLnBrk="1" hangingPunct="1"/>
              <a:t>16</a:t>
            </a:fld>
            <a:endParaRPr kumimoji="0" lang="en-US" altLang="zh-TW" smtClean="0"/>
          </a:p>
        </p:txBody>
      </p:sp>
      <p:sp>
        <p:nvSpPr>
          <p:cNvPr id="18435" name="Rectangle 2"/>
          <p:cNvSpPr>
            <a:spLocks noGrp="1" noChangeArrowheads="1"/>
          </p:cNvSpPr>
          <p:nvPr>
            <p:ph type="title"/>
          </p:nvPr>
        </p:nvSpPr>
        <p:spPr/>
        <p:txBody>
          <a:bodyPr/>
          <a:lstStyle/>
          <a:p>
            <a:pPr eaLnBrk="1" hangingPunct="1"/>
            <a:r>
              <a:rPr lang="zh-TW" altLang="en-US" sz="3600" b="1" smtClean="0">
                <a:ea typeface="標楷體" pitchFamily="65" charset="-120"/>
              </a:rPr>
              <a:t>四、委員會應報主管機關備查事項</a:t>
            </a:r>
            <a:r>
              <a:rPr lang="en-US" altLang="zh-TW" sz="3600" b="1" smtClean="0">
                <a:ea typeface="標楷體" pitchFamily="65" charset="-120"/>
              </a:rPr>
              <a:t/>
            </a:r>
            <a:br>
              <a:rPr lang="en-US" altLang="zh-TW" sz="3600" b="1" smtClean="0">
                <a:ea typeface="標楷體" pitchFamily="65" charset="-120"/>
              </a:rPr>
            </a:br>
            <a:r>
              <a:rPr lang="zh-TW" altLang="en-US" sz="3200" b="1" smtClean="0">
                <a:latin typeface="Times New Roman" pitchFamily="18" charset="0"/>
                <a:ea typeface="標楷體" pitchFamily="65" charset="-120"/>
                <a:cs typeface="Times New Roman" pitchFamily="18" charset="0"/>
              </a:rPr>
              <a:t>～第</a:t>
            </a:r>
            <a:r>
              <a:rPr lang="en-US" altLang="zh-TW" sz="3200" b="1" smtClean="0">
                <a:latin typeface="Times New Roman" pitchFamily="18" charset="0"/>
                <a:ea typeface="標楷體" pitchFamily="65" charset="-120"/>
                <a:cs typeface="Times New Roman" pitchFamily="18" charset="0"/>
              </a:rPr>
              <a:t>11</a:t>
            </a:r>
            <a:r>
              <a:rPr lang="zh-TW" altLang="en-US" sz="3200" b="1" smtClean="0">
                <a:latin typeface="Times New Roman" pitchFamily="18" charset="0"/>
                <a:ea typeface="標楷體" pitchFamily="65" charset="-120"/>
                <a:cs typeface="Times New Roman" pitchFamily="18" charset="0"/>
              </a:rPr>
              <a:t>、</a:t>
            </a:r>
            <a:r>
              <a:rPr lang="en-US" altLang="zh-TW" sz="3200" b="1" smtClean="0">
                <a:latin typeface="Times New Roman" pitchFamily="18" charset="0"/>
                <a:ea typeface="標楷體" pitchFamily="65" charset="-120"/>
                <a:cs typeface="Times New Roman" pitchFamily="18" charset="0"/>
              </a:rPr>
              <a:t>13</a:t>
            </a:r>
            <a:r>
              <a:rPr lang="zh-TW" altLang="en-US" sz="3200" b="1" smtClean="0">
                <a:latin typeface="Times New Roman" pitchFamily="18" charset="0"/>
                <a:ea typeface="標楷體" pitchFamily="65" charset="-120"/>
                <a:cs typeface="Times New Roman" pitchFamily="18" charset="0"/>
              </a:rPr>
              <a:t>條</a:t>
            </a:r>
            <a:endParaRPr lang="zh-TW" altLang="en-US" sz="3200" b="1" smtClean="0">
              <a:ea typeface="標楷體" pitchFamily="65" charset="-120"/>
            </a:endParaRPr>
          </a:p>
        </p:txBody>
      </p:sp>
      <p:sp>
        <p:nvSpPr>
          <p:cNvPr id="15364" name="Rectangle 3"/>
          <p:cNvSpPr>
            <a:spLocks noGrp="1" noChangeArrowheads="1"/>
          </p:cNvSpPr>
          <p:nvPr>
            <p:ph type="body" sz="half" idx="1"/>
          </p:nvPr>
        </p:nvSpPr>
        <p:spPr>
          <a:xfrm>
            <a:off x="395288" y="2133600"/>
            <a:ext cx="8569325" cy="4724400"/>
          </a:xfrm>
        </p:spPr>
        <p:txBody>
          <a:bodyPr/>
          <a:lstStyle/>
          <a:p>
            <a:pPr eaLnBrk="1" hangingPunct="1">
              <a:defRPr/>
            </a:pPr>
            <a:r>
              <a:rPr lang="zh-TW" altLang="en-US" sz="2800" b="1" dirty="0" smtClean="0">
                <a:solidFill>
                  <a:srgbClr val="FF0000"/>
                </a:solidFill>
                <a:latin typeface="標楷體" pitchFamily="65" charset="-120"/>
                <a:ea typeface="標楷體" pitchFamily="65" charset="-120"/>
              </a:rPr>
              <a:t>規章。 </a:t>
            </a:r>
          </a:p>
          <a:p>
            <a:pPr eaLnBrk="1" hangingPunct="1">
              <a:defRPr/>
            </a:pPr>
            <a:r>
              <a:rPr lang="zh-TW" altLang="en-US" sz="2800" b="1" dirty="0" smtClean="0">
                <a:solidFill>
                  <a:srgbClr val="FF0000"/>
                </a:solidFill>
                <a:latin typeface="標楷體" pitchFamily="65" charset="-120"/>
                <a:ea typeface="標楷體" pitchFamily="65" charset="-120"/>
              </a:rPr>
              <a:t>委員及會務人員名冊。 </a:t>
            </a:r>
          </a:p>
          <a:p>
            <a:pPr eaLnBrk="1" hangingPunct="1">
              <a:defRPr/>
            </a:pPr>
            <a:r>
              <a:rPr lang="zh-TW" altLang="en-US" sz="2800" b="1" dirty="0" smtClean="0">
                <a:solidFill>
                  <a:srgbClr val="FF0000"/>
                </a:solidFill>
                <a:latin typeface="標楷體" pitchFamily="65" charset="-120"/>
                <a:ea typeface="標楷體" pitchFamily="65" charset="-120"/>
              </a:rPr>
              <a:t>會址所在地。</a:t>
            </a:r>
          </a:p>
          <a:p>
            <a:pPr eaLnBrk="1" hangingPunct="1">
              <a:defRPr/>
            </a:pPr>
            <a:r>
              <a:rPr lang="zh-TW" altLang="en-US" sz="2800" b="1" dirty="0" smtClean="0">
                <a:latin typeface="標楷體" pitchFamily="65" charset="-120"/>
                <a:ea typeface="標楷體" pitchFamily="65" charset="-120"/>
              </a:rPr>
              <a:t>成立日期。 </a:t>
            </a:r>
          </a:p>
          <a:p>
            <a:pPr eaLnBrk="1" hangingPunct="1">
              <a:defRPr/>
            </a:pPr>
            <a:r>
              <a:rPr lang="zh-TW" altLang="zh-TW" sz="2800" b="1" dirty="0" smtClean="0">
                <a:latin typeface="Times New Roman" pitchFamily="18" charset="0"/>
                <a:ea typeface="標楷體" pitchFamily="65" charset="-120"/>
                <a:cs typeface="Times New Roman" pitchFamily="18" charset="0"/>
              </a:rPr>
              <a:t>下年度實施計畫及預算</a:t>
            </a:r>
            <a:r>
              <a:rPr lang="zh-TW" altLang="en-US" sz="2800" b="1" dirty="0" smtClean="0">
                <a:latin typeface="Times New Roman" pitchFamily="18" charset="0"/>
                <a:ea typeface="標楷體" pitchFamily="65" charset="-120"/>
                <a:cs typeface="Times New Roman" pitchFamily="18" charset="0"/>
              </a:rPr>
              <a:t>：</a:t>
            </a:r>
            <a:r>
              <a:rPr lang="zh-TW" altLang="zh-TW" sz="2400" dirty="0" smtClean="0">
                <a:latin typeface="Times New Roman" pitchFamily="18" charset="0"/>
                <a:ea typeface="標楷體" pitchFamily="65" charset="-120"/>
                <a:cs typeface="Times New Roman" pitchFamily="18" charset="0"/>
              </a:rPr>
              <a:t>職工福利委員會應於年度終了前一個月內，擬具下年度實施計畫及預算，經委員會議決議通過，報請主管機關備查</a:t>
            </a:r>
            <a:r>
              <a:rPr lang="zh-TW" altLang="en-US" sz="2400" dirty="0" smtClean="0">
                <a:latin typeface="Times New Roman" pitchFamily="18" charset="0"/>
                <a:ea typeface="標楷體" pitchFamily="65" charset="-120"/>
                <a:cs typeface="Times New Roman" pitchFamily="18" charset="0"/>
              </a:rPr>
              <a:t>。</a:t>
            </a:r>
            <a:r>
              <a:rPr lang="en-US" altLang="zh-TW" sz="2400" b="1" dirty="0" smtClean="0">
                <a:solidFill>
                  <a:srgbClr val="7030A0"/>
                </a:solidFill>
                <a:latin typeface="Times New Roman" pitchFamily="18" charset="0"/>
                <a:ea typeface="標楷體" pitchFamily="65" charset="-120"/>
                <a:cs typeface="Times New Roman" pitchFamily="18" charset="0"/>
              </a:rPr>
              <a:t>(12</a:t>
            </a:r>
            <a:r>
              <a:rPr lang="zh-TW" altLang="en-US" sz="2400" b="1" dirty="0" smtClean="0">
                <a:solidFill>
                  <a:srgbClr val="7030A0"/>
                </a:solidFill>
                <a:latin typeface="Times New Roman" pitchFamily="18" charset="0"/>
                <a:ea typeface="標楷體" pitchFamily="65" charset="-120"/>
                <a:cs typeface="Times New Roman" pitchFamily="18" charset="0"/>
              </a:rPr>
              <a:t>月底前</a:t>
            </a:r>
            <a:r>
              <a:rPr lang="en-US" altLang="zh-TW" sz="2400" b="1" dirty="0" smtClean="0">
                <a:solidFill>
                  <a:srgbClr val="7030A0"/>
                </a:solidFill>
                <a:latin typeface="Times New Roman" pitchFamily="18" charset="0"/>
                <a:ea typeface="標楷體" pitchFamily="65" charset="-120"/>
                <a:cs typeface="Times New Roman" pitchFamily="18" charset="0"/>
              </a:rPr>
              <a:t>)</a:t>
            </a:r>
            <a:endParaRPr lang="zh-TW" altLang="en-US" sz="2400" b="1" dirty="0" smtClean="0">
              <a:solidFill>
                <a:srgbClr val="7030A0"/>
              </a:solidFill>
              <a:latin typeface="Times New Roman" pitchFamily="18" charset="0"/>
              <a:ea typeface="標楷體" pitchFamily="65" charset="-120"/>
              <a:cs typeface="Times New Roman" pitchFamily="18" charset="0"/>
            </a:endParaRPr>
          </a:p>
          <a:p>
            <a:pPr eaLnBrk="1" hangingPunct="1">
              <a:defRPr/>
            </a:pPr>
            <a:r>
              <a:rPr lang="zh-TW" altLang="zh-TW" sz="2800" b="1" dirty="0" smtClean="0">
                <a:latin typeface="Times New Roman" pitchFamily="18" charset="0"/>
                <a:ea typeface="標楷體" pitchFamily="65" charset="-120"/>
                <a:cs typeface="Times New Roman" pitchFamily="18" charset="0"/>
              </a:rPr>
              <a:t>辦理情形及決算</a:t>
            </a:r>
            <a:r>
              <a:rPr lang="zh-TW" altLang="en-US" sz="2800" b="1" dirty="0" smtClean="0">
                <a:latin typeface="Times New Roman" pitchFamily="18" charset="0"/>
                <a:ea typeface="標楷體" pitchFamily="65" charset="-120"/>
                <a:cs typeface="Times New Roman" pitchFamily="18" charset="0"/>
              </a:rPr>
              <a:t>：</a:t>
            </a:r>
            <a:r>
              <a:rPr lang="zh-TW" altLang="zh-TW" sz="2400" dirty="0" smtClean="0">
                <a:latin typeface="Times New Roman" pitchFamily="18" charset="0"/>
                <a:ea typeface="標楷體" pitchFamily="65" charset="-120"/>
                <a:cs typeface="Times New Roman" pitchFamily="18" charset="0"/>
              </a:rPr>
              <a:t>並於年度終了後三個月內，將辦理情形及決算報請主管機關備查，並副知事業單位。</a:t>
            </a:r>
            <a:r>
              <a:rPr lang="en-US" altLang="zh-TW" sz="2400" b="1" dirty="0" smtClean="0">
                <a:solidFill>
                  <a:srgbClr val="7030A0"/>
                </a:solidFill>
                <a:latin typeface="Times New Roman" pitchFamily="18" charset="0"/>
                <a:ea typeface="標楷體" pitchFamily="65" charset="-120"/>
                <a:cs typeface="Times New Roman" pitchFamily="18" charset="0"/>
              </a:rPr>
              <a:t>(3</a:t>
            </a:r>
            <a:r>
              <a:rPr lang="zh-TW" altLang="en-US" sz="2400" b="1" dirty="0" smtClean="0">
                <a:solidFill>
                  <a:srgbClr val="7030A0"/>
                </a:solidFill>
                <a:latin typeface="Times New Roman" pitchFamily="18" charset="0"/>
                <a:ea typeface="標楷體" pitchFamily="65" charset="-120"/>
                <a:cs typeface="Times New Roman" pitchFamily="18" charset="0"/>
              </a:rPr>
              <a:t>月底前</a:t>
            </a:r>
            <a:r>
              <a:rPr lang="en-US" altLang="zh-TW" sz="2400" b="1" dirty="0" smtClean="0">
                <a:solidFill>
                  <a:srgbClr val="7030A0"/>
                </a:solidFill>
                <a:latin typeface="Times New Roman" pitchFamily="18" charset="0"/>
                <a:ea typeface="標楷體" pitchFamily="65" charset="-120"/>
                <a:cs typeface="Times New Roman" pitchFamily="18" charset="0"/>
              </a:rPr>
              <a:t>)</a:t>
            </a:r>
            <a:endParaRPr lang="zh-TW" altLang="zh-TW" sz="2400" b="1" dirty="0" smtClean="0">
              <a:solidFill>
                <a:srgbClr val="7030A0"/>
              </a:solidFill>
              <a:latin typeface="Times New Roman" pitchFamily="18" charset="0"/>
              <a:ea typeface="標楷體" pitchFamily="65" charset="-120"/>
              <a:cs typeface="Times New Roman" pitchFamily="18" charset="0"/>
            </a:endParaRPr>
          </a:p>
          <a:p>
            <a:pPr eaLnBrk="1" hangingPunct="1">
              <a:defRPr/>
            </a:pPr>
            <a:endParaRPr lang="zh-TW" altLang="en-US" sz="2800" b="1" dirty="0" smtClean="0">
              <a:latin typeface="標楷體" pitchFamily="65" charset="-120"/>
              <a:ea typeface="標楷體" pitchFamily="65" charset="-120"/>
            </a:endParaRPr>
          </a:p>
          <a:p>
            <a:pPr marL="0" indent="0" eaLnBrk="1" hangingPunct="1">
              <a:buFont typeface="Wingdings" pitchFamily="2" charset="2"/>
              <a:buNone/>
              <a:defRPr/>
            </a:pPr>
            <a:endParaRPr lang="en-US" altLang="zh-TW" sz="2800" dirty="0" smtClean="0">
              <a:latin typeface="標楷體" pitchFamily="65" charset="-120"/>
              <a:ea typeface="標楷體" pitchFamily="65" charset="-120"/>
            </a:endParaRPr>
          </a:p>
        </p:txBody>
      </p:sp>
      <p:sp>
        <p:nvSpPr>
          <p:cNvPr id="18437" name="Line 5"/>
          <p:cNvSpPr>
            <a:spLocks noChangeShapeType="1"/>
          </p:cNvSpPr>
          <p:nvPr/>
        </p:nvSpPr>
        <p:spPr bwMode="auto">
          <a:xfrm>
            <a:off x="3203575" y="2349500"/>
            <a:ext cx="2628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38" name="Line 6"/>
          <p:cNvSpPr>
            <a:spLocks noChangeShapeType="1"/>
          </p:cNvSpPr>
          <p:nvPr/>
        </p:nvSpPr>
        <p:spPr bwMode="auto">
          <a:xfrm>
            <a:off x="4391025" y="2924175"/>
            <a:ext cx="1441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39" name="Line 6"/>
          <p:cNvSpPr>
            <a:spLocks noChangeShapeType="1"/>
          </p:cNvSpPr>
          <p:nvPr/>
        </p:nvSpPr>
        <p:spPr bwMode="auto">
          <a:xfrm>
            <a:off x="3348038" y="3500438"/>
            <a:ext cx="2484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40" name="Line 8"/>
          <p:cNvSpPr>
            <a:spLocks noChangeShapeType="1"/>
          </p:cNvSpPr>
          <p:nvPr/>
        </p:nvSpPr>
        <p:spPr bwMode="auto">
          <a:xfrm>
            <a:off x="5870575" y="2349500"/>
            <a:ext cx="0" cy="1150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441" name="Text Box 9"/>
          <p:cNvSpPr txBox="1">
            <a:spLocks noChangeArrowheads="1"/>
          </p:cNvSpPr>
          <p:nvPr/>
        </p:nvSpPr>
        <p:spPr bwMode="auto">
          <a:xfrm>
            <a:off x="6000750" y="2767013"/>
            <a:ext cx="2881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spcBef>
                <a:spcPct val="50000"/>
              </a:spcBef>
            </a:pPr>
            <a:r>
              <a:rPr lang="zh-TW" altLang="en-US" sz="2400" b="1">
                <a:solidFill>
                  <a:srgbClr val="0000FF"/>
                </a:solidFill>
                <a:latin typeface="Verdana" pitchFamily="34" charset="0"/>
                <a:ea typeface="標楷體" pitchFamily="65" charset="-120"/>
              </a:rPr>
              <a:t>如有變更亦應備查</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p:txBody>
          <a:bodyPr/>
          <a:lstStyle/>
          <a:p>
            <a:r>
              <a:rPr lang="zh-TW" altLang="zh-TW" sz="3600" b="1" smtClean="0">
                <a:latin typeface="標楷體" pitchFamily="65" charset="-120"/>
                <a:ea typeface="標楷體" pitchFamily="65" charset="-120"/>
              </a:rPr>
              <a:t>職工福利委員會核備預</a:t>
            </a:r>
            <a:r>
              <a:rPr lang="en-US" altLang="zh-TW" sz="3600" b="1" smtClean="0">
                <a:latin typeface="標楷體" pitchFamily="65" charset="-120"/>
                <a:ea typeface="標楷體" pitchFamily="65" charset="-120"/>
              </a:rPr>
              <a:t>(</a:t>
            </a:r>
            <a:r>
              <a:rPr lang="zh-TW" altLang="zh-TW" sz="3600" b="1" smtClean="0">
                <a:latin typeface="標楷體" pitchFamily="65" charset="-120"/>
                <a:ea typeface="標楷體" pitchFamily="65" charset="-120"/>
              </a:rPr>
              <a:t>決</a:t>
            </a:r>
            <a:r>
              <a:rPr lang="en-US" altLang="zh-TW" sz="3600" b="1" smtClean="0">
                <a:latin typeface="標楷體" pitchFamily="65" charset="-120"/>
                <a:ea typeface="標楷體" pitchFamily="65" charset="-120"/>
              </a:rPr>
              <a:t>)</a:t>
            </a:r>
            <a:r>
              <a:rPr lang="zh-TW" altLang="zh-TW" sz="3600" b="1" smtClean="0">
                <a:latin typeface="標楷體" pitchFamily="65" charset="-120"/>
                <a:ea typeface="標楷體" pitchFamily="65" charset="-120"/>
              </a:rPr>
              <a:t>算書</a:t>
            </a:r>
            <a:endParaRPr lang="zh-TW" altLang="en-US" sz="3600" smtClean="0"/>
          </a:p>
        </p:txBody>
      </p:sp>
      <p:sp>
        <p:nvSpPr>
          <p:cNvPr id="58371" name="文字版面配置區 2"/>
          <p:cNvSpPr>
            <a:spLocks noGrp="1"/>
          </p:cNvSpPr>
          <p:nvPr>
            <p:ph type="body" sz="half" idx="1"/>
          </p:nvPr>
        </p:nvSpPr>
        <p:spPr>
          <a:xfrm>
            <a:off x="468313" y="2017713"/>
            <a:ext cx="8135937" cy="4114800"/>
          </a:xfrm>
        </p:spPr>
        <p:txBody>
          <a:bodyPr/>
          <a:lstStyle/>
          <a:p>
            <a:pPr>
              <a:defRPr/>
            </a:pPr>
            <a:r>
              <a:rPr lang="zh-TW" altLang="zh-TW" sz="2400" b="1" dirty="0" smtClean="0">
                <a:latin typeface="標楷體" pitchFamily="65" charset="-120"/>
                <a:ea typeface="標楷體" pitchFamily="65" charset="-120"/>
              </a:rPr>
              <a:t>年度工作計畫書、預</a:t>
            </a:r>
            <a:r>
              <a:rPr lang="en-US" altLang="zh-TW" sz="2400" b="1" dirty="0" smtClean="0">
                <a:latin typeface="標楷體" pitchFamily="65" charset="-120"/>
                <a:ea typeface="標楷體" pitchFamily="65" charset="-120"/>
              </a:rPr>
              <a:t>(</a:t>
            </a:r>
            <a:r>
              <a:rPr lang="zh-TW" altLang="zh-TW" sz="2400" b="1" dirty="0" smtClean="0">
                <a:latin typeface="標楷體" pitchFamily="65" charset="-120"/>
                <a:ea typeface="標楷體" pitchFamily="65" charset="-120"/>
              </a:rPr>
              <a:t>決</a:t>
            </a:r>
            <a:r>
              <a:rPr lang="en-US" altLang="zh-TW" sz="2400" b="1" dirty="0" smtClean="0">
                <a:latin typeface="標楷體" pitchFamily="65" charset="-120"/>
                <a:ea typeface="標楷體" pitchFamily="65" charset="-120"/>
              </a:rPr>
              <a:t>)</a:t>
            </a:r>
            <a:r>
              <a:rPr lang="zh-TW" altLang="zh-TW" sz="2400" b="1" dirty="0" smtClean="0">
                <a:latin typeface="標楷體" pitchFamily="65" charset="-120"/>
                <a:ea typeface="標楷體" pitchFamily="65" charset="-120"/>
              </a:rPr>
              <a:t>算書，應依職工福利委員會組織準則第</a:t>
            </a:r>
            <a:r>
              <a:rPr lang="en-US" altLang="zh-TW" sz="2400" b="1" dirty="0" smtClean="0">
                <a:latin typeface="標楷體" pitchFamily="65" charset="-120"/>
                <a:ea typeface="標楷體" pitchFamily="65" charset="-120"/>
              </a:rPr>
              <a:t>13</a:t>
            </a:r>
            <a:r>
              <a:rPr lang="zh-TW" altLang="zh-TW" sz="2400" b="1" dirty="0" smtClean="0">
                <a:latin typeface="標楷體" pitchFamily="65" charset="-120"/>
                <a:ea typeface="標楷體" pitchFamily="65" charset="-120"/>
              </a:rPr>
              <a:t>條規定按期編列，併會議記錄及出席委員簽到表報本局核備並副知事業單位。</a:t>
            </a:r>
            <a:endParaRPr lang="en-US" altLang="zh-TW" sz="2400" b="1" dirty="0" smtClean="0">
              <a:latin typeface="標楷體" pitchFamily="65" charset="-120"/>
              <a:ea typeface="標楷體" pitchFamily="65" charset="-120"/>
            </a:endParaRPr>
          </a:p>
          <a:p>
            <a:pPr marL="0" indent="0">
              <a:buFont typeface="Wingdings" pitchFamily="2" charset="2"/>
              <a:buNone/>
              <a:defRPr/>
            </a:pPr>
            <a:endParaRPr lang="zh-TW" altLang="zh-TW" sz="2400" b="1" dirty="0" smtClean="0">
              <a:latin typeface="標楷體" pitchFamily="65" charset="-120"/>
              <a:ea typeface="標楷體" pitchFamily="65" charset="-120"/>
            </a:endParaRPr>
          </a:p>
          <a:p>
            <a:pPr>
              <a:defRPr/>
            </a:pPr>
            <a:r>
              <a:rPr lang="zh-TW" altLang="zh-TW" sz="2800" b="1" dirty="0" smtClean="0">
                <a:latin typeface="標楷體" pitchFamily="65" charset="-120"/>
                <a:ea typeface="標楷體" pitchFamily="65" charset="-120"/>
              </a:rPr>
              <a:t>每年度應申報項目：</a:t>
            </a:r>
          </a:p>
          <a:p>
            <a:pPr lvl="1">
              <a:defRPr/>
            </a:pPr>
            <a:r>
              <a:rPr lang="zh-TW" altLang="zh-TW" sz="2400" b="1" dirty="0" smtClean="0">
                <a:solidFill>
                  <a:srgbClr val="0000CC"/>
                </a:solidFill>
                <a:latin typeface="標楷體" pitchFamily="65" charset="-120"/>
                <a:ea typeface="標楷體" pitchFamily="65" charset="-120"/>
              </a:rPr>
              <a:t>每年</a:t>
            </a:r>
            <a:r>
              <a:rPr lang="en-US" altLang="zh-TW" sz="2400" b="1" dirty="0" smtClean="0">
                <a:solidFill>
                  <a:srgbClr val="0000CC"/>
                </a:solidFill>
                <a:latin typeface="標楷體" pitchFamily="65" charset="-120"/>
                <a:ea typeface="標楷體" pitchFamily="65" charset="-120"/>
              </a:rPr>
              <a:t>3</a:t>
            </a:r>
            <a:r>
              <a:rPr lang="zh-TW" altLang="zh-TW" sz="2400" b="1" dirty="0" smtClean="0">
                <a:solidFill>
                  <a:srgbClr val="0000CC"/>
                </a:solidFill>
                <a:latin typeface="標楷體" pitchFamily="65" charset="-120"/>
                <a:ea typeface="標楷體" pitchFamily="65" charset="-120"/>
              </a:rPr>
              <a:t>月底前，申報前一年度經費收支</a:t>
            </a:r>
            <a:r>
              <a:rPr lang="zh-TW" altLang="zh-TW" sz="2400" b="1" dirty="0" smtClean="0">
                <a:solidFill>
                  <a:srgbClr val="FF0000"/>
                </a:solidFill>
                <a:latin typeface="標楷體" pitchFamily="65" charset="-120"/>
                <a:ea typeface="標楷體" pitchFamily="65" charset="-120"/>
              </a:rPr>
              <a:t>決算書</a:t>
            </a:r>
            <a:r>
              <a:rPr lang="zh-TW" altLang="zh-TW" sz="2400" b="1" dirty="0" smtClean="0">
                <a:latin typeface="標楷體" pitchFamily="65" charset="-120"/>
                <a:ea typeface="標楷體" pitchFamily="65" charset="-120"/>
              </a:rPr>
              <a:t>。</a:t>
            </a:r>
          </a:p>
          <a:p>
            <a:pPr lvl="1">
              <a:defRPr/>
            </a:pPr>
            <a:r>
              <a:rPr lang="zh-TW" altLang="zh-TW" sz="2400" b="1" dirty="0" smtClean="0">
                <a:solidFill>
                  <a:srgbClr val="0000CC"/>
                </a:solidFill>
                <a:latin typeface="標楷體" pitchFamily="65" charset="-120"/>
                <a:ea typeface="標楷體" pitchFamily="65" charset="-120"/>
              </a:rPr>
              <a:t>每年</a:t>
            </a:r>
            <a:r>
              <a:rPr lang="en-US" altLang="zh-TW" sz="2400" b="1" dirty="0" smtClean="0">
                <a:solidFill>
                  <a:srgbClr val="0000CC"/>
                </a:solidFill>
                <a:latin typeface="標楷體" pitchFamily="65" charset="-120"/>
                <a:ea typeface="標楷體" pitchFamily="65" charset="-120"/>
              </a:rPr>
              <a:t>12</a:t>
            </a:r>
            <a:r>
              <a:rPr lang="zh-TW" altLang="zh-TW" sz="2400" b="1" dirty="0" smtClean="0">
                <a:solidFill>
                  <a:srgbClr val="0000CC"/>
                </a:solidFill>
                <a:latin typeface="標楷體" pitchFamily="65" charset="-120"/>
                <a:ea typeface="標楷體" pitchFamily="65" charset="-120"/>
              </a:rPr>
              <a:t>月底前，申報次年度經費收支</a:t>
            </a:r>
            <a:r>
              <a:rPr lang="zh-TW" altLang="zh-TW" sz="2400" b="1" dirty="0" smtClean="0">
                <a:solidFill>
                  <a:srgbClr val="FF0000"/>
                </a:solidFill>
                <a:latin typeface="標楷體" pitchFamily="65" charset="-120"/>
                <a:ea typeface="標楷體" pitchFamily="65" charset="-120"/>
              </a:rPr>
              <a:t>預算書及工作計畫書</a:t>
            </a:r>
            <a:r>
              <a:rPr lang="zh-TW" altLang="zh-TW" sz="2400" b="1" dirty="0" smtClean="0">
                <a:solidFill>
                  <a:srgbClr val="0000CC"/>
                </a:solidFill>
                <a:latin typeface="標楷體" pitchFamily="65" charset="-120"/>
                <a:ea typeface="標楷體" pitchFamily="65" charset="-120"/>
              </a:rPr>
              <a:t>。</a:t>
            </a:r>
          </a:p>
          <a:p>
            <a:pPr>
              <a:defRPr/>
            </a:pPr>
            <a:endParaRPr lang="zh-TW" altLang="en-US" sz="2400" dirty="0" smtClean="0"/>
          </a:p>
        </p:txBody>
      </p:sp>
      <p:sp>
        <p:nvSpPr>
          <p:cNvPr id="1946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1475100B-6F5D-4DB2-9EE8-0E7340A5A6DA}" type="slidenum">
              <a:rPr kumimoji="0" lang="en-US" altLang="zh-TW" smtClean="0"/>
              <a:pPr eaLnBrk="1" hangingPunct="1"/>
              <a:t>17</a:t>
            </a:fld>
            <a:endParaRPr kumimoji="0" lang="en-US" altLang="zh-TW"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p:txBody>
          <a:bodyPr/>
          <a:lstStyle/>
          <a:p>
            <a:r>
              <a:rPr lang="zh-TW" altLang="zh-TW" sz="3600" b="1" smtClean="0">
                <a:latin typeface="標楷體" pitchFamily="65" charset="-120"/>
                <a:ea typeface="標楷體" pitchFamily="65" charset="-120"/>
              </a:rPr>
              <a:t>職工福利委員會核備預</a:t>
            </a:r>
            <a:r>
              <a:rPr lang="en-US" altLang="zh-TW" sz="3600" b="1" smtClean="0">
                <a:latin typeface="標楷體" pitchFamily="65" charset="-120"/>
                <a:ea typeface="標楷體" pitchFamily="65" charset="-120"/>
              </a:rPr>
              <a:t>(</a:t>
            </a:r>
            <a:r>
              <a:rPr lang="zh-TW" altLang="zh-TW" sz="3600" b="1" smtClean="0">
                <a:latin typeface="標楷體" pitchFamily="65" charset="-120"/>
                <a:ea typeface="標楷體" pitchFamily="65" charset="-120"/>
              </a:rPr>
              <a:t>決</a:t>
            </a:r>
            <a:r>
              <a:rPr lang="en-US" altLang="zh-TW" sz="3600" b="1" smtClean="0">
                <a:latin typeface="標楷體" pitchFamily="65" charset="-120"/>
                <a:ea typeface="標楷體" pitchFamily="65" charset="-120"/>
              </a:rPr>
              <a:t>)</a:t>
            </a:r>
            <a:r>
              <a:rPr lang="zh-TW" altLang="zh-TW" sz="3600" b="1" smtClean="0">
                <a:latin typeface="標楷體" pitchFamily="65" charset="-120"/>
                <a:ea typeface="標楷體" pitchFamily="65" charset="-120"/>
              </a:rPr>
              <a:t>算書</a:t>
            </a:r>
            <a:endParaRPr lang="zh-TW" altLang="en-US" sz="3600" smtClean="0"/>
          </a:p>
        </p:txBody>
      </p:sp>
      <p:sp>
        <p:nvSpPr>
          <p:cNvPr id="3" name="文字版面配置區 2"/>
          <p:cNvSpPr>
            <a:spLocks noGrp="1"/>
          </p:cNvSpPr>
          <p:nvPr>
            <p:ph type="body" sz="half" idx="1"/>
          </p:nvPr>
        </p:nvSpPr>
        <p:spPr>
          <a:xfrm>
            <a:off x="395288" y="2017713"/>
            <a:ext cx="8353425" cy="4114800"/>
          </a:xfrm>
        </p:spPr>
        <p:txBody>
          <a:bodyPr/>
          <a:lstStyle/>
          <a:p>
            <a:pPr marL="0" indent="0">
              <a:buFont typeface="Wingdings" pitchFamily="2" charset="2"/>
              <a:buNone/>
              <a:defRPr/>
            </a:pPr>
            <a:r>
              <a:rPr lang="zh-TW" altLang="zh-TW" sz="2400" b="1" dirty="0">
                <a:latin typeface="標楷體" pitchFamily="65" charset="-120"/>
                <a:ea typeface="標楷體" pitchFamily="65" charset="-120"/>
              </a:rPr>
              <a:t>※自民國</a:t>
            </a:r>
            <a:r>
              <a:rPr lang="en-US" altLang="zh-TW" sz="2400" b="1" dirty="0">
                <a:latin typeface="標楷體" pitchFamily="65" charset="-120"/>
                <a:ea typeface="標楷體" pitchFamily="65" charset="-120"/>
              </a:rPr>
              <a:t>104</a:t>
            </a:r>
            <a:r>
              <a:rPr lang="zh-TW" altLang="zh-TW" sz="2400" b="1" dirty="0">
                <a:latin typeface="標楷體" pitchFamily="65" charset="-120"/>
                <a:ea typeface="標楷體" pitchFamily="65" charset="-120"/>
              </a:rPr>
              <a:t>年度起，向本局核備年度經費收支預</a:t>
            </a:r>
            <a:r>
              <a:rPr lang="en-US" altLang="zh-TW" sz="2400" b="1" dirty="0">
                <a:latin typeface="標楷體" pitchFamily="65" charset="-120"/>
                <a:ea typeface="標楷體" pitchFamily="65" charset="-120"/>
              </a:rPr>
              <a:t>(</a:t>
            </a:r>
            <a:r>
              <a:rPr lang="zh-TW" altLang="zh-TW" sz="2400" b="1" dirty="0">
                <a:latin typeface="標楷體" pitchFamily="65" charset="-120"/>
                <a:ea typeface="標楷體" pitchFamily="65" charset="-120"/>
              </a:rPr>
              <a:t>決</a:t>
            </a:r>
            <a:r>
              <a:rPr lang="en-US" altLang="zh-TW" sz="2400" b="1" dirty="0">
                <a:latin typeface="標楷體" pitchFamily="65" charset="-120"/>
                <a:ea typeface="標楷體" pitchFamily="65" charset="-120"/>
              </a:rPr>
              <a:t>)</a:t>
            </a:r>
            <a:r>
              <a:rPr lang="zh-TW" altLang="zh-TW" sz="2400" b="1" dirty="0">
                <a:latin typeface="標楷體" pitchFamily="65" charset="-120"/>
                <a:ea typeface="標楷體" pitchFamily="65" charset="-120"/>
              </a:rPr>
              <a:t>算書，請逕至勞動部「勞工福利資訊網」線上申請系統</a:t>
            </a:r>
            <a:r>
              <a:rPr lang="en-US" altLang="zh-TW" sz="2400" b="1" u="sng" dirty="0">
                <a:latin typeface="標楷體" pitchFamily="65" charset="-120"/>
                <a:ea typeface="標楷體" pitchFamily="65" charset="-120"/>
              </a:rPr>
              <a:t>(</a:t>
            </a:r>
            <a:r>
              <a:rPr lang="en-US" altLang="zh-TW" sz="2400" b="1" u="sng" dirty="0">
                <a:latin typeface="標楷體" pitchFamily="65" charset="-120"/>
                <a:ea typeface="標楷體" pitchFamily="65" charset="-120"/>
                <a:hlinkClick r:id="rId2"/>
              </a:rPr>
              <a:t>https://wfs.mol.gov.tw/WFWeb/index.aspx</a:t>
            </a:r>
            <a:r>
              <a:rPr lang="en-US" altLang="zh-TW" sz="2400" b="1" u="sng" dirty="0">
                <a:latin typeface="標楷體" pitchFamily="65" charset="-120"/>
                <a:ea typeface="標楷體" pitchFamily="65" charset="-120"/>
              </a:rPr>
              <a:t>)</a:t>
            </a:r>
            <a:r>
              <a:rPr lang="zh-TW" altLang="zh-TW" sz="2400" b="1" dirty="0">
                <a:latin typeface="標楷體" pitchFamily="65" charset="-120"/>
                <a:ea typeface="標楷體" pitchFamily="65" charset="-120"/>
              </a:rPr>
              <a:t>登錄以下資料</a:t>
            </a:r>
            <a:r>
              <a:rPr lang="en-US" altLang="zh-TW" sz="2400" b="1" dirty="0">
                <a:latin typeface="標楷體" pitchFamily="65" charset="-120"/>
                <a:ea typeface="標楷體" pitchFamily="65" charset="-120"/>
              </a:rPr>
              <a:t>:</a:t>
            </a:r>
            <a:endParaRPr lang="zh-TW" altLang="zh-TW" sz="2400" b="1" dirty="0">
              <a:latin typeface="標楷體" pitchFamily="65" charset="-120"/>
              <a:ea typeface="標楷體" pitchFamily="65" charset="-120"/>
            </a:endParaRPr>
          </a:p>
          <a:p>
            <a:pPr marL="0" indent="0">
              <a:buFont typeface="Wingdings" pitchFamily="2" charset="2"/>
              <a:buNone/>
              <a:defRPr/>
            </a:pPr>
            <a:r>
              <a:rPr lang="en-US" altLang="zh-TW" sz="2400" b="1" dirty="0">
                <a:latin typeface="標楷體" pitchFamily="65" charset="-120"/>
                <a:ea typeface="標楷體" pitchFamily="65" charset="-120"/>
              </a:rPr>
              <a:t>(1)</a:t>
            </a:r>
            <a:r>
              <a:rPr lang="zh-TW" altLang="zh-TW" sz="2400" b="1" dirty="0">
                <a:latin typeface="標楷體" pitchFamily="65" charset="-120"/>
                <a:ea typeface="標楷體" pitchFamily="65" charset="-120"/>
              </a:rPr>
              <a:t>備案申請書。</a:t>
            </a:r>
          </a:p>
          <a:p>
            <a:pPr marL="0" indent="0">
              <a:buFont typeface="Wingdings" pitchFamily="2" charset="2"/>
              <a:buNone/>
              <a:defRPr/>
            </a:pPr>
            <a:r>
              <a:rPr lang="en-US" altLang="zh-TW" sz="2400" b="1" dirty="0">
                <a:latin typeface="標楷體" pitchFamily="65" charset="-120"/>
                <a:ea typeface="標楷體" pitchFamily="65" charset="-120"/>
              </a:rPr>
              <a:t>(2)</a:t>
            </a:r>
            <a:r>
              <a:rPr lang="zh-TW" altLang="zh-TW" sz="2400" b="1" dirty="0">
                <a:latin typeface="標楷體" pitchFamily="65" charset="-120"/>
                <a:ea typeface="標楷體" pitchFamily="65" charset="-120"/>
              </a:rPr>
              <a:t>工作計劃書。</a:t>
            </a:r>
          </a:p>
          <a:p>
            <a:pPr marL="0" indent="0">
              <a:buFont typeface="Wingdings" pitchFamily="2" charset="2"/>
              <a:buNone/>
              <a:defRPr/>
            </a:pPr>
            <a:r>
              <a:rPr lang="en-US" altLang="zh-TW" sz="2400" b="1" dirty="0">
                <a:latin typeface="標楷體" pitchFamily="65" charset="-120"/>
                <a:ea typeface="標楷體" pitchFamily="65" charset="-120"/>
              </a:rPr>
              <a:t>(3)</a:t>
            </a:r>
            <a:r>
              <a:rPr lang="zh-TW" altLang="zh-TW" sz="2400" b="1" dirty="0">
                <a:latin typeface="標楷體" pitchFamily="65" charset="-120"/>
                <a:ea typeface="標楷體" pitchFamily="65" charset="-120"/>
              </a:rPr>
              <a:t>經費收支預</a:t>
            </a:r>
            <a:r>
              <a:rPr lang="en-US" altLang="zh-TW" sz="2400" b="1" dirty="0">
                <a:latin typeface="標楷體" pitchFamily="65" charset="-120"/>
                <a:ea typeface="標楷體" pitchFamily="65" charset="-120"/>
              </a:rPr>
              <a:t>(</a:t>
            </a:r>
            <a:r>
              <a:rPr lang="zh-TW" altLang="zh-TW" sz="2400" b="1" dirty="0">
                <a:latin typeface="標楷體" pitchFamily="65" charset="-120"/>
                <a:ea typeface="標楷體" pitchFamily="65" charset="-120"/>
              </a:rPr>
              <a:t>決</a:t>
            </a:r>
            <a:r>
              <a:rPr lang="en-US" altLang="zh-TW" sz="2400" b="1" dirty="0">
                <a:latin typeface="標楷體" pitchFamily="65" charset="-120"/>
                <a:ea typeface="標楷體" pitchFamily="65" charset="-120"/>
              </a:rPr>
              <a:t>)</a:t>
            </a:r>
            <a:r>
              <a:rPr lang="zh-TW" altLang="zh-TW" sz="2400" b="1" dirty="0">
                <a:latin typeface="標楷體" pitchFamily="65" charset="-120"/>
                <a:ea typeface="標楷體" pitchFamily="65" charset="-120"/>
              </a:rPr>
              <a:t>算書。</a:t>
            </a:r>
          </a:p>
          <a:p>
            <a:pPr marL="0" indent="0">
              <a:buFont typeface="Wingdings" pitchFamily="2" charset="2"/>
              <a:buNone/>
              <a:defRPr/>
            </a:pPr>
            <a:r>
              <a:rPr lang="en-US" altLang="zh-TW" sz="2400" b="1" dirty="0">
                <a:latin typeface="標楷體" pitchFamily="65" charset="-120"/>
                <a:ea typeface="標楷體" pitchFamily="65" charset="-120"/>
              </a:rPr>
              <a:t>(4)</a:t>
            </a:r>
            <a:r>
              <a:rPr lang="zh-TW" altLang="zh-TW" sz="2400" b="1" dirty="0">
                <a:latin typeface="標楷體" pitchFamily="65" charset="-120"/>
                <a:ea typeface="標楷體" pitchFamily="65" charset="-120"/>
              </a:rPr>
              <a:t>會議記錄。</a:t>
            </a:r>
          </a:p>
          <a:p>
            <a:pPr marL="0" indent="0">
              <a:buFont typeface="Wingdings" pitchFamily="2" charset="2"/>
              <a:buNone/>
              <a:defRPr/>
            </a:pPr>
            <a:r>
              <a:rPr lang="en-US" altLang="zh-TW" sz="2400" b="1" dirty="0">
                <a:latin typeface="標楷體" pitchFamily="65" charset="-120"/>
                <a:ea typeface="標楷體" pitchFamily="65" charset="-120"/>
              </a:rPr>
              <a:t>(5)</a:t>
            </a:r>
            <a:r>
              <a:rPr lang="zh-TW" altLang="zh-TW" sz="2400" b="1" dirty="0">
                <a:latin typeface="標楷體" pitchFamily="65" charset="-120"/>
                <a:ea typeface="標楷體" pitchFamily="65" charset="-120"/>
              </a:rPr>
              <a:t>出席人員簽到表。</a:t>
            </a:r>
          </a:p>
          <a:p>
            <a:pPr>
              <a:defRPr/>
            </a:pPr>
            <a:endParaRPr lang="zh-TW" altLang="en-US" dirty="0"/>
          </a:p>
        </p:txBody>
      </p:sp>
      <p:sp>
        <p:nvSpPr>
          <p:cNvPr id="2048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E4C15A89-B446-4843-BDA2-37EC32A75A35}" type="slidenum">
              <a:rPr kumimoji="0" lang="en-US" altLang="zh-TW" smtClean="0"/>
              <a:pPr eaLnBrk="1" hangingPunct="1"/>
              <a:t>18</a:t>
            </a:fld>
            <a:endParaRPr kumimoji="0" lang="en-US" altLang="zh-TW"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8C768E6-6C0A-4B97-87E2-CD75377F5E64}" type="slidenum">
              <a:rPr kumimoji="0" lang="en-US" altLang="zh-TW" smtClean="0"/>
              <a:pPr eaLnBrk="1" hangingPunct="1"/>
              <a:t>19</a:t>
            </a:fld>
            <a:endParaRPr kumimoji="0" lang="en-US" altLang="zh-TW" smtClean="0"/>
          </a:p>
        </p:txBody>
      </p:sp>
      <p:sp>
        <p:nvSpPr>
          <p:cNvPr id="21507" name="Rectangle 2"/>
          <p:cNvSpPr>
            <a:spLocks noGrp="1" noChangeArrowheads="1"/>
          </p:cNvSpPr>
          <p:nvPr>
            <p:ph type="title"/>
          </p:nvPr>
        </p:nvSpPr>
        <p:spPr/>
        <p:txBody>
          <a:bodyPr/>
          <a:lstStyle/>
          <a:p>
            <a:pPr eaLnBrk="1" hangingPunct="1"/>
            <a:r>
              <a:rPr lang="zh-TW" altLang="en-US" sz="4000" b="1" smtClean="0">
                <a:ea typeface="標楷體" pitchFamily="65" charset="-120"/>
              </a:rPr>
              <a:t>五、委員會組織規章應載明事項</a:t>
            </a:r>
          </a:p>
        </p:txBody>
      </p:sp>
      <p:sp>
        <p:nvSpPr>
          <p:cNvPr id="7" name="Rectangle 3"/>
          <p:cNvSpPr txBox="1">
            <a:spLocks noChangeArrowheads="1"/>
          </p:cNvSpPr>
          <p:nvPr/>
        </p:nvSpPr>
        <p:spPr bwMode="auto">
          <a:xfrm>
            <a:off x="468313" y="2133600"/>
            <a:ext cx="7991475" cy="424815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名稱。 </a:t>
            </a: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會址。 </a:t>
            </a: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內部組織及事務處理之規定。</a:t>
            </a: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委員之人數及任期。</a:t>
            </a: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委員之選任、解任、辭職及召回等。</a:t>
            </a: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會議之規範。</a:t>
            </a:r>
            <a:endParaRPr lang="en-US" altLang="zh-TW" sz="2800" b="1" kern="0" dirty="0">
              <a:latin typeface="標楷體" pitchFamily="65" charset="-120"/>
              <a:ea typeface="標楷體" pitchFamily="65" charset="-120"/>
            </a:endParaRP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福利金保管及動用之規定。</a:t>
            </a:r>
            <a:endParaRPr lang="en-US" altLang="zh-TW" sz="2800" b="1" kern="0" dirty="0">
              <a:latin typeface="標楷體" pitchFamily="65" charset="-120"/>
              <a:ea typeface="標楷體" pitchFamily="65" charset="-120"/>
            </a:endParaRPr>
          </a:p>
          <a:p>
            <a:pPr marL="342900" indent="-342900">
              <a:spcBef>
                <a:spcPct val="20000"/>
              </a:spcBef>
              <a:buClr>
                <a:schemeClr val="folHlink"/>
              </a:buClr>
              <a:buSzPct val="60000"/>
              <a:buFont typeface="Wingdings" pitchFamily="2" charset="2"/>
              <a:buChar char="n"/>
              <a:defRPr/>
            </a:pPr>
            <a:r>
              <a:rPr lang="zh-TW" altLang="en-US" sz="2800" b="1" kern="0" dirty="0">
                <a:latin typeface="標楷體" pitchFamily="65" charset="-120"/>
                <a:ea typeface="標楷體" pitchFamily="65" charset="-120"/>
              </a:rPr>
              <a:t>福利設施之規定。</a:t>
            </a:r>
          </a:p>
          <a:p>
            <a:pPr>
              <a:spcBef>
                <a:spcPct val="20000"/>
              </a:spcBef>
              <a:buClr>
                <a:schemeClr val="folHlink"/>
              </a:buClr>
              <a:buSzPct val="60000"/>
              <a:defRPr/>
            </a:pPr>
            <a:endParaRPr lang="en-US" altLang="zh-TW" sz="2800" kern="0" dirty="0">
              <a:latin typeface="標楷體" pitchFamily="65" charset="-120"/>
              <a:ea typeface="標楷體" pitchFamily="65" charset="-120"/>
            </a:endParaRPr>
          </a:p>
        </p:txBody>
      </p:sp>
      <p:pic>
        <p:nvPicPr>
          <p:cNvPr id="21509" name="Picture 6" descr="C:\Program Files (x86)\Microsoft Office\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4521200"/>
            <a:ext cx="1854200"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BE3ECA7D-50C8-4C54-9947-8FB7867EF65F}" type="slidenum">
              <a:rPr kumimoji="0" lang="en-US" altLang="zh-TW" smtClean="0"/>
              <a:pPr eaLnBrk="1" hangingPunct="1"/>
              <a:t>2</a:t>
            </a:fld>
            <a:endParaRPr kumimoji="0" lang="en-US" altLang="zh-TW" smtClean="0"/>
          </a:p>
        </p:txBody>
      </p:sp>
      <p:sp>
        <p:nvSpPr>
          <p:cNvPr id="4099" name="Rectangle 2"/>
          <p:cNvSpPr>
            <a:spLocks noGrp="1" noChangeArrowheads="1"/>
          </p:cNvSpPr>
          <p:nvPr>
            <p:ph type="title"/>
          </p:nvPr>
        </p:nvSpPr>
        <p:spPr>
          <a:xfrm>
            <a:off x="2124075" y="188913"/>
            <a:ext cx="3276600" cy="1462087"/>
          </a:xfrm>
        </p:spPr>
        <p:txBody>
          <a:bodyPr/>
          <a:lstStyle/>
          <a:p>
            <a:pPr eaLnBrk="1" hangingPunct="1"/>
            <a:r>
              <a:rPr lang="zh-TW" altLang="en-US" sz="4000" b="1" smtClean="0">
                <a:ea typeface="標楷體" pitchFamily="65" charset="-120"/>
              </a:rPr>
              <a:t>簡報大綱</a:t>
            </a:r>
          </a:p>
        </p:txBody>
      </p:sp>
      <p:sp>
        <p:nvSpPr>
          <p:cNvPr id="4100" name="Rectangle 3"/>
          <p:cNvSpPr>
            <a:spLocks noGrp="1" noChangeArrowheads="1"/>
          </p:cNvSpPr>
          <p:nvPr>
            <p:ph type="body" sz="half" idx="1"/>
          </p:nvPr>
        </p:nvSpPr>
        <p:spPr>
          <a:xfrm>
            <a:off x="611188" y="2017713"/>
            <a:ext cx="6454775" cy="4724400"/>
          </a:xfrm>
        </p:spPr>
        <p:txBody>
          <a:bodyPr/>
          <a:lstStyle/>
          <a:p>
            <a:pPr eaLnBrk="1" hangingPunct="1">
              <a:buFont typeface="Wingdings" pitchFamily="2" charset="2"/>
              <a:buNone/>
            </a:pPr>
            <a:r>
              <a:rPr lang="zh-TW" altLang="en-US" sz="2800" b="1" smtClean="0">
                <a:latin typeface="標楷體" pitchFamily="65" charset="-120"/>
                <a:ea typeface="標楷體" pitchFamily="65" charset="-120"/>
              </a:rPr>
              <a:t>壹、職工福利金條例暨相關附屬法規</a:t>
            </a:r>
          </a:p>
          <a:p>
            <a:pPr eaLnBrk="1" hangingPunct="1">
              <a:buFont typeface="Wingdings" pitchFamily="2" charset="2"/>
              <a:buNone/>
            </a:pPr>
            <a:r>
              <a:rPr lang="zh-TW" altLang="en-US" sz="2800" b="1" smtClean="0">
                <a:latin typeface="標楷體" pitchFamily="65" charset="-120"/>
                <a:ea typeface="標楷體" pitchFamily="65" charset="-120"/>
              </a:rPr>
              <a:t>貳、職工福利金提撥來源</a:t>
            </a:r>
          </a:p>
          <a:p>
            <a:pPr eaLnBrk="1" hangingPunct="1">
              <a:buFont typeface="Wingdings" pitchFamily="2" charset="2"/>
              <a:buNone/>
            </a:pPr>
            <a:r>
              <a:rPr lang="zh-TW" altLang="en-US" sz="2800" b="1" smtClean="0">
                <a:latin typeface="標楷體" pitchFamily="65" charset="-120"/>
                <a:ea typeface="標楷體" pitchFamily="65" charset="-120"/>
              </a:rPr>
              <a:t>參、職工福利委員會設置</a:t>
            </a:r>
          </a:p>
          <a:p>
            <a:pPr eaLnBrk="1" hangingPunct="1">
              <a:buFont typeface="Wingdings" pitchFamily="2" charset="2"/>
              <a:buNone/>
            </a:pPr>
            <a:r>
              <a:rPr lang="zh-TW" altLang="en-US" sz="2800" b="1" smtClean="0">
                <a:latin typeface="標楷體" pitchFamily="65" charset="-120"/>
                <a:ea typeface="標楷體" pitchFamily="65" charset="-120"/>
              </a:rPr>
              <a:t>肆、職工福利金動支範圍、項目及比率</a:t>
            </a:r>
          </a:p>
          <a:p>
            <a:pPr eaLnBrk="1" hangingPunct="1">
              <a:buFont typeface="Wingdings" pitchFamily="2" charset="2"/>
              <a:buNone/>
            </a:pPr>
            <a:r>
              <a:rPr lang="zh-TW" altLang="en-US" sz="2800" b="1" smtClean="0">
                <a:latin typeface="標楷體" pitchFamily="65" charset="-120"/>
                <a:ea typeface="標楷體" pitchFamily="65" charset="-120"/>
              </a:rPr>
              <a:t>伍、職工福利金保管責任及</a:t>
            </a:r>
            <a:r>
              <a:rPr kumimoji="0" lang="zh-TW" altLang="en-US" sz="2800" b="1" smtClean="0">
                <a:latin typeface="標楷體" pitchFamily="65" charset="-120"/>
                <a:ea typeface="標楷體" pitchFamily="65" charset="-120"/>
              </a:rPr>
              <a:t>罰鍰規定</a:t>
            </a:r>
          </a:p>
          <a:p>
            <a:pPr eaLnBrk="1" hangingPunct="1">
              <a:buFont typeface="Wingdings" pitchFamily="2" charset="2"/>
              <a:buNone/>
            </a:pPr>
            <a:r>
              <a:rPr lang="zh-TW" altLang="en-US" sz="2800" b="1" smtClean="0">
                <a:latin typeface="標楷體" pitchFamily="65" charset="-120"/>
                <a:ea typeface="標楷體" pitchFamily="65" charset="-120"/>
              </a:rPr>
              <a:t>陸、如何成立職工福利委員會</a:t>
            </a:r>
            <a:endParaRPr lang="en-US" altLang="zh-TW" sz="2800" b="1" smtClean="0">
              <a:latin typeface="標楷體" pitchFamily="65" charset="-120"/>
              <a:ea typeface="標楷體" pitchFamily="65" charset="-120"/>
            </a:endParaRPr>
          </a:p>
          <a:p>
            <a:pPr eaLnBrk="1" hangingPunct="1">
              <a:buFont typeface="Wingdings" pitchFamily="2" charset="2"/>
              <a:buNone/>
            </a:pPr>
            <a:r>
              <a:rPr lang="zh-TW" altLang="en-US" sz="2800" b="1" smtClean="0">
                <a:latin typeface="標楷體" pitchFamily="65" charset="-120"/>
                <a:ea typeface="標楷體" pitchFamily="65" charset="-120"/>
              </a:rPr>
              <a:t>柒、職工福利相關法規解釋</a:t>
            </a:r>
          </a:p>
          <a:p>
            <a:pPr eaLnBrk="1" hangingPunct="1">
              <a:buFont typeface="Wingdings" pitchFamily="2" charset="2"/>
              <a:buNone/>
            </a:pPr>
            <a:r>
              <a:rPr lang="zh-TW" altLang="en-US" sz="2800" b="1" smtClean="0">
                <a:latin typeface="Times New Roman" pitchFamily="18" charset="0"/>
                <a:ea typeface="標楷體" pitchFamily="65" charset="-120"/>
                <a:cs typeface="Times New Roman" pitchFamily="18" charset="0"/>
              </a:rPr>
              <a:t>捌、</a:t>
            </a:r>
            <a:r>
              <a:rPr lang="zh-TW" altLang="zh-TW" sz="2800" b="1" smtClean="0">
                <a:latin typeface="Times New Roman" pitchFamily="18" charset="0"/>
                <a:ea typeface="標楷體" pitchFamily="65" charset="-120"/>
                <a:cs typeface="Times New Roman" pitchFamily="18" charset="0"/>
              </a:rPr>
              <a:t>職工福利機構管理系統</a:t>
            </a:r>
            <a:endParaRPr lang="en-US" altLang="zh-TW" sz="2800" b="1" smtClean="0">
              <a:latin typeface="Times New Roman" pitchFamily="18" charset="0"/>
              <a:ea typeface="標楷體" pitchFamily="65" charset="-120"/>
              <a:cs typeface="Times New Roman" pitchFamily="18" charset="0"/>
            </a:endParaRPr>
          </a:p>
          <a:p>
            <a:pPr eaLnBrk="1" hangingPunct="1">
              <a:buFont typeface="Wingdings" pitchFamily="2" charset="2"/>
              <a:buNone/>
            </a:pPr>
            <a:r>
              <a:rPr lang="zh-TW" altLang="en-US" sz="2800" b="1" smtClean="0">
                <a:latin typeface="標楷體" pitchFamily="65" charset="-120"/>
                <a:ea typeface="標楷體" pitchFamily="65" charset="-120"/>
              </a:rPr>
              <a:t>玖、</a:t>
            </a:r>
            <a:r>
              <a:rPr lang="zh-TW" altLang="zh-TW" sz="2800" b="1" smtClean="0">
                <a:latin typeface="標楷體" pitchFamily="65" charset="-120"/>
                <a:ea typeface="標楷體" pitchFamily="65" charset="-120"/>
              </a:rPr>
              <a:t>職工福利業務負責區域</a:t>
            </a:r>
            <a:endParaRPr lang="zh-TW" altLang="en-US" sz="2600" smtClean="0">
              <a:latin typeface="標楷體" pitchFamily="65" charset="-120"/>
              <a:ea typeface="標楷體" pitchFamily="65" charset="-120"/>
            </a:endParaRPr>
          </a:p>
          <a:p>
            <a:pPr eaLnBrk="1" hangingPunct="1">
              <a:buFont typeface="Wingdings" pitchFamily="2" charset="2"/>
              <a:buNone/>
            </a:pPr>
            <a:endParaRPr lang="zh-TW" altLang="en-US" smtClean="0">
              <a:latin typeface="標楷體" pitchFamily="65" charset="-120"/>
              <a:ea typeface="標楷體" pitchFamily="65" charset="-120"/>
            </a:endParaRPr>
          </a:p>
          <a:p>
            <a:pPr eaLnBrk="1" hangingPunct="1">
              <a:buFont typeface="Wingdings" pitchFamily="2" charset="2"/>
              <a:buNone/>
            </a:pPr>
            <a:endParaRPr lang="en-US" altLang="zh-TW" smtClean="0"/>
          </a:p>
        </p:txBody>
      </p:sp>
      <p:pic>
        <p:nvPicPr>
          <p:cNvPr id="4101" name="Picture 2" descr="http://pic7.nipic.com/20100528/2476235_065634059367_2.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l="6805" t="2165" r="11342" b="11858"/>
          <a:stretch>
            <a:fillRect/>
          </a:stretch>
        </p:blipFill>
        <p:spPr>
          <a:xfrm>
            <a:off x="6659563" y="3933825"/>
            <a:ext cx="2147887" cy="2147888"/>
          </a:xfr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0B5FF6A2-4B5C-4611-B6DA-8526D90B3EEB}" type="slidenum">
              <a:rPr kumimoji="0" lang="en-US" altLang="zh-TW" smtClean="0"/>
              <a:pPr eaLnBrk="1" hangingPunct="1"/>
              <a:t>20</a:t>
            </a:fld>
            <a:endParaRPr kumimoji="0" lang="en-US" altLang="zh-TW" smtClean="0"/>
          </a:p>
        </p:txBody>
      </p:sp>
      <p:sp>
        <p:nvSpPr>
          <p:cNvPr id="22531" name="Rectangle 2"/>
          <p:cNvSpPr>
            <a:spLocks noGrp="1" noChangeArrowheads="1"/>
          </p:cNvSpPr>
          <p:nvPr>
            <p:ph type="title"/>
          </p:nvPr>
        </p:nvSpPr>
        <p:spPr/>
        <p:txBody>
          <a:bodyPr/>
          <a:lstStyle/>
          <a:p>
            <a:pPr eaLnBrk="1" hangingPunct="1"/>
            <a:r>
              <a:rPr lang="zh-TW" altLang="en-US" sz="4000" b="1" smtClean="0">
                <a:ea typeface="標楷體" pitchFamily="65" charset="-120"/>
              </a:rPr>
              <a:t>六、職工福利委員會運作</a:t>
            </a:r>
            <a:r>
              <a:rPr lang="zh-TW" altLang="en-US" sz="3600" b="1" smtClean="0">
                <a:latin typeface="Times New Roman" pitchFamily="18" charset="0"/>
                <a:ea typeface="標楷體" pitchFamily="65" charset="-120"/>
                <a:cs typeface="Times New Roman" pitchFamily="18" charset="0"/>
              </a:rPr>
              <a:t>～第</a:t>
            </a:r>
            <a:r>
              <a:rPr lang="en-US" altLang="zh-TW" sz="3600" b="1" smtClean="0">
                <a:latin typeface="Times New Roman" pitchFamily="18" charset="0"/>
                <a:ea typeface="標楷體" pitchFamily="65" charset="-120"/>
                <a:cs typeface="Times New Roman" pitchFamily="18" charset="0"/>
              </a:rPr>
              <a:t>10</a:t>
            </a:r>
            <a:r>
              <a:rPr lang="zh-TW" altLang="en-US" sz="3600" b="1" smtClean="0">
                <a:latin typeface="Times New Roman" pitchFamily="18" charset="0"/>
                <a:ea typeface="標楷體" pitchFamily="65" charset="-120"/>
                <a:cs typeface="Times New Roman" pitchFamily="18" charset="0"/>
              </a:rPr>
              <a:t>條</a:t>
            </a:r>
            <a:endParaRPr lang="zh-TW" altLang="en-US" sz="3600" b="1" smtClean="0">
              <a:ea typeface="標楷體" pitchFamily="65" charset="-120"/>
            </a:endParaRPr>
          </a:p>
        </p:txBody>
      </p:sp>
      <p:sp>
        <p:nvSpPr>
          <p:cNvPr id="22532" name="Rectangle 3"/>
          <p:cNvSpPr>
            <a:spLocks noGrp="1" noChangeArrowheads="1"/>
          </p:cNvSpPr>
          <p:nvPr>
            <p:ph type="body" idx="1"/>
          </p:nvPr>
        </p:nvSpPr>
        <p:spPr>
          <a:xfrm>
            <a:off x="323850" y="2060575"/>
            <a:ext cx="8569325" cy="4392613"/>
          </a:xfrm>
        </p:spPr>
        <p:txBody>
          <a:bodyPr/>
          <a:lstStyle/>
          <a:p>
            <a:pPr eaLnBrk="1" hangingPunct="1"/>
            <a:r>
              <a:rPr lang="zh-TW" altLang="zh-TW" sz="2800" b="1" smtClean="0">
                <a:latin typeface="Times New Roman" pitchFamily="18" charset="0"/>
                <a:ea typeface="標楷體" pitchFamily="65" charset="-120"/>
                <a:cs typeface="Times New Roman" pitchFamily="18" charset="0"/>
              </a:rPr>
              <a:t>職工福利委員會</a:t>
            </a:r>
            <a:r>
              <a:rPr lang="zh-TW" altLang="zh-TW" sz="2800" b="1" smtClean="0">
                <a:solidFill>
                  <a:srgbClr val="FF0000"/>
                </a:solidFill>
                <a:latin typeface="Times New Roman" pitchFamily="18" charset="0"/>
                <a:ea typeface="標楷體" pitchFamily="65" charset="-120"/>
                <a:cs typeface="Times New Roman" pitchFamily="18" charset="0"/>
              </a:rPr>
              <a:t>每三個月</a:t>
            </a:r>
            <a:r>
              <a:rPr lang="zh-TW" altLang="zh-TW" sz="2800" b="1" smtClean="0">
                <a:latin typeface="Times New Roman" pitchFamily="18" charset="0"/>
                <a:ea typeface="標楷體" pitchFamily="65" charset="-120"/>
                <a:cs typeface="Times New Roman" pitchFamily="18" charset="0"/>
              </a:rPr>
              <a:t>應召開會議一次，必要時得召開臨時會。</a:t>
            </a:r>
          </a:p>
          <a:p>
            <a:pPr eaLnBrk="1" hangingPunct="1"/>
            <a:r>
              <a:rPr lang="zh-TW" altLang="zh-TW" sz="2800" b="1" smtClean="0">
                <a:latin typeface="Times New Roman" pitchFamily="18" charset="0"/>
                <a:ea typeface="標楷體" pitchFamily="65" charset="-120"/>
                <a:cs typeface="Times New Roman" pitchFamily="18" charset="0"/>
              </a:rPr>
              <a:t>委員會議由主任委員召集之。</a:t>
            </a:r>
          </a:p>
          <a:p>
            <a:pPr eaLnBrk="1" hangingPunct="1"/>
            <a:r>
              <a:rPr lang="zh-TW" altLang="zh-TW" sz="2800" b="1" smtClean="0">
                <a:solidFill>
                  <a:srgbClr val="0000CC"/>
                </a:solidFill>
                <a:latin typeface="Times New Roman" pitchFamily="18" charset="0"/>
                <a:ea typeface="標楷體" pitchFamily="65" charset="-120"/>
                <a:cs typeface="Times New Roman" pitchFamily="18" charset="0"/>
              </a:rPr>
              <a:t>臨時會議</a:t>
            </a:r>
            <a:r>
              <a:rPr lang="zh-TW" altLang="zh-TW" sz="2800" b="1" smtClean="0">
                <a:latin typeface="Times New Roman" pitchFamily="18" charset="0"/>
                <a:ea typeface="標楷體" pitchFamily="65" charset="-120"/>
                <a:cs typeface="Times New Roman" pitchFamily="18" charset="0"/>
              </a:rPr>
              <a:t>經全體委員三分之一連署請求者，主任委員應於</a:t>
            </a:r>
            <a:r>
              <a:rPr lang="zh-TW" altLang="zh-TW" sz="2800" b="1" smtClean="0">
                <a:solidFill>
                  <a:srgbClr val="0000CC"/>
                </a:solidFill>
                <a:latin typeface="Times New Roman" pitchFamily="18" charset="0"/>
                <a:ea typeface="標楷體" pitchFamily="65" charset="-120"/>
                <a:cs typeface="Times New Roman" pitchFamily="18" charset="0"/>
              </a:rPr>
              <a:t>七日內</a:t>
            </a:r>
            <a:r>
              <a:rPr lang="zh-TW" altLang="zh-TW" sz="2800" b="1" smtClean="0">
                <a:latin typeface="Times New Roman" pitchFamily="18" charset="0"/>
                <a:ea typeface="標楷體" pitchFamily="65" charset="-120"/>
                <a:cs typeface="Times New Roman" pitchFamily="18" charset="0"/>
              </a:rPr>
              <a:t>召集之</a:t>
            </a:r>
            <a:r>
              <a:rPr lang="zh-TW" altLang="en-US" sz="2800" b="1" smtClean="0">
                <a:latin typeface="Times New Roman" pitchFamily="18" charset="0"/>
                <a:ea typeface="標楷體" pitchFamily="65" charset="-120"/>
                <a:cs typeface="Times New Roman" pitchFamily="18" charset="0"/>
              </a:rPr>
              <a:t>。</a:t>
            </a:r>
            <a:endParaRPr lang="zh-TW" altLang="zh-TW" sz="2800" b="1" smtClean="0">
              <a:latin typeface="Times New Roman" pitchFamily="18" charset="0"/>
              <a:ea typeface="標楷體" pitchFamily="65" charset="-120"/>
              <a:cs typeface="Times New Roman" pitchFamily="18" charset="0"/>
            </a:endParaRPr>
          </a:p>
          <a:p>
            <a:pPr eaLnBrk="1" hangingPunct="1"/>
            <a:r>
              <a:rPr lang="zh-TW" altLang="zh-TW" sz="2800" b="1" smtClean="0">
                <a:latin typeface="Times New Roman" pitchFamily="18" charset="0"/>
                <a:ea typeface="標楷體" pitchFamily="65" charset="-120"/>
                <a:cs typeface="Times New Roman" pitchFamily="18" charset="0"/>
              </a:rPr>
              <a:t>主任委員無正當理由不召開定期會議或臨時會議者，得經全體委員三分之一連署，報請</a:t>
            </a:r>
            <a:r>
              <a:rPr lang="zh-TW" altLang="zh-TW" sz="2800" b="1" smtClean="0">
                <a:solidFill>
                  <a:srgbClr val="0000CC"/>
                </a:solidFill>
                <a:latin typeface="Times New Roman" pitchFamily="18" charset="0"/>
                <a:ea typeface="標楷體" pitchFamily="65" charset="-120"/>
                <a:cs typeface="Times New Roman" pitchFamily="18" charset="0"/>
              </a:rPr>
              <a:t>主管機關指定委員一人召集</a:t>
            </a:r>
            <a:r>
              <a:rPr lang="zh-TW" altLang="zh-TW" sz="2800" b="1" smtClean="0">
                <a:latin typeface="Times New Roman" pitchFamily="18" charset="0"/>
                <a:ea typeface="標楷體" pitchFamily="65" charset="-120"/>
                <a:cs typeface="Times New Roman" pitchFamily="18" charset="0"/>
              </a:rPr>
              <a:t>之。</a:t>
            </a:r>
            <a:endParaRPr lang="en-US" altLang="zh-TW" sz="2800" b="1" smtClean="0">
              <a:latin typeface="Times New Roman" pitchFamily="18" charset="0"/>
              <a:ea typeface="標楷體" pitchFamily="65" charset="-120"/>
              <a:cs typeface="Times New Roman" pitchFamily="18" charset="0"/>
            </a:endParaRPr>
          </a:p>
          <a:p>
            <a:pPr eaLnBrk="1" hangingPunct="1">
              <a:lnSpc>
                <a:spcPct val="80000"/>
              </a:lnSpc>
            </a:pPr>
            <a:endParaRPr lang="en-US" altLang="zh-TW" sz="2000" b="1" smtClean="0">
              <a:latin typeface="標楷體" pitchFamily="65" charset="-120"/>
              <a:ea typeface="標楷體" pitchFamily="65" charset="-120"/>
              <a:cs typeface="Times New Roman" pitchFamily="18" charset="0"/>
            </a:endParaRPr>
          </a:p>
          <a:p>
            <a:pPr eaLnBrk="1" hangingPunct="1">
              <a:lnSpc>
                <a:spcPct val="80000"/>
              </a:lnSpc>
              <a:buFont typeface="Wingdings" pitchFamily="2" charset="2"/>
              <a:buNone/>
            </a:pPr>
            <a:endParaRPr lang="zh-TW" altLang="en-US" sz="2200" b="1" smtClean="0">
              <a:latin typeface="標楷體" pitchFamily="65" charset="-120"/>
              <a:ea typeface="標楷體" pitchFamily="65"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CB5B0DC-ABEC-4F47-B7B2-122FA13F48DE}" type="slidenum">
              <a:rPr kumimoji="0" lang="en-US" altLang="zh-TW" smtClean="0"/>
              <a:pPr eaLnBrk="1" hangingPunct="1"/>
              <a:t>21</a:t>
            </a:fld>
            <a:endParaRPr kumimoji="0" lang="en-US" altLang="zh-TW" smtClean="0"/>
          </a:p>
        </p:txBody>
      </p:sp>
      <p:sp>
        <p:nvSpPr>
          <p:cNvPr id="23555" name="Rectangle 2"/>
          <p:cNvSpPr>
            <a:spLocks noGrp="1" noChangeArrowheads="1"/>
          </p:cNvSpPr>
          <p:nvPr>
            <p:ph type="title"/>
          </p:nvPr>
        </p:nvSpPr>
        <p:spPr/>
        <p:txBody>
          <a:bodyPr/>
          <a:lstStyle/>
          <a:p>
            <a:pPr eaLnBrk="1" hangingPunct="1"/>
            <a:r>
              <a:rPr lang="zh-TW" altLang="en-US" sz="3600" b="1" smtClean="0">
                <a:ea typeface="標楷體" pitchFamily="65" charset="-120"/>
              </a:rPr>
              <a:t>七、職工福利委員會會務人員</a:t>
            </a:r>
            <a:r>
              <a:rPr lang="zh-TW" altLang="en-US" sz="3200" b="1" smtClean="0">
                <a:latin typeface="Times New Roman" pitchFamily="18" charset="0"/>
                <a:ea typeface="標楷體" pitchFamily="65" charset="-120"/>
                <a:cs typeface="Times New Roman" pitchFamily="18" charset="0"/>
              </a:rPr>
              <a:t>～第</a:t>
            </a:r>
            <a:r>
              <a:rPr lang="en-US" altLang="zh-TW" sz="3200" b="1" smtClean="0">
                <a:latin typeface="Times New Roman" pitchFamily="18" charset="0"/>
                <a:ea typeface="標楷體" pitchFamily="65" charset="-120"/>
                <a:cs typeface="Times New Roman" pitchFamily="18" charset="0"/>
              </a:rPr>
              <a:t>17</a:t>
            </a:r>
            <a:r>
              <a:rPr lang="zh-TW" altLang="en-US" sz="3200" b="1" smtClean="0">
                <a:latin typeface="Times New Roman" pitchFamily="18" charset="0"/>
                <a:ea typeface="標楷體" pitchFamily="65" charset="-120"/>
                <a:cs typeface="Times New Roman" pitchFamily="18" charset="0"/>
              </a:rPr>
              <a:t>條</a:t>
            </a:r>
            <a:endParaRPr lang="zh-TW" altLang="en-US" sz="3200" b="1" smtClean="0">
              <a:ea typeface="標楷體" pitchFamily="65" charset="-120"/>
            </a:endParaRPr>
          </a:p>
        </p:txBody>
      </p:sp>
      <p:sp>
        <p:nvSpPr>
          <p:cNvPr id="23556" name="Rectangle 3"/>
          <p:cNvSpPr>
            <a:spLocks noGrp="1" noChangeArrowheads="1"/>
          </p:cNvSpPr>
          <p:nvPr>
            <p:ph type="body" idx="1"/>
          </p:nvPr>
        </p:nvSpPr>
        <p:spPr>
          <a:xfrm>
            <a:off x="323850" y="2060575"/>
            <a:ext cx="8569325" cy="4392613"/>
          </a:xfrm>
        </p:spPr>
        <p:txBody>
          <a:bodyPr/>
          <a:lstStyle/>
          <a:p>
            <a:r>
              <a:rPr lang="zh-TW" altLang="en-US" sz="2800" b="1" smtClean="0">
                <a:latin typeface="Times New Roman" pitchFamily="18" charset="0"/>
                <a:ea typeface="標楷體" pitchFamily="65" charset="-120"/>
                <a:cs typeface="Times New Roman" pitchFamily="18" charset="0"/>
              </a:rPr>
              <a:t>職工福利委員會得設</a:t>
            </a:r>
            <a:r>
              <a:rPr lang="zh-TW" altLang="en-US" sz="2800" b="1" smtClean="0">
                <a:solidFill>
                  <a:srgbClr val="FF0000"/>
                </a:solidFill>
                <a:latin typeface="Times New Roman" pitchFamily="18" charset="0"/>
                <a:ea typeface="標楷體" pitchFamily="65" charset="-120"/>
                <a:cs typeface="Times New Roman" pitchFamily="18" charset="0"/>
              </a:rPr>
              <a:t>總幹事一人</a:t>
            </a:r>
            <a:r>
              <a:rPr lang="zh-TW" altLang="en-US" sz="2800" b="1" smtClean="0">
                <a:latin typeface="Times New Roman" pitchFamily="18" charset="0"/>
                <a:ea typeface="標楷體" pitchFamily="65" charset="-120"/>
                <a:cs typeface="Times New Roman" pitchFamily="18" charset="0"/>
              </a:rPr>
              <a:t>，協助主任委員處理日常會務；</a:t>
            </a:r>
            <a:r>
              <a:rPr lang="zh-TW" altLang="en-US" sz="2800" b="1" smtClean="0">
                <a:solidFill>
                  <a:srgbClr val="FF0000"/>
                </a:solidFill>
                <a:latin typeface="Times New Roman" pitchFamily="18" charset="0"/>
                <a:ea typeface="標楷體" pitchFamily="65" charset="-120"/>
                <a:cs typeface="Times New Roman" pitchFamily="18" charset="0"/>
              </a:rPr>
              <a:t>會務人員若干人</a:t>
            </a:r>
            <a:r>
              <a:rPr lang="zh-TW" altLang="en-US" sz="2800" b="1" smtClean="0">
                <a:latin typeface="Times New Roman" pitchFamily="18" charset="0"/>
                <a:ea typeface="標楷體" pitchFamily="65" charset="-120"/>
                <a:cs typeface="Times New Roman" pitchFamily="18" charset="0"/>
              </a:rPr>
              <a:t>，受總幹事指揮監督辦理會務，並得分組辦事。</a:t>
            </a:r>
          </a:p>
          <a:p>
            <a:r>
              <a:rPr lang="zh-TW" altLang="en-US" sz="2800" b="1" smtClean="0">
                <a:solidFill>
                  <a:srgbClr val="7030A0"/>
                </a:solidFill>
                <a:latin typeface="Times New Roman" pitchFamily="18" charset="0"/>
                <a:ea typeface="標楷體" pitchFamily="65" charset="-120"/>
                <a:cs typeface="Times New Roman" pitchFamily="18" charset="0"/>
              </a:rPr>
              <a:t>職工福利社</a:t>
            </a:r>
            <a:r>
              <a:rPr lang="zh-TW" altLang="en-US" sz="2800" b="1" smtClean="0">
                <a:latin typeface="Times New Roman" pitchFamily="18" charset="0"/>
                <a:ea typeface="標楷體" pitchFamily="65" charset="-120"/>
                <a:cs typeface="Times New Roman" pitchFamily="18" charset="0"/>
              </a:rPr>
              <a:t>得設</a:t>
            </a:r>
            <a:r>
              <a:rPr lang="zh-TW" altLang="en-US" sz="2800" b="1" smtClean="0">
                <a:solidFill>
                  <a:srgbClr val="FF0000"/>
                </a:solidFill>
                <a:latin typeface="Times New Roman" pitchFamily="18" charset="0"/>
                <a:ea typeface="標楷體" pitchFamily="65" charset="-120"/>
                <a:cs typeface="Times New Roman" pitchFamily="18" charset="0"/>
              </a:rPr>
              <a:t>主任一人</a:t>
            </a:r>
            <a:r>
              <a:rPr lang="zh-TW" altLang="en-US" sz="2800" b="1" smtClean="0">
                <a:latin typeface="Times New Roman" pitchFamily="18" charset="0"/>
                <a:ea typeface="標楷體" pitchFamily="65" charset="-120"/>
                <a:cs typeface="Times New Roman" pitchFamily="18" charset="0"/>
              </a:rPr>
              <a:t>，綜理社務；</a:t>
            </a:r>
            <a:r>
              <a:rPr lang="zh-TW" altLang="en-US" sz="2800" b="1" smtClean="0">
                <a:solidFill>
                  <a:srgbClr val="FF0000"/>
                </a:solidFill>
                <a:latin typeface="Times New Roman" pitchFamily="18" charset="0"/>
                <a:ea typeface="標楷體" pitchFamily="65" charset="-120"/>
                <a:cs typeface="Times New Roman" pitchFamily="18" charset="0"/>
              </a:rPr>
              <a:t>社務人員若干人</a:t>
            </a:r>
            <a:r>
              <a:rPr lang="zh-TW" altLang="en-US" sz="2800" b="1" smtClean="0">
                <a:latin typeface="Times New Roman" pitchFamily="18" charset="0"/>
                <a:ea typeface="標楷體" pitchFamily="65" charset="-120"/>
                <a:cs typeface="Times New Roman" pitchFamily="18" charset="0"/>
              </a:rPr>
              <a:t>，承主任之命辦理社務。</a:t>
            </a:r>
          </a:p>
          <a:p>
            <a:r>
              <a:rPr lang="zh-TW" altLang="en-US" sz="2800" b="1" smtClean="0">
                <a:latin typeface="Times New Roman" pitchFamily="18" charset="0"/>
                <a:ea typeface="標楷體" pitchFamily="65" charset="-120"/>
                <a:cs typeface="Times New Roman" pitchFamily="18" charset="0"/>
              </a:rPr>
              <a:t>前二項人員，由職工福利委員會主任委員</a:t>
            </a:r>
            <a:r>
              <a:rPr lang="zh-TW" altLang="en-US" sz="2800" b="1" smtClean="0">
                <a:solidFill>
                  <a:srgbClr val="7030A0"/>
                </a:solidFill>
                <a:latin typeface="Times New Roman" pitchFamily="18" charset="0"/>
                <a:ea typeface="標楷體" pitchFamily="65" charset="-120"/>
                <a:cs typeface="Times New Roman" pitchFamily="18" charset="0"/>
              </a:rPr>
              <a:t>商請事業單位</a:t>
            </a:r>
            <a:r>
              <a:rPr lang="zh-TW" altLang="en-US" sz="2800" b="1" smtClean="0">
                <a:latin typeface="Times New Roman" pitchFamily="18" charset="0"/>
                <a:ea typeface="標楷體" pitchFamily="65" charset="-120"/>
                <a:cs typeface="Times New Roman" pitchFamily="18" charset="0"/>
              </a:rPr>
              <a:t>，就職工中遴選派兼之。</a:t>
            </a:r>
            <a:br>
              <a:rPr lang="zh-TW" altLang="en-US" sz="2800" b="1" smtClean="0">
                <a:latin typeface="Times New Roman" pitchFamily="18" charset="0"/>
                <a:ea typeface="標楷體" pitchFamily="65" charset="-120"/>
                <a:cs typeface="Times New Roman" pitchFamily="18" charset="0"/>
              </a:rPr>
            </a:br>
            <a:r>
              <a:rPr lang="zh-TW" altLang="en-US" sz="2800" b="1" smtClean="0">
                <a:latin typeface="Times New Roman" pitchFamily="18" charset="0"/>
                <a:ea typeface="標楷體" pitchFamily="65" charset="-120"/>
                <a:cs typeface="Times New Roman" pitchFamily="18" charset="0"/>
              </a:rPr>
              <a:t>但平時僱用員工人數在</a:t>
            </a:r>
            <a:r>
              <a:rPr lang="zh-TW" altLang="en-US" sz="2800" b="1" smtClean="0">
                <a:solidFill>
                  <a:srgbClr val="7030A0"/>
                </a:solidFill>
                <a:latin typeface="Times New Roman" pitchFamily="18" charset="0"/>
                <a:ea typeface="標楷體" pitchFamily="65" charset="-120"/>
                <a:cs typeface="Times New Roman" pitchFamily="18" charset="0"/>
              </a:rPr>
              <a:t>五百人以上</a:t>
            </a:r>
            <a:r>
              <a:rPr lang="zh-TW" altLang="en-US" sz="2800" b="1" smtClean="0">
                <a:latin typeface="Times New Roman" pitchFamily="18" charset="0"/>
                <a:ea typeface="標楷體" pitchFamily="65" charset="-120"/>
                <a:cs typeface="Times New Roman" pitchFamily="18" charset="0"/>
              </a:rPr>
              <a:t>之事業單位，得置</a:t>
            </a:r>
            <a:r>
              <a:rPr lang="zh-TW" altLang="en-US" sz="2800" b="1" smtClean="0">
                <a:solidFill>
                  <a:srgbClr val="7030A0"/>
                </a:solidFill>
                <a:latin typeface="Times New Roman" pitchFamily="18" charset="0"/>
                <a:ea typeface="標楷體" pitchFamily="65" charset="-120"/>
                <a:cs typeface="Times New Roman" pitchFamily="18" charset="0"/>
              </a:rPr>
              <a:t>專任人員</a:t>
            </a:r>
            <a:r>
              <a:rPr lang="zh-TW" altLang="en-US" sz="2800" b="1" smtClean="0">
                <a:latin typeface="Times New Roman" pitchFamily="18" charset="0"/>
                <a:ea typeface="標楷體" pitchFamily="65" charset="-120"/>
                <a:cs typeface="Times New Roman" pitchFamily="18" charset="0"/>
              </a:rPr>
              <a:t>一人至五人，就職工中遴選派充之。</a:t>
            </a:r>
          </a:p>
          <a:p>
            <a:pPr eaLnBrk="1" hangingPunct="1">
              <a:lnSpc>
                <a:spcPct val="80000"/>
              </a:lnSpc>
            </a:pPr>
            <a:endParaRPr lang="en-US" altLang="zh-TW" sz="2000" b="1" smtClean="0">
              <a:latin typeface="標楷體" pitchFamily="65" charset="-120"/>
              <a:ea typeface="標楷體" pitchFamily="65" charset="-120"/>
              <a:cs typeface="Times New Roman" pitchFamily="18" charset="0"/>
            </a:endParaRPr>
          </a:p>
          <a:p>
            <a:pPr eaLnBrk="1" hangingPunct="1">
              <a:lnSpc>
                <a:spcPct val="80000"/>
              </a:lnSpc>
              <a:buFont typeface="Wingdings" pitchFamily="2" charset="2"/>
              <a:buNone/>
            </a:pPr>
            <a:endParaRPr lang="zh-TW" altLang="en-US" sz="2200" b="1" smtClean="0">
              <a:latin typeface="標楷體" pitchFamily="65" charset="-120"/>
              <a:ea typeface="標楷體" pitchFamily="65"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0096E591-0AAC-4B58-8E6A-FC8F0440FC0B}" type="slidenum">
              <a:rPr kumimoji="0" lang="en-US" altLang="zh-TW" smtClean="0"/>
              <a:pPr eaLnBrk="1" hangingPunct="1"/>
              <a:t>22</a:t>
            </a:fld>
            <a:endParaRPr kumimoji="0" lang="en-US" altLang="zh-TW" smtClean="0"/>
          </a:p>
        </p:txBody>
      </p:sp>
      <p:sp>
        <p:nvSpPr>
          <p:cNvPr id="24579" name="Rectangle 2"/>
          <p:cNvSpPr>
            <a:spLocks noGrp="1" noChangeArrowheads="1"/>
          </p:cNvSpPr>
          <p:nvPr>
            <p:ph type="title"/>
          </p:nvPr>
        </p:nvSpPr>
        <p:spPr/>
        <p:txBody>
          <a:bodyPr/>
          <a:lstStyle/>
          <a:p>
            <a:pPr eaLnBrk="1" hangingPunct="1"/>
            <a:r>
              <a:rPr lang="zh-TW" altLang="en-US" sz="3600" b="1" smtClean="0">
                <a:ea typeface="標楷體" pitchFamily="65" charset="-120"/>
              </a:rPr>
              <a:t>八、職工福利組織章程</a:t>
            </a:r>
            <a:r>
              <a:rPr lang="en-US" altLang="zh-TW" sz="3600" b="1" smtClean="0">
                <a:ea typeface="標楷體" pitchFamily="65" charset="-120"/>
              </a:rPr>
              <a:t>(</a:t>
            </a:r>
            <a:r>
              <a:rPr lang="zh-TW" altLang="en-US" sz="3600" b="1" smtClean="0">
                <a:ea typeface="標楷體" pitchFamily="65" charset="-120"/>
              </a:rPr>
              <a:t>範例</a:t>
            </a:r>
            <a:r>
              <a:rPr lang="en-US" altLang="zh-TW" sz="3600" b="1" smtClean="0">
                <a:ea typeface="標楷體" pitchFamily="65" charset="-120"/>
              </a:rPr>
              <a:t>)</a:t>
            </a:r>
            <a:endParaRPr lang="zh-TW" altLang="en-US" sz="3200" b="1" smtClean="0">
              <a:ea typeface="標楷體" pitchFamily="65" charset="-120"/>
            </a:endParaRPr>
          </a:p>
        </p:txBody>
      </p:sp>
      <p:sp>
        <p:nvSpPr>
          <p:cNvPr id="19460" name="Rectangle 3"/>
          <p:cNvSpPr>
            <a:spLocks noGrp="1" noChangeArrowheads="1"/>
          </p:cNvSpPr>
          <p:nvPr>
            <p:ph type="body" idx="1"/>
          </p:nvPr>
        </p:nvSpPr>
        <p:spPr>
          <a:xfrm>
            <a:off x="323850" y="2060575"/>
            <a:ext cx="8569325" cy="4392613"/>
          </a:xfrm>
        </p:spPr>
        <p:txBody>
          <a:bodyPr/>
          <a:lstStyle/>
          <a:p>
            <a:pPr>
              <a:defRPr/>
            </a:pPr>
            <a:r>
              <a:rPr lang="zh-TW" altLang="zh-TW" sz="2200" b="1" dirty="0">
                <a:latin typeface="標楷體" pitchFamily="65" charset="-120"/>
                <a:ea typeface="標楷體" pitchFamily="65" charset="-120"/>
              </a:rPr>
              <a:t>天天開心股份有限公司職工福利委員會組織章程</a:t>
            </a:r>
          </a:p>
          <a:p>
            <a:pPr>
              <a:defRPr/>
            </a:pPr>
            <a:r>
              <a:rPr lang="zh-TW" altLang="zh-TW" sz="2200" b="1" dirty="0">
                <a:latin typeface="標楷體" pitchFamily="65" charset="-120"/>
                <a:ea typeface="標楷體" pitchFamily="65" charset="-120"/>
              </a:rPr>
              <a:t>主管機關：桃園市政府</a:t>
            </a:r>
          </a:p>
          <a:p>
            <a:pPr>
              <a:defRPr/>
            </a:pPr>
            <a:r>
              <a:rPr lang="zh-TW" altLang="zh-TW" sz="2200" b="1" dirty="0">
                <a:latin typeface="標楷體" pitchFamily="65" charset="-120"/>
                <a:ea typeface="標楷體" pitchFamily="65" charset="-120"/>
              </a:rPr>
              <a:t>統一編號：</a:t>
            </a:r>
            <a:r>
              <a:rPr lang="en-US" altLang="zh-TW" sz="2200" b="1" dirty="0">
                <a:latin typeface="標楷體" pitchFamily="65" charset="-120"/>
                <a:ea typeface="標楷體" pitchFamily="65" charset="-120"/>
              </a:rPr>
              <a:t>12345678</a:t>
            </a:r>
            <a:endParaRPr lang="zh-TW" altLang="zh-TW" sz="2200" b="1" dirty="0">
              <a:latin typeface="標楷體" pitchFamily="65" charset="-120"/>
              <a:ea typeface="標楷體" pitchFamily="65" charset="-120"/>
            </a:endParaRPr>
          </a:p>
          <a:p>
            <a:pPr>
              <a:defRPr/>
            </a:pPr>
            <a:r>
              <a:rPr lang="zh-TW" altLang="zh-TW" sz="2200" b="1" dirty="0">
                <a:latin typeface="標楷體" pitchFamily="65" charset="-120"/>
                <a:ea typeface="標楷體" pitchFamily="65" charset="-120"/>
              </a:rPr>
              <a:t>制訂日期：</a:t>
            </a:r>
            <a:r>
              <a:rPr lang="en-US" altLang="zh-TW" sz="2200" b="1" dirty="0" smtClean="0">
                <a:latin typeface="標楷體" pitchFamily="65" charset="-120"/>
                <a:ea typeface="標楷體" pitchFamily="65" charset="-120"/>
              </a:rPr>
              <a:t>106</a:t>
            </a:r>
            <a:r>
              <a:rPr lang="zh-TW" altLang="zh-TW" sz="2200" b="1" dirty="0" smtClean="0">
                <a:latin typeface="標楷體" pitchFamily="65" charset="-120"/>
                <a:ea typeface="標楷體" pitchFamily="65" charset="-120"/>
              </a:rPr>
              <a:t>年</a:t>
            </a:r>
            <a:r>
              <a:rPr lang="en-US" altLang="zh-TW" sz="2200" b="1" dirty="0">
                <a:latin typeface="標楷體" pitchFamily="65" charset="-120"/>
                <a:ea typeface="標楷體" pitchFamily="65" charset="-120"/>
              </a:rPr>
              <a:t>10</a:t>
            </a:r>
            <a:r>
              <a:rPr lang="zh-TW" altLang="zh-TW" sz="2200" b="1" dirty="0">
                <a:latin typeface="標楷體" pitchFamily="65" charset="-120"/>
                <a:ea typeface="標楷體" pitchFamily="65" charset="-120"/>
              </a:rPr>
              <a:t>月</a:t>
            </a:r>
            <a:r>
              <a:rPr lang="en-US" altLang="zh-TW" sz="2200" b="1" dirty="0">
                <a:latin typeface="標楷體" pitchFamily="65" charset="-120"/>
                <a:ea typeface="標楷體" pitchFamily="65" charset="-120"/>
              </a:rPr>
              <a:t>01</a:t>
            </a:r>
            <a:r>
              <a:rPr lang="zh-TW" altLang="zh-TW" sz="2200" b="1" dirty="0">
                <a:latin typeface="標楷體" pitchFamily="65" charset="-120"/>
                <a:ea typeface="標楷體" pitchFamily="65" charset="-120"/>
              </a:rPr>
              <a:t>日</a:t>
            </a:r>
          </a:p>
          <a:p>
            <a:pPr>
              <a:defRPr/>
            </a:pPr>
            <a:r>
              <a:rPr lang="zh-TW" altLang="zh-TW" sz="2200" b="1" dirty="0">
                <a:latin typeface="標楷體" pitchFamily="65" charset="-120"/>
                <a:ea typeface="標楷體" pitchFamily="65" charset="-120"/>
              </a:rPr>
              <a:t>修訂版本：第一版</a:t>
            </a:r>
          </a:p>
          <a:p>
            <a:pPr>
              <a:defRPr/>
            </a:pPr>
            <a:r>
              <a:rPr lang="zh-TW" altLang="zh-TW" sz="2200" b="1" dirty="0">
                <a:latin typeface="標楷體" pitchFamily="65" charset="-120"/>
                <a:ea typeface="標楷體" pitchFamily="65" charset="-120"/>
              </a:rPr>
              <a:t>第一</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章程依據職工福利委員會組織章程第二條之規定訂</a:t>
            </a:r>
            <a:r>
              <a:rPr lang="zh-TW" altLang="zh-TW" sz="2200" b="1" dirty="0" smtClean="0">
                <a:latin typeface="標楷體" pitchFamily="65" charset="-120"/>
                <a:ea typeface="標楷體" pitchFamily="65" charset="-120"/>
              </a:rPr>
              <a:t>定</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之</a:t>
            </a:r>
            <a:r>
              <a:rPr lang="zh-TW" altLang="zh-TW" sz="2200" b="1" dirty="0">
                <a:latin typeface="標楷體" pitchFamily="65" charset="-120"/>
                <a:ea typeface="標楷體" pitchFamily="65" charset="-120"/>
              </a:rPr>
              <a:t>。</a:t>
            </a:r>
          </a:p>
          <a:p>
            <a:pPr>
              <a:defRPr/>
            </a:pPr>
            <a:r>
              <a:rPr lang="zh-TW" altLang="zh-TW" sz="2200" b="1" dirty="0">
                <a:latin typeface="標楷體" pitchFamily="65" charset="-120"/>
                <a:ea typeface="標楷體" pitchFamily="65" charset="-120"/>
              </a:rPr>
              <a:t>第二</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會定名為天天開心股份有限公司職工福利委員會</a:t>
            </a:r>
            <a:r>
              <a:rPr lang="en-US" altLang="zh-TW" sz="2200" b="1" dirty="0">
                <a:latin typeface="標楷體" pitchFamily="65" charset="-120"/>
                <a:ea typeface="標楷體" pitchFamily="65" charset="-120"/>
              </a:rPr>
              <a:t>(</a:t>
            </a:r>
            <a:r>
              <a:rPr lang="zh-TW" altLang="zh-TW" sz="2200" b="1" dirty="0" smtClean="0">
                <a:latin typeface="標楷體" pitchFamily="65" charset="-120"/>
                <a:ea typeface="標楷體" pitchFamily="65" charset="-120"/>
              </a:rPr>
              <a:t>以下</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簡稱本會</a:t>
            </a:r>
            <a:r>
              <a:rPr lang="en-US" altLang="zh-TW" sz="2200" b="1" dirty="0">
                <a:latin typeface="標楷體" pitchFamily="65" charset="-120"/>
                <a:ea typeface="標楷體" pitchFamily="65" charset="-120"/>
              </a:rPr>
              <a:t>)</a:t>
            </a:r>
            <a:r>
              <a:rPr lang="zh-TW" altLang="zh-TW" sz="2200" b="1" dirty="0">
                <a:latin typeface="標楷體" pitchFamily="65" charset="-120"/>
                <a:ea typeface="標楷體" pitchFamily="65" charset="-120"/>
              </a:rPr>
              <a:t>。</a:t>
            </a:r>
          </a:p>
          <a:p>
            <a:pPr>
              <a:defRPr/>
            </a:pPr>
            <a:r>
              <a:rPr lang="zh-TW" altLang="zh-TW" sz="2200" b="1" dirty="0">
                <a:latin typeface="標楷體" pitchFamily="65" charset="-120"/>
                <a:ea typeface="標楷體" pitchFamily="65" charset="-120"/>
              </a:rPr>
              <a:t>第三</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會會址設於</a:t>
            </a:r>
            <a:r>
              <a:rPr lang="en-US" altLang="zh-TW" sz="2200" b="1" dirty="0">
                <a:latin typeface="標楷體" pitchFamily="65" charset="-120"/>
                <a:ea typeface="標楷體" pitchFamily="65" charset="-120"/>
              </a:rPr>
              <a:t> 330</a:t>
            </a:r>
            <a:r>
              <a:rPr lang="zh-TW" altLang="zh-TW" sz="2200" b="1" dirty="0">
                <a:latin typeface="標楷體" pitchFamily="65" charset="-120"/>
                <a:ea typeface="標楷體" pitchFamily="65" charset="-120"/>
              </a:rPr>
              <a:t>桃園市桃園區天開路</a:t>
            </a:r>
            <a:r>
              <a:rPr lang="en-US" altLang="zh-TW" sz="2200" b="1" dirty="0">
                <a:latin typeface="標楷體" pitchFamily="65" charset="-120"/>
                <a:ea typeface="標楷體" pitchFamily="65" charset="-120"/>
              </a:rPr>
              <a:t>100</a:t>
            </a:r>
            <a:r>
              <a:rPr lang="zh-TW" altLang="zh-TW" sz="2200" b="1" dirty="0">
                <a:latin typeface="標楷體" pitchFamily="65" charset="-120"/>
                <a:ea typeface="標楷體" pitchFamily="65" charset="-120"/>
              </a:rPr>
              <a:t>號。</a:t>
            </a:r>
            <a:r>
              <a:rPr lang="en-US" altLang="zh-TW" sz="2200" b="1" dirty="0">
                <a:latin typeface="標楷體" pitchFamily="65" charset="-120"/>
                <a:ea typeface="標楷體" pitchFamily="65" charset="-120"/>
              </a:rPr>
              <a:t>    </a:t>
            </a:r>
            <a:endParaRPr lang="zh-TW" altLang="zh-TW" sz="2200" b="1" dirty="0">
              <a:latin typeface="標楷體" pitchFamily="65" charset="-120"/>
              <a:ea typeface="標楷體" pitchFamily="65" charset="-120"/>
            </a:endParaRPr>
          </a:p>
          <a:p>
            <a:pPr eaLnBrk="1" hangingPunct="1">
              <a:lnSpc>
                <a:spcPct val="80000"/>
              </a:lnSpc>
              <a:defRPr/>
            </a:pPr>
            <a:endParaRPr lang="en-US" altLang="zh-TW" sz="2200" b="1" dirty="0" smtClean="0">
              <a:latin typeface="標楷體" pitchFamily="65" charset="-120"/>
              <a:ea typeface="標楷體" pitchFamily="65" charset="-120"/>
              <a:cs typeface="Times New Roman" pitchFamily="18" charset="0"/>
            </a:endParaRPr>
          </a:p>
          <a:p>
            <a:pPr eaLnBrk="1" hangingPunct="1">
              <a:lnSpc>
                <a:spcPct val="80000"/>
              </a:lnSpc>
              <a:buFont typeface="Wingdings" pitchFamily="2" charset="2"/>
              <a:buNone/>
              <a:defRPr/>
            </a:pPr>
            <a:endParaRPr lang="zh-TW" altLang="en-US" sz="2200" b="1" dirty="0" smtClean="0">
              <a:latin typeface="標楷體" pitchFamily="65" charset="-120"/>
              <a:ea typeface="標楷體" pitchFamily="65"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323850" y="1989138"/>
            <a:ext cx="8564563" cy="4752975"/>
          </a:xfrm>
        </p:spPr>
        <p:txBody>
          <a:bodyPr/>
          <a:lstStyle/>
          <a:p>
            <a:pPr>
              <a:defRPr/>
            </a:pPr>
            <a:r>
              <a:rPr lang="zh-TW" altLang="zh-TW" sz="2200" b="1" dirty="0" smtClean="0">
                <a:latin typeface="標楷體" pitchFamily="65" charset="-120"/>
                <a:ea typeface="標楷體" pitchFamily="65" charset="-120"/>
              </a:rPr>
              <a:t>第四條</a:t>
            </a:r>
            <a:r>
              <a:rPr lang="zh-TW" altLang="en-US" sz="2200" b="1" dirty="0" smtClean="0">
                <a:latin typeface="標楷體" pitchFamily="65" charset="-120"/>
                <a:ea typeface="標楷體" pitchFamily="65" charset="-120"/>
              </a:rPr>
              <a:t> </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本</a:t>
            </a:r>
            <a:r>
              <a:rPr lang="zh-TW" altLang="en-US" sz="2200" b="1" dirty="0">
                <a:latin typeface="標楷體" pitchFamily="65" charset="-120"/>
                <a:ea typeface="標楷體" pitchFamily="65" charset="-120"/>
              </a:rPr>
              <a:t>會設委員</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人，除當然委員一人由事業單位指定擔任外，事業單位推選</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人，候補</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人，事業單位產業工會推選</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人，候補</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人，委員之產生方式由</a:t>
            </a:r>
            <a:r>
              <a:rPr lang="zh-TW" altLang="en-US" sz="2200" b="1" u="sng" dirty="0">
                <a:solidFill>
                  <a:srgbClr val="FF0000"/>
                </a:solidFill>
                <a:latin typeface="標楷體" pitchFamily="65" charset="-120"/>
                <a:ea typeface="標楷體" pitchFamily="65" charset="-120"/>
              </a:rPr>
              <a:t>事業單位</a:t>
            </a:r>
            <a:r>
              <a:rPr lang="zh-TW" altLang="en-US" sz="2200" b="1" dirty="0">
                <a:latin typeface="標楷體" pitchFamily="65" charset="-120"/>
                <a:ea typeface="標楷體" pitchFamily="65" charset="-120"/>
              </a:rPr>
              <a:t>及</a:t>
            </a:r>
            <a:r>
              <a:rPr lang="zh-TW" altLang="en-US" sz="2200" b="1" u="sng" dirty="0">
                <a:solidFill>
                  <a:srgbClr val="FF0000"/>
                </a:solidFill>
                <a:latin typeface="標楷體" pitchFamily="65" charset="-120"/>
                <a:ea typeface="標楷體" pitchFamily="65" charset="-120"/>
              </a:rPr>
              <a:t>工會</a:t>
            </a:r>
            <a:r>
              <a:rPr lang="zh-TW" altLang="en-US" sz="2200" b="1" dirty="0">
                <a:latin typeface="標楷體" pitchFamily="65" charset="-120"/>
                <a:ea typeface="標楷體" pitchFamily="65" charset="-120"/>
              </a:rPr>
              <a:t>分別訂定。</a:t>
            </a:r>
            <a:r>
              <a:rPr lang="zh-TW" altLang="en-US" sz="2200" b="1" dirty="0">
                <a:solidFill>
                  <a:srgbClr val="7030A0"/>
                </a:solidFill>
                <a:latin typeface="標楷體" pitchFamily="65" charset="-120"/>
                <a:ea typeface="標楷體" pitchFamily="65" charset="-120"/>
              </a:rPr>
              <a:t>（註：已組織工會者，工會推選之委員不得少於委員總人數三分之二，候補委員名額不得超過委員人數三分之一</a:t>
            </a:r>
            <a:r>
              <a:rPr lang="zh-TW" altLang="en-US" sz="2200" b="1" dirty="0" smtClean="0">
                <a:solidFill>
                  <a:srgbClr val="7030A0"/>
                </a:solidFill>
                <a:latin typeface="標楷體" pitchFamily="65" charset="-120"/>
                <a:ea typeface="標楷體" pitchFamily="65" charset="-120"/>
              </a:rPr>
              <a:t>）</a:t>
            </a: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本</a:t>
            </a:r>
            <a:r>
              <a:rPr lang="zh-TW" altLang="en-US" sz="2200" b="1" dirty="0">
                <a:latin typeface="標楷體" pitchFamily="65" charset="-120"/>
                <a:ea typeface="標楷體" pitchFamily="65" charset="-120"/>
              </a:rPr>
              <a:t>會設委員</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人，除當然委員一人由事業單位指定擔任外，事業單位推選</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人，候補</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人，職工推選</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人，候補</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人，委員之產生方式由</a:t>
            </a:r>
            <a:r>
              <a:rPr lang="zh-TW" altLang="en-US" sz="2200" b="1" u="sng" dirty="0">
                <a:solidFill>
                  <a:srgbClr val="FF0000"/>
                </a:solidFill>
                <a:latin typeface="標楷體" pitchFamily="65" charset="-120"/>
                <a:ea typeface="標楷體" pitchFamily="65" charset="-120"/>
              </a:rPr>
              <a:t>事業單位</a:t>
            </a:r>
            <a:r>
              <a:rPr lang="zh-TW" altLang="en-US" sz="2200" b="1" dirty="0">
                <a:latin typeface="標楷體" pitchFamily="65" charset="-120"/>
                <a:ea typeface="標楷體" pitchFamily="65" charset="-120"/>
              </a:rPr>
              <a:t>及</a:t>
            </a:r>
            <a:r>
              <a:rPr lang="zh-TW" altLang="en-US" sz="2200" b="1" u="sng" dirty="0">
                <a:solidFill>
                  <a:srgbClr val="FF0000"/>
                </a:solidFill>
                <a:latin typeface="標楷體" pitchFamily="65" charset="-120"/>
                <a:ea typeface="標楷體" pitchFamily="65" charset="-120"/>
              </a:rPr>
              <a:t>本會</a:t>
            </a:r>
            <a:r>
              <a:rPr lang="zh-TW" altLang="en-US" sz="2200" b="1" dirty="0">
                <a:latin typeface="標楷體" pitchFamily="65" charset="-120"/>
                <a:ea typeface="標楷體" pitchFamily="65" charset="-120"/>
              </a:rPr>
              <a:t>定之。</a:t>
            </a:r>
            <a:r>
              <a:rPr lang="zh-TW" altLang="en-US" sz="2200" b="1" dirty="0">
                <a:solidFill>
                  <a:srgbClr val="7030A0"/>
                </a:solidFill>
                <a:latin typeface="標楷體" pitchFamily="65" charset="-120"/>
                <a:ea typeface="標楷體" pitchFamily="65" charset="-120"/>
              </a:rPr>
              <a:t>（註：未組織工會者，請參考本項</a:t>
            </a:r>
            <a:r>
              <a:rPr lang="zh-TW" altLang="en-US" sz="2200" b="1" dirty="0" smtClean="0">
                <a:solidFill>
                  <a:srgbClr val="7030A0"/>
                </a:solidFill>
                <a:latin typeface="標楷體" pitchFamily="65" charset="-120"/>
                <a:ea typeface="標楷體" pitchFamily="65" charset="-120"/>
              </a:rPr>
              <a:t>）</a:t>
            </a: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zh-TW" sz="2200" b="1" dirty="0" smtClean="0">
                <a:latin typeface="標楷體" pitchFamily="65" charset="-120"/>
                <a:ea typeface="標楷體" pitchFamily="65" charset="-120"/>
              </a:rPr>
              <a:t>本會委員之改選應於每屆委員任期屆滿前辦理改選完峻。</a:t>
            </a:r>
            <a:endParaRPr lang="en-US" altLang="zh-TW" sz="2200" b="1" dirty="0">
              <a:latin typeface="標楷體" pitchFamily="65" charset="-120"/>
              <a:ea typeface="標楷體" pitchFamily="65" charset="-120"/>
            </a:endParaRPr>
          </a:p>
          <a:p>
            <a:pPr marL="0" indent="0">
              <a:buFont typeface="Wingdings" pitchFamily="2" charset="2"/>
              <a:buNone/>
              <a:defRPr/>
            </a:pPr>
            <a:r>
              <a:rPr lang="zh-TW" altLang="zh-TW" sz="2200" b="1" dirty="0" smtClean="0">
                <a:latin typeface="標楷體" pitchFamily="65" charset="-120"/>
                <a:ea typeface="標楷體" pitchFamily="65" charset="-120"/>
              </a:rPr>
              <a:t>本會委員之選舉與罷免比照人民團體選舉罷免辦法。</a:t>
            </a:r>
          </a:p>
          <a:p>
            <a:pPr>
              <a:defRPr/>
            </a:pPr>
            <a:endParaRPr lang="zh-TW" altLang="en-US" sz="2200" dirty="0"/>
          </a:p>
        </p:txBody>
      </p:sp>
      <p:sp>
        <p:nvSpPr>
          <p:cNvPr id="2560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3C523E50-B721-41D9-931F-3B332A089BC0}" type="slidenum">
              <a:rPr kumimoji="0" lang="en-US" altLang="zh-TW" smtClean="0"/>
              <a:pPr eaLnBrk="1" hangingPunct="1"/>
              <a:t>23</a:t>
            </a:fld>
            <a:endParaRPr kumimoji="0" lang="en-US" altLang="zh-TW"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323850" y="2017713"/>
            <a:ext cx="8631238" cy="4114800"/>
          </a:xfrm>
        </p:spPr>
        <p:txBody>
          <a:bodyPr/>
          <a:lstStyle/>
          <a:p>
            <a:pPr>
              <a:defRPr/>
            </a:pPr>
            <a:r>
              <a:rPr lang="zh-TW" altLang="zh-TW" sz="2200" b="1" dirty="0">
                <a:latin typeface="標楷體" pitchFamily="65" charset="-120"/>
                <a:ea typeface="標楷體" pitchFamily="65" charset="-120"/>
              </a:rPr>
              <a:t>第五</a:t>
            </a:r>
            <a:r>
              <a:rPr lang="zh-TW" altLang="zh-TW" sz="2200" b="1" dirty="0" smtClean="0">
                <a:latin typeface="標楷體" pitchFamily="65" charset="-120"/>
                <a:ea typeface="標楷體" pitchFamily="65" charset="-120"/>
              </a:rPr>
              <a:t>條</a:t>
            </a:r>
            <a:r>
              <a:rPr lang="zh-TW" altLang="en-US" sz="2200" b="1" dirty="0" smtClean="0">
                <a:latin typeface="標楷體" pitchFamily="65" charset="-120"/>
                <a:ea typeface="標楷體" pitchFamily="65" charset="-120"/>
              </a:rPr>
              <a:t> 本</a:t>
            </a:r>
            <a:r>
              <a:rPr lang="zh-TW" altLang="en-US" sz="2200" b="1" dirty="0">
                <a:latin typeface="標楷體" pitchFamily="65" charset="-120"/>
                <a:ea typeface="標楷體" pitchFamily="65" charset="-120"/>
              </a:rPr>
              <a:t>會置主任委員一人，綜理會務，並置副主任委員一人</a:t>
            </a:r>
            <a:r>
              <a:rPr lang="zh-TW" altLang="en-US"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均</a:t>
            </a:r>
            <a:r>
              <a:rPr lang="zh-TW" altLang="en-US" sz="2200" b="1" dirty="0">
                <a:latin typeface="標楷體" pitchFamily="65" charset="-120"/>
                <a:ea typeface="標楷體" pitchFamily="65" charset="-120"/>
              </a:rPr>
              <a:t>由委員互選之。委員任期</a:t>
            </a:r>
            <a:r>
              <a:rPr lang="en-US" altLang="zh-TW" sz="2200" b="1" dirty="0">
                <a:latin typeface="標楷體" pitchFamily="65" charset="-120"/>
                <a:ea typeface="標楷體" pitchFamily="65" charset="-120"/>
              </a:rPr>
              <a:t>【  】</a:t>
            </a:r>
            <a:r>
              <a:rPr lang="zh-TW" altLang="en-US" sz="2200" b="1" dirty="0">
                <a:latin typeface="標楷體" pitchFamily="65" charset="-120"/>
                <a:ea typeface="標楷體" pitchFamily="65" charset="-120"/>
              </a:rPr>
              <a:t>年，均為無給職。其</a:t>
            </a:r>
            <a:r>
              <a:rPr lang="zh-TW" altLang="en-US" sz="2200" b="1" dirty="0" smtClean="0">
                <a:latin typeface="標楷體" pitchFamily="65" charset="-120"/>
                <a:ea typeface="標楷體" pitchFamily="65" charset="-120"/>
              </a:rPr>
              <a:t>任</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期</a:t>
            </a:r>
            <a:r>
              <a:rPr lang="zh-TW" altLang="en-US" sz="2200" b="1" dirty="0">
                <a:latin typeface="標楷體" pitchFamily="65" charset="-120"/>
                <a:ea typeface="標楷體" pitchFamily="65" charset="-120"/>
              </a:rPr>
              <a:t>自就職之日起計算，就職日至遲不得超過上屆委員</a:t>
            </a:r>
            <a:r>
              <a:rPr lang="zh-TW" altLang="en-US" sz="2200" b="1" dirty="0" smtClean="0">
                <a:latin typeface="標楷體" pitchFamily="65" charset="-120"/>
                <a:ea typeface="標楷體" pitchFamily="65" charset="-120"/>
              </a:rPr>
              <a:t>任期</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屆滿</a:t>
            </a:r>
            <a:r>
              <a:rPr lang="zh-TW" altLang="en-US" sz="2200" b="1" dirty="0">
                <a:latin typeface="標楷體" pitchFamily="65" charset="-120"/>
                <a:ea typeface="標楷體" pitchFamily="65" charset="-120"/>
              </a:rPr>
              <a:t>後十四日。委員連選連任者不得超過三分之二。但</a:t>
            </a:r>
            <a:r>
              <a:rPr lang="zh-TW" altLang="en-US" sz="2200" b="1" dirty="0" smtClean="0">
                <a:latin typeface="標楷體" pitchFamily="65" charset="-120"/>
                <a:ea typeface="標楷體" pitchFamily="65" charset="-120"/>
              </a:rPr>
              <a:t>當</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然</a:t>
            </a:r>
            <a:r>
              <a:rPr lang="zh-TW" altLang="en-US" sz="2200" b="1" dirty="0">
                <a:latin typeface="標楷體" pitchFamily="65" charset="-120"/>
                <a:ea typeface="標楷體" pitchFamily="65" charset="-120"/>
              </a:rPr>
              <a:t>委員任期不受限制。</a:t>
            </a:r>
            <a:r>
              <a:rPr lang="zh-TW" altLang="en-US" sz="2200" b="1" dirty="0">
                <a:solidFill>
                  <a:srgbClr val="7030A0"/>
                </a:solidFill>
                <a:latin typeface="標楷體" pitchFamily="65" charset="-120"/>
                <a:ea typeface="標楷體" pitchFamily="65" charset="-120"/>
              </a:rPr>
              <a:t>（註：是否設置副主任委員一職</a:t>
            </a:r>
            <a:r>
              <a:rPr lang="zh-TW" altLang="en-US" sz="2200" b="1" dirty="0" smtClean="0">
                <a:solidFill>
                  <a:srgbClr val="7030A0"/>
                </a:solidFill>
                <a:latin typeface="標楷體" pitchFamily="65" charset="-120"/>
                <a:ea typeface="標楷體" pitchFamily="65" charset="-120"/>
              </a:rPr>
              <a:t>，</a:t>
            </a: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200" b="1" dirty="0">
                <a:solidFill>
                  <a:srgbClr val="7030A0"/>
                </a:solidFill>
                <a:latin typeface="標楷體" pitchFamily="65" charset="-120"/>
                <a:ea typeface="標楷體" pitchFamily="65" charset="-120"/>
              </a:rPr>
              <a:t> </a:t>
            </a:r>
            <a:r>
              <a:rPr lang="zh-TW" altLang="en-US" sz="2200" b="1" dirty="0" smtClean="0">
                <a:solidFill>
                  <a:srgbClr val="7030A0"/>
                </a:solidFill>
                <a:latin typeface="標楷體" pitchFamily="65" charset="-120"/>
                <a:ea typeface="標楷體" pitchFamily="65" charset="-120"/>
              </a:rPr>
              <a:t>        視</a:t>
            </a:r>
            <a:r>
              <a:rPr lang="zh-TW" altLang="en-US" sz="2200" b="1" dirty="0">
                <a:solidFill>
                  <a:srgbClr val="7030A0"/>
                </a:solidFill>
                <a:latin typeface="標楷體" pitchFamily="65" charset="-120"/>
                <a:ea typeface="標楷體" pitchFamily="65" charset="-120"/>
              </a:rPr>
              <a:t>需要自行決定）</a:t>
            </a:r>
            <a:r>
              <a:rPr lang="zh-TW" altLang="zh-TW" sz="2200" b="1" dirty="0" smtClean="0">
                <a:latin typeface="標楷體" pitchFamily="65" charset="-120"/>
                <a:ea typeface="標楷體" pitchFamily="65" charset="-120"/>
              </a:rPr>
              <a:t>。</a:t>
            </a:r>
            <a:endParaRPr lang="zh-TW" altLang="zh-TW" sz="2200" b="1" dirty="0">
              <a:latin typeface="標楷體" pitchFamily="65" charset="-120"/>
              <a:ea typeface="標楷體" pitchFamily="65" charset="-120"/>
            </a:endParaRPr>
          </a:p>
          <a:p>
            <a:pPr>
              <a:defRPr/>
            </a:pPr>
            <a:endParaRPr lang="zh-TW" altLang="en-US" dirty="0"/>
          </a:p>
        </p:txBody>
      </p:sp>
      <p:sp>
        <p:nvSpPr>
          <p:cNvPr id="2662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11606461-11A4-4933-800B-9CBCCDE4CAC3}" type="slidenum">
              <a:rPr kumimoji="0" lang="en-US" altLang="zh-TW" smtClean="0"/>
              <a:pPr eaLnBrk="1" hangingPunct="1"/>
              <a:t>24</a:t>
            </a:fld>
            <a:endParaRPr kumimoji="0" lang="en-US" altLang="zh-TW"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250825" y="2017713"/>
            <a:ext cx="8704263" cy="4114800"/>
          </a:xfrm>
        </p:spPr>
        <p:txBody>
          <a:bodyPr/>
          <a:lstStyle/>
          <a:p>
            <a:pPr>
              <a:defRPr/>
            </a:pPr>
            <a:r>
              <a:rPr lang="zh-TW" altLang="zh-TW" sz="2200" b="1" dirty="0">
                <a:latin typeface="標楷體" pitchFamily="65" charset="-120"/>
                <a:ea typeface="標楷體" pitchFamily="65" charset="-120"/>
              </a:rPr>
              <a:t>第六條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本會設總幹事一人，</a:t>
            </a:r>
            <a:r>
              <a:rPr lang="zh-TW" altLang="zh-TW" sz="2200" b="1" dirty="0" smtClean="0">
                <a:latin typeface="標楷體" pitchFamily="65" charset="-120"/>
                <a:ea typeface="標楷體" pitchFamily="65" charset="-120"/>
              </a:rPr>
              <a:t>幹事</a:t>
            </a:r>
            <a:r>
              <a:rPr lang="en-US" altLang="zh-TW"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人，</a:t>
            </a:r>
            <a:r>
              <a:rPr lang="zh-TW" altLang="zh-TW" sz="2200" b="1" dirty="0">
                <a:latin typeface="標楷體" pitchFamily="65" charset="-120"/>
                <a:ea typeface="標楷體" pitchFamily="65" charset="-120"/>
              </a:rPr>
              <a:t>由</a:t>
            </a:r>
            <a:r>
              <a:rPr lang="zh-TW" altLang="zh-TW" sz="2200" b="1" dirty="0" smtClean="0">
                <a:latin typeface="標楷體" pitchFamily="65" charset="-120"/>
                <a:ea typeface="標楷體" pitchFamily="65" charset="-120"/>
              </a:rPr>
              <a:t>主任</a:t>
            </a:r>
            <a:r>
              <a:rPr lang="zh-TW" altLang="zh-TW" sz="2200" b="1" dirty="0">
                <a:latin typeface="標楷體" pitchFamily="65" charset="-120"/>
                <a:ea typeface="標楷體" pitchFamily="65" charset="-120"/>
              </a:rPr>
              <a:t>委員商</a:t>
            </a:r>
            <a:r>
              <a:rPr lang="zh-TW" altLang="zh-TW" sz="2200" b="1" dirty="0" smtClean="0">
                <a:latin typeface="標楷體" pitchFamily="65" charset="-120"/>
                <a:ea typeface="標楷體" pitchFamily="65" charset="-120"/>
              </a:rPr>
              <a:t>請事</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業單位</a:t>
            </a:r>
            <a:r>
              <a:rPr lang="zh-TW" altLang="zh-TW" sz="2200" b="1" dirty="0">
                <a:latin typeface="標楷體" pitchFamily="65" charset="-120"/>
                <a:ea typeface="標楷體" pitchFamily="65" charset="-120"/>
              </a:rPr>
              <a:t>，就職工中遴選派兼之</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endParaRPr lang="zh-TW" altLang="zh-TW" sz="2200" b="1" dirty="0">
              <a:latin typeface="標楷體" pitchFamily="65" charset="-120"/>
              <a:ea typeface="標楷體" pitchFamily="65" charset="-120"/>
            </a:endParaRPr>
          </a:p>
          <a:p>
            <a:pPr>
              <a:defRPr/>
            </a:pPr>
            <a:r>
              <a:rPr lang="zh-TW" altLang="zh-TW" sz="2200" b="1" dirty="0">
                <a:latin typeface="標楷體" pitchFamily="65" charset="-120"/>
                <a:ea typeface="標楷體" pitchFamily="65" charset="-120"/>
              </a:rPr>
              <a:t>第七</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a:t>
            </a:r>
            <a:r>
              <a:rPr lang="zh-TW" altLang="zh-TW" sz="2200" b="1" dirty="0">
                <a:solidFill>
                  <a:srgbClr val="0000CC"/>
                </a:solidFill>
                <a:latin typeface="標楷體" pitchFamily="65" charset="-120"/>
                <a:ea typeface="標楷體" pitchFamily="65" charset="-120"/>
              </a:rPr>
              <a:t>每三個月</a:t>
            </a:r>
            <a:r>
              <a:rPr lang="zh-TW" altLang="zh-TW" sz="2200" b="1" dirty="0">
                <a:latin typeface="標楷體" pitchFamily="65" charset="-120"/>
                <a:ea typeface="標楷體" pitchFamily="65" charset="-120"/>
              </a:rPr>
              <a:t>召開會議一次，必要時得召開臨時會。</a:t>
            </a: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en-US" altLang="zh-TW" sz="2200" b="1" dirty="0" smtClean="0">
                <a:latin typeface="標楷體" pitchFamily="65" charset="-120"/>
                <a:ea typeface="標楷體" pitchFamily="65" charset="-120"/>
              </a:rPr>
              <a:t> </a:t>
            </a:r>
            <a:r>
              <a:rPr lang="zh-TW" altLang="zh-TW" sz="2200" b="1" dirty="0">
                <a:latin typeface="標楷體" pitchFamily="65" charset="-120"/>
                <a:ea typeface="標楷體" pitchFamily="65" charset="-120"/>
              </a:rPr>
              <a:t>委員會議由主任委員召集之。</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臨時</a:t>
            </a:r>
            <a:r>
              <a:rPr lang="zh-TW" altLang="zh-TW" sz="2200" b="1" dirty="0">
                <a:latin typeface="標楷體" pitchFamily="65" charset="-120"/>
                <a:ea typeface="標楷體" pitchFamily="65" charset="-120"/>
              </a:rPr>
              <a:t>會議經全體委員三分之一連署請求者，主任委員</a:t>
            </a:r>
            <a:r>
              <a:rPr lang="zh-TW" altLang="zh-TW" sz="2200" b="1" dirty="0" smtClean="0">
                <a:latin typeface="標楷體" pitchFamily="65" charset="-120"/>
                <a:ea typeface="標楷體" pitchFamily="65" charset="-120"/>
              </a:rPr>
              <a:t>應</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於七日</a:t>
            </a:r>
            <a:r>
              <a:rPr lang="zh-TW" altLang="zh-TW" sz="2200" b="1" dirty="0">
                <a:latin typeface="標楷體" pitchFamily="65" charset="-120"/>
                <a:ea typeface="標楷體" pitchFamily="65" charset="-120"/>
              </a:rPr>
              <a:t>內召集之</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主任委員</a:t>
            </a:r>
            <a:r>
              <a:rPr lang="zh-TW" altLang="zh-TW" sz="2200" b="1" dirty="0">
                <a:latin typeface="標楷體" pitchFamily="65" charset="-120"/>
                <a:ea typeface="標楷體" pitchFamily="65" charset="-120"/>
              </a:rPr>
              <a:t>無正當理由不召開定期會議或臨時會議者者</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得經</a:t>
            </a:r>
            <a:r>
              <a:rPr lang="zh-TW" altLang="zh-TW" sz="2200" b="1" dirty="0">
                <a:latin typeface="標楷體" pitchFamily="65" charset="-120"/>
                <a:ea typeface="標楷體" pitchFamily="65" charset="-120"/>
              </a:rPr>
              <a:t>全體委員三分之一連署，報請主管機關指定委員</a:t>
            </a:r>
            <a:r>
              <a:rPr lang="zh-TW" altLang="zh-TW" sz="2200" b="1" dirty="0" smtClean="0">
                <a:latin typeface="標楷體" pitchFamily="65" charset="-120"/>
                <a:ea typeface="標楷體" pitchFamily="65" charset="-120"/>
              </a:rPr>
              <a:t>一</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人召集</a:t>
            </a:r>
            <a:r>
              <a:rPr lang="zh-TW" altLang="zh-TW" sz="2200" b="1" dirty="0">
                <a:latin typeface="標楷體" pitchFamily="65" charset="-120"/>
                <a:ea typeface="標楷體" pitchFamily="65" charset="-120"/>
              </a:rPr>
              <a:t>之。</a:t>
            </a:r>
          </a:p>
          <a:p>
            <a:pPr>
              <a:defRPr/>
            </a:pPr>
            <a:endParaRPr lang="zh-TW" altLang="en-US" dirty="0"/>
          </a:p>
        </p:txBody>
      </p:sp>
      <p:sp>
        <p:nvSpPr>
          <p:cNvPr id="2765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6CAC635-795A-43B8-A19B-0637CA7FDF66}" type="slidenum">
              <a:rPr kumimoji="0" lang="en-US" altLang="zh-TW" smtClean="0"/>
              <a:pPr eaLnBrk="1" hangingPunct="1"/>
              <a:t>25</a:t>
            </a:fld>
            <a:endParaRPr kumimoji="0" lang="en-US" altLang="zh-TW"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395288" y="1916113"/>
            <a:ext cx="8424862" cy="4752975"/>
          </a:xfrm>
        </p:spPr>
        <p:txBody>
          <a:bodyPr/>
          <a:lstStyle/>
          <a:p>
            <a:pPr>
              <a:defRPr/>
            </a:pPr>
            <a:r>
              <a:rPr lang="zh-TW" altLang="zh-TW" sz="2200" b="1" dirty="0">
                <a:latin typeface="標楷體" pitchFamily="65" charset="-120"/>
                <a:ea typeface="標楷體" pitchFamily="65" charset="-120"/>
              </a:rPr>
              <a:t>第八條</a:t>
            </a:r>
            <a:r>
              <a:rPr lang="en-US" altLang="zh-TW"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會之決議，應有委員</a:t>
            </a:r>
            <a:r>
              <a:rPr lang="zh-TW" altLang="zh-TW" sz="2200" b="1" dirty="0">
                <a:solidFill>
                  <a:srgbClr val="FF0000"/>
                </a:solidFill>
                <a:latin typeface="標楷體" pitchFamily="65" charset="-120"/>
                <a:ea typeface="標楷體" pitchFamily="65" charset="-120"/>
              </a:rPr>
              <a:t>過半數</a:t>
            </a:r>
            <a:r>
              <a:rPr lang="zh-TW" altLang="zh-TW" sz="2200" b="1" dirty="0">
                <a:latin typeface="標楷體" pitchFamily="65" charset="-120"/>
                <a:ea typeface="標楷體" pitchFamily="65" charset="-120"/>
              </a:rPr>
              <a:t>之出席，出席人數</a:t>
            </a:r>
            <a:r>
              <a:rPr lang="zh-TW" altLang="zh-TW" sz="2200" b="1" dirty="0" smtClean="0">
                <a:latin typeface="標楷體" pitchFamily="65" charset="-120"/>
                <a:ea typeface="標楷體" pitchFamily="65" charset="-120"/>
              </a:rPr>
              <a:t>過</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半數或較</a:t>
            </a:r>
            <a:r>
              <a:rPr lang="zh-TW" altLang="zh-TW" sz="2200" b="1" dirty="0">
                <a:latin typeface="標楷體" pitchFamily="65" charset="-120"/>
                <a:ea typeface="標楷體" pitchFamily="65" charset="-120"/>
              </a:rPr>
              <a:t>多數之同意行之。但下列事項之決議應</a:t>
            </a:r>
            <a:r>
              <a:rPr lang="zh-TW" altLang="zh-TW" sz="2200" b="1" dirty="0" smtClean="0">
                <a:latin typeface="標楷體" pitchFamily="65" charset="-120"/>
                <a:ea typeface="標楷體" pitchFamily="65" charset="-120"/>
              </a:rPr>
              <a:t>有</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出席</a:t>
            </a:r>
            <a:r>
              <a:rPr lang="zh-TW" altLang="zh-TW" sz="2200" b="1" dirty="0">
                <a:latin typeface="標楷體" pitchFamily="65" charset="-120"/>
                <a:ea typeface="標楷體" pitchFamily="65" charset="-120"/>
              </a:rPr>
              <a:t>人數</a:t>
            </a:r>
            <a:r>
              <a:rPr lang="zh-TW" altLang="zh-TW" sz="2200" b="1" dirty="0" smtClean="0">
                <a:solidFill>
                  <a:srgbClr val="FF0000"/>
                </a:solidFill>
                <a:latin typeface="標楷體" pitchFamily="65" charset="-120"/>
                <a:ea typeface="標楷體" pitchFamily="65" charset="-120"/>
              </a:rPr>
              <a:t>三分之二</a:t>
            </a:r>
            <a:r>
              <a:rPr lang="zh-TW" altLang="zh-TW" sz="2200" b="1" dirty="0">
                <a:solidFill>
                  <a:srgbClr val="FF0000"/>
                </a:solidFill>
                <a:latin typeface="標楷體" pitchFamily="65" charset="-120"/>
                <a:ea typeface="標楷體" pitchFamily="65" charset="-120"/>
              </a:rPr>
              <a:t>以上</a:t>
            </a:r>
            <a:r>
              <a:rPr lang="zh-TW" altLang="zh-TW" sz="2200" b="1" dirty="0">
                <a:latin typeface="標楷體" pitchFamily="65" charset="-120"/>
                <a:ea typeface="標楷體" pitchFamily="65" charset="-120"/>
              </a:rPr>
              <a:t>同意行之：</a:t>
            </a:r>
            <a:r>
              <a:rPr lang="en-US" altLang="zh-TW" sz="2200" b="1" dirty="0">
                <a:latin typeface="標楷體" pitchFamily="65" charset="-120"/>
                <a:ea typeface="標楷體" pitchFamily="65" charset="-120"/>
              </a:rPr>
              <a:t>  </a:t>
            </a:r>
            <a:endParaRPr lang="zh-TW" altLang="zh-TW" sz="2200" b="1" dirty="0">
              <a:latin typeface="標楷體" pitchFamily="65" charset="-120"/>
              <a:ea typeface="標楷體" pitchFamily="65" charset="-120"/>
            </a:endParaRPr>
          </a:p>
          <a:p>
            <a:pPr marL="0" indent="0">
              <a:buFont typeface="Wingdings" pitchFamily="2" charset="2"/>
              <a:buNone/>
              <a:defRPr/>
            </a:pPr>
            <a:r>
              <a:rPr lang="en-US" altLang="zh-TW" sz="2200" b="1" dirty="0" smtClean="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一</a:t>
            </a:r>
            <a:r>
              <a:rPr lang="zh-TW" altLang="zh-TW" sz="2200" b="1" dirty="0">
                <a:latin typeface="標楷體" pitchFamily="65" charset="-120"/>
                <a:ea typeface="標楷體" pitchFamily="65" charset="-120"/>
              </a:rPr>
              <a:t>、規章之訂定與變更。</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二</a:t>
            </a:r>
            <a:r>
              <a:rPr lang="zh-TW" altLang="zh-TW" sz="2200" b="1" dirty="0">
                <a:latin typeface="標楷體" pitchFamily="65" charset="-120"/>
                <a:ea typeface="標楷體" pitchFamily="65" charset="-120"/>
              </a:rPr>
              <a:t>、職工福利金之處分。</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三</a:t>
            </a:r>
            <a:r>
              <a:rPr lang="zh-TW" altLang="zh-TW" sz="2200" b="1" dirty="0">
                <a:latin typeface="標楷體" pitchFamily="65" charset="-120"/>
                <a:ea typeface="標楷體" pitchFamily="65" charset="-120"/>
              </a:rPr>
              <a:t>、其他與會員權利義務有關之重大事項</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a:defRPr/>
            </a:pPr>
            <a:r>
              <a:rPr lang="zh-TW" altLang="zh-TW" sz="2200" b="1" dirty="0">
                <a:latin typeface="標楷體" pitchFamily="65" charset="-120"/>
                <a:ea typeface="標楷體" pitchFamily="65" charset="-120"/>
              </a:rPr>
              <a:t>第九條</a:t>
            </a:r>
            <a:r>
              <a:rPr lang="en-US" altLang="zh-TW"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會之任務如下：</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一</a:t>
            </a:r>
            <a:r>
              <a:rPr lang="zh-TW" altLang="zh-TW" sz="2200" b="1" dirty="0">
                <a:latin typeface="標楷體" pitchFamily="65" charset="-120"/>
                <a:ea typeface="標楷體" pitchFamily="65" charset="-120"/>
              </a:rPr>
              <a:t>、職工福利事業之審議、促進及督導事項。</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二</a:t>
            </a:r>
            <a:r>
              <a:rPr lang="zh-TW" altLang="zh-TW" sz="2200" b="1" dirty="0">
                <a:latin typeface="標楷體" pitchFamily="65" charset="-120"/>
                <a:ea typeface="標楷體" pitchFamily="65" charset="-120"/>
              </a:rPr>
              <a:t>、職工福利金之籌劃、保管及動用事項。</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三</a:t>
            </a:r>
            <a:r>
              <a:rPr lang="zh-TW" altLang="zh-TW" sz="2200" b="1" dirty="0">
                <a:latin typeface="標楷體" pitchFamily="65" charset="-120"/>
                <a:ea typeface="標楷體" pitchFamily="65" charset="-120"/>
              </a:rPr>
              <a:t>、職工福利事業經費之分配、稽核及收支報告</a:t>
            </a:r>
            <a:r>
              <a:rPr lang="zh-TW" altLang="zh-TW" sz="2200" b="1" dirty="0" smtClean="0">
                <a:latin typeface="標楷體" pitchFamily="65" charset="-120"/>
                <a:ea typeface="標楷體" pitchFamily="65" charset="-120"/>
              </a:rPr>
              <a:t>事項</a:t>
            </a:r>
            <a:endParaRPr lang="zh-TW" altLang="zh-TW" sz="2200" b="1" dirty="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四</a:t>
            </a:r>
            <a:r>
              <a:rPr lang="zh-TW" altLang="zh-TW" sz="2200" b="1" dirty="0">
                <a:latin typeface="標楷體" pitchFamily="65" charset="-120"/>
                <a:ea typeface="標楷體" pitchFamily="65" charset="-120"/>
              </a:rPr>
              <a:t>、其他有關職工福利事項。</a:t>
            </a:r>
          </a:p>
          <a:p>
            <a:pPr marL="0" indent="0">
              <a:buFont typeface="Wingdings" pitchFamily="2" charset="2"/>
              <a:buNone/>
              <a:defRPr/>
            </a:pPr>
            <a:endParaRPr lang="zh-TW" altLang="zh-TW" sz="2200" b="1" dirty="0">
              <a:latin typeface="標楷體" pitchFamily="65" charset="-120"/>
              <a:ea typeface="標楷體" pitchFamily="65" charset="-120"/>
            </a:endParaRPr>
          </a:p>
          <a:p>
            <a:pPr>
              <a:defRPr/>
            </a:pPr>
            <a:endParaRPr lang="zh-TW" altLang="en-US" dirty="0"/>
          </a:p>
        </p:txBody>
      </p:sp>
      <p:sp>
        <p:nvSpPr>
          <p:cNvPr id="2867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A16DEE55-028D-47C4-8B48-FBF6778351AF}" type="slidenum">
              <a:rPr kumimoji="0" lang="en-US" altLang="zh-TW" smtClean="0"/>
              <a:pPr eaLnBrk="1" hangingPunct="1"/>
              <a:t>26</a:t>
            </a:fld>
            <a:endParaRPr kumimoji="0" lang="en-US" altLang="zh-TW"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323850" y="2017713"/>
            <a:ext cx="8631238" cy="4579937"/>
          </a:xfrm>
        </p:spPr>
        <p:txBody>
          <a:bodyPr/>
          <a:lstStyle/>
          <a:p>
            <a:pPr>
              <a:defRPr/>
            </a:pPr>
            <a:r>
              <a:rPr lang="zh-TW" altLang="zh-TW" sz="2200" b="1" dirty="0">
                <a:latin typeface="標楷體" pitchFamily="65" charset="-120"/>
                <a:ea typeface="標楷體" pitchFamily="65" charset="-120"/>
              </a:rPr>
              <a:t>第十條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職工福利金依下列規定提撥之：</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一</a:t>
            </a:r>
            <a:r>
              <a:rPr lang="zh-TW" altLang="zh-TW" sz="2200" b="1" dirty="0">
                <a:latin typeface="標楷體" pitchFamily="65" charset="-120"/>
                <a:ea typeface="標楷體" pitchFamily="65" charset="-120"/>
              </a:rPr>
              <a:t>、創立時就事業單位資本額提撥</a:t>
            </a:r>
            <a:r>
              <a:rPr lang="zh-TW" altLang="zh-TW" sz="2200" b="1" dirty="0" smtClean="0">
                <a:latin typeface="標楷體" pitchFamily="65" charset="-120"/>
                <a:ea typeface="標楷體" pitchFamily="65" charset="-120"/>
              </a:rPr>
              <a:t>百分之</a:t>
            </a:r>
            <a:r>
              <a:rPr lang="en-US" altLang="zh-TW"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a:t>
            </a:r>
            <a:endParaRPr lang="zh-TW" altLang="zh-TW" sz="2200" b="1" dirty="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二</a:t>
            </a:r>
            <a:r>
              <a:rPr lang="zh-TW" altLang="zh-TW" sz="2200" b="1" dirty="0">
                <a:latin typeface="標楷體" pitchFamily="65" charset="-120"/>
                <a:ea typeface="標楷體" pitchFamily="65" charset="-120"/>
              </a:rPr>
              <a:t>、事業單位每月營業收入總額內提撥</a:t>
            </a:r>
            <a:r>
              <a:rPr lang="zh-TW" altLang="zh-TW" sz="2200" b="1" dirty="0" smtClean="0">
                <a:latin typeface="標楷體" pitchFamily="65" charset="-120"/>
                <a:ea typeface="標楷體" pitchFamily="65" charset="-120"/>
              </a:rPr>
              <a:t>百分之</a:t>
            </a:r>
            <a:r>
              <a:rPr lang="en-US" altLang="zh-TW"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a:t>
            </a:r>
            <a:endParaRPr lang="zh-TW" altLang="zh-TW" sz="2200" b="1" dirty="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三</a:t>
            </a:r>
            <a:r>
              <a:rPr lang="zh-TW" altLang="zh-TW" sz="2200" b="1" dirty="0">
                <a:latin typeface="標楷體" pitchFamily="65" charset="-120"/>
                <a:ea typeface="標楷體" pitchFamily="65" charset="-120"/>
              </a:rPr>
              <a:t>、事業單位每月於每個職員工人薪津內各提</a:t>
            </a:r>
            <a:r>
              <a:rPr lang="zh-TW" altLang="zh-TW" sz="2200" b="1" dirty="0" smtClean="0">
                <a:latin typeface="標楷體" pitchFamily="65" charset="-120"/>
                <a:ea typeface="標楷體" pitchFamily="65" charset="-120"/>
              </a:rPr>
              <a:t>百分之</a:t>
            </a:r>
            <a:r>
              <a:rPr lang="en-US" altLang="zh-TW" sz="2200" b="1" dirty="0" smtClean="0">
                <a:latin typeface="標楷體" pitchFamily="65" charset="-120"/>
                <a:ea typeface="標楷體" pitchFamily="65" charset="-120"/>
              </a:rPr>
              <a:t>0</a:t>
            </a:r>
            <a:r>
              <a:rPr lang="zh-TW" altLang="zh-TW" sz="2200" b="1" dirty="0" smtClean="0">
                <a:latin typeface="標楷體" pitchFamily="65" charset="-120"/>
                <a:ea typeface="標楷體" pitchFamily="65" charset="-120"/>
              </a:rPr>
              <a:t>．</a:t>
            </a:r>
            <a:r>
              <a:rPr lang="en-US" altLang="zh-TW" sz="2200" b="1" dirty="0" smtClean="0">
                <a:latin typeface="標楷體" pitchFamily="65" charset="-120"/>
                <a:ea typeface="標楷體" pitchFamily="65" charset="-120"/>
              </a:rPr>
              <a:t>5</a:t>
            </a:r>
            <a:endParaRPr lang="zh-TW" altLang="zh-TW" sz="2200" b="1" dirty="0">
              <a:latin typeface="標楷體" pitchFamily="65" charset="-120"/>
              <a:ea typeface="標楷體" pitchFamily="65" charset="-120"/>
            </a:endParaRP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四</a:t>
            </a:r>
            <a:r>
              <a:rPr lang="zh-TW" altLang="zh-TW" sz="2200" b="1" dirty="0">
                <a:latin typeface="標楷體" pitchFamily="65" charset="-120"/>
                <a:ea typeface="標楷體" pitchFamily="65" charset="-120"/>
              </a:rPr>
              <a:t>、事業單位下腳變價時提撥</a:t>
            </a:r>
            <a:r>
              <a:rPr lang="zh-TW" altLang="zh-TW" sz="2200" b="1" dirty="0" smtClean="0">
                <a:latin typeface="標楷體" pitchFamily="65" charset="-120"/>
                <a:ea typeface="標楷體" pitchFamily="65" charset="-120"/>
              </a:rPr>
              <a:t>百分之</a:t>
            </a:r>
            <a:r>
              <a:rPr lang="en-US" altLang="zh-TW"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a:t>
            </a:r>
            <a:endParaRPr lang="zh-TW" altLang="zh-TW" sz="2200" b="1" dirty="0">
              <a:latin typeface="標楷體" pitchFamily="65" charset="-120"/>
              <a:ea typeface="標楷體" pitchFamily="65" charset="-120"/>
            </a:endParaRPr>
          </a:p>
          <a:p>
            <a:pPr>
              <a:defRPr/>
            </a:pPr>
            <a:r>
              <a:rPr lang="zh-TW" altLang="zh-TW" sz="2200" b="1" dirty="0">
                <a:latin typeface="標楷體" pitchFamily="65" charset="-120"/>
                <a:ea typeface="標楷體" pitchFamily="65" charset="-120"/>
              </a:rPr>
              <a:t>第十一條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依法提撥之福利金由本會存入公、民營銀行保管；</a:t>
            </a:r>
            <a:r>
              <a:rPr lang="zh-TW" altLang="zh-TW" sz="2200" b="1" dirty="0" smtClean="0">
                <a:latin typeface="標楷體" pitchFamily="65" charset="-120"/>
                <a:ea typeface="標楷體" pitchFamily="65" charset="-120"/>
              </a:rPr>
              <a:t>福</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利金非</a:t>
            </a:r>
            <a:r>
              <a:rPr lang="zh-TW" altLang="zh-TW" sz="2200" b="1" dirty="0">
                <a:latin typeface="標楷體" pitchFamily="65" charset="-120"/>
                <a:ea typeface="標楷體" pitchFamily="65" charset="-120"/>
              </a:rPr>
              <a:t>經本會會議通過不得動用。</a:t>
            </a:r>
          </a:p>
          <a:p>
            <a:pPr>
              <a:defRPr/>
            </a:pPr>
            <a:r>
              <a:rPr lang="zh-TW" altLang="zh-TW" sz="2200" b="1" dirty="0">
                <a:latin typeface="標楷體" pitchFamily="65" charset="-120"/>
                <a:ea typeface="標楷體" pitchFamily="65" charset="-120"/>
              </a:rPr>
              <a:t>第十二條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本會應於年度終了前一個月內，擬具下年度實施</a:t>
            </a:r>
            <a:r>
              <a:rPr lang="zh-TW" altLang="zh-TW" sz="2200" b="1" dirty="0" smtClean="0">
                <a:latin typeface="標楷體" pitchFamily="65" charset="-120"/>
                <a:ea typeface="標楷體" pitchFamily="65" charset="-120"/>
              </a:rPr>
              <a:t>計畫</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及預算</a:t>
            </a:r>
            <a:r>
              <a:rPr lang="zh-TW" altLang="zh-TW" sz="2200" b="1" dirty="0">
                <a:latin typeface="標楷體" pitchFamily="65" charset="-120"/>
                <a:ea typeface="標楷體" pitchFamily="65" charset="-120"/>
              </a:rPr>
              <a:t>，經本會會議決議通過，報請主管機關備查</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並</a:t>
            </a:r>
            <a:r>
              <a:rPr lang="zh-TW" altLang="zh-TW" sz="2200" b="1" dirty="0">
                <a:latin typeface="標楷體" pitchFamily="65" charset="-120"/>
                <a:ea typeface="標楷體" pitchFamily="65" charset="-120"/>
              </a:rPr>
              <a:t>於</a:t>
            </a:r>
            <a:r>
              <a:rPr lang="zh-TW" altLang="zh-TW" sz="2200" b="1" dirty="0" smtClean="0">
                <a:latin typeface="標楷體" pitchFamily="65" charset="-120"/>
                <a:ea typeface="標楷體" pitchFamily="65" charset="-120"/>
              </a:rPr>
              <a:t>年度終了</a:t>
            </a:r>
            <a:r>
              <a:rPr lang="zh-TW" altLang="zh-TW" sz="2200" b="1" dirty="0">
                <a:latin typeface="標楷體" pitchFamily="65" charset="-120"/>
                <a:ea typeface="標楷體" pitchFamily="65" charset="-120"/>
              </a:rPr>
              <a:t>後三個月內，將辦理情形及決算報請</a:t>
            </a:r>
            <a:r>
              <a:rPr lang="zh-TW" altLang="zh-TW" sz="2200" b="1" dirty="0" smtClean="0">
                <a:latin typeface="標楷體" pitchFamily="65" charset="-120"/>
                <a:ea typeface="標楷體" pitchFamily="65" charset="-120"/>
              </a:rPr>
              <a:t>主</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管</a:t>
            </a:r>
            <a:r>
              <a:rPr lang="zh-TW" altLang="zh-TW" sz="2200" b="1" dirty="0">
                <a:latin typeface="標楷體" pitchFamily="65" charset="-120"/>
                <a:ea typeface="標楷體" pitchFamily="65" charset="-120"/>
              </a:rPr>
              <a:t>機關備查</a:t>
            </a:r>
            <a:r>
              <a:rPr lang="zh-TW" altLang="zh-TW" sz="2200" b="1" dirty="0" smtClean="0">
                <a:latin typeface="標楷體" pitchFamily="65" charset="-120"/>
                <a:ea typeface="標楷體" pitchFamily="65" charset="-120"/>
              </a:rPr>
              <a:t>，並</a:t>
            </a:r>
            <a:r>
              <a:rPr lang="zh-TW" altLang="zh-TW" sz="2200" b="1" dirty="0">
                <a:latin typeface="標楷體" pitchFamily="65" charset="-120"/>
                <a:ea typeface="標楷體" pitchFamily="65" charset="-120"/>
              </a:rPr>
              <a:t>副知事業單位。</a:t>
            </a:r>
            <a:endParaRPr lang="zh-TW" altLang="en-US" sz="2200" b="1" dirty="0">
              <a:latin typeface="標楷體" pitchFamily="65" charset="-120"/>
              <a:ea typeface="標楷體" pitchFamily="65" charset="-120"/>
            </a:endParaRPr>
          </a:p>
        </p:txBody>
      </p:sp>
      <p:sp>
        <p:nvSpPr>
          <p:cNvPr id="29700"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A0C893D-0674-4DB8-B38B-44E26B79FBB7}" type="slidenum">
              <a:rPr kumimoji="0" lang="en-US" altLang="zh-TW" smtClean="0"/>
              <a:pPr eaLnBrk="1" hangingPunct="1"/>
              <a:t>27</a:t>
            </a:fld>
            <a:endParaRPr kumimoji="0" lang="en-US" altLang="zh-TW"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323850" y="2017713"/>
            <a:ext cx="8631238" cy="4114800"/>
          </a:xfrm>
        </p:spPr>
        <p:txBody>
          <a:bodyPr/>
          <a:lstStyle/>
          <a:p>
            <a:pPr>
              <a:defRPr/>
            </a:pPr>
            <a:r>
              <a:rPr lang="zh-TW" altLang="zh-TW" sz="2200" b="1" dirty="0">
                <a:latin typeface="標楷體" pitchFamily="65" charset="-120"/>
                <a:ea typeface="標楷體" pitchFamily="65" charset="-120"/>
              </a:rPr>
              <a:t>第十三</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會得依法向主管機關申請設立職工福利社，並受</a:t>
            </a:r>
            <a:r>
              <a:rPr lang="zh-TW" altLang="zh-TW" sz="2200" b="1" dirty="0" smtClean="0">
                <a:latin typeface="標楷體" pitchFamily="65" charset="-120"/>
                <a:ea typeface="標楷體" pitchFamily="65" charset="-120"/>
              </a:rPr>
              <a:t>其</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監督。</a:t>
            </a:r>
            <a:r>
              <a:rPr lang="zh-TW" altLang="zh-TW" sz="2200" b="1" dirty="0">
                <a:latin typeface="標楷體" pitchFamily="65" charset="-120"/>
                <a:ea typeface="標楷體" pitchFamily="65" charset="-120"/>
              </a:rPr>
              <a:t>職工福利社得視會員需求及經費狀況，依</a:t>
            </a:r>
            <a:r>
              <a:rPr lang="zh-TW" altLang="zh-TW" sz="2200" b="1" dirty="0" smtClean="0">
                <a:latin typeface="標楷體" pitchFamily="65" charset="-120"/>
                <a:ea typeface="標楷體" pitchFamily="65" charset="-120"/>
              </a:rPr>
              <a:t>法辦</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理</a:t>
            </a:r>
            <a:r>
              <a:rPr lang="zh-TW" altLang="zh-TW" sz="2200" b="1" dirty="0">
                <a:latin typeface="標楷體" pitchFamily="65" charset="-120"/>
                <a:ea typeface="標楷體" pitchFamily="65" charset="-120"/>
              </a:rPr>
              <a:t>職工</a:t>
            </a:r>
            <a:r>
              <a:rPr lang="zh-TW" altLang="zh-TW" sz="2200" b="1" dirty="0" smtClean="0">
                <a:latin typeface="標楷體" pitchFamily="65" charset="-120"/>
                <a:ea typeface="標楷體" pitchFamily="65" charset="-120"/>
              </a:rPr>
              <a:t>福利</a:t>
            </a:r>
            <a:r>
              <a:rPr lang="zh-TW" altLang="zh-TW" sz="2200" b="1" dirty="0">
                <a:latin typeface="標楷體" pitchFamily="65" charset="-120"/>
                <a:ea typeface="標楷體" pitchFamily="65" charset="-120"/>
              </a:rPr>
              <a:t>業務，其辦理之經費，以自給自足為</a:t>
            </a:r>
            <a:r>
              <a:rPr lang="zh-TW" altLang="zh-TW" sz="2200" b="1" dirty="0" smtClean="0">
                <a:latin typeface="標楷體" pitchFamily="65" charset="-120"/>
                <a:ea typeface="標楷體" pitchFamily="65" charset="-120"/>
              </a:rPr>
              <a:t>原則</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a:t>
            </a:r>
            <a:r>
              <a:rPr lang="zh-TW" altLang="zh-TW" sz="2200" b="1" dirty="0">
                <a:latin typeface="標楷體" pitchFamily="65" charset="-120"/>
                <a:ea typeface="標楷體" pitchFamily="65" charset="-120"/>
              </a:rPr>
              <a:t>不足部分</a:t>
            </a:r>
            <a:r>
              <a:rPr lang="zh-TW" altLang="zh-TW" sz="2200" b="1" dirty="0" smtClean="0">
                <a:latin typeface="標楷體" pitchFamily="65" charset="-120"/>
                <a:ea typeface="標楷體" pitchFamily="65" charset="-120"/>
              </a:rPr>
              <a:t>由職工</a:t>
            </a:r>
            <a:r>
              <a:rPr lang="zh-TW" altLang="zh-TW" sz="2200" b="1" dirty="0">
                <a:latin typeface="標楷體" pitchFamily="65" charset="-120"/>
                <a:ea typeface="標楷體" pitchFamily="65" charset="-120"/>
              </a:rPr>
              <a:t>福利金撥充</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endParaRPr lang="zh-TW" altLang="zh-TW" sz="2200" b="1" dirty="0">
              <a:latin typeface="標楷體" pitchFamily="65" charset="-120"/>
              <a:ea typeface="標楷體" pitchFamily="65" charset="-120"/>
            </a:endParaRPr>
          </a:p>
          <a:p>
            <a:pPr>
              <a:defRPr/>
            </a:pPr>
            <a:r>
              <a:rPr lang="zh-TW" altLang="zh-TW" sz="2200" b="1" dirty="0">
                <a:latin typeface="標楷體" pitchFamily="65" charset="-120"/>
                <a:ea typeface="標楷體" pitchFamily="65" charset="-120"/>
              </a:rPr>
              <a:t>第十四條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本會依法提撥之職工福利金，</a:t>
            </a:r>
            <a:r>
              <a:rPr lang="zh-TW" altLang="zh-TW" sz="2200" b="1" dirty="0">
                <a:solidFill>
                  <a:srgbClr val="FF0000"/>
                </a:solidFill>
                <a:latin typeface="標楷體" pitchFamily="65" charset="-120"/>
                <a:ea typeface="標楷體" pitchFamily="65" charset="-120"/>
              </a:rPr>
              <a:t>不得以任何方式對</a:t>
            </a:r>
            <a:r>
              <a:rPr lang="zh-TW" altLang="zh-TW" sz="2200" b="1" dirty="0" smtClean="0">
                <a:solidFill>
                  <a:srgbClr val="FF0000"/>
                </a:solidFill>
                <a:latin typeface="標楷體" pitchFamily="65" charset="-120"/>
                <a:ea typeface="標楷體" pitchFamily="65" charset="-120"/>
              </a:rPr>
              <a:t>特定</a:t>
            </a:r>
            <a:endParaRPr lang="en-US" altLang="zh-TW" sz="2200" b="1" dirty="0" smtClean="0">
              <a:solidFill>
                <a:srgbClr val="FF0000"/>
              </a:solidFill>
              <a:latin typeface="標楷體" pitchFamily="65" charset="-120"/>
              <a:ea typeface="標楷體" pitchFamily="65" charset="-120"/>
            </a:endParaRPr>
          </a:p>
          <a:p>
            <a:pPr marL="0" indent="0">
              <a:buFont typeface="Wingdings" pitchFamily="2" charset="2"/>
              <a:buNone/>
              <a:defRPr/>
            </a:pPr>
            <a:r>
              <a:rPr lang="zh-TW" altLang="en-US" sz="2200" b="1" dirty="0">
                <a:solidFill>
                  <a:srgbClr val="FF0000"/>
                </a:solidFill>
                <a:latin typeface="標楷體" pitchFamily="65" charset="-120"/>
                <a:ea typeface="標楷體" pitchFamily="65" charset="-120"/>
              </a:rPr>
              <a:t> </a:t>
            </a:r>
            <a:r>
              <a:rPr lang="zh-TW" altLang="en-US" sz="2200" b="1" dirty="0" smtClean="0">
                <a:solidFill>
                  <a:srgbClr val="FF0000"/>
                </a:solidFill>
                <a:latin typeface="標楷體" pitchFamily="65" charset="-120"/>
                <a:ea typeface="標楷體" pitchFamily="65" charset="-120"/>
              </a:rPr>
              <a:t>            </a:t>
            </a:r>
            <a:r>
              <a:rPr lang="zh-TW" altLang="zh-TW" sz="2200" b="1" dirty="0" smtClean="0">
                <a:solidFill>
                  <a:srgbClr val="FF0000"/>
                </a:solidFill>
                <a:latin typeface="標楷體" pitchFamily="65" charset="-120"/>
                <a:ea typeface="標楷體" pitchFamily="65" charset="-120"/>
              </a:rPr>
              <a:t>人給予</a:t>
            </a:r>
            <a:r>
              <a:rPr lang="zh-TW" altLang="zh-TW" sz="2200" b="1" dirty="0">
                <a:solidFill>
                  <a:srgbClr val="FF0000"/>
                </a:solidFill>
                <a:latin typeface="標楷體" pitchFamily="65" charset="-120"/>
                <a:ea typeface="標楷體" pitchFamily="65" charset="-120"/>
              </a:rPr>
              <a:t>特殊利益</a:t>
            </a:r>
            <a:r>
              <a:rPr lang="zh-TW" altLang="zh-TW" sz="2200" b="1" dirty="0">
                <a:latin typeface="標楷體" pitchFamily="65" charset="-120"/>
                <a:ea typeface="標楷體" pitchFamily="65" charset="-120"/>
              </a:rPr>
              <a:t>，事業單位如因人事、經濟或組織</a:t>
            </a:r>
            <a:r>
              <a:rPr lang="zh-TW" altLang="zh-TW" sz="2200" b="1" dirty="0" smtClean="0">
                <a:latin typeface="標楷體" pitchFamily="65" charset="-120"/>
                <a:ea typeface="標楷體" pitchFamily="65" charset="-120"/>
              </a:rPr>
              <a:t>之</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變動</a:t>
            </a:r>
            <a:r>
              <a:rPr lang="zh-TW" altLang="zh-TW" sz="2200" b="1" dirty="0">
                <a:latin typeface="標楷體" pitchFamily="65" charset="-120"/>
                <a:ea typeface="標楷體" pitchFamily="65" charset="-120"/>
              </a:rPr>
              <a:t>而</a:t>
            </a:r>
            <a:r>
              <a:rPr lang="zh-TW" altLang="zh-TW" sz="2200" b="1" dirty="0" smtClean="0">
                <a:latin typeface="標楷體" pitchFamily="65" charset="-120"/>
                <a:ea typeface="標楷體" pitchFamily="65" charset="-120"/>
              </a:rPr>
              <a:t>仍擬</a:t>
            </a:r>
            <a:r>
              <a:rPr lang="zh-TW" altLang="zh-TW" sz="2200" b="1" dirty="0">
                <a:latin typeface="標楷體" pitchFamily="65" charset="-120"/>
                <a:ea typeface="標楷體" pitchFamily="65" charset="-120"/>
              </a:rPr>
              <a:t>繼續經營者，其</a:t>
            </a:r>
            <a:r>
              <a:rPr lang="zh-TW" altLang="zh-TW" sz="2200" b="1" dirty="0" smtClean="0">
                <a:latin typeface="標楷體" pitchFamily="65" charset="-120"/>
                <a:ea typeface="標楷體" pitchFamily="65" charset="-120"/>
              </a:rPr>
              <a:t>賸餘</a:t>
            </a:r>
            <a:r>
              <a:rPr lang="zh-TW" altLang="zh-TW" sz="2200" b="1" dirty="0">
                <a:latin typeface="標楷體" pitchFamily="65" charset="-120"/>
                <a:ea typeface="標楷體" pitchFamily="65" charset="-120"/>
              </a:rPr>
              <a:t>財產不以任何方式</a:t>
            </a:r>
            <a:r>
              <a:rPr lang="zh-TW" altLang="zh-TW" sz="2200" b="1" dirty="0" smtClean="0">
                <a:latin typeface="標楷體" pitchFamily="65" charset="-120"/>
                <a:ea typeface="標楷體" pitchFamily="65" charset="-120"/>
              </a:rPr>
              <a:t>歸</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屬</a:t>
            </a:r>
            <a:r>
              <a:rPr lang="zh-TW" altLang="zh-TW" sz="2200" b="1" dirty="0">
                <a:latin typeface="標楷體" pitchFamily="65" charset="-120"/>
                <a:ea typeface="標楷體" pitchFamily="65" charset="-120"/>
              </a:rPr>
              <a:t>任何</a:t>
            </a:r>
            <a:r>
              <a:rPr lang="zh-TW" altLang="zh-TW" sz="2200" b="1" dirty="0" smtClean="0">
                <a:latin typeface="標楷體" pitchFamily="65" charset="-120"/>
                <a:ea typeface="標楷體" pitchFamily="65" charset="-120"/>
              </a:rPr>
              <a:t>個人或</a:t>
            </a:r>
            <a:r>
              <a:rPr lang="zh-TW" altLang="zh-TW" sz="2200" b="1" dirty="0">
                <a:latin typeface="標楷體" pitchFamily="65" charset="-120"/>
                <a:ea typeface="標楷體" pitchFamily="65" charset="-120"/>
              </a:rPr>
              <a:t>私人企業，應專款存儲留供續辦職工</a:t>
            </a:r>
            <a:r>
              <a:rPr lang="zh-TW" altLang="zh-TW" sz="2200" b="1" dirty="0" smtClean="0">
                <a:latin typeface="標楷體" pitchFamily="65" charset="-120"/>
                <a:ea typeface="標楷體" pitchFamily="65" charset="-120"/>
              </a:rPr>
              <a:t>福</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利</a:t>
            </a:r>
            <a:r>
              <a:rPr lang="zh-TW" altLang="zh-TW" sz="2200" b="1" dirty="0">
                <a:latin typeface="標楷體" pitchFamily="65" charset="-120"/>
                <a:ea typeface="標楷體" pitchFamily="65" charset="-120"/>
              </a:rPr>
              <a:t>事業之用。</a:t>
            </a:r>
          </a:p>
          <a:p>
            <a:pPr>
              <a:defRPr/>
            </a:pPr>
            <a:endParaRPr lang="zh-TW" altLang="en-US" dirty="0"/>
          </a:p>
        </p:txBody>
      </p:sp>
      <p:sp>
        <p:nvSpPr>
          <p:cNvPr id="3072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8558FFF-E95C-498C-A7E9-2DA1C71561BF}" type="slidenum">
              <a:rPr kumimoji="0" lang="en-US" altLang="zh-TW" smtClean="0"/>
              <a:pPr eaLnBrk="1" hangingPunct="1"/>
              <a:t>28</a:t>
            </a:fld>
            <a:endParaRPr kumimoji="0" lang="en-US" altLang="zh-TW"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395288" y="2017713"/>
            <a:ext cx="8559800" cy="4435475"/>
          </a:xfrm>
        </p:spPr>
        <p:txBody>
          <a:bodyPr/>
          <a:lstStyle/>
          <a:p>
            <a:pPr>
              <a:defRPr/>
            </a:pPr>
            <a:r>
              <a:rPr lang="zh-TW" altLang="zh-TW" sz="2200" b="1" dirty="0">
                <a:latin typeface="標楷體" pitchFamily="65" charset="-120"/>
                <a:ea typeface="標楷體" pitchFamily="65" charset="-120"/>
              </a:rPr>
              <a:t>第十五</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事業單位</a:t>
            </a:r>
            <a:r>
              <a:rPr lang="zh-TW" altLang="zh-TW" sz="2200" b="1" dirty="0">
                <a:latin typeface="標楷體" pitchFamily="65" charset="-120"/>
                <a:ea typeface="標楷體" pitchFamily="65" charset="-120"/>
              </a:rPr>
              <a:t>因</a:t>
            </a:r>
            <a:r>
              <a:rPr lang="zh-TW" altLang="zh-TW" sz="2200" b="1" u="sng" dirty="0">
                <a:solidFill>
                  <a:srgbClr val="7030A0"/>
                </a:solidFill>
                <a:latin typeface="標楷體" pitchFamily="65" charset="-120"/>
                <a:ea typeface="標楷體" pitchFamily="65" charset="-120"/>
              </a:rPr>
              <a:t>解散或受破產宣告而結束經營者</a:t>
            </a:r>
            <a:r>
              <a:rPr lang="zh-TW" altLang="zh-TW" sz="2200" b="1" dirty="0">
                <a:latin typeface="標楷體" pitchFamily="65" charset="-120"/>
                <a:ea typeface="標楷體" pitchFamily="65" charset="-120"/>
              </a:rPr>
              <a:t>，所提撥</a:t>
            </a:r>
            <a:r>
              <a:rPr lang="zh-TW" altLang="zh-TW" sz="2200" b="1" dirty="0" smtClean="0">
                <a:latin typeface="標楷體" pitchFamily="65" charset="-120"/>
                <a:ea typeface="標楷體" pitchFamily="65" charset="-120"/>
              </a:rPr>
              <a:t>之</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職工</a:t>
            </a:r>
            <a:r>
              <a:rPr lang="zh-TW" altLang="zh-TW" sz="2200" b="1" dirty="0">
                <a:latin typeface="標楷體" pitchFamily="65" charset="-120"/>
                <a:ea typeface="標楷體" pitchFamily="65" charset="-120"/>
              </a:rPr>
              <a:t>福利金，應由職工福利委員會妥議處理方式，</a:t>
            </a:r>
            <a:r>
              <a:rPr lang="zh-TW" altLang="zh-TW" sz="2200" b="1" dirty="0" smtClean="0">
                <a:latin typeface="標楷體" pitchFamily="65" charset="-120"/>
                <a:ea typeface="標楷體" pitchFamily="65" charset="-120"/>
              </a:rPr>
              <a:t>陳</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報主管機關</a:t>
            </a:r>
            <a:r>
              <a:rPr lang="zh-TW" altLang="zh-TW" sz="2200" b="1" dirty="0">
                <a:latin typeface="標楷體" pitchFamily="65" charset="-120"/>
                <a:ea typeface="標楷體" pitchFamily="65" charset="-120"/>
              </a:rPr>
              <a:t>備查後發給職工。</a:t>
            </a:r>
          </a:p>
          <a:p>
            <a:pPr marL="0" indent="0">
              <a:buFont typeface="Wingdings" pitchFamily="2" charset="2"/>
              <a:buNone/>
              <a:defRPr/>
            </a:pP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事業單位</a:t>
            </a:r>
            <a:r>
              <a:rPr lang="zh-TW" altLang="zh-TW" sz="2200" b="1" u="sng" dirty="0">
                <a:solidFill>
                  <a:srgbClr val="7030A0"/>
                </a:solidFill>
                <a:latin typeface="標楷體" pitchFamily="65" charset="-120"/>
                <a:ea typeface="標楷體" pitchFamily="65" charset="-120"/>
              </a:rPr>
              <a:t>變更組織而仍繼續經營</a:t>
            </a:r>
            <a:r>
              <a:rPr lang="zh-TW" altLang="zh-TW" sz="2200" b="1" dirty="0">
                <a:solidFill>
                  <a:srgbClr val="7030A0"/>
                </a:solidFill>
                <a:latin typeface="標楷體" pitchFamily="65" charset="-120"/>
                <a:ea typeface="標楷體" pitchFamily="65" charset="-120"/>
              </a:rPr>
              <a:t>，或</a:t>
            </a:r>
            <a:r>
              <a:rPr lang="zh-TW" altLang="zh-TW" sz="2200" b="1" u="sng" dirty="0">
                <a:solidFill>
                  <a:srgbClr val="7030A0"/>
                </a:solidFill>
                <a:latin typeface="標楷體" pitchFamily="65" charset="-120"/>
                <a:ea typeface="標楷體" pitchFamily="65" charset="-120"/>
              </a:rPr>
              <a:t>為合併而其</a:t>
            </a:r>
            <a:r>
              <a:rPr lang="zh-TW" altLang="zh-TW" sz="2200" b="1" u="sng" dirty="0" smtClean="0">
                <a:solidFill>
                  <a:srgbClr val="7030A0"/>
                </a:solidFill>
                <a:latin typeface="標楷體" pitchFamily="65" charset="-120"/>
                <a:ea typeface="標楷體" pitchFamily="65" charset="-120"/>
              </a:rPr>
              <a:t>原有</a:t>
            </a:r>
            <a:endParaRPr lang="en-US" altLang="zh-TW" sz="2200" b="1" u="sng"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200" b="1" dirty="0">
                <a:solidFill>
                  <a:srgbClr val="7030A0"/>
                </a:solidFill>
                <a:latin typeface="標楷體" pitchFamily="65" charset="-120"/>
                <a:ea typeface="標楷體" pitchFamily="65" charset="-120"/>
              </a:rPr>
              <a:t> </a:t>
            </a:r>
            <a:r>
              <a:rPr lang="zh-TW" altLang="en-US" sz="2200" b="1" dirty="0" smtClean="0">
                <a:solidFill>
                  <a:srgbClr val="7030A0"/>
                </a:solidFill>
                <a:latin typeface="標楷體" pitchFamily="65" charset="-120"/>
                <a:ea typeface="標楷體" pitchFamily="65" charset="-120"/>
              </a:rPr>
              <a:t>           </a:t>
            </a:r>
            <a:r>
              <a:rPr lang="zh-TW" altLang="zh-TW" sz="2200" b="1" u="sng" dirty="0" smtClean="0">
                <a:solidFill>
                  <a:srgbClr val="7030A0"/>
                </a:solidFill>
                <a:latin typeface="標楷體" pitchFamily="65" charset="-120"/>
                <a:ea typeface="標楷體" pitchFamily="65" charset="-120"/>
              </a:rPr>
              <a:t>職工留任</a:t>
            </a:r>
            <a:r>
              <a:rPr lang="zh-TW" altLang="zh-TW" sz="2200" b="1" u="sng" dirty="0">
                <a:solidFill>
                  <a:srgbClr val="7030A0"/>
                </a:solidFill>
                <a:latin typeface="標楷體" pitchFamily="65" charset="-120"/>
                <a:ea typeface="標楷體" pitchFamily="65" charset="-120"/>
              </a:rPr>
              <a:t>於存續組織者</a:t>
            </a:r>
            <a:r>
              <a:rPr lang="zh-TW" altLang="zh-TW" sz="2200" b="1" dirty="0">
                <a:latin typeface="標楷體" pitchFamily="65" charset="-120"/>
                <a:ea typeface="標楷體" pitchFamily="65" charset="-120"/>
              </a:rPr>
              <a:t>，所提撥之職工福利金，應</a:t>
            </a:r>
            <a:r>
              <a:rPr lang="zh-TW" altLang="zh-TW" sz="2200" b="1" dirty="0" smtClean="0">
                <a:latin typeface="標楷體" pitchFamily="65" charset="-120"/>
                <a:ea typeface="標楷體" pitchFamily="65" charset="-120"/>
              </a:rPr>
              <a:t>視</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變動</a:t>
            </a:r>
            <a:r>
              <a:rPr lang="zh-TW" altLang="zh-TW" sz="2200" b="1" dirty="0">
                <a:latin typeface="標楷體" pitchFamily="65" charset="-120"/>
                <a:ea typeface="標楷體" pitchFamily="65" charset="-120"/>
              </a:rPr>
              <a:t>後</a:t>
            </a:r>
            <a:r>
              <a:rPr lang="zh-TW" altLang="zh-TW" sz="2200" b="1" dirty="0" smtClean="0">
                <a:latin typeface="標楷體" pitchFamily="65" charset="-120"/>
                <a:ea typeface="標楷體" pitchFamily="65" charset="-120"/>
              </a:rPr>
              <a:t>留任</a:t>
            </a:r>
            <a:r>
              <a:rPr lang="zh-TW" altLang="zh-TW" sz="2200" b="1" dirty="0">
                <a:latin typeface="標楷體" pitchFamily="65" charset="-120"/>
                <a:ea typeface="標楷體" pitchFamily="65" charset="-120"/>
              </a:rPr>
              <a:t>職工比率，留備續辦職工福利事業之用</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其餘</a:t>
            </a:r>
            <a:r>
              <a:rPr lang="zh-TW" altLang="zh-TW" sz="2200" b="1" dirty="0">
                <a:latin typeface="標楷體" pitchFamily="65" charset="-120"/>
                <a:ea typeface="標楷體" pitchFamily="65" charset="-120"/>
              </a:rPr>
              <a:t>職工</a:t>
            </a:r>
            <a:r>
              <a:rPr lang="zh-TW" altLang="zh-TW" sz="2200" b="1" dirty="0" smtClean="0">
                <a:latin typeface="標楷體" pitchFamily="65" charset="-120"/>
                <a:ea typeface="標楷體" pitchFamily="65" charset="-120"/>
              </a:rPr>
              <a:t>福利金</a:t>
            </a:r>
            <a:r>
              <a:rPr lang="zh-TW" altLang="zh-TW" sz="2200" b="1" dirty="0">
                <a:latin typeface="標楷體" pitchFamily="65" charset="-120"/>
                <a:ea typeface="標楷體" pitchFamily="65" charset="-120"/>
              </a:rPr>
              <a:t>，應由職工福利委員會妥議</a:t>
            </a:r>
            <a:r>
              <a:rPr lang="zh-TW" altLang="zh-TW" sz="2200" b="1" dirty="0" smtClean="0">
                <a:latin typeface="標楷體" pitchFamily="65" charset="-120"/>
                <a:ea typeface="標楷體" pitchFamily="65" charset="-120"/>
              </a:rPr>
              <a:t>處理方式</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a:t>
            </a:r>
            <a:r>
              <a:rPr lang="zh-TW" altLang="zh-TW" sz="2200" b="1" dirty="0">
                <a:latin typeface="標楷體" pitchFamily="65" charset="-120"/>
                <a:ea typeface="標楷體" pitchFamily="65" charset="-120"/>
              </a:rPr>
              <a:t>陳報主管機關</a:t>
            </a:r>
            <a:r>
              <a:rPr lang="zh-TW" altLang="zh-TW" sz="2200" b="1" dirty="0" smtClean="0">
                <a:latin typeface="標楷體" pitchFamily="65" charset="-120"/>
                <a:ea typeface="標楷體" pitchFamily="65" charset="-120"/>
              </a:rPr>
              <a:t>備查</a:t>
            </a:r>
            <a:r>
              <a:rPr lang="zh-TW" altLang="zh-TW" sz="2200" b="1" dirty="0">
                <a:latin typeface="標楷體" pitchFamily="65" charset="-120"/>
                <a:ea typeface="標楷體" pitchFamily="65" charset="-120"/>
              </a:rPr>
              <a:t>後發給離職職工。</a:t>
            </a:r>
          </a:p>
          <a:p>
            <a:pPr>
              <a:defRPr/>
            </a:pPr>
            <a:r>
              <a:rPr lang="zh-TW" altLang="zh-TW" sz="2200" b="1" dirty="0">
                <a:latin typeface="標楷體" pitchFamily="65" charset="-120"/>
                <a:ea typeface="標楷體" pitchFamily="65" charset="-120"/>
              </a:rPr>
              <a:t>第十六</a:t>
            </a:r>
            <a:r>
              <a:rPr lang="zh-TW" altLang="zh-TW" sz="2200" b="1" dirty="0" smtClean="0">
                <a:latin typeface="標楷體" pitchFamily="65" charset="-120"/>
                <a:ea typeface="標楷體" pitchFamily="65" charset="-120"/>
              </a:rPr>
              <a:t>條</a:t>
            </a:r>
            <a:r>
              <a:rPr lang="zh-TW" altLang="en-US" sz="2200" b="1" dirty="0">
                <a:latin typeface="標楷體" pitchFamily="65" charset="-120"/>
                <a:ea typeface="標楷體" pitchFamily="65" charset="-120"/>
              </a:rPr>
              <a:t> </a:t>
            </a:r>
            <a:r>
              <a:rPr lang="zh-TW" altLang="zh-TW" sz="2200" b="1" dirty="0" smtClean="0">
                <a:latin typeface="標楷體" pitchFamily="65" charset="-120"/>
                <a:ea typeface="標楷體" pitchFamily="65" charset="-120"/>
              </a:rPr>
              <a:t>本</a:t>
            </a:r>
            <a:r>
              <a:rPr lang="zh-TW" altLang="zh-TW" sz="2200" b="1" dirty="0">
                <a:latin typeface="標楷體" pitchFamily="65" charset="-120"/>
                <a:ea typeface="標楷體" pitchFamily="65" charset="-120"/>
              </a:rPr>
              <a:t>會議事規則及辦事細則另訂之。（本條得視</a:t>
            </a:r>
            <a:r>
              <a:rPr lang="zh-TW" altLang="zh-TW" sz="2200" b="1" dirty="0" smtClean="0">
                <a:latin typeface="標楷體" pitchFamily="65" charset="-120"/>
                <a:ea typeface="標楷體" pitchFamily="65" charset="-120"/>
              </a:rPr>
              <a:t>事業單位</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之需</a:t>
            </a:r>
            <a:r>
              <a:rPr lang="zh-TW" altLang="zh-TW" sz="2200" b="1" dirty="0">
                <a:latin typeface="標楷體" pitchFamily="65" charset="-120"/>
                <a:ea typeface="標楷體" pitchFamily="65" charset="-120"/>
              </a:rPr>
              <a:t>決定是否定之）</a:t>
            </a:r>
          </a:p>
          <a:p>
            <a:pPr>
              <a:defRPr/>
            </a:pPr>
            <a:endParaRPr lang="zh-TW" altLang="en-US" dirty="0"/>
          </a:p>
        </p:txBody>
      </p:sp>
      <p:sp>
        <p:nvSpPr>
          <p:cNvPr id="317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4085548-7FED-4C09-AABC-F9D073EB9E68}" type="slidenum">
              <a:rPr kumimoji="0" lang="en-US" altLang="zh-TW" smtClean="0"/>
              <a:pPr eaLnBrk="1" hangingPunct="1"/>
              <a:t>29</a:t>
            </a:fld>
            <a:endParaRPr kumimoji="0" lang="en-US" altLang="zh-TW"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900113" y="1449388"/>
            <a:ext cx="7129462" cy="4572000"/>
            <a:chOff x="567" y="913"/>
            <a:chExt cx="4491" cy="2880"/>
          </a:xfrm>
        </p:grpSpPr>
        <p:sp>
          <p:nvSpPr>
            <p:cNvPr id="5133" name="AutoShape 3"/>
            <p:cNvSpPr>
              <a:spLocks noChangeArrowheads="1"/>
            </p:cNvSpPr>
            <p:nvPr/>
          </p:nvSpPr>
          <p:spPr bwMode="auto">
            <a:xfrm>
              <a:off x="567" y="1435"/>
              <a:ext cx="1542" cy="408"/>
            </a:xfrm>
            <a:prstGeom prst="roundRect">
              <a:avLst>
                <a:gd name="adj" fmla="val 16667"/>
              </a:avLst>
            </a:prstGeom>
            <a:solidFill>
              <a:srgbClr val="908E3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r>
                <a:rPr lang="zh-TW" altLang="en-US" sz="2000">
                  <a:solidFill>
                    <a:schemeClr val="bg1"/>
                  </a:solidFill>
                  <a:latin typeface="標楷體" pitchFamily="65" charset="-120"/>
                  <a:ea typeface="標楷體" pitchFamily="65" charset="-120"/>
                </a:rPr>
                <a:t>施行細則</a:t>
              </a:r>
              <a:r>
                <a:rPr lang="en-US" altLang="zh-TW" sz="2000">
                  <a:solidFill>
                    <a:schemeClr val="bg1"/>
                  </a:solidFill>
                  <a:latin typeface="標楷體" pitchFamily="65" charset="-120"/>
                  <a:ea typeface="標楷體" pitchFamily="65" charset="-120"/>
                </a:rPr>
                <a:t>/</a:t>
              </a:r>
              <a:r>
                <a:rPr lang="zh-TW" altLang="en-US" sz="2000">
                  <a:solidFill>
                    <a:schemeClr val="bg1"/>
                  </a:solidFill>
                  <a:latin typeface="標楷體" pitchFamily="65" charset="-120"/>
                  <a:ea typeface="標楷體" pitchFamily="65" charset="-120"/>
                </a:rPr>
                <a:t>適用對象</a:t>
              </a:r>
              <a:endParaRPr lang="zh-TW" altLang="zh-TW" sz="2000">
                <a:solidFill>
                  <a:schemeClr val="bg1"/>
                </a:solidFill>
                <a:latin typeface="標楷體" pitchFamily="65" charset="-120"/>
                <a:ea typeface="標楷體" pitchFamily="65" charset="-120"/>
              </a:endParaRPr>
            </a:p>
          </p:txBody>
        </p:sp>
        <p:sp>
          <p:nvSpPr>
            <p:cNvPr id="5134" name="AutoShape 5"/>
            <p:cNvSpPr>
              <a:spLocks noChangeArrowheads="1"/>
            </p:cNvSpPr>
            <p:nvPr/>
          </p:nvSpPr>
          <p:spPr bwMode="auto">
            <a:xfrm>
              <a:off x="2653" y="1208"/>
              <a:ext cx="2404" cy="408"/>
            </a:xfrm>
            <a:prstGeom prst="roundRect">
              <a:avLst>
                <a:gd name="adj" fmla="val 16667"/>
              </a:avLst>
            </a:prstGeom>
            <a:solidFill>
              <a:srgbClr val="D0CE70"/>
            </a:solidFill>
            <a:ln w="28575" algn="ctr">
              <a:solidFill>
                <a:srgbClr val="808000"/>
              </a:solidFill>
              <a:round/>
              <a:headEnd/>
              <a:tailEnd/>
            </a:ln>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r>
                <a:rPr lang="zh-TW" altLang="en-US" sz="2400" b="1">
                  <a:latin typeface="標楷體" pitchFamily="65" charset="-120"/>
                  <a:ea typeface="標楷體" pitchFamily="65" charset="-120"/>
                </a:rPr>
                <a:t>職工福利金條例施行細則</a:t>
              </a:r>
              <a:endParaRPr lang="zh-TW" altLang="zh-TW" sz="2400" b="1">
                <a:latin typeface="標楷體" pitchFamily="65" charset="-120"/>
                <a:ea typeface="標楷體" pitchFamily="65" charset="-120"/>
              </a:endParaRPr>
            </a:p>
          </p:txBody>
        </p:sp>
        <p:cxnSp>
          <p:nvCxnSpPr>
            <p:cNvPr id="5135" name="AutoShape 6"/>
            <p:cNvCxnSpPr>
              <a:cxnSpLocks noChangeShapeType="1"/>
              <a:stCxn id="5129" idx="3"/>
            </p:cNvCxnSpPr>
            <p:nvPr/>
          </p:nvCxnSpPr>
          <p:spPr bwMode="auto">
            <a:xfrm>
              <a:off x="2154" y="913"/>
              <a:ext cx="499" cy="0"/>
            </a:xfrm>
            <a:prstGeom prst="straightConnector1">
              <a:avLst/>
            </a:prstGeom>
            <a:noFill/>
            <a:ln w="44450">
              <a:solidFill>
                <a:srgbClr val="808000"/>
              </a:solidFill>
              <a:round/>
              <a:headEnd/>
              <a:tailEnd/>
            </a:ln>
            <a:extLst>
              <a:ext uri="{909E8E84-426E-40DD-AFC4-6F175D3DCCD1}">
                <a14:hiddenFill xmlns:a14="http://schemas.microsoft.com/office/drawing/2010/main">
                  <a:noFill/>
                </a14:hiddenFill>
              </a:ext>
            </a:extLst>
          </p:spPr>
        </p:cxnSp>
        <p:cxnSp>
          <p:nvCxnSpPr>
            <p:cNvPr id="5136" name="AutoShape 7"/>
            <p:cNvCxnSpPr>
              <a:cxnSpLocks noChangeShapeType="1"/>
              <a:stCxn id="5133" idx="3"/>
              <a:endCxn id="5134" idx="1"/>
            </p:cNvCxnSpPr>
            <p:nvPr/>
          </p:nvCxnSpPr>
          <p:spPr bwMode="auto">
            <a:xfrm flipV="1">
              <a:off x="2109" y="1412"/>
              <a:ext cx="544" cy="227"/>
            </a:xfrm>
            <a:prstGeom prst="bentConnector3">
              <a:avLst>
                <a:gd name="adj1" fmla="val 50000"/>
              </a:avLst>
            </a:prstGeom>
            <a:noFill/>
            <a:ln w="44450">
              <a:solidFill>
                <a:srgbClr val="808000"/>
              </a:solidFill>
              <a:miter lim="800000"/>
              <a:headEnd/>
              <a:tailEnd/>
            </a:ln>
            <a:extLst>
              <a:ext uri="{909E8E84-426E-40DD-AFC4-6F175D3DCCD1}">
                <a14:hiddenFill xmlns:a14="http://schemas.microsoft.com/office/drawing/2010/main">
                  <a:noFill/>
                </a14:hiddenFill>
              </a:ext>
            </a:extLst>
          </p:spPr>
        </p:cxnSp>
        <p:sp>
          <p:nvSpPr>
            <p:cNvPr id="5137" name="AutoShape 8"/>
            <p:cNvSpPr>
              <a:spLocks noChangeArrowheads="1"/>
            </p:cNvSpPr>
            <p:nvPr/>
          </p:nvSpPr>
          <p:spPr bwMode="auto">
            <a:xfrm>
              <a:off x="567" y="3113"/>
              <a:ext cx="1632" cy="408"/>
            </a:xfrm>
            <a:prstGeom prst="roundRect">
              <a:avLst>
                <a:gd name="adj" fmla="val 16667"/>
              </a:avLst>
            </a:prstGeom>
            <a:solidFill>
              <a:srgbClr val="90303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r>
                <a:rPr lang="zh-TW" altLang="en-US" sz="2000">
                  <a:solidFill>
                    <a:schemeClr val="bg1"/>
                  </a:solidFill>
                  <a:latin typeface="標楷體" pitchFamily="65" charset="-120"/>
                  <a:ea typeface="標楷體" pitchFamily="65" charset="-120"/>
                </a:rPr>
                <a:t>職工福利金動支</a:t>
              </a:r>
              <a:endParaRPr lang="zh-TW" altLang="zh-TW" sz="2000">
                <a:solidFill>
                  <a:schemeClr val="bg1"/>
                </a:solidFill>
                <a:latin typeface="標楷體" pitchFamily="65" charset="-120"/>
                <a:ea typeface="標楷體" pitchFamily="65" charset="-120"/>
              </a:endParaRPr>
            </a:p>
          </p:txBody>
        </p:sp>
        <p:sp>
          <p:nvSpPr>
            <p:cNvPr id="5138" name="AutoShape 9"/>
            <p:cNvSpPr>
              <a:spLocks noChangeArrowheads="1"/>
            </p:cNvSpPr>
            <p:nvPr/>
          </p:nvSpPr>
          <p:spPr bwMode="auto">
            <a:xfrm>
              <a:off x="2653" y="2886"/>
              <a:ext cx="2404" cy="408"/>
            </a:xfrm>
            <a:prstGeom prst="roundRect">
              <a:avLst>
                <a:gd name="adj" fmla="val 16667"/>
              </a:avLst>
            </a:prstGeom>
            <a:solidFill>
              <a:srgbClr val="E0A0A0"/>
            </a:solidFill>
            <a:ln w="28575" algn="ctr">
              <a:solidFill>
                <a:srgbClr val="800000"/>
              </a:solidFill>
              <a:round/>
              <a:headEnd/>
              <a:tailEnd/>
            </a:ln>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zh-TW" sz="3200" b="1">
                <a:latin typeface="MS PGothic" pitchFamily="34" charset="-128"/>
                <a:ea typeface="MS PGothic" pitchFamily="34" charset="-128"/>
              </a:endParaRPr>
            </a:p>
          </p:txBody>
        </p:sp>
        <p:sp>
          <p:nvSpPr>
            <p:cNvPr id="5139" name="AutoShape 10"/>
            <p:cNvSpPr>
              <a:spLocks noChangeArrowheads="1"/>
            </p:cNvSpPr>
            <p:nvPr/>
          </p:nvSpPr>
          <p:spPr bwMode="auto">
            <a:xfrm>
              <a:off x="2653" y="3385"/>
              <a:ext cx="2404" cy="408"/>
            </a:xfrm>
            <a:prstGeom prst="roundRect">
              <a:avLst>
                <a:gd name="adj" fmla="val 16667"/>
              </a:avLst>
            </a:prstGeom>
            <a:solidFill>
              <a:srgbClr val="E0A0A0"/>
            </a:solidFill>
            <a:ln w="28575" algn="ctr">
              <a:solidFill>
                <a:srgbClr val="800000"/>
              </a:solidFill>
              <a:round/>
              <a:headEnd/>
              <a:tailEnd/>
            </a:ln>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zh-TW" sz="3200" b="1">
                <a:latin typeface="MS PGothic" pitchFamily="34" charset="-128"/>
                <a:ea typeface="MS PGothic" pitchFamily="34" charset="-128"/>
              </a:endParaRPr>
            </a:p>
          </p:txBody>
        </p:sp>
        <p:cxnSp>
          <p:nvCxnSpPr>
            <p:cNvPr id="5140" name="AutoShape 12"/>
            <p:cNvCxnSpPr>
              <a:cxnSpLocks noChangeShapeType="1"/>
              <a:stCxn id="5137" idx="3"/>
              <a:endCxn id="5139" idx="1"/>
            </p:cNvCxnSpPr>
            <p:nvPr/>
          </p:nvCxnSpPr>
          <p:spPr bwMode="auto">
            <a:xfrm>
              <a:off x="2199" y="3317"/>
              <a:ext cx="454" cy="272"/>
            </a:xfrm>
            <a:prstGeom prst="bentConnector3">
              <a:avLst>
                <a:gd name="adj1" fmla="val 50000"/>
              </a:avLst>
            </a:prstGeom>
            <a:noFill/>
            <a:ln w="44450">
              <a:solidFill>
                <a:srgbClr val="800000"/>
              </a:solidFill>
              <a:miter lim="800000"/>
              <a:headEnd/>
              <a:tailEnd/>
            </a:ln>
            <a:extLst>
              <a:ext uri="{909E8E84-426E-40DD-AFC4-6F175D3DCCD1}">
                <a14:hiddenFill xmlns:a14="http://schemas.microsoft.com/office/drawing/2010/main">
                  <a:noFill/>
                </a14:hiddenFill>
              </a:ext>
            </a:extLst>
          </p:spPr>
        </p:cxnSp>
        <p:sp>
          <p:nvSpPr>
            <p:cNvPr id="5141" name="AutoShape 13"/>
            <p:cNvSpPr>
              <a:spLocks noChangeArrowheads="1"/>
            </p:cNvSpPr>
            <p:nvPr/>
          </p:nvSpPr>
          <p:spPr bwMode="auto">
            <a:xfrm>
              <a:off x="567" y="2297"/>
              <a:ext cx="1633" cy="499"/>
            </a:xfrm>
            <a:prstGeom prst="roundRect">
              <a:avLst>
                <a:gd name="adj" fmla="val 16667"/>
              </a:avLst>
            </a:prstGeom>
            <a:solidFill>
              <a:srgbClr val="905530"/>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latinLnBrk="1" hangingPunct="1"/>
              <a:r>
                <a:rPr lang="zh-TW" altLang="en-US" sz="2000">
                  <a:solidFill>
                    <a:schemeClr val="bg1"/>
                  </a:solidFill>
                  <a:latin typeface="標楷體" pitchFamily="65" charset="-120"/>
                  <a:ea typeface="標楷體" pitchFamily="65" charset="-120"/>
                </a:rPr>
                <a:t>職工福利委員會設置</a:t>
              </a:r>
              <a:endParaRPr lang="zh-TW" altLang="zh-TW" sz="2000">
                <a:solidFill>
                  <a:schemeClr val="bg1"/>
                </a:solidFill>
                <a:latin typeface="標楷體" pitchFamily="65" charset="-120"/>
                <a:ea typeface="標楷體" pitchFamily="65" charset="-120"/>
              </a:endParaRPr>
            </a:p>
          </p:txBody>
        </p:sp>
        <p:sp>
          <p:nvSpPr>
            <p:cNvPr id="5142" name="AutoShape 14"/>
            <p:cNvSpPr>
              <a:spLocks noChangeArrowheads="1"/>
            </p:cNvSpPr>
            <p:nvPr/>
          </p:nvSpPr>
          <p:spPr bwMode="auto">
            <a:xfrm>
              <a:off x="2654" y="2342"/>
              <a:ext cx="2404" cy="408"/>
            </a:xfrm>
            <a:prstGeom prst="roundRect">
              <a:avLst>
                <a:gd name="adj" fmla="val 16667"/>
              </a:avLst>
            </a:prstGeom>
            <a:solidFill>
              <a:srgbClr val="D09570"/>
            </a:solidFill>
            <a:ln w="28575" algn="ctr">
              <a:solidFill>
                <a:srgbClr val="993300"/>
              </a:solidFill>
              <a:round/>
              <a:headEnd/>
              <a:tailEnd/>
            </a:ln>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endParaRPr lang="zh-TW" altLang="zh-TW" sz="3200" b="1">
                <a:latin typeface="MS PGothic" pitchFamily="34" charset="-128"/>
                <a:ea typeface="MS PGothic" pitchFamily="34" charset="-128"/>
              </a:endParaRPr>
            </a:p>
          </p:txBody>
        </p:sp>
        <p:cxnSp>
          <p:nvCxnSpPr>
            <p:cNvPr id="5143" name="AutoShape 16"/>
            <p:cNvCxnSpPr>
              <a:cxnSpLocks noChangeShapeType="1"/>
              <a:stCxn id="5141" idx="3"/>
              <a:endCxn id="5142" idx="1"/>
            </p:cNvCxnSpPr>
            <p:nvPr/>
          </p:nvCxnSpPr>
          <p:spPr bwMode="auto">
            <a:xfrm flipV="1">
              <a:off x="2200" y="2546"/>
              <a:ext cx="454" cy="0"/>
            </a:xfrm>
            <a:prstGeom prst="straightConnector1">
              <a:avLst/>
            </a:prstGeom>
            <a:noFill/>
            <a:ln w="44450">
              <a:solidFill>
                <a:srgbClr val="993300"/>
              </a:solidFill>
              <a:round/>
              <a:headEnd/>
              <a:tailEnd/>
            </a:ln>
            <a:extLst>
              <a:ext uri="{909E8E84-426E-40DD-AFC4-6F175D3DCCD1}">
                <a14:hiddenFill xmlns:a14="http://schemas.microsoft.com/office/drawing/2010/main">
                  <a:noFill/>
                </a14:hiddenFill>
              </a:ext>
            </a:extLst>
          </p:spPr>
        </p:cxnSp>
      </p:grpSp>
      <p:sp>
        <p:nvSpPr>
          <p:cNvPr id="19" name="Rectangle 2"/>
          <p:cNvSpPr txBox="1">
            <a:spLocks noChangeArrowheads="1"/>
          </p:cNvSpPr>
          <p:nvPr/>
        </p:nvSpPr>
        <p:spPr bwMode="auto">
          <a:xfrm>
            <a:off x="900113" y="0"/>
            <a:ext cx="7793037" cy="911225"/>
          </a:xfrm>
          <a:prstGeom prst="rect">
            <a:avLst/>
          </a:prstGeom>
          <a:noFill/>
          <a:ln w="9525">
            <a:noFill/>
            <a:miter lim="800000"/>
            <a:headEnd/>
            <a:tailEnd/>
          </a:ln>
        </p:spPr>
        <p:txBody>
          <a:bodyPr anchor="b"/>
          <a:lstStyle/>
          <a:p>
            <a:pPr>
              <a:defRPr/>
            </a:pPr>
            <a:r>
              <a:rPr lang="zh-TW" altLang="en-US" sz="3600" b="1" kern="0" dirty="0">
                <a:solidFill>
                  <a:schemeClr val="tx2"/>
                </a:solidFill>
                <a:latin typeface="+mj-lt"/>
                <a:ea typeface="標楷體" pitchFamily="65" charset="-120"/>
                <a:cs typeface="+mj-cs"/>
              </a:rPr>
              <a:t>壹</a:t>
            </a:r>
            <a:r>
              <a:rPr lang="zh-TW" altLang="en-US" sz="3600" b="1" kern="0" dirty="0">
                <a:solidFill>
                  <a:schemeClr val="tx2"/>
                </a:solidFill>
                <a:latin typeface="+mj-lt"/>
                <a:ea typeface="+mj-ea"/>
                <a:cs typeface="+mj-cs"/>
              </a:rPr>
              <a:t>、</a:t>
            </a:r>
            <a:r>
              <a:rPr lang="zh-TW" altLang="en-US" sz="3600" b="1" kern="0" dirty="0">
                <a:solidFill>
                  <a:schemeClr val="tx2"/>
                </a:solidFill>
                <a:latin typeface="+mj-lt"/>
                <a:ea typeface="標楷體" pitchFamily="65" charset="-120"/>
                <a:cs typeface="+mj-cs"/>
              </a:rPr>
              <a:t>職工福利金條例暨相關附屬法規</a:t>
            </a:r>
          </a:p>
        </p:txBody>
      </p:sp>
      <p:sp>
        <p:nvSpPr>
          <p:cNvPr id="5124" name="矩形 22"/>
          <p:cNvSpPr>
            <a:spLocks noChangeArrowheads="1"/>
          </p:cNvSpPr>
          <p:nvPr/>
        </p:nvSpPr>
        <p:spPr bwMode="auto">
          <a:xfrm>
            <a:off x="4356100" y="3789363"/>
            <a:ext cx="3671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r>
              <a:rPr lang="zh-TW" altLang="en-US" sz="2400" b="1">
                <a:ea typeface="標楷體" pitchFamily="65" charset="-120"/>
              </a:rPr>
              <a:t>職工福利委員會組織準則</a:t>
            </a:r>
          </a:p>
        </p:txBody>
      </p:sp>
      <p:sp>
        <p:nvSpPr>
          <p:cNvPr id="5125" name="AutoShape 5"/>
          <p:cNvSpPr>
            <a:spLocks noChangeArrowheads="1"/>
          </p:cNvSpPr>
          <p:nvPr/>
        </p:nvSpPr>
        <p:spPr bwMode="auto">
          <a:xfrm>
            <a:off x="4211638" y="2781300"/>
            <a:ext cx="3816350" cy="647700"/>
          </a:xfrm>
          <a:prstGeom prst="roundRect">
            <a:avLst>
              <a:gd name="adj" fmla="val 16667"/>
            </a:avLst>
          </a:prstGeom>
          <a:solidFill>
            <a:srgbClr val="D0CE70"/>
          </a:solidFill>
          <a:ln w="28575" algn="ctr">
            <a:solidFill>
              <a:srgbClr val="808000"/>
            </a:solidFill>
            <a:round/>
            <a:headEnd/>
            <a:tailEnd/>
          </a:ln>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r>
              <a:rPr lang="zh-TW" altLang="en-US" sz="2400" b="1">
                <a:ea typeface="標楷體" pitchFamily="65" charset="-120"/>
              </a:rPr>
              <a:t>「其他企業組織之範圍」</a:t>
            </a:r>
            <a:endParaRPr lang="zh-TW" altLang="zh-TW" sz="2400" b="1">
              <a:latin typeface="MS PGothic" pitchFamily="34" charset="-128"/>
              <a:ea typeface="MS PGothic" pitchFamily="34" charset="-128"/>
            </a:endParaRPr>
          </a:p>
        </p:txBody>
      </p:sp>
      <p:cxnSp>
        <p:nvCxnSpPr>
          <p:cNvPr id="5126" name="AutoShape 7"/>
          <p:cNvCxnSpPr>
            <a:cxnSpLocks noChangeShapeType="1"/>
            <a:stCxn id="5133" idx="3"/>
            <a:endCxn id="5125" idx="1"/>
          </p:cNvCxnSpPr>
          <p:nvPr/>
        </p:nvCxnSpPr>
        <p:spPr bwMode="auto">
          <a:xfrm>
            <a:off x="3348038" y="2601913"/>
            <a:ext cx="863600" cy="503237"/>
          </a:xfrm>
          <a:prstGeom prst="bentConnector3">
            <a:avLst>
              <a:gd name="adj1" fmla="val 50000"/>
            </a:avLst>
          </a:prstGeom>
          <a:noFill/>
          <a:ln w="44450">
            <a:solidFill>
              <a:srgbClr val="808000"/>
            </a:solidFill>
            <a:miter lim="800000"/>
            <a:headEnd/>
            <a:tailEnd/>
          </a:ln>
          <a:extLst>
            <a:ext uri="{909E8E84-426E-40DD-AFC4-6F175D3DCCD1}">
              <a14:hiddenFill xmlns:a14="http://schemas.microsoft.com/office/drawing/2010/main">
                <a:noFill/>
              </a14:hiddenFill>
            </a:ext>
          </a:extLst>
        </p:spPr>
      </p:cxnSp>
      <p:sp>
        <p:nvSpPr>
          <p:cNvPr id="5127" name="矩形 39"/>
          <p:cNvSpPr>
            <a:spLocks noChangeArrowheads="1"/>
          </p:cNvSpPr>
          <p:nvPr/>
        </p:nvSpPr>
        <p:spPr bwMode="auto">
          <a:xfrm>
            <a:off x="4140200" y="4652963"/>
            <a:ext cx="4032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r>
              <a:rPr lang="zh-TW" altLang="en-US" b="1">
                <a:ea typeface="標楷體" pitchFamily="65" charset="-120"/>
              </a:rPr>
              <a:t>「職工福利金動支範圍、項目及比率」</a:t>
            </a:r>
            <a:endParaRPr lang="zh-TW" altLang="en-US" b="1"/>
          </a:p>
        </p:txBody>
      </p:sp>
      <p:sp>
        <p:nvSpPr>
          <p:cNvPr id="5128" name="矩形 40"/>
          <p:cNvSpPr>
            <a:spLocks noChangeArrowheads="1"/>
          </p:cNvSpPr>
          <p:nvPr/>
        </p:nvSpPr>
        <p:spPr bwMode="auto">
          <a:xfrm>
            <a:off x="4356100" y="5373688"/>
            <a:ext cx="3600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r>
              <a:rPr lang="zh-TW" altLang="en-US" b="1">
                <a:ea typeface="標楷體" pitchFamily="65" charset="-120"/>
              </a:rPr>
              <a:t>累積結存「職工福利金動支範圍、項目及比率」</a:t>
            </a:r>
          </a:p>
        </p:txBody>
      </p:sp>
      <p:sp>
        <p:nvSpPr>
          <p:cNvPr id="5129" name="AutoShape 3"/>
          <p:cNvSpPr>
            <a:spLocks noChangeArrowheads="1"/>
          </p:cNvSpPr>
          <p:nvPr/>
        </p:nvSpPr>
        <p:spPr bwMode="auto">
          <a:xfrm>
            <a:off x="900113" y="1125538"/>
            <a:ext cx="2519362" cy="647700"/>
          </a:xfrm>
          <a:prstGeom prst="roundRect">
            <a:avLst>
              <a:gd name="adj" fmla="val 16667"/>
            </a:avLst>
          </a:prstGeom>
          <a:solidFill>
            <a:srgbClr val="287876"/>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r>
              <a:rPr lang="zh-TW" altLang="en-US" sz="2000">
                <a:solidFill>
                  <a:schemeClr val="bg1"/>
                </a:solidFill>
                <a:latin typeface="標楷體" pitchFamily="65" charset="-120"/>
                <a:ea typeface="標楷體" pitchFamily="65" charset="-120"/>
              </a:rPr>
              <a:t>母法</a:t>
            </a:r>
            <a:endParaRPr lang="zh-TW" altLang="zh-TW" sz="2000">
              <a:solidFill>
                <a:schemeClr val="bg1"/>
              </a:solidFill>
              <a:latin typeface="標楷體" pitchFamily="65" charset="-120"/>
              <a:ea typeface="標楷體" pitchFamily="65" charset="-120"/>
            </a:endParaRPr>
          </a:p>
        </p:txBody>
      </p:sp>
      <p:cxnSp>
        <p:nvCxnSpPr>
          <p:cNvPr id="5130" name="AutoShape 12"/>
          <p:cNvCxnSpPr>
            <a:cxnSpLocks noChangeShapeType="1"/>
            <a:stCxn id="5137" idx="3"/>
          </p:cNvCxnSpPr>
          <p:nvPr/>
        </p:nvCxnSpPr>
        <p:spPr bwMode="auto">
          <a:xfrm flipV="1">
            <a:off x="3490913" y="4868863"/>
            <a:ext cx="720725" cy="396875"/>
          </a:xfrm>
          <a:prstGeom prst="bentConnector3">
            <a:avLst>
              <a:gd name="adj1" fmla="val 50000"/>
            </a:avLst>
          </a:prstGeom>
          <a:noFill/>
          <a:ln w="44450">
            <a:solidFill>
              <a:srgbClr val="800000"/>
            </a:solidFill>
            <a:miter lim="800000"/>
            <a:headEnd/>
            <a:tailEnd/>
          </a:ln>
          <a:extLst>
            <a:ext uri="{909E8E84-426E-40DD-AFC4-6F175D3DCCD1}">
              <a14:hiddenFill xmlns:a14="http://schemas.microsoft.com/office/drawing/2010/main">
                <a:noFill/>
              </a14:hiddenFill>
            </a:ext>
          </a:extLst>
        </p:spPr>
      </p:cxnSp>
      <p:sp>
        <p:nvSpPr>
          <p:cNvPr id="5131" name="AutoShape 4"/>
          <p:cNvSpPr>
            <a:spLocks noChangeArrowheads="1"/>
          </p:cNvSpPr>
          <p:nvPr/>
        </p:nvSpPr>
        <p:spPr bwMode="auto">
          <a:xfrm>
            <a:off x="4211638" y="1125538"/>
            <a:ext cx="3816350" cy="647700"/>
          </a:xfrm>
          <a:prstGeom prst="roundRect">
            <a:avLst>
              <a:gd name="adj" fmla="val 16667"/>
            </a:avLst>
          </a:prstGeom>
          <a:solidFill>
            <a:srgbClr val="A0E0DE"/>
          </a:solidFill>
          <a:ln w="28575" algn="ctr">
            <a:solidFill>
              <a:srgbClr val="008080"/>
            </a:solidFill>
            <a:round/>
            <a:headEnd/>
            <a:tailEnd/>
          </a:ln>
        </p:spPr>
        <p:txBody>
          <a:bodyPr wrap="none" anchor="ct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r>
              <a:rPr lang="zh-TW" altLang="en-US" sz="2400" b="1">
                <a:latin typeface="標楷體" pitchFamily="65" charset="-120"/>
                <a:ea typeface="標楷體" pitchFamily="65" charset="-120"/>
              </a:rPr>
              <a:t>職工福利金條例</a:t>
            </a:r>
            <a:endParaRPr lang="zh-TW" altLang="zh-TW" sz="2400" b="1">
              <a:latin typeface="標楷體" pitchFamily="65" charset="-120"/>
              <a:ea typeface="標楷體" pitchFamily="65" charset="-120"/>
            </a:endParaRPr>
          </a:p>
        </p:txBody>
      </p:sp>
      <p:sp>
        <p:nvSpPr>
          <p:cNvPr id="513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5E04333F-005A-4DB0-9688-BA4196CD60F0}" type="slidenum">
              <a:rPr kumimoji="0" lang="en-US" altLang="zh-TW" smtClean="0"/>
              <a:pPr eaLnBrk="1" hangingPunct="1"/>
              <a:t>3</a:t>
            </a:fld>
            <a:endParaRPr kumimoji="0" lang="en-US" altLang="zh-TW"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r>
              <a:rPr lang="zh-TW" altLang="en-US" b="1" smtClean="0">
                <a:ea typeface="標楷體" pitchFamily="65" charset="-120"/>
              </a:rPr>
              <a:t>八、職工福利組織章程</a:t>
            </a:r>
            <a:r>
              <a:rPr lang="en-US" altLang="zh-TW" b="1" smtClean="0">
                <a:ea typeface="標楷體" pitchFamily="65" charset="-120"/>
              </a:rPr>
              <a:t>(</a:t>
            </a:r>
            <a:r>
              <a:rPr lang="zh-TW" altLang="en-US" b="1" smtClean="0">
                <a:ea typeface="標楷體" pitchFamily="65" charset="-120"/>
              </a:rPr>
              <a:t>範例</a:t>
            </a:r>
            <a:r>
              <a:rPr lang="en-US" altLang="zh-TW" b="1" smtClean="0">
                <a:ea typeface="標楷體" pitchFamily="65" charset="-120"/>
              </a:rPr>
              <a:t>)</a:t>
            </a:r>
            <a:endParaRPr lang="zh-TW" altLang="en-US" smtClean="0"/>
          </a:p>
        </p:txBody>
      </p:sp>
      <p:sp>
        <p:nvSpPr>
          <p:cNvPr id="3" name="內容版面配置區 2"/>
          <p:cNvSpPr>
            <a:spLocks noGrp="1"/>
          </p:cNvSpPr>
          <p:nvPr>
            <p:ph idx="1"/>
          </p:nvPr>
        </p:nvSpPr>
        <p:spPr>
          <a:xfrm>
            <a:off x="539750" y="2017713"/>
            <a:ext cx="8415338" cy="4114800"/>
          </a:xfrm>
        </p:spPr>
        <p:txBody>
          <a:bodyPr/>
          <a:lstStyle/>
          <a:p>
            <a:pPr>
              <a:defRPr/>
            </a:pPr>
            <a:r>
              <a:rPr lang="zh-TW" altLang="zh-TW" sz="2200" b="1" dirty="0">
                <a:latin typeface="標楷體" pitchFamily="65" charset="-120"/>
                <a:ea typeface="標楷體" pitchFamily="65" charset="-120"/>
              </a:rPr>
              <a:t>第十七條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本會職工福利社其組織準則另訂之。</a:t>
            </a:r>
            <a:r>
              <a:rPr lang="zh-TW" altLang="zh-TW" sz="2200" b="1" dirty="0">
                <a:solidFill>
                  <a:srgbClr val="7030A0"/>
                </a:solidFill>
                <a:latin typeface="標楷體" pitchFamily="65" charset="-120"/>
                <a:ea typeface="標楷體" pitchFamily="65" charset="-120"/>
              </a:rPr>
              <a:t>（未</a:t>
            </a:r>
            <a:r>
              <a:rPr lang="zh-TW" altLang="zh-TW" sz="2200" b="1" dirty="0" smtClean="0">
                <a:solidFill>
                  <a:srgbClr val="7030A0"/>
                </a:solidFill>
                <a:latin typeface="標楷體" pitchFamily="65" charset="-120"/>
                <a:ea typeface="標楷體" pitchFamily="65" charset="-120"/>
              </a:rPr>
              <a:t>設立</a:t>
            </a: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200" b="1" dirty="0">
                <a:solidFill>
                  <a:srgbClr val="7030A0"/>
                </a:solidFill>
                <a:latin typeface="標楷體" pitchFamily="65" charset="-120"/>
                <a:ea typeface="標楷體" pitchFamily="65" charset="-120"/>
              </a:rPr>
              <a:t> </a:t>
            </a:r>
            <a:r>
              <a:rPr lang="zh-TW" altLang="en-US" sz="2200" b="1" dirty="0" smtClean="0">
                <a:solidFill>
                  <a:srgbClr val="7030A0"/>
                </a:solidFill>
                <a:latin typeface="標楷體" pitchFamily="65" charset="-120"/>
                <a:ea typeface="標楷體" pitchFamily="65" charset="-120"/>
              </a:rPr>
              <a:t>            </a:t>
            </a:r>
            <a:r>
              <a:rPr lang="zh-TW" altLang="zh-TW" sz="2200" b="1" dirty="0" smtClean="0">
                <a:solidFill>
                  <a:srgbClr val="7030A0"/>
                </a:solidFill>
                <a:latin typeface="標楷體" pitchFamily="65" charset="-120"/>
                <a:ea typeface="標楷體" pitchFamily="65" charset="-120"/>
              </a:rPr>
              <a:t>職工福利社者</a:t>
            </a:r>
            <a:r>
              <a:rPr lang="zh-TW" altLang="zh-TW" sz="2200" b="1" dirty="0">
                <a:solidFill>
                  <a:srgbClr val="7030A0"/>
                </a:solidFill>
                <a:latin typeface="標楷體" pitchFamily="65" charset="-120"/>
                <a:ea typeface="標楷體" pitchFamily="65" charset="-120"/>
              </a:rPr>
              <a:t>本條刪除）</a:t>
            </a:r>
          </a:p>
          <a:p>
            <a:pPr>
              <a:defRPr/>
            </a:pPr>
            <a:r>
              <a:rPr lang="zh-TW" altLang="zh-TW" sz="2200" b="1" dirty="0">
                <a:latin typeface="標楷體" pitchFamily="65" charset="-120"/>
                <a:ea typeface="標楷體" pitchFamily="65" charset="-120"/>
              </a:rPr>
              <a:t>第十八條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本會財務收支均應取具合法之憑證及完備</a:t>
            </a:r>
            <a:r>
              <a:rPr lang="zh-TW" altLang="zh-TW" sz="2200" b="1" dirty="0" smtClean="0">
                <a:latin typeface="標楷體" pitchFamily="65" charset="-120"/>
                <a:ea typeface="標楷體" pitchFamily="65" charset="-120"/>
              </a:rPr>
              <a:t>會計</a:t>
            </a:r>
            <a:endParaRPr lang="en-US" altLang="zh-TW" sz="2200" b="1" dirty="0" smtClean="0">
              <a:latin typeface="標楷體" pitchFamily="65" charset="-120"/>
              <a:ea typeface="標楷體" pitchFamily="65" charset="-120"/>
            </a:endParaRPr>
          </a:p>
          <a:p>
            <a:pPr marL="0" indent="0">
              <a:buFont typeface="Wingdings" pitchFamily="2" charset="2"/>
              <a:buNone/>
              <a:defRPr/>
            </a:pPr>
            <a:r>
              <a:rPr lang="zh-TW" altLang="en-US" sz="2200" b="1" dirty="0">
                <a:latin typeface="標楷體" pitchFamily="65" charset="-120"/>
                <a:ea typeface="標楷體" pitchFamily="65" charset="-120"/>
              </a:rPr>
              <a:t> </a:t>
            </a:r>
            <a:r>
              <a:rPr lang="zh-TW" altLang="en-US" sz="2200" b="1" dirty="0" smtClean="0">
                <a:latin typeface="標楷體" pitchFamily="65" charset="-120"/>
                <a:ea typeface="標楷體" pitchFamily="65" charset="-120"/>
              </a:rPr>
              <a:t>            </a:t>
            </a:r>
            <a:r>
              <a:rPr lang="zh-TW" altLang="zh-TW" sz="2200" b="1" dirty="0" smtClean="0">
                <a:latin typeface="標楷體" pitchFamily="65" charset="-120"/>
                <a:ea typeface="標楷體" pitchFamily="65" charset="-120"/>
              </a:rPr>
              <a:t>記錄</a:t>
            </a:r>
            <a:r>
              <a:rPr lang="zh-TW" altLang="zh-TW" sz="2200" b="1" dirty="0">
                <a:latin typeface="標楷體" pitchFamily="65" charset="-120"/>
                <a:ea typeface="標楷體" pitchFamily="65" charset="-120"/>
              </a:rPr>
              <a:t>。</a:t>
            </a:r>
          </a:p>
          <a:p>
            <a:pPr>
              <a:defRPr/>
            </a:pPr>
            <a:r>
              <a:rPr lang="zh-TW" altLang="zh-TW" sz="2200" b="1" dirty="0">
                <a:latin typeface="標楷體" pitchFamily="65" charset="-120"/>
                <a:ea typeface="標楷體" pitchFamily="65" charset="-120"/>
              </a:rPr>
              <a:t>第十九條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本章程未規定部分，適用其他相關法令規定。</a:t>
            </a:r>
          </a:p>
          <a:p>
            <a:pPr>
              <a:defRPr/>
            </a:pPr>
            <a:r>
              <a:rPr lang="zh-TW" altLang="zh-TW" sz="2200" b="1" dirty="0">
                <a:latin typeface="標楷體" pitchFamily="65" charset="-120"/>
                <a:ea typeface="標楷體" pitchFamily="65" charset="-120"/>
              </a:rPr>
              <a:t>第二十條</a:t>
            </a:r>
            <a:r>
              <a:rPr lang="en-US" altLang="zh-TW" sz="2200" b="1" dirty="0">
                <a:latin typeface="標楷體" pitchFamily="65" charset="-120"/>
                <a:ea typeface="標楷體" pitchFamily="65" charset="-120"/>
              </a:rPr>
              <a:t>	</a:t>
            </a:r>
            <a:r>
              <a:rPr lang="zh-TW" altLang="zh-TW" sz="2200" b="1" dirty="0">
                <a:latin typeface="標楷體" pitchFamily="65" charset="-120"/>
                <a:ea typeface="標楷體" pitchFamily="65" charset="-120"/>
              </a:rPr>
              <a:t>本章程於報請主管機關備查後施行。</a:t>
            </a:r>
          </a:p>
          <a:p>
            <a:pPr>
              <a:defRPr/>
            </a:pPr>
            <a:endParaRPr lang="zh-TW" altLang="en-US" dirty="0"/>
          </a:p>
        </p:txBody>
      </p:sp>
      <p:sp>
        <p:nvSpPr>
          <p:cNvPr id="3277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9C0F243-7BCE-4839-B814-3BCE35AAF463}" type="slidenum">
              <a:rPr kumimoji="0" lang="en-US" altLang="zh-TW" smtClean="0"/>
              <a:pPr eaLnBrk="1" hangingPunct="1"/>
              <a:t>30</a:t>
            </a:fld>
            <a:endParaRPr kumimoji="0" lang="en-US" altLang="zh-TW"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102F5799-72AB-46DB-8F0C-E938CB511612}" type="slidenum">
              <a:rPr kumimoji="0" lang="en-US" altLang="zh-TW" smtClean="0"/>
              <a:pPr eaLnBrk="1" hangingPunct="1"/>
              <a:t>31</a:t>
            </a:fld>
            <a:endParaRPr kumimoji="0" lang="en-US" altLang="zh-TW" smtClean="0"/>
          </a:p>
        </p:txBody>
      </p:sp>
      <p:sp>
        <p:nvSpPr>
          <p:cNvPr id="33795" name="Rectangle 2"/>
          <p:cNvSpPr>
            <a:spLocks noGrp="1" noChangeArrowheads="1"/>
          </p:cNvSpPr>
          <p:nvPr>
            <p:ph type="title"/>
          </p:nvPr>
        </p:nvSpPr>
        <p:spPr>
          <a:xfrm>
            <a:off x="827088" y="476250"/>
            <a:ext cx="8137525" cy="1143000"/>
          </a:xfrm>
        </p:spPr>
        <p:txBody>
          <a:bodyPr/>
          <a:lstStyle/>
          <a:p>
            <a:pPr eaLnBrk="1" hangingPunct="1"/>
            <a:r>
              <a:rPr lang="zh-TW" altLang="en-US" sz="3600" b="1" smtClean="0">
                <a:ea typeface="標楷體" pitchFamily="65" charset="-120"/>
              </a:rPr>
              <a:t>肆、職工福利金動支範圍、項目及比率</a:t>
            </a:r>
          </a:p>
        </p:txBody>
      </p:sp>
      <p:sp>
        <p:nvSpPr>
          <p:cNvPr id="33796" name="Rectangle 3"/>
          <p:cNvSpPr>
            <a:spLocks noGrp="1" noChangeArrowheads="1"/>
          </p:cNvSpPr>
          <p:nvPr>
            <p:ph type="body" idx="1"/>
          </p:nvPr>
        </p:nvSpPr>
        <p:spPr>
          <a:xfrm>
            <a:off x="323850" y="1989138"/>
            <a:ext cx="8558213" cy="4392612"/>
          </a:xfrm>
        </p:spPr>
        <p:txBody>
          <a:bodyPr/>
          <a:lstStyle/>
          <a:p>
            <a:pPr eaLnBrk="1" hangingPunct="1">
              <a:lnSpc>
                <a:spcPct val="80000"/>
              </a:lnSpc>
              <a:buFont typeface="Wingdings" pitchFamily="2" charset="2"/>
              <a:buNone/>
            </a:pPr>
            <a:r>
              <a:rPr lang="en-US" altLang="zh-TW" sz="1800" b="1" smtClean="0">
                <a:solidFill>
                  <a:srgbClr val="7030A0"/>
                </a:solidFill>
                <a:latin typeface="標楷體" pitchFamily="65" charset="-120"/>
                <a:ea typeface="標楷體" pitchFamily="65" charset="-120"/>
              </a:rPr>
              <a:t>★</a:t>
            </a:r>
            <a:r>
              <a:rPr lang="zh-TW" altLang="en-US" sz="2200" b="1" smtClean="0">
                <a:solidFill>
                  <a:srgbClr val="7030A0"/>
                </a:solidFill>
                <a:latin typeface="標楷體" pitchFamily="65" charset="-120"/>
                <a:ea typeface="標楷體" pitchFamily="65" charset="-120"/>
              </a:rPr>
              <a:t>前行政院勞工委員會</a:t>
            </a:r>
            <a:r>
              <a:rPr lang="en-US" altLang="zh-TW" sz="2200" b="1" smtClean="0">
                <a:solidFill>
                  <a:srgbClr val="7030A0"/>
                </a:solidFill>
                <a:latin typeface="標楷體" pitchFamily="65" charset="-120"/>
                <a:ea typeface="標楷體" pitchFamily="65" charset="-120"/>
              </a:rPr>
              <a:t>93</a:t>
            </a:r>
            <a:r>
              <a:rPr lang="zh-TW" altLang="en-US" sz="2200" b="1" smtClean="0">
                <a:solidFill>
                  <a:srgbClr val="7030A0"/>
                </a:solidFill>
                <a:latin typeface="標楷體" pitchFamily="65" charset="-120"/>
                <a:ea typeface="標楷體" pitchFamily="65" charset="-120"/>
              </a:rPr>
              <a:t>年</a:t>
            </a:r>
            <a:r>
              <a:rPr lang="en-US" altLang="zh-TW" sz="2200" b="1" smtClean="0">
                <a:solidFill>
                  <a:srgbClr val="7030A0"/>
                </a:solidFill>
                <a:latin typeface="標楷體" pitchFamily="65" charset="-120"/>
                <a:ea typeface="標楷體" pitchFamily="65" charset="-120"/>
              </a:rPr>
              <a:t>7</a:t>
            </a:r>
            <a:r>
              <a:rPr lang="zh-TW" altLang="en-US" sz="2200" b="1" smtClean="0">
                <a:solidFill>
                  <a:srgbClr val="7030A0"/>
                </a:solidFill>
                <a:latin typeface="標楷體" pitchFamily="65" charset="-120"/>
                <a:ea typeface="標楷體" pitchFamily="65" charset="-120"/>
              </a:rPr>
              <a:t>月</a:t>
            </a:r>
            <a:r>
              <a:rPr lang="en-US" altLang="zh-TW" sz="2200" b="1" smtClean="0">
                <a:solidFill>
                  <a:srgbClr val="7030A0"/>
                </a:solidFill>
                <a:latin typeface="標楷體" pitchFamily="65" charset="-120"/>
                <a:ea typeface="標楷體" pitchFamily="65" charset="-120"/>
              </a:rPr>
              <a:t>22</a:t>
            </a:r>
            <a:r>
              <a:rPr lang="zh-TW" altLang="en-US" sz="2200" b="1" smtClean="0">
                <a:solidFill>
                  <a:srgbClr val="7030A0"/>
                </a:solidFill>
                <a:latin typeface="標楷體" pitchFamily="65" charset="-120"/>
                <a:ea typeface="標楷體" pitchFamily="65" charset="-120"/>
              </a:rPr>
              <a:t>日勞福</a:t>
            </a:r>
            <a:r>
              <a:rPr lang="en-US" altLang="zh-TW" sz="2200" b="1" smtClean="0">
                <a:solidFill>
                  <a:srgbClr val="7030A0"/>
                </a:solidFill>
                <a:latin typeface="標楷體" pitchFamily="65" charset="-120"/>
                <a:ea typeface="標楷體" pitchFamily="65" charset="-120"/>
              </a:rPr>
              <a:t>1</a:t>
            </a:r>
            <a:r>
              <a:rPr lang="zh-TW" altLang="en-US" sz="2200" b="1" smtClean="0">
                <a:solidFill>
                  <a:srgbClr val="7030A0"/>
                </a:solidFill>
                <a:latin typeface="標楷體" pitchFamily="65" charset="-120"/>
                <a:ea typeface="標楷體" pitchFamily="65" charset="-120"/>
              </a:rPr>
              <a:t>字第</a:t>
            </a:r>
            <a:r>
              <a:rPr lang="en-US" altLang="zh-TW" sz="2200" b="1" smtClean="0">
                <a:solidFill>
                  <a:srgbClr val="7030A0"/>
                </a:solidFill>
                <a:latin typeface="標楷體" pitchFamily="65" charset="-120"/>
                <a:ea typeface="標楷體" pitchFamily="65" charset="-120"/>
              </a:rPr>
              <a:t>0930035514</a:t>
            </a:r>
            <a:r>
              <a:rPr lang="zh-TW" altLang="en-US" sz="2200" b="1" smtClean="0">
                <a:solidFill>
                  <a:srgbClr val="7030A0"/>
                </a:solidFill>
                <a:latin typeface="標楷體" pitchFamily="65" charset="-120"/>
                <a:ea typeface="標楷體" pitchFamily="65" charset="-120"/>
              </a:rPr>
              <a:t>號令</a:t>
            </a:r>
          </a:p>
          <a:p>
            <a:pPr eaLnBrk="1" hangingPunct="1">
              <a:lnSpc>
                <a:spcPct val="80000"/>
              </a:lnSpc>
            </a:pPr>
            <a:r>
              <a:rPr lang="zh-TW" altLang="en-US" sz="2800" b="1" smtClean="0">
                <a:solidFill>
                  <a:srgbClr val="0000CC"/>
                </a:solidFill>
                <a:latin typeface="標楷體" pitchFamily="65" charset="-120"/>
                <a:ea typeface="標楷體" pitchFamily="65" charset="-120"/>
              </a:rPr>
              <a:t>職工福利金動支範圍及項目： </a:t>
            </a: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（一）福利輔助項目：婚喪喜慶、生育、傷病、急難救助等。 　 </a:t>
            </a: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（二）教育獎助項目：勞工進修補助、子女教育獎助等。 　 </a:t>
            </a: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（三）休閒育樂項目：文康活動、休閒旅遊、育樂設施等。 　 </a:t>
            </a: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（四）其他福利事項：年節慰問、團體保險、退休職工慰問等。</a:t>
            </a:r>
            <a:endParaRPr lang="en-US" altLang="zh-TW" sz="2200" b="1" smtClean="0">
              <a:latin typeface="標楷體" pitchFamily="65" charset="-120"/>
              <a:ea typeface="標楷體" pitchFamily="65" charset="-120"/>
            </a:endParaRP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 </a:t>
            </a:r>
          </a:p>
          <a:p>
            <a:pPr eaLnBrk="1" hangingPunct="1">
              <a:lnSpc>
                <a:spcPct val="80000"/>
              </a:lnSpc>
            </a:pPr>
            <a:r>
              <a:rPr lang="zh-TW" altLang="en-US" sz="2800" b="1" smtClean="0">
                <a:solidFill>
                  <a:srgbClr val="0000CC"/>
                </a:solidFill>
                <a:latin typeface="標楷體" pitchFamily="65" charset="-120"/>
                <a:ea typeface="標楷體" pitchFamily="65" charset="-120"/>
              </a:rPr>
              <a:t>職工福利金動支比率： </a:t>
            </a: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（一）以上各款動支比率不予限制，惟各款動支比率合計不得超過</a:t>
            </a:r>
            <a:endParaRPr lang="en-US" altLang="zh-TW" sz="2200" b="1" smtClean="0">
              <a:latin typeface="標楷體" pitchFamily="65" charset="-120"/>
              <a:ea typeface="標楷體" pitchFamily="65" charset="-120"/>
            </a:endParaRP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      當年度職工福利金收入總額</a:t>
            </a:r>
            <a:r>
              <a:rPr lang="en-US" altLang="zh-TW" sz="2200" b="1" smtClean="0">
                <a:latin typeface="標楷體" pitchFamily="65" charset="-120"/>
                <a:ea typeface="標楷體" pitchFamily="65" charset="-120"/>
              </a:rPr>
              <a:t>100%</a:t>
            </a:r>
            <a:r>
              <a:rPr lang="zh-TW" altLang="en-US" sz="2200" b="1" smtClean="0">
                <a:latin typeface="標楷體" pitchFamily="65" charset="-120"/>
                <a:ea typeface="標楷體" pitchFamily="65" charset="-120"/>
              </a:rPr>
              <a:t>。 </a:t>
            </a: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（二）職工福利金以</a:t>
            </a:r>
            <a:r>
              <a:rPr lang="zh-TW" altLang="en-US" sz="2200" b="1" u="sng" smtClean="0">
                <a:solidFill>
                  <a:srgbClr val="FF0000"/>
                </a:solidFill>
                <a:latin typeface="標楷體" pitchFamily="65" charset="-120"/>
                <a:ea typeface="標楷體" pitchFamily="65" charset="-120"/>
              </a:rPr>
              <a:t>現金方式</a:t>
            </a:r>
            <a:r>
              <a:rPr lang="zh-TW" altLang="en-US" sz="2200" b="1" smtClean="0">
                <a:latin typeface="標楷體" pitchFamily="65" charset="-120"/>
                <a:ea typeface="標楷體" pitchFamily="65" charset="-120"/>
              </a:rPr>
              <a:t>發給職工，應以直接普遍為原則，並</a:t>
            </a:r>
            <a:endParaRPr lang="en-US" altLang="zh-TW" sz="2200" b="1" smtClean="0">
              <a:latin typeface="標楷體" pitchFamily="65" charset="-120"/>
              <a:ea typeface="標楷體" pitchFamily="65" charset="-120"/>
            </a:endParaRPr>
          </a:p>
          <a:p>
            <a:pPr eaLnBrk="1" hangingPunct="1">
              <a:lnSpc>
                <a:spcPct val="80000"/>
              </a:lnSpc>
              <a:buFont typeface="Wingdings" pitchFamily="2" charset="2"/>
              <a:buNone/>
            </a:pPr>
            <a:r>
              <a:rPr lang="zh-TW" altLang="en-US" sz="2200" b="1" smtClean="0">
                <a:latin typeface="標楷體" pitchFamily="65" charset="-120"/>
                <a:ea typeface="標楷體" pitchFamily="65" charset="-120"/>
              </a:rPr>
              <a:t>      不得超過當年度職工福利金收入總額</a:t>
            </a:r>
            <a:r>
              <a:rPr lang="en-US" altLang="zh-TW" sz="2200" b="1" smtClean="0">
                <a:solidFill>
                  <a:srgbClr val="FF0000"/>
                </a:solidFill>
                <a:latin typeface="標楷體" pitchFamily="65" charset="-120"/>
                <a:ea typeface="標楷體" pitchFamily="65" charset="-120"/>
              </a:rPr>
              <a:t>40%</a:t>
            </a:r>
            <a:r>
              <a:rPr lang="zh-TW" altLang="en-US" sz="2200" b="1" smtClean="0">
                <a:latin typeface="標楷體" pitchFamily="65" charset="-120"/>
                <a:ea typeface="標楷體" pitchFamily="65" charset="-120"/>
              </a:rPr>
              <a:t>。</a:t>
            </a:r>
            <a:r>
              <a:rPr lang="en-US" altLang="zh-TW" sz="2200" b="1" smtClean="0">
                <a:latin typeface="標楷體" pitchFamily="65" charset="-120"/>
                <a:ea typeface="標楷體" pitchFamily="65" charset="-120"/>
              </a:rPr>
              <a:t>(</a:t>
            </a:r>
            <a:r>
              <a:rPr lang="zh-TW" altLang="en-US" sz="2200" b="1" smtClean="0">
                <a:latin typeface="標楷體" pitchFamily="65" charset="-120"/>
                <a:ea typeface="標楷體" pitchFamily="65" charset="-120"/>
              </a:rPr>
              <a:t>如三節禮金</a:t>
            </a:r>
            <a:r>
              <a:rPr lang="en-US" altLang="zh-TW" sz="2200" b="1" smtClean="0">
                <a:latin typeface="標楷體" pitchFamily="65" charset="-120"/>
                <a:ea typeface="標楷體" pitchFamily="65" charset="-120"/>
              </a:rPr>
              <a:t>)</a:t>
            </a:r>
            <a:endParaRPr lang="zh-TW" altLang="en-US" sz="2200" b="1"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21A38F8-34AA-446C-8717-3F10EB3E8D58}" type="slidenum">
              <a:rPr kumimoji="0" lang="en-US" altLang="zh-TW" smtClean="0"/>
              <a:pPr eaLnBrk="1" hangingPunct="1"/>
              <a:t>32</a:t>
            </a:fld>
            <a:endParaRPr kumimoji="0" lang="en-US" altLang="zh-TW" smtClean="0"/>
          </a:p>
        </p:txBody>
      </p:sp>
      <p:sp>
        <p:nvSpPr>
          <p:cNvPr id="34819" name="Rectangle 2"/>
          <p:cNvSpPr>
            <a:spLocks noGrp="1" noChangeArrowheads="1"/>
          </p:cNvSpPr>
          <p:nvPr>
            <p:ph type="title"/>
          </p:nvPr>
        </p:nvSpPr>
        <p:spPr>
          <a:xfrm>
            <a:off x="827088" y="476250"/>
            <a:ext cx="8137525" cy="1143000"/>
          </a:xfrm>
        </p:spPr>
        <p:txBody>
          <a:bodyPr/>
          <a:lstStyle/>
          <a:p>
            <a:pPr eaLnBrk="1" hangingPunct="1"/>
            <a:r>
              <a:rPr lang="zh-TW" altLang="en-US" sz="3600" b="1" smtClean="0">
                <a:ea typeface="標楷體" pitchFamily="65" charset="-120"/>
              </a:rPr>
              <a:t>肆、職工福利金動支範圍、項目及比率</a:t>
            </a:r>
          </a:p>
        </p:txBody>
      </p:sp>
      <p:sp>
        <p:nvSpPr>
          <p:cNvPr id="38916" name="Rectangle 3"/>
          <p:cNvSpPr>
            <a:spLocks noGrp="1" noChangeArrowheads="1"/>
          </p:cNvSpPr>
          <p:nvPr>
            <p:ph type="body" idx="1"/>
          </p:nvPr>
        </p:nvSpPr>
        <p:spPr>
          <a:xfrm>
            <a:off x="323850" y="1989138"/>
            <a:ext cx="8558213" cy="4392612"/>
          </a:xfrm>
        </p:spPr>
        <p:txBody>
          <a:bodyPr/>
          <a:lstStyle/>
          <a:p>
            <a:pPr>
              <a:defRPr/>
            </a:pPr>
            <a:r>
              <a:rPr lang="zh-TW" altLang="zh-TW" sz="2800" b="1" dirty="0">
                <a:solidFill>
                  <a:srgbClr val="FF0000"/>
                </a:solidFill>
                <a:latin typeface="標楷體" pitchFamily="65" charset="-120"/>
                <a:ea typeface="標楷體" pitchFamily="65" charset="-120"/>
              </a:rPr>
              <a:t>職工福利金不得動支事項</a:t>
            </a:r>
            <a:r>
              <a:rPr lang="en-US" altLang="zh-TW" sz="2800" b="1" dirty="0">
                <a:solidFill>
                  <a:srgbClr val="FF0000"/>
                </a:solidFill>
                <a:latin typeface="標楷體" pitchFamily="65" charset="-120"/>
                <a:ea typeface="標楷體" pitchFamily="65" charset="-120"/>
              </a:rPr>
              <a:t>: </a:t>
            </a:r>
            <a:endParaRPr lang="zh-TW" altLang="zh-TW" sz="2800" b="1" dirty="0">
              <a:solidFill>
                <a:srgbClr val="FF0000"/>
              </a:solidFill>
              <a:latin typeface="標楷體" pitchFamily="65" charset="-120"/>
              <a:ea typeface="標楷體" pitchFamily="65" charset="-120"/>
            </a:endParaRPr>
          </a:p>
          <a:p>
            <a:pPr marL="0" indent="0">
              <a:buFont typeface="Wingdings" pitchFamily="2" charset="2"/>
              <a:buNone/>
              <a:defRPr/>
            </a:pPr>
            <a:r>
              <a:rPr lang="zh-TW" altLang="zh-TW" sz="2800" b="1" dirty="0">
                <a:latin typeface="標楷體" pitchFamily="65" charset="-120"/>
                <a:ea typeface="標楷體" pitchFamily="65" charset="-120"/>
              </a:rPr>
              <a:t>勞健保費、健康檢查、工作服</a:t>
            </a:r>
            <a:r>
              <a:rPr lang="en-US" altLang="zh-TW" sz="2800" b="1" dirty="0">
                <a:latin typeface="標楷體" pitchFamily="65" charset="-120"/>
                <a:ea typeface="標楷體" pitchFamily="65" charset="-120"/>
              </a:rPr>
              <a:t>(</a:t>
            </a:r>
            <a:r>
              <a:rPr lang="zh-TW" altLang="zh-TW" sz="2800" b="1" dirty="0">
                <a:latin typeface="標楷體" pitchFamily="65" charset="-120"/>
                <a:ea typeface="標楷體" pitchFamily="65" charset="-120"/>
              </a:rPr>
              <a:t>鞋</a:t>
            </a:r>
            <a:r>
              <a:rPr lang="en-US" altLang="zh-TW" sz="2800" b="1" dirty="0">
                <a:latin typeface="標楷體" pitchFamily="65" charset="-120"/>
                <a:ea typeface="標楷體" pitchFamily="65" charset="-120"/>
              </a:rPr>
              <a:t>)</a:t>
            </a:r>
            <a:r>
              <a:rPr lang="zh-TW" altLang="zh-TW" sz="2800" b="1" dirty="0">
                <a:latin typeface="標楷體" pitchFamily="65" charset="-120"/>
                <a:ea typeface="標楷體" pitchFamily="65" charset="-120"/>
              </a:rPr>
              <a:t>、分紅獎金、尾牙聚餐產生之費用、公司週年慶活動、捐贈、贊助、出借、轉投資、存放事業單位優利生息、薪資、資遣費、公務車、服務年資獎金等</a:t>
            </a:r>
            <a:r>
              <a:rPr lang="zh-TW" altLang="zh-TW"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marL="0" indent="0">
              <a:buFont typeface="Wingdings" pitchFamily="2" charset="2"/>
              <a:buNone/>
              <a:defRPr/>
            </a:pPr>
            <a:endParaRPr lang="en-US" altLang="zh-TW" sz="2800" b="1" dirty="0" smtClean="0">
              <a:latin typeface="標楷體" pitchFamily="65" charset="-120"/>
              <a:ea typeface="標楷體" pitchFamily="65" charset="-120"/>
            </a:endParaRPr>
          </a:p>
          <a:p>
            <a:pPr marL="0" indent="0">
              <a:buFont typeface="Wingdings" pitchFamily="2" charset="2"/>
              <a:buNone/>
              <a:defRPr/>
            </a:pPr>
            <a:r>
              <a:rPr lang="zh-TW" altLang="zh-TW" sz="2800" b="1" dirty="0" smtClean="0">
                <a:latin typeface="標楷體" pitchFamily="65" charset="-120"/>
                <a:ea typeface="標楷體" pitchFamily="65" charset="-120"/>
              </a:rPr>
              <a:t>另</a:t>
            </a:r>
            <a:r>
              <a:rPr lang="zh-TW" altLang="zh-TW" sz="2800" b="1" dirty="0">
                <a:latin typeface="標楷體" pitchFamily="65" charset="-120"/>
                <a:ea typeface="標楷體" pitchFamily="65" charset="-120"/>
              </a:rPr>
              <a:t>為符合公平普遍原則，</a:t>
            </a:r>
            <a:r>
              <a:rPr lang="zh-TW" altLang="zh-TW" sz="2800" b="1" dirty="0">
                <a:solidFill>
                  <a:srgbClr val="003399"/>
                </a:solidFill>
                <a:latin typeface="標楷體" pitchFamily="65" charset="-120"/>
                <a:ea typeface="標楷體" pitchFamily="65" charset="-120"/>
              </a:rPr>
              <a:t>福委會不得以年資、薪資、職等作為職工福利補助標準</a:t>
            </a:r>
            <a:r>
              <a:rPr lang="zh-TW" altLang="zh-TW" sz="2800" b="1" dirty="0">
                <a:latin typeface="標楷體" pitchFamily="65" charset="-120"/>
                <a:ea typeface="標楷體" pitchFamily="65" charset="-120"/>
              </a:rPr>
              <a: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E81D3861-7F38-40E5-B061-A49B5B27E2B7}" type="slidenum">
              <a:rPr kumimoji="0" lang="en-US" altLang="zh-TW" smtClean="0"/>
              <a:pPr eaLnBrk="1" hangingPunct="1"/>
              <a:t>33</a:t>
            </a:fld>
            <a:endParaRPr kumimoji="0" lang="en-US" altLang="zh-TW" smtClean="0"/>
          </a:p>
        </p:txBody>
      </p:sp>
      <p:sp>
        <p:nvSpPr>
          <p:cNvPr id="35843" name="Rectangle 2"/>
          <p:cNvSpPr>
            <a:spLocks noGrp="1" noChangeArrowheads="1"/>
          </p:cNvSpPr>
          <p:nvPr>
            <p:ph type="title"/>
          </p:nvPr>
        </p:nvSpPr>
        <p:spPr>
          <a:xfrm>
            <a:off x="611188" y="476250"/>
            <a:ext cx="7993062" cy="695325"/>
          </a:xfrm>
        </p:spPr>
        <p:txBody>
          <a:bodyPr/>
          <a:lstStyle/>
          <a:p>
            <a:pPr eaLnBrk="1" hangingPunct="1"/>
            <a:r>
              <a:rPr lang="zh-TW" altLang="en-US" sz="3200" b="1" smtClean="0">
                <a:latin typeface="標楷體" pitchFamily="65" charset="-120"/>
                <a:ea typeface="標楷體" pitchFamily="65" charset="-120"/>
              </a:rPr>
              <a:t>一、職工福利委員會每年動用之職工福利金</a:t>
            </a:r>
          </a:p>
        </p:txBody>
      </p:sp>
      <p:sp>
        <p:nvSpPr>
          <p:cNvPr id="5125" name="Rectangle 3"/>
          <p:cNvSpPr>
            <a:spLocks noGrp="1" noChangeArrowheads="1"/>
          </p:cNvSpPr>
          <p:nvPr>
            <p:ph type="body" sz="half" idx="1"/>
          </p:nvPr>
        </p:nvSpPr>
        <p:spPr>
          <a:xfrm>
            <a:off x="250825" y="2017713"/>
            <a:ext cx="8569325" cy="4435475"/>
          </a:xfrm>
        </p:spPr>
        <p:txBody>
          <a:bodyPr/>
          <a:lstStyle/>
          <a:p>
            <a:pPr eaLnBrk="1" hangingPunct="1">
              <a:defRPr/>
            </a:pPr>
            <a:r>
              <a:rPr kumimoji="0" lang="zh-TW" altLang="en-US" sz="2400" b="1" u="sng" dirty="0" smtClean="0">
                <a:solidFill>
                  <a:srgbClr val="FF0000"/>
                </a:solidFill>
                <a:latin typeface="標楷體" pitchFamily="65" charset="-120"/>
                <a:ea typeface="標楷體" pitchFamily="65" charset="-120"/>
              </a:rPr>
              <a:t>當年度職工福利金各項收入</a:t>
            </a:r>
            <a:endParaRPr kumimoji="0" lang="en-US" altLang="zh-TW" sz="2400" b="1" u="sng" dirty="0" smtClean="0">
              <a:solidFill>
                <a:srgbClr val="FF0000"/>
              </a:solidFill>
              <a:latin typeface="標楷體" pitchFamily="65" charset="-120"/>
              <a:ea typeface="標楷體" pitchFamily="65" charset="-120"/>
            </a:endParaRPr>
          </a:p>
          <a:p>
            <a:pPr indent="11113" eaLnBrk="1" hangingPunct="1">
              <a:buFont typeface="Wingdings" pitchFamily="2" charset="2"/>
              <a:buNone/>
              <a:defRPr/>
            </a:pPr>
            <a:r>
              <a:rPr kumimoji="0" lang="zh-TW" altLang="en-US" sz="2000" b="1" dirty="0" smtClean="0">
                <a:latin typeface="標楷體" pitchFamily="65" charset="-120"/>
                <a:ea typeface="標楷體" pitchFamily="65" charset="-120"/>
              </a:rPr>
              <a:t>營業收入總額提撥、員工薪津扣提、下腳變價、利息收入、職工福利事業收入</a:t>
            </a:r>
            <a:r>
              <a:rPr kumimoji="0" lang="en-US" altLang="zh-TW" sz="2000" b="1" dirty="0" smtClean="0">
                <a:latin typeface="標楷體" pitchFamily="65" charset="-120"/>
                <a:ea typeface="標楷體" pitchFamily="65" charset="-120"/>
              </a:rPr>
              <a:t>…</a:t>
            </a:r>
            <a:r>
              <a:rPr kumimoji="0" lang="zh-TW" altLang="en-US" sz="2000" b="1" dirty="0" smtClean="0">
                <a:latin typeface="標楷體" pitchFamily="65" charset="-120"/>
                <a:ea typeface="標楷體" pitchFamily="65" charset="-120"/>
              </a:rPr>
              <a:t>等。</a:t>
            </a:r>
          </a:p>
          <a:p>
            <a:pPr eaLnBrk="1" hangingPunct="1">
              <a:defRPr/>
            </a:pPr>
            <a:r>
              <a:rPr kumimoji="0" lang="zh-TW" altLang="en-US" sz="2400" b="1" u="sng" dirty="0" smtClean="0">
                <a:solidFill>
                  <a:srgbClr val="FF0000"/>
                </a:solidFill>
                <a:latin typeface="標楷體" pitchFamily="65" charset="-120"/>
                <a:ea typeface="標楷體" pitchFamily="65" charset="-120"/>
              </a:rPr>
              <a:t>去年度結餘</a:t>
            </a:r>
            <a:endParaRPr kumimoji="0" lang="en-US" altLang="zh-TW" sz="2400" b="1" u="sng" dirty="0" smtClean="0">
              <a:solidFill>
                <a:srgbClr val="FF0000"/>
              </a:solidFill>
              <a:latin typeface="標楷體" pitchFamily="65" charset="-120"/>
              <a:ea typeface="標楷體" pitchFamily="65" charset="-120"/>
            </a:endParaRPr>
          </a:p>
          <a:p>
            <a:pPr eaLnBrk="1" hangingPunct="1">
              <a:buFont typeface="Wingdings" pitchFamily="2" charset="2"/>
              <a:buNone/>
              <a:defRPr/>
            </a:pPr>
            <a:r>
              <a:rPr lang="zh-TW" altLang="en-US" sz="2000" b="1" dirty="0" smtClean="0">
                <a:latin typeface="標楷體" pitchFamily="65" charset="-120"/>
                <a:ea typeface="標楷體" pitchFamily="65" charset="-120"/>
              </a:rPr>
              <a:t>★</a:t>
            </a:r>
            <a:r>
              <a:rPr lang="zh-TW" altLang="en-US" sz="2000" b="1" dirty="0" smtClean="0">
                <a:solidFill>
                  <a:srgbClr val="7030A0"/>
                </a:solidFill>
                <a:latin typeface="標楷體" pitchFamily="65" charset="-120"/>
                <a:ea typeface="標楷體" pitchFamily="65" charset="-120"/>
              </a:rPr>
              <a:t>前行政院勞工委員會</a:t>
            </a:r>
            <a:r>
              <a:rPr lang="en-US" altLang="zh-TW" sz="2000" b="1" dirty="0" smtClean="0">
                <a:solidFill>
                  <a:srgbClr val="7030A0"/>
                </a:solidFill>
                <a:latin typeface="標楷體" pitchFamily="65" charset="-120"/>
                <a:ea typeface="標楷體" pitchFamily="65" charset="-120"/>
              </a:rPr>
              <a:t>81</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3</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12</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81</a:t>
            </a:r>
            <a:r>
              <a:rPr lang="zh-TW" altLang="en-US" sz="2000" b="1" dirty="0" smtClean="0">
                <a:solidFill>
                  <a:srgbClr val="7030A0"/>
                </a:solidFill>
                <a:latin typeface="標楷體" pitchFamily="65" charset="-120"/>
                <a:ea typeface="標楷體" pitchFamily="65" charset="-120"/>
              </a:rPr>
              <a:t>勞福</a:t>
            </a:r>
            <a:r>
              <a:rPr lang="en-US" altLang="zh-TW" sz="2000" b="1" dirty="0" smtClean="0">
                <a:solidFill>
                  <a:srgbClr val="7030A0"/>
                </a:solidFill>
                <a:latin typeface="標楷體" pitchFamily="65" charset="-120"/>
                <a:ea typeface="標楷體" pitchFamily="65" charset="-120"/>
              </a:rPr>
              <a:t>1</a:t>
            </a:r>
            <a:r>
              <a:rPr lang="zh-TW" altLang="en-US" sz="2000" b="1" dirty="0" smtClean="0">
                <a:solidFill>
                  <a:srgbClr val="7030A0"/>
                </a:solidFill>
                <a:latin typeface="標楷體" pitchFamily="65" charset="-120"/>
                <a:ea typeface="標楷體" pitchFamily="65" charset="-120"/>
              </a:rPr>
              <a:t>字第</a:t>
            </a:r>
            <a:r>
              <a:rPr lang="en-US" altLang="zh-TW" sz="2000" b="1" dirty="0" smtClean="0">
                <a:solidFill>
                  <a:srgbClr val="7030A0"/>
                </a:solidFill>
                <a:latin typeface="標楷體" pitchFamily="65" charset="-120"/>
                <a:ea typeface="標楷體" pitchFamily="65" charset="-120"/>
              </a:rPr>
              <a:t>07157</a:t>
            </a:r>
            <a:r>
              <a:rPr lang="zh-TW" altLang="en-US" sz="2000" b="1" dirty="0" smtClean="0">
                <a:solidFill>
                  <a:srgbClr val="7030A0"/>
                </a:solidFill>
                <a:latin typeface="標楷體" pitchFamily="65" charset="-120"/>
                <a:ea typeface="標楷體" pitchFamily="65" charset="-120"/>
              </a:rPr>
              <a:t>號函 </a:t>
            </a:r>
            <a:endParaRPr kumimoji="0" lang="en-US" altLang="zh-TW" sz="2000" b="1" dirty="0" smtClean="0">
              <a:solidFill>
                <a:srgbClr val="7030A0"/>
              </a:solidFill>
              <a:latin typeface="標楷體" pitchFamily="65" charset="-120"/>
              <a:ea typeface="標楷體" pitchFamily="65" charset="-120"/>
            </a:endParaRPr>
          </a:p>
          <a:p>
            <a:pPr marL="265113" indent="0" eaLnBrk="1" hangingPunct="1">
              <a:buFont typeface="Wingdings" pitchFamily="2" charset="2"/>
              <a:buNone/>
              <a:defRPr/>
            </a:pPr>
            <a:r>
              <a:rPr kumimoji="0" lang="zh-TW" altLang="en-US" sz="2000" b="1" dirty="0" smtClean="0">
                <a:latin typeface="標楷體" pitchFamily="65" charset="-120"/>
                <a:ea typeface="標楷體" pitchFamily="65" charset="-120"/>
              </a:rPr>
              <a:t>職工福利機構每年度結存職工福利金應併入次年度收入預算，用以推展次年度職工福利工作計畫事項。</a:t>
            </a:r>
            <a:endParaRPr kumimoji="0" lang="zh-TW" altLang="en-US" sz="2400" b="1" u="sng" dirty="0" smtClean="0">
              <a:solidFill>
                <a:srgbClr val="0000CC"/>
              </a:solidFill>
              <a:latin typeface="標楷體" pitchFamily="65" charset="-120"/>
              <a:ea typeface="標楷體" pitchFamily="65" charset="-120"/>
            </a:endParaRPr>
          </a:p>
          <a:p>
            <a:pPr eaLnBrk="1" hangingPunct="1">
              <a:defRPr/>
            </a:pPr>
            <a:r>
              <a:rPr kumimoji="0" lang="zh-TW" altLang="en-US" sz="2400" b="1" u="sng" dirty="0" smtClean="0">
                <a:solidFill>
                  <a:srgbClr val="FF0000"/>
                </a:solidFill>
                <a:latin typeface="標楷體" pitchFamily="65" charset="-120"/>
                <a:ea typeface="標楷體" pitchFamily="65" charset="-120"/>
              </a:rPr>
              <a:t>歷年累積結存職工福利金</a:t>
            </a:r>
            <a:r>
              <a:rPr kumimoji="0" lang="en-US" altLang="zh-TW" sz="2400" b="1" u="sng" dirty="0" smtClean="0">
                <a:solidFill>
                  <a:srgbClr val="FF0000"/>
                </a:solidFill>
                <a:latin typeface="標楷體" pitchFamily="65" charset="-120"/>
                <a:ea typeface="標楷體" pitchFamily="65" charset="-120"/>
              </a:rPr>
              <a:t>5%</a:t>
            </a:r>
            <a:endParaRPr kumimoji="0" lang="zh-TW" altLang="en-US" sz="2400" b="1" u="sng" dirty="0" smtClean="0">
              <a:solidFill>
                <a:srgbClr val="FF0000"/>
              </a:solidFill>
              <a:latin typeface="標楷體" pitchFamily="65" charset="-120"/>
              <a:ea typeface="標楷體" pitchFamily="65" charset="-120"/>
            </a:endParaRPr>
          </a:p>
          <a:p>
            <a:pPr eaLnBrk="1" hangingPunct="1">
              <a:buFont typeface="Wingdings" pitchFamily="2" charset="2"/>
              <a:buNone/>
              <a:defRPr/>
            </a:pPr>
            <a:r>
              <a:rPr lang="zh-TW" altLang="en-US" sz="2000" b="1" dirty="0" smtClean="0">
                <a:latin typeface="標楷體" pitchFamily="65" charset="-120"/>
                <a:ea typeface="標楷體" pitchFamily="65" charset="-120"/>
              </a:rPr>
              <a:t>★</a:t>
            </a:r>
            <a:r>
              <a:rPr kumimoji="0" lang="zh-TW" altLang="en-US" sz="2000" b="1" dirty="0" smtClean="0">
                <a:solidFill>
                  <a:srgbClr val="7030A0"/>
                </a:solidFill>
                <a:latin typeface="標楷體" pitchFamily="65" charset="-120"/>
                <a:ea typeface="標楷體" pitchFamily="65" charset="-120"/>
              </a:rPr>
              <a:t>前行政院勞工委員會</a:t>
            </a:r>
            <a:r>
              <a:rPr kumimoji="0" lang="en-US" altLang="zh-TW" sz="2000" b="1" dirty="0" smtClean="0">
                <a:solidFill>
                  <a:srgbClr val="7030A0"/>
                </a:solidFill>
                <a:latin typeface="標楷體" pitchFamily="65" charset="-120"/>
                <a:ea typeface="標楷體" pitchFamily="65" charset="-120"/>
              </a:rPr>
              <a:t>91</a:t>
            </a:r>
            <a:r>
              <a:rPr kumimoji="0" lang="zh-TW" altLang="en-US" sz="2000" b="1" dirty="0" smtClean="0">
                <a:solidFill>
                  <a:srgbClr val="7030A0"/>
                </a:solidFill>
                <a:latin typeface="標楷體" pitchFamily="65" charset="-120"/>
                <a:ea typeface="標楷體" pitchFamily="65" charset="-120"/>
              </a:rPr>
              <a:t>年</a:t>
            </a:r>
            <a:r>
              <a:rPr kumimoji="0" lang="en-US" altLang="zh-TW" sz="2000" b="1" dirty="0" smtClean="0">
                <a:solidFill>
                  <a:srgbClr val="7030A0"/>
                </a:solidFill>
                <a:latin typeface="標楷體" pitchFamily="65" charset="-120"/>
                <a:ea typeface="標楷體" pitchFamily="65" charset="-120"/>
              </a:rPr>
              <a:t>2</a:t>
            </a:r>
            <a:r>
              <a:rPr kumimoji="0" lang="zh-TW" altLang="en-US" sz="2000" b="1" dirty="0" smtClean="0">
                <a:solidFill>
                  <a:srgbClr val="7030A0"/>
                </a:solidFill>
                <a:latin typeface="標楷體" pitchFamily="65" charset="-120"/>
                <a:ea typeface="標楷體" pitchFamily="65" charset="-120"/>
              </a:rPr>
              <a:t>月</a:t>
            </a:r>
            <a:r>
              <a:rPr kumimoji="0" lang="en-US" altLang="zh-TW" sz="2000" b="1" dirty="0" smtClean="0">
                <a:solidFill>
                  <a:srgbClr val="7030A0"/>
                </a:solidFill>
                <a:latin typeface="標楷體" pitchFamily="65" charset="-120"/>
                <a:ea typeface="標楷體" pitchFamily="65" charset="-120"/>
              </a:rPr>
              <a:t>5</a:t>
            </a:r>
            <a:r>
              <a:rPr kumimoji="0" lang="zh-TW" altLang="en-US" sz="2000" b="1" dirty="0" smtClean="0">
                <a:solidFill>
                  <a:srgbClr val="7030A0"/>
                </a:solidFill>
                <a:latin typeface="標楷體" pitchFamily="65" charset="-120"/>
                <a:ea typeface="標楷體" pitchFamily="65" charset="-120"/>
              </a:rPr>
              <a:t>日勞福</a:t>
            </a:r>
            <a:r>
              <a:rPr kumimoji="0" lang="en-US" altLang="zh-TW" sz="2000" b="1" dirty="0" smtClean="0">
                <a:solidFill>
                  <a:srgbClr val="7030A0"/>
                </a:solidFill>
                <a:latin typeface="標楷體" pitchFamily="65" charset="-120"/>
                <a:ea typeface="標楷體" pitchFamily="65" charset="-120"/>
              </a:rPr>
              <a:t>1</a:t>
            </a:r>
            <a:r>
              <a:rPr kumimoji="0" lang="zh-TW" altLang="en-US" sz="2000" b="1" dirty="0" smtClean="0">
                <a:solidFill>
                  <a:srgbClr val="7030A0"/>
                </a:solidFill>
                <a:latin typeface="標楷體" pitchFamily="65" charset="-120"/>
                <a:ea typeface="標楷體" pitchFamily="65" charset="-120"/>
              </a:rPr>
              <a:t>字第</a:t>
            </a:r>
            <a:r>
              <a:rPr kumimoji="0" lang="en-US" altLang="zh-TW" sz="2000" b="1" dirty="0" smtClean="0">
                <a:solidFill>
                  <a:srgbClr val="7030A0"/>
                </a:solidFill>
                <a:latin typeface="標楷體" pitchFamily="65" charset="-120"/>
                <a:ea typeface="標楷體" pitchFamily="65" charset="-120"/>
              </a:rPr>
              <a:t>0910006049</a:t>
            </a:r>
            <a:r>
              <a:rPr kumimoji="0" lang="zh-TW" altLang="en-US" sz="2000" b="1" dirty="0" smtClean="0">
                <a:solidFill>
                  <a:srgbClr val="7030A0"/>
                </a:solidFill>
                <a:latin typeface="標楷體" pitchFamily="65" charset="-120"/>
                <a:ea typeface="標楷體" pitchFamily="65" charset="-120"/>
              </a:rPr>
              <a:t>號函</a:t>
            </a:r>
          </a:p>
          <a:p>
            <a:pPr marL="265113" indent="-265113" eaLnBrk="1" hangingPunct="1">
              <a:buFont typeface="Wingdings" pitchFamily="2" charset="2"/>
              <a:buNone/>
              <a:defRPr/>
            </a:pPr>
            <a:r>
              <a:rPr kumimoji="0" lang="zh-TW" altLang="en-US" sz="2000" b="1" dirty="0" smtClean="0">
                <a:latin typeface="標楷體" pitchFamily="65" charset="-120"/>
                <a:ea typeface="標楷體" pitchFamily="65" charset="-120"/>
              </a:rPr>
              <a:t>  為免職工福利委員會繼續累積龐大職工福利金，每年宜就其歷年累積結存職工福利金提撥</a:t>
            </a:r>
            <a:r>
              <a:rPr kumimoji="0" lang="en-US" altLang="zh-TW" sz="2000" b="1" dirty="0" smtClean="0">
                <a:latin typeface="標楷體" pitchFamily="65" charset="-120"/>
                <a:ea typeface="標楷體" pitchFamily="65" charset="-120"/>
              </a:rPr>
              <a:t>5%</a:t>
            </a:r>
            <a:r>
              <a:rPr kumimoji="0" lang="zh-TW" altLang="en-US" sz="2000" b="1" dirty="0" smtClean="0">
                <a:latin typeface="標楷體" pitchFamily="65" charset="-120"/>
                <a:ea typeface="標楷體" pitchFamily="65" charset="-120"/>
              </a:rPr>
              <a:t>併入年度收入，用於辦理當年度職工福利事業。</a:t>
            </a:r>
          </a:p>
          <a:p>
            <a:pPr eaLnBrk="1" hangingPunct="1">
              <a:defRPr/>
            </a:pPr>
            <a:endParaRPr kumimoji="0" lang="en-US" altLang="zh-TW" sz="2800" dirty="0" smtClean="0">
              <a:latin typeface="標楷體" pitchFamily="65" charset="-120"/>
              <a:ea typeface="標楷體" pitchFamily="65" charset="-120"/>
            </a:endParaRPr>
          </a:p>
        </p:txBody>
      </p:sp>
      <p:graphicFrame>
        <p:nvGraphicFramePr>
          <p:cNvPr id="35845" name="Object 15"/>
          <p:cNvGraphicFramePr>
            <a:graphicFrameLocks noGrp="1" noChangeAspect="1"/>
          </p:cNvGraphicFramePr>
          <p:nvPr>
            <p:ph sz="half" idx="2"/>
          </p:nvPr>
        </p:nvGraphicFramePr>
        <p:xfrm>
          <a:off x="7596188" y="1125538"/>
          <a:ext cx="1228725" cy="1074737"/>
        </p:xfrm>
        <a:graphic>
          <a:graphicData uri="http://schemas.openxmlformats.org/presentationml/2006/ole">
            <mc:AlternateContent xmlns:mc="http://schemas.openxmlformats.org/markup-compatibility/2006">
              <mc:Choice xmlns:v="urn:schemas-microsoft-com:vml" Requires="v">
                <p:oleObj spid="_x0000_s35851" name="多媒體項目" r:id="rId3" imgW="442570" imgH="387706" progId="MS_ClipArt_Gallery.2">
                  <p:embed/>
                </p:oleObj>
              </mc:Choice>
              <mc:Fallback>
                <p:oleObj name="多媒體項目" r:id="rId3" imgW="442570" imgH="387706" progId="MS_ClipArt_Gallery.2">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188" y="1125538"/>
                        <a:ext cx="1228725" cy="1074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6283620-EA50-42D7-A19B-B7DE5DE1A97E}" type="slidenum">
              <a:rPr kumimoji="0" lang="en-US" altLang="zh-TW" smtClean="0"/>
              <a:pPr eaLnBrk="1" hangingPunct="1"/>
              <a:t>34</a:t>
            </a:fld>
            <a:endParaRPr kumimoji="0" lang="en-US" altLang="zh-TW" smtClean="0"/>
          </a:p>
        </p:txBody>
      </p:sp>
      <p:sp>
        <p:nvSpPr>
          <p:cNvPr id="36867" name="Rectangle 2"/>
          <p:cNvSpPr>
            <a:spLocks noGrp="1" noChangeArrowheads="1"/>
          </p:cNvSpPr>
          <p:nvPr>
            <p:ph type="title"/>
          </p:nvPr>
        </p:nvSpPr>
        <p:spPr>
          <a:xfrm>
            <a:off x="827088" y="476250"/>
            <a:ext cx="8137525" cy="1143000"/>
          </a:xfrm>
        </p:spPr>
        <p:txBody>
          <a:bodyPr/>
          <a:lstStyle/>
          <a:p>
            <a:pPr eaLnBrk="1" hangingPunct="1"/>
            <a:r>
              <a:rPr lang="zh-TW" altLang="en-US" sz="3000" b="1" smtClean="0">
                <a:latin typeface="標楷體" pitchFamily="65" charset="-120"/>
                <a:ea typeface="標楷體" pitchFamily="65" charset="-120"/>
              </a:rPr>
              <a:t>二、職工福利金動支範圍、項目及比率疑義</a:t>
            </a:r>
            <a:r>
              <a:rPr lang="en-US" altLang="zh-TW" sz="3000" b="1" smtClean="0">
                <a:latin typeface="標楷體" pitchFamily="65" charset="-120"/>
                <a:ea typeface="標楷體" pitchFamily="65" charset="-120"/>
              </a:rPr>
              <a:t>(</a:t>
            </a:r>
            <a:r>
              <a:rPr lang="zh-TW" altLang="en-US" sz="3000" b="1" smtClean="0">
                <a:latin typeface="標楷體" pitchFamily="65" charset="-120"/>
                <a:ea typeface="標楷體" pitchFamily="65" charset="-120"/>
              </a:rPr>
              <a:t>一</a:t>
            </a:r>
            <a:r>
              <a:rPr lang="en-US" altLang="zh-TW" sz="3000" b="1" smtClean="0">
                <a:latin typeface="標楷體" pitchFamily="65" charset="-120"/>
                <a:ea typeface="標楷體" pitchFamily="65" charset="-120"/>
              </a:rPr>
              <a:t>)</a:t>
            </a:r>
          </a:p>
        </p:txBody>
      </p:sp>
      <p:sp>
        <p:nvSpPr>
          <p:cNvPr id="36868" name="Rectangle 3"/>
          <p:cNvSpPr>
            <a:spLocks noGrp="1" noChangeArrowheads="1"/>
          </p:cNvSpPr>
          <p:nvPr>
            <p:ph type="body" idx="1"/>
          </p:nvPr>
        </p:nvSpPr>
        <p:spPr>
          <a:xfrm>
            <a:off x="179388" y="2060575"/>
            <a:ext cx="8713787" cy="4522788"/>
          </a:xfrm>
        </p:spPr>
        <p:txBody>
          <a:bodyPr/>
          <a:lstStyle/>
          <a:p>
            <a:pPr eaLnBrk="1" hangingPunct="1">
              <a:lnSpc>
                <a:spcPct val="80000"/>
              </a:lnSpc>
            </a:pPr>
            <a:r>
              <a:rPr lang="zh-TW" altLang="en-US" sz="2800" b="1" smtClean="0">
                <a:solidFill>
                  <a:srgbClr val="FF0000"/>
                </a:solidFill>
                <a:latin typeface="標楷體" pitchFamily="65" charset="-120"/>
                <a:ea typeface="標楷體" pitchFamily="65" charset="-120"/>
              </a:rPr>
              <a:t>職工福利委員會以禮券或提貨券方式發放年節禮品是否視同現金</a:t>
            </a:r>
            <a:r>
              <a:rPr lang="en-US" altLang="zh-TW" sz="2800" b="1" smtClean="0">
                <a:solidFill>
                  <a:srgbClr val="FF0000"/>
                </a:solidFill>
                <a:latin typeface="標楷體" pitchFamily="65" charset="-120"/>
                <a:ea typeface="標楷體" pitchFamily="65" charset="-120"/>
              </a:rPr>
              <a:t>?</a:t>
            </a:r>
            <a:r>
              <a:rPr lang="zh-TW" altLang="en-US" sz="2400" b="1" smtClean="0">
                <a:solidFill>
                  <a:srgbClr val="FF0000"/>
                </a:solidFill>
                <a:latin typeface="標楷體" pitchFamily="65" charset="-120"/>
                <a:ea typeface="標楷體" pitchFamily="65" charset="-120"/>
              </a:rPr>
              <a:t/>
            </a:r>
            <a:br>
              <a:rPr lang="zh-TW" altLang="en-US" sz="2400" b="1" smtClean="0">
                <a:solidFill>
                  <a:srgbClr val="FF0000"/>
                </a:solidFill>
                <a:latin typeface="標楷體" pitchFamily="65" charset="-120"/>
                <a:ea typeface="標楷體" pitchFamily="65" charset="-120"/>
              </a:rPr>
            </a:br>
            <a:endParaRPr lang="zh-TW" altLang="en-US" sz="2400" b="1" smtClean="0">
              <a:solidFill>
                <a:srgbClr val="FF0000"/>
              </a:solidFill>
              <a:latin typeface="標楷體" pitchFamily="65" charset="-120"/>
              <a:ea typeface="標楷體" pitchFamily="65" charset="-120"/>
            </a:endParaRPr>
          </a:p>
          <a:p>
            <a:pPr eaLnBrk="1" hangingPunct="1">
              <a:lnSpc>
                <a:spcPts val="2900"/>
              </a:lnSpc>
              <a:buFont typeface="Wingdings" pitchFamily="2" charset="2"/>
              <a:buNone/>
            </a:pPr>
            <a:r>
              <a:rPr lang="zh-TW" altLang="en-US" sz="2200" b="1" smtClean="0">
                <a:latin typeface="標楷體" pitchFamily="65" charset="-120"/>
                <a:ea typeface="標楷體" pitchFamily="65" charset="-120"/>
              </a:rPr>
              <a:t>  ★</a:t>
            </a:r>
            <a:r>
              <a:rPr lang="zh-TW" altLang="en-US" sz="2200" b="1" smtClean="0">
                <a:solidFill>
                  <a:srgbClr val="7030A0"/>
                </a:solidFill>
                <a:latin typeface="標楷體" pitchFamily="65" charset="-120"/>
                <a:ea typeface="標楷體" pitchFamily="65" charset="-120"/>
              </a:rPr>
              <a:t>前行政院勞工委員會</a:t>
            </a:r>
            <a:r>
              <a:rPr lang="en-US" altLang="zh-TW" sz="2200" b="1" smtClean="0">
                <a:solidFill>
                  <a:srgbClr val="7030A0"/>
                </a:solidFill>
                <a:latin typeface="標楷體" pitchFamily="65" charset="-120"/>
                <a:ea typeface="標楷體" pitchFamily="65" charset="-120"/>
              </a:rPr>
              <a:t>95</a:t>
            </a:r>
            <a:r>
              <a:rPr lang="zh-TW" altLang="en-US" sz="2200" b="1" smtClean="0">
                <a:solidFill>
                  <a:srgbClr val="7030A0"/>
                </a:solidFill>
                <a:latin typeface="標楷體" pitchFamily="65" charset="-120"/>
                <a:ea typeface="標楷體" pitchFamily="65" charset="-120"/>
              </a:rPr>
              <a:t>年</a:t>
            </a:r>
            <a:r>
              <a:rPr lang="en-US" altLang="zh-TW" sz="2200" b="1" smtClean="0">
                <a:solidFill>
                  <a:srgbClr val="7030A0"/>
                </a:solidFill>
                <a:latin typeface="標楷體" pitchFamily="65" charset="-120"/>
                <a:ea typeface="標楷體" pitchFamily="65" charset="-120"/>
              </a:rPr>
              <a:t>12</a:t>
            </a:r>
            <a:r>
              <a:rPr lang="zh-TW" altLang="en-US" sz="2200" b="1" smtClean="0">
                <a:solidFill>
                  <a:srgbClr val="7030A0"/>
                </a:solidFill>
                <a:latin typeface="標楷體" pitchFamily="65" charset="-120"/>
                <a:ea typeface="標楷體" pitchFamily="65" charset="-120"/>
              </a:rPr>
              <a:t>月</a:t>
            </a:r>
            <a:r>
              <a:rPr lang="en-US" altLang="zh-TW" sz="2200" b="1" smtClean="0">
                <a:solidFill>
                  <a:srgbClr val="7030A0"/>
                </a:solidFill>
                <a:latin typeface="標楷體" pitchFamily="65" charset="-120"/>
                <a:ea typeface="標楷體" pitchFamily="65" charset="-120"/>
              </a:rPr>
              <a:t>13</a:t>
            </a:r>
            <a:r>
              <a:rPr lang="zh-TW" altLang="en-US" sz="2200" b="1" smtClean="0">
                <a:solidFill>
                  <a:srgbClr val="7030A0"/>
                </a:solidFill>
                <a:latin typeface="標楷體" pitchFamily="65" charset="-120"/>
                <a:ea typeface="標楷體" pitchFamily="65" charset="-120"/>
              </a:rPr>
              <a:t>日勞福</a:t>
            </a:r>
            <a:r>
              <a:rPr lang="en-US" altLang="zh-TW" sz="2200" b="1" smtClean="0">
                <a:solidFill>
                  <a:srgbClr val="7030A0"/>
                </a:solidFill>
                <a:latin typeface="標楷體" pitchFamily="65" charset="-120"/>
                <a:ea typeface="標楷體" pitchFamily="65" charset="-120"/>
              </a:rPr>
              <a:t>1</a:t>
            </a:r>
            <a:r>
              <a:rPr lang="zh-TW" altLang="en-US" sz="2200" b="1" smtClean="0">
                <a:solidFill>
                  <a:srgbClr val="7030A0"/>
                </a:solidFill>
                <a:latin typeface="標楷體" pitchFamily="65" charset="-120"/>
                <a:ea typeface="標楷體" pitchFamily="65" charset="-120"/>
              </a:rPr>
              <a:t>字第</a:t>
            </a:r>
            <a:r>
              <a:rPr lang="en-US" altLang="zh-TW" sz="2200" b="1" smtClean="0">
                <a:solidFill>
                  <a:srgbClr val="7030A0"/>
                </a:solidFill>
                <a:latin typeface="標楷體" pitchFamily="65" charset="-120"/>
                <a:ea typeface="標楷體" pitchFamily="65" charset="-120"/>
              </a:rPr>
              <a:t>0950050025</a:t>
            </a:r>
            <a:r>
              <a:rPr lang="zh-TW" altLang="en-US" sz="2200" b="1" smtClean="0">
                <a:solidFill>
                  <a:srgbClr val="7030A0"/>
                </a:solidFill>
                <a:latin typeface="標楷體" pitchFamily="65" charset="-120"/>
                <a:ea typeface="標楷體" pitchFamily="65" charset="-120"/>
              </a:rPr>
              <a:t>號函</a:t>
            </a:r>
          </a:p>
          <a:p>
            <a:pPr eaLnBrk="1" hangingPunct="1">
              <a:lnSpc>
                <a:spcPts val="2900"/>
              </a:lnSpc>
              <a:buFont typeface="Wingdings" pitchFamily="2" charset="2"/>
              <a:buNone/>
            </a:pPr>
            <a:r>
              <a:rPr lang="zh-TW" altLang="en-US" sz="2200" b="1" smtClean="0">
                <a:latin typeface="標楷體" pitchFamily="65" charset="-120"/>
                <a:ea typeface="標楷體" pitchFamily="65" charset="-120"/>
              </a:rPr>
              <a:t>   </a:t>
            </a:r>
            <a:r>
              <a:rPr lang="zh-TW" altLang="en-US" sz="2400" b="1" smtClean="0">
                <a:latin typeface="標楷體" pitchFamily="65" charset="-120"/>
                <a:ea typeface="標楷體" pitchFamily="65" charset="-120"/>
              </a:rPr>
              <a:t>查前行政院勞工委員會</a:t>
            </a:r>
            <a:r>
              <a:rPr lang="en-US" altLang="zh-TW" sz="2400" b="1" smtClean="0">
                <a:latin typeface="標楷體" pitchFamily="65" charset="-120"/>
                <a:ea typeface="標楷體" pitchFamily="65" charset="-120"/>
              </a:rPr>
              <a:t>93</a:t>
            </a:r>
            <a:r>
              <a:rPr lang="zh-TW" altLang="en-US" sz="2400" b="1" smtClean="0">
                <a:latin typeface="標楷體" pitchFamily="65" charset="-120"/>
                <a:ea typeface="標楷體" pitchFamily="65" charset="-120"/>
              </a:rPr>
              <a:t>年</a:t>
            </a:r>
            <a:r>
              <a:rPr lang="en-US" altLang="zh-TW" sz="2400" b="1" smtClean="0">
                <a:latin typeface="標楷體" pitchFamily="65" charset="-120"/>
                <a:ea typeface="標楷體" pitchFamily="65" charset="-120"/>
              </a:rPr>
              <a:t>7</a:t>
            </a:r>
            <a:r>
              <a:rPr lang="zh-TW" altLang="en-US" sz="2400" b="1" smtClean="0">
                <a:latin typeface="標楷體" pitchFamily="65" charset="-120"/>
                <a:ea typeface="標楷體" pitchFamily="65" charset="-120"/>
              </a:rPr>
              <a:t>月</a:t>
            </a:r>
            <a:r>
              <a:rPr lang="en-US" altLang="zh-TW" sz="2400" b="1" smtClean="0">
                <a:latin typeface="標楷體" pitchFamily="65" charset="-120"/>
                <a:ea typeface="標楷體" pitchFamily="65" charset="-120"/>
              </a:rPr>
              <a:t>22</a:t>
            </a:r>
            <a:r>
              <a:rPr lang="zh-TW" altLang="en-US" sz="2400" b="1" smtClean="0">
                <a:latin typeface="標楷體" pitchFamily="65" charset="-120"/>
                <a:ea typeface="標楷體" pitchFamily="65" charset="-120"/>
              </a:rPr>
              <a:t>日勞福</a:t>
            </a:r>
            <a:r>
              <a:rPr lang="en-US" altLang="zh-TW" sz="2400" b="1" smtClean="0">
                <a:latin typeface="標楷體" pitchFamily="65" charset="-120"/>
                <a:ea typeface="標楷體" pitchFamily="65" charset="-120"/>
              </a:rPr>
              <a:t>1</a:t>
            </a:r>
            <a:r>
              <a:rPr lang="zh-TW" altLang="en-US" sz="2400" b="1" smtClean="0">
                <a:latin typeface="標楷體" pitchFamily="65" charset="-120"/>
                <a:ea typeface="標楷體" pitchFamily="65" charset="-120"/>
              </a:rPr>
              <a:t>字第</a:t>
            </a:r>
            <a:r>
              <a:rPr lang="en-US" altLang="zh-TW" sz="2400" b="1" smtClean="0">
                <a:latin typeface="標楷體" pitchFamily="65" charset="-120"/>
                <a:ea typeface="標楷體" pitchFamily="65" charset="-120"/>
              </a:rPr>
              <a:t>0930035514 </a:t>
            </a:r>
            <a:r>
              <a:rPr lang="zh-TW" altLang="en-US" sz="2400" b="1" smtClean="0">
                <a:latin typeface="標楷體" pitchFamily="65" charset="-120"/>
                <a:ea typeface="標楷體" pitchFamily="65" charset="-120"/>
              </a:rPr>
              <a:t>號令規定，職工福利金以現金方式發給職工，應以直接普遍為原則，並不得超過當年度職工福利金收入總額</a:t>
            </a:r>
            <a:r>
              <a:rPr lang="en-US" altLang="zh-TW" sz="2400" b="1" smtClean="0">
                <a:solidFill>
                  <a:srgbClr val="FF0000"/>
                </a:solidFill>
                <a:latin typeface="標楷體" pitchFamily="65" charset="-120"/>
                <a:ea typeface="標楷體" pitchFamily="65" charset="-120"/>
              </a:rPr>
              <a:t>40%</a:t>
            </a:r>
            <a:r>
              <a:rPr lang="zh-TW" altLang="en-US" sz="2400" b="1" smtClean="0">
                <a:latin typeface="標楷體" pitchFamily="65" charset="-120"/>
                <a:ea typeface="標楷體" pitchFamily="65" charset="-120"/>
              </a:rPr>
              <a:t>。故職工福利委員會擬以提貨券方式發放年節禮品，因提貨券係以換領貨品為限得不視為現金，惟如</a:t>
            </a:r>
            <a:r>
              <a:rPr lang="zh-TW" altLang="en-US" sz="2400" b="1" u="sng" smtClean="0">
                <a:solidFill>
                  <a:srgbClr val="0000CC"/>
                </a:solidFill>
                <a:latin typeface="標楷體" pitchFamily="65" charset="-120"/>
                <a:ea typeface="標楷體" pitchFamily="65" charset="-120"/>
              </a:rPr>
              <a:t>郵政禮券因可兌領現金，則視同發放現金</a:t>
            </a:r>
            <a:r>
              <a:rPr lang="zh-TW" altLang="en-US" sz="2400" b="1" smtClean="0">
                <a:latin typeface="標楷體" pitchFamily="65" charset="-120"/>
                <a:ea typeface="標楷體" pitchFamily="65" charset="-120"/>
              </a:rPr>
              <a:t>。本案請依前開原則辦理。</a:t>
            </a:r>
            <a:br>
              <a:rPr lang="zh-TW" altLang="en-US" sz="2400" b="1" smtClean="0">
                <a:latin typeface="標楷體" pitchFamily="65" charset="-120"/>
                <a:ea typeface="標楷體" pitchFamily="65" charset="-120"/>
              </a:rPr>
            </a:br>
            <a:endParaRPr lang="zh-TW" altLang="en-US" sz="2400" b="1"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CCD0F67-5003-47CC-AF6A-F0499540A3A8}" type="slidenum">
              <a:rPr kumimoji="0" lang="en-US" altLang="zh-TW" smtClean="0"/>
              <a:pPr eaLnBrk="1" hangingPunct="1"/>
              <a:t>35</a:t>
            </a:fld>
            <a:endParaRPr kumimoji="0" lang="en-US" altLang="zh-TW" smtClean="0"/>
          </a:p>
        </p:txBody>
      </p:sp>
      <p:sp>
        <p:nvSpPr>
          <p:cNvPr id="37891" name="Rectangle 2"/>
          <p:cNvSpPr>
            <a:spLocks noGrp="1" noChangeArrowheads="1"/>
          </p:cNvSpPr>
          <p:nvPr>
            <p:ph type="title"/>
          </p:nvPr>
        </p:nvSpPr>
        <p:spPr>
          <a:xfrm>
            <a:off x="755650" y="476250"/>
            <a:ext cx="8101013" cy="958850"/>
          </a:xfrm>
        </p:spPr>
        <p:txBody>
          <a:bodyPr/>
          <a:lstStyle/>
          <a:p>
            <a:pPr eaLnBrk="1" hangingPunct="1"/>
            <a:r>
              <a:rPr lang="zh-TW" altLang="en-US" sz="3000" b="1" smtClean="0">
                <a:latin typeface="標楷體" pitchFamily="65" charset="-120"/>
                <a:ea typeface="標楷體" pitchFamily="65" charset="-120"/>
              </a:rPr>
              <a:t>二、職工福利金動支範圍、項目及比率疑義</a:t>
            </a:r>
            <a:r>
              <a:rPr lang="en-US" altLang="zh-TW" sz="3000" b="1" smtClean="0">
                <a:latin typeface="標楷體" pitchFamily="65" charset="-120"/>
                <a:ea typeface="標楷體" pitchFamily="65" charset="-120"/>
              </a:rPr>
              <a:t>(</a:t>
            </a:r>
            <a:r>
              <a:rPr lang="zh-TW" altLang="en-US" sz="3000" b="1" smtClean="0">
                <a:latin typeface="標楷體" pitchFamily="65" charset="-120"/>
                <a:ea typeface="標楷體" pitchFamily="65" charset="-120"/>
              </a:rPr>
              <a:t>二</a:t>
            </a:r>
            <a:r>
              <a:rPr lang="en-US" altLang="zh-TW" sz="3000" b="1" smtClean="0">
                <a:latin typeface="標楷體" pitchFamily="65" charset="-120"/>
                <a:ea typeface="標楷體" pitchFamily="65" charset="-120"/>
              </a:rPr>
              <a:t>)</a:t>
            </a:r>
          </a:p>
        </p:txBody>
      </p:sp>
      <p:sp>
        <p:nvSpPr>
          <p:cNvPr id="37892" name="Rectangle 3"/>
          <p:cNvSpPr>
            <a:spLocks noGrp="1" noChangeArrowheads="1"/>
          </p:cNvSpPr>
          <p:nvPr>
            <p:ph type="body" idx="1"/>
          </p:nvPr>
        </p:nvSpPr>
        <p:spPr>
          <a:xfrm>
            <a:off x="323850" y="2060575"/>
            <a:ext cx="8496300" cy="4379913"/>
          </a:xfrm>
        </p:spPr>
        <p:txBody>
          <a:bodyPr/>
          <a:lstStyle/>
          <a:p>
            <a:pPr eaLnBrk="1" hangingPunct="1">
              <a:lnSpc>
                <a:spcPct val="80000"/>
              </a:lnSpc>
            </a:pPr>
            <a:r>
              <a:rPr lang="zh-TW" altLang="en-US" sz="2800" b="1" smtClean="0">
                <a:solidFill>
                  <a:srgbClr val="FF0000"/>
                </a:solidFill>
                <a:latin typeface="標楷體" pitchFamily="65" charset="-120"/>
                <a:ea typeface="標楷體" pitchFamily="65" charset="-120"/>
              </a:rPr>
              <a:t>職工福利委員會旅遊福利措施疑義</a:t>
            </a:r>
            <a:r>
              <a:rPr lang="en-US" altLang="zh-TW" sz="2800" b="1" smtClean="0">
                <a:solidFill>
                  <a:srgbClr val="FF0000"/>
                </a:solidFill>
                <a:latin typeface="標楷體" pitchFamily="65" charset="-120"/>
                <a:ea typeface="標楷體" pitchFamily="65" charset="-120"/>
              </a:rPr>
              <a:t>?</a:t>
            </a:r>
            <a:endParaRPr lang="zh-TW" altLang="en-US" sz="2800" b="1" smtClean="0">
              <a:solidFill>
                <a:srgbClr val="FF0000"/>
              </a:solidFill>
              <a:latin typeface="標楷體" pitchFamily="65" charset="-120"/>
              <a:ea typeface="標楷體" pitchFamily="65" charset="-120"/>
            </a:endParaRPr>
          </a:p>
          <a:p>
            <a:pPr eaLnBrk="1" hangingPunct="1">
              <a:lnSpc>
                <a:spcPct val="80000"/>
              </a:lnSpc>
              <a:buFont typeface="Wingdings" pitchFamily="2" charset="2"/>
              <a:buNone/>
            </a:pPr>
            <a:endParaRPr lang="zh-TW" altLang="en-US" sz="2800" b="1" smtClean="0">
              <a:latin typeface="標楷體" pitchFamily="65" charset="-120"/>
              <a:ea typeface="標楷體" pitchFamily="65" charset="-120"/>
            </a:endParaRPr>
          </a:p>
          <a:p>
            <a:pPr eaLnBrk="1" hangingPunct="1">
              <a:lnSpc>
                <a:spcPct val="80000"/>
              </a:lnSpc>
              <a:buFont typeface="Wingdings" pitchFamily="2" charset="2"/>
              <a:buNone/>
            </a:pPr>
            <a:r>
              <a:rPr lang="zh-TW" altLang="en-US" sz="2200" smtClean="0">
                <a:latin typeface="標楷體" pitchFamily="65" charset="-120"/>
                <a:ea typeface="標楷體" pitchFamily="65" charset="-120"/>
              </a:rPr>
              <a:t>  </a:t>
            </a:r>
            <a:r>
              <a:rPr lang="zh-TW" altLang="en-US" sz="2000" b="1" smtClean="0">
                <a:solidFill>
                  <a:srgbClr val="7030A0"/>
                </a:solidFill>
                <a:latin typeface="標楷體" pitchFamily="65" charset="-120"/>
                <a:ea typeface="標楷體" pitchFamily="65" charset="-120"/>
              </a:rPr>
              <a:t>★前行政院勞工委員會</a:t>
            </a:r>
            <a:r>
              <a:rPr lang="en-US" altLang="zh-TW" sz="2000" b="1" smtClean="0">
                <a:solidFill>
                  <a:srgbClr val="7030A0"/>
                </a:solidFill>
                <a:latin typeface="標楷體" pitchFamily="65" charset="-120"/>
                <a:ea typeface="標楷體" pitchFamily="65" charset="-120"/>
              </a:rPr>
              <a:t>95</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11</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17</a:t>
            </a:r>
            <a:r>
              <a:rPr lang="zh-TW" altLang="en-US" sz="2000" b="1" smtClean="0">
                <a:solidFill>
                  <a:srgbClr val="7030A0"/>
                </a:solidFill>
                <a:latin typeface="標楷體" pitchFamily="65" charset="-120"/>
                <a:ea typeface="標楷體" pitchFamily="65" charset="-120"/>
              </a:rPr>
              <a:t>日勞福</a:t>
            </a:r>
            <a:r>
              <a:rPr lang="en-US" altLang="zh-TW" sz="2000" b="1" smtClean="0">
                <a:solidFill>
                  <a:srgbClr val="7030A0"/>
                </a:solidFill>
                <a:latin typeface="標楷體" pitchFamily="65" charset="-120"/>
                <a:ea typeface="標楷體" pitchFamily="65" charset="-120"/>
              </a:rPr>
              <a:t>1</a:t>
            </a:r>
            <a:r>
              <a:rPr lang="zh-TW" altLang="en-US" sz="2000" b="1" smtClean="0">
                <a:solidFill>
                  <a:srgbClr val="7030A0"/>
                </a:solidFill>
                <a:latin typeface="標楷體" pitchFamily="65" charset="-120"/>
                <a:ea typeface="標楷體" pitchFamily="65" charset="-120"/>
              </a:rPr>
              <a:t>字第</a:t>
            </a:r>
            <a:r>
              <a:rPr lang="en-US" altLang="zh-TW" sz="2000" b="1" smtClean="0">
                <a:solidFill>
                  <a:srgbClr val="7030A0"/>
                </a:solidFill>
                <a:latin typeface="標楷體" pitchFamily="65" charset="-120"/>
                <a:ea typeface="標楷體" pitchFamily="65" charset="-120"/>
              </a:rPr>
              <a:t>0950045107</a:t>
            </a:r>
            <a:r>
              <a:rPr lang="zh-TW" altLang="en-US" sz="2000" b="1" smtClean="0">
                <a:solidFill>
                  <a:srgbClr val="7030A0"/>
                </a:solidFill>
                <a:latin typeface="標楷體" pitchFamily="65" charset="-120"/>
                <a:ea typeface="標楷體" pitchFamily="65" charset="-120"/>
              </a:rPr>
              <a:t>號函</a:t>
            </a:r>
            <a:br>
              <a:rPr lang="zh-TW" altLang="en-US" sz="2000" b="1" smtClean="0">
                <a:solidFill>
                  <a:srgbClr val="7030A0"/>
                </a:solidFill>
                <a:latin typeface="標楷體" pitchFamily="65" charset="-120"/>
                <a:ea typeface="標楷體" pitchFamily="65" charset="-120"/>
              </a:rPr>
            </a:br>
            <a:endParaRPr lang="zh-TW" altLang="en-US" sz="2000" b="1" smtClean="0">
              <a:solidFill>
                <a:srgbClr val="7030A0"/>
              </a:solidFill>
              <a:latin typeface="標楷體" pitchFamily="65" charset="-120"/>
              <a:ea typeface="標楷體" pitchFamily="65" charset="-120"/>
            </a:endParaRPr>
          </a:p>
          <a:p>
            <a:pPr eaLnBrk="1" hangingPunct="1">
              <a:lnSpc>
                <a:spcPts val="3000"/>
              </a:lnSpc>
              <a:buFont typeface="Wingdings" pitchFamily="2" charset="2"/>
              <a:buNone/>
            </a:pPr>
            <a:r>
              <a:rPr lang="zh-TW" altLang="en-US" sz="2200" smtClean="0">
                <a:latin typeface="標楷體" pitchFamily="65" charset="-120"/>
                <a:ea typeface="標楷體" pitchFamily="65" charset="-120"/>
              </a:rPr>
              <a:t>   </a:t>
            </a:r>
            <a:r>
              <a:rPr lang="zh-TW" altLang="en-US" sz="2200" b="1" smtClean="0">
                <a:latin typeface="標楷體" pitchFamily="65" charset="-120"/>
                <a:ea typeface="標楷體" pitchFamily="65" charset="-120"/>
              </a:rPr>
              <a:t>查依前行政院勞工委員會</a:t>
            </a:r>
            <a:r>
              <a:rPr lang="en-US" altLang="zh-TW" sz="2200" b="1" smtClean="0">
                <a:latin typeface="標楷體" pitchFamily="65" charset="-120"/>
                <a:ea typeface="標楷體" pitchFamily="65" charset="-120"/>
              </a:rPr>
              <a:t>85</a:t>
            </a:r>
            <a:r>
              <a:rPr lang="zh-TW" altLang="en-US" sz="2200" b="1" smtClean="0">
                <a:latin typeface="標楷體" pitchFamily="65" charset="-120"/>
                <a:ea typeface="標楷體" pitchFamily="65" charset="-120"/>
              </a:rPr>
              <a:t>年</a:t>
            </a:r>
            <a:r>
              <a:rPr lang="en-US" altLang="zh-TW" sz="2200" b="1" smtClean="0">
                <a:latin typeface="標楷體" pitchFamily="65" charset="-120"/>
                <a:ea typeface="標楷體" pitchFamily="65" charset="-120"/>
              </a:rPr>
              <a:t>1</a:t>
            </a:r>
            <a:r>
              <a:rPr lang="zh-TW" altLang="en-US" sz="2200" b="1" smtClean="0">
                <a:latin typeface="標楷體" pitchFamily="65" charset="-120"/>
                <a:ea typeface="標楷體" pitchFamily="65" charset="-120"/>
              </a:rPr>
              <a:t>月</a:t>
            </a:r>
            <a:r>
              <a:rPr lang="en-US" altLang="zh-TW" sz="2200" b="1" smtClean="0">
                <a:latin typeface="標楷體" pitchFamily="65" charset="-120"/>
                <a:ea typeface="標楷體" pitchFamily="65" charset="-120"/>
              </a:rPr>
              <a:t>29</a:t>
            </a:r>
            <a:r>
              <a:rPr lang="zh-TW" altLang="en-US" sz="2200" b="1" smtClean="0">
                <a:latin typeface="標楷體" pitchFamily="65" charset="-120"/>
                <a:ea typeface="標楷體" pitchFamily="65" charset="-120"/>
              </a:rPr>
              <a:t>日台</a:t>
            </a:r>
            <a:r>
              <a:rPr lang="en-US" altLang="zh-TW" sz="2200" b="1" smtClean="0">
                <a:latin typeface="標楷體" pitchFamily="65" charset="-120"/>
                <a:ea typeface="標楷體" pitchFamily="65" charset="-120"/>
              </a:rPr>
              <a:t>85</a:t>
            </a:r>
            <a:r>
              <a:rPr lang="zh-TW" altLang="en-US" sz="2200" b="1" smtClean="0">
                <a:latin typeface="標楷體" pitchFamily="65" charset="-120"/>
                <a:ea typeface="標楷體" pitchFamily="65" charset="-120"/>
              </a:rPr>
              <a:t>勞福</a:t>
            </a:r>
            <a:r>
              <a:rPr lang="en-US" altLang="zh-TW" sz="2200" b="1" smtClean="0">
                <a:latin typeface="標楷體" pitchFamily="65" charset="-120"/>
                <a:ea typeface="標楷體" pitchFamily="65" charset="-120"/>
              </a:rPr>
              <a:t>1</a:t>
            </a:r>
            <a:r>
              <a:rPr lang="zh-TW" altLang="en-US" sz="2200" b="1" smtClean="0">
                <a:latin typeface="標楷體" pitchFamily="65" charset="-120"/>
                <a:ea typeface="標楷體" pitchFamily="65" charset="-120"/>
              </a:rPr>
              <a:t>字第</a:t>
            </a:r>
            <a:r>
              <a:rPr lang="en-US" altLang="zh-TW" sz="2200" b="1" smtClean="0">
                <a:latin typeface="標楷體" pitchFamily="65" charset="-120"/>
                <a:ea typeface="標楷體" pitchFamily="65" charset="-120"/>
              </a:rPr>
              <a:t>102089</a:t>
            </a:r>
            <a:r>
              <a:rPr lang="zh-TW" altLang="en-US" sz="2200" b="1" smtClean="0">
                <a:latin typeface="標楷體" pitchFamily="65" charset="-120"/>
                <a:ea typeface="標楷體" pitchFamily="65" charset="-120"/>
              </a:rPr>
              <a:t>號</a:t>
            </a:r>
          </a:p>
          <a:p>
            <a:pPr eaLnBrk="1" hangingPunct="1">
              <a:lnSpc>
                <a:spcPts val="3000"/>
              </a:lnSpc>
              <a:buFont typeface="Wingdings" pitchFamily="2" charset="2"/>
              <a:buNone/>
            </a:pPr>
            <a:r>
              <a:rPr lang="zh-TW" altLang="en-US" sz="2200" b="1" smtClean="0">
                <a:latin typeface="標楷體" pitchFamily="65" charset="-120"/>
                <a:ea typeface="標楷體" pitchFamily="65" charset="-120"/>
              </a:rPr>
              <a:t>   函釋，職工福利委員會補助旅遊經費，</a:t>
            </a:r>
            <a:r>
              <a:rPr lang="zh-TW" altLang="en-US" sz="2200" b="1" smtClean="0">
                <a:solidFill>
                  <a:srgbClr val="FF0000"/>
                </a:solidFill>
                <a:latin typeface="標楷體" pitchFamily="65" charset="-120"/>
                <a:ea typeface="標楷體" pitchFamily="65" charset="-120"/>
              </a:rPr>
              <a:t>仍以團體為準</a:t>
            </a:r>
            <a:r>
              <a:rPr lang="zh-TW" altLang="en-US" sz="2200" b="1" smtClean="0">
                <a:latin typeface="標楷體" pitchFamily="65" charset="-120"/>
                <a:ea typeface="標楷體" pitchFamily="65" charset="-120"/>
              </a:rPr>
              <a:t>，</a:t>
            </a:r>
            <a:r>
              <a:rPr lang="zh-TW" altLang="en-US" sz="2200" b="1" smtClean="0">
                <a:solidFill>
                  <a:srgbClr val="FF0000"/>
                </a:solidFill>
                <a:latin typeface="標楷體" pitchFamily="65" charset="-120"/>
                <a:ea typeface="標楷體" pitchFamily="65" charset="-120"/>
              </a:rPr>
              <a:t>不得</a:t>
            </a:r>
          </a:p>
          <a:p>
            <a:pPr eaLnBrk="1" hangingPunct="1">
              <a:lnSpc>
                <a:spcPts val="3000"/>
              </a:lnSpc>
              <a:buFont typeface="Wingdings" pitchFamily="2" charset="2"/>
              <a:buNone/>
            </a:pPr>
            <a:r>
              <a:rPr lang="zh-TW" altLang="en-US" sz="2200" b="1" smtClean="0">
                <a:solidFill>
                  <a:srgbClr val="FF0000"/>
                </a:solidFill>
                <a:latin typeface="標楷體" pitchFamily="65" charset="-120"/>
                <a:ea typeface="標楷體" pitchFamily="65" charset="-120"/>
              </a:rPr>
              <a:t>   個別補助</a:t>
            </a:r>
            <a:r>
              <a:rPr lang="zh-TW" altLang="en-US" sz="2200" b="1" smtClean="0">
                <a:latin typeface="標楷體" pitchFamily="65" charset="-120"/>
                <a:ea typeface="標楷體" pitchFamily="65" charset="-120"/>
              </a:rPr>
              <a:t>。至於事業單位為免影響公司正常營業運作，而以</a:t>
            </a:r>
          </a:p>
          <a:p>
            <a:pPr eaLnBrk="1" hangingPunct="1">
              <a:lnSpc>
                <a:spcPts val="3000"/>
              </a:lnSpc>
              <a:buFont typeface="Wingdings" pitchFamily="2" charset="2"/>
              <a:buNone/>
            </a:pPr>
            <a:r>
              <a:rPr lang="zh-TW" altLang="en-US" sz="2200" b="1" smtClean="0">
                <a:latin typeface="標楷體" pitchFamily="65" charset="-120"/>
                <a:ea typeface="標楷體" pitchFamily="65" charset="-120"/>
              </a:rPr>
              <a:t>   </a:t>
            </a:r>
            <a:r>
              <a:rPr lang="zh-TW" altLang="en-US" sz="2200" b="1" smtClean="0">
                <a:solidFill>
                  <a:srgbClr val="0000CC"/>
                </a:solidFill>
                <a:latin typeface="標楷體" pitchFamily="65" charset="-120"/>
                <a:ea typeface="標楷體" pitchFamily="65" charset="-120"/>
              </a:rPr>
              <a:t>分梯次</a:t>
            </a:r>
            <a:r>
              <a:rPr lang="zh-TW" altLang="en-US" sz="2200" b="1" smtClean="0">
                <a:latin typeface="標楷體" pitchFamily="65" charset="-120"/>
                <a:ea typeface="標楷體" pitchFamily="65" charset="-120"/>
              </a:rPr>
              <a:t>、</a:t>
            </a:r>
            <a:r>
              <a:rPr lang="zh-TW" altLang="en-US" sz="2200" b="1" smtClean="0">
                <a:solidFill>
                  <a:srgbClr val="0000CC"/>
                </a:solidFill>
                <a:latin typeface="標楷體" pitchFamily="65" charset="-120"/>
                <a:ea typeface="標楷體" pitchFamily="65" charset="-120"/>
              </a:rPr>
              <a:t>部門（廠場）</a:t>
            </a:r>
            <a:r>
              <a:rPr lang="zh-TW" altLang="en-US" sz="2200" b="1" smtClean="0">
                <a:latin typeface="標楷體" pitchFamily="65" charset="-120"/>
                <a:ea typeface="標楷體" pitchFamily="65" charset="-120"/>
              </a:rPr>
              <a:t>或</a:t>
            </a:r>
            <a:r>
              <a:rPr lang="zh-TW" altLang="en-US" sz="2200" b="1" smtClean="0">
                <a:solidFill>
                  <a:srgbClr val="0000CC"/>
                </a:solidFill>
                <a:latin typeface="標楷體" pitchFamily="65" charset="-120"/>
                <a:ea typeface="標楷體" pitchFamily="65" charset="-120"/>
              </a:rPr>
              <a:t>職工自行組團方式</a:t>
            </a:r>
            <a:r>
              <a:rPr lang="zh-TW" altLang="en-US" sz="2200" b="1" smtClean="0">
                <a:latin typeface="標楷體" pitchFamily="65" charset="-120"/>
                <a:ea typeface="標楷體" pitchFamily="65" charset="-120"/>
              </a:rPr>
              <a:t>辦理者，其最低</a:t>
            </a:r>
          </a:p>
          <a:p>
            <a:pPr eaLnBrk="1" hangingPunct="1">
              <a:lnSpc>
                <a:spcPts val="3000"/>
              </a:lnSpc>
              <a:buFont typeface="Wingdings" pitchFamily="2" charset="2"/>
              <a:buNone/>
            </a:pPr>
            <a:r>
              <a:rPr lang="zh-TW" altLang="en-US" sz="2200" b="1" smtClean="0">
                <a:latin typeface="標楷體" pitchFamily="65" charset="-120"/>
                <a:ea typeface="標楷體" pitchFamily="65" charset="-120"/>
              </a:rPr>
              <a:t>   組團人數及補助經費得由職工福利委員會衡酌全體職工實際</a:t>
            </a:r>
          </a:p>
          <a:p>
            <a:pPr eaLnBrk="1" hangingPunct="1">
              <a:lnSpc>
                <a:spcPts val="3000"/>
              </a:lnSpc>
              <a:buFont typeface="Wingdings" pitchFamily="2" charset="2"/>
              <a:buNone/>
            </a:pPr>
            <a:r>
              <a:rPr lang="zh-TW" altLang="en-US" sz="2200" b="1" smtClean="0">
                <a:latin typeface="標楷體" pitchFamily="65" charset="-120"/>
                <a:ea typeface="標楷體" pitchFamily="65" charset="-120"/>
              </a:rPr>
              <a:t>   需要及經費狀況自行決定。</a:t>
            </a:r>
            <a:br>
              <a:rPr lang="zh-TW" altLang="en-US" sz="2200" b="1" smtClean="0">
                <a:latin typeface="標楷體" pitchFamily="65" charset="-120"/>
                <a:ea typeface="標楷體" pitchFamily="65" charset="-120"/>
              </a:rPr>
            </a:br>
            <a:r>
              <a:rPr lang="zh-TW" altLang="en-US" sz="2200" smtClean="0"/>
              <a:t/>
            </a:r>
            <a:br>
              <a:rPr lang="zh-TW" altLang="en-US" sz="2200" smtClean="0"/>
            </a:br>
            <a:endParaRPr lang="zh-TW" altLang="en-US" sz="220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A1518ABD-069A-4EA4-9DDE-CB4B44679A14}" type="slidenum">
              <a:rPr kumimoji="0" lang="en-US" altLang="zh-TW" smtClean="0"/>
              <a:pPr eaLnBrk="1" hangingPunct="1"/>
              <a:t>36</a:t>
            </a:fld>
            <a:endParaRPr kumimoji="0" lang="en-US" altLang="zh-TW" smtClean="0"/>
          </a:p>
        </p:txBody>
      </p:sp>
      <p:sp>
        <p:nvSpPr>
          <p:cNvPr id="38915" name="Rectangle 2"/>
          <p:cNvSpPr>
            <a:spLocks noGrp="1" noChangeArrowheads="1"/>
          </p:cNvSpPr>
          <p:nvPr>
            <p:ph type="title"/>
          </p:nvPr>
        </p:nvSpPr>
        <p:spPr>
          <a:xfrm>
            <a:off x="755650" y="404813"/>
            <a:ext cx="8064500" cy="814387"/>
          </a:xfrm>
        </p:spPr>
        <p:txBody>
          <a:bodyPr/>
          <a:lstStyle/>
          <a:p>
            <a:pPr eaLnBrk="1" hangingPunct="1"/>
            <a:r>
              <a:rPr lang="zh-TW" altLang="en-US" sz="3000" b="1" smtClean="0">
                <a:latin typeface="標楷體" pitchFamily="65" charset="-120"/>
                <a:ea typeface="標楷體" pitchFamily="65" charset="-120"/>
              </a:rPr>
              <a:t>二、職工福利金動支範圍、項目及比率疑義</a:t>
            </a:r>
            <a:r>
              <a:rPr lang="en-US" altLang="zh-TW" sz="3000" b="1" smtClean="0">
                <a:latin typeface="標楷體" pitchFamily="65" charset="-120"/>
                <a:ea typeface="標楷體" pitchFamily="65" charset="-120"/>
              </a:rPr>
              <a:t>(</a:t>
            </a:r>
            <a:r>
              <a:rPr lang="zh-TW" altLang="en-US" sz="3000" b="1" smtClean="0">
                <a:latin typeface="標楷體" pitchFamily="65" charset="-120"/>
                <a:ea typeface="標楷體" pitchFamily="65" charset="-120"/>
              </a:rPr>
              <a:t>三</a:t>
            </a:r>
            <a:r>
              <a:rPr lang="en-US" altLang="zh-TW" sz="3000" b="1" smtClean="0">
                <a:latin typeface="標楷體" pitchFamily="65" charset="-120"/>
                <a:ea typeface="標楷體" pitchFamily="65" charset="-120"/>
              </a:rPr>
              <a:t>)</a:t>
            </a:r>
          </a:p>
        </p:txBody>
      </p:sp>
      <p:sp>
        <p:nvSpPr>
          <p:cNvPr id="35844" name="Rectangle 3"/>
          <p:cNvSpPr>
            <a:spLocks noGrp="1" noChangeArrowheads="1"/>
          </p:cNvSpPr>
          <p:nvPr>
            <p:ph type="body" idx="1"/>
          </p:nvPr>
        </p:nvSpPr>
        <p:spPr>
          <a:xfrm>
            <a:off x="179388" y="2017713"/>
            <a:ext cx="8775700" cy="4579937"/>
          </a:xfrm>
        </p:spPr>
        <p:txBody>
          <a:bodyPr/>
          <a:lstStyle/>
          <a:p>
            <a:pPr eaLnBrk="1" hangingPunct="1">
              <a:lnSpc>
                <a:spcPct val="80000"/>
              </a:lnSpc>
              <a:defRPr/>
            </a:pPr>
            <a:r>
              <a:rPr lang="zh-TW" altLang="en-US" sz="2800" b="1" dirty="0" smtClean="0">
                <a:solidFill>
                  <a:srgbClr val="FF0000"/>
                </a:solidFill>
                <a:latin typeface="標楷體" pitchFamily="65" charset="-120"/>
                <a:ea typeface="標楷體" pitchFamily="65" charset="-120"/>
              </a:rPr>
              <a:t>福利金不得移作別用</a:t>
            </a:r>
          </a:p>
          <a:p>
            <a:pPr eaLnBrk="1" hangingPunct="1">
              <a:lnSpc>
                <a:spcPts val="2500"/>
              </a:lnSpc>
              <a:buFont typeface="Wingdings" pitchFamily="2" charset="2"/>
              <a:buNone/>
              <a:defRPr/>
            </a:pPr>
            <a:r>
              <a:rPr lang="en-US" altLang="zh-TW" sz="2000" b="1" dirty="0" smtClean="0">
                <a:latin typeface="標楷體" pitchFamily="65" charset="-120"/>
                <a:ea typeface="標楷體" pitchFamily="65" charset="-120"/>
              </a:rPr>
              <a:t>1.</a:t>
            </a:r>
            <a:r>
              <a:rPr lang="zh-TW" altLang="en-US" sz="2200" b="1" dirty="0" smtClean="0">
                <a:solidFill>
                  <a:srgbClr val="7030A0"/>
                </a:solidFill>
                <a:latin typeface="標楷體" pitchFamily="65" charset="-120"/>
                <a:ea typeface="標楷體" pitchFamily="65" charset="-120"/>
              </a:rPr>
              <a:t>職工福利金條例施行細則第</a:t>
            </a:r>
            <a:r>
              <a:rPr lang="en-US" altLang="zh-TW" sz="2200" b="1" dirty="0" smtClean="0">
                <a:solidFill>
                  <a:srgbClr val="7030A0"/>
                </a:solidFill>
                <a:latin typeface="標楷體" pitchFamily="65" charset="-120"/>
                <a:ea typeface="標楷體" pitchFamily="65" charset="-120"/>
              </a:rPr>
              <a:t>6</a:t>
            </a:r>
            <a:r>
              <a:rPr lang="zh-TW" altLang="en-US" sz="2200" b="1" dirty="0" smtClean="0">
                <a:solidFill>
                  <a:srgbClr val="7030A0"/>
                </a:solidFill>
                <a:latin typeface="標楷體" pitchFamily="65" charset="-120"/>
                <a:ea typeface="標楷體" pitchFamily="65" charset="-120"/>
              </a:rPr>
              <a:t>條</a:t>
            </a:r>
          </a:p>
          <a:p>
            <a:pPr eaLnBrk="1" hangingPunct="1">
              <a:lnSpc>
                <a:spcPts val="2500"/>
              </a:lnSpc>
              <a:buFont typeface="Wingdings" pitchFamily="2" charset="2"/>
              <a:buNone/>
              <a:defRPr/>
            </a:pPr>
            <a:r>
              <a:rPr lang="zh-TW" altLang="en-US" sz="2000" b="1" dirty="0" smtClean="0">
                <a:latin typeface="標楷體" pitchFamily="65" charset="-120"/>
                <a:ea typeface="標楷體" pitchFamily="65" charset="-120"/>
              </a:rPr>
              <a:t>  </a:t>
            </a:r>
            <a:r>
              <a:rPr lang="zh-TW" altLang="en-US" sz="2200" b="1" dirty="0" smtClean="0">
                <a:latin typeface="標楷體" pitchFamily="65" charset="-120"/>
                <a:ea typeface="標楷體" pitchFamily="65" charset="-120"/>
              </a:rPr>
              <a:t>職工</a:t>
            </a:r>
            <a:r>
              <a:rPr lang="zh-TW" altLang="en-US" sz="2200" b="1" u="sng" dirty="0" smtClean="0">
                <a:solidFill>
                  <a:srgbClr val="0000CC"/>
                </a:solidFill>
                <a:latin typeface="標楷體" pitchFamily="65" charset="-120"/>
                <a:ea typeface="標楷體" pitchFamily="65" charset="-120"/>
              </a:rPr>
              <a:t>年終分紅獎金</a:t>
            </a:r>
            <a:r>
              <a:rPr lang="zh-TW" altLang="en-US" sz="2200" b="1" dirty="0" smtClean="0">
                <a:latin typeface="標楷體" pitchFamily="65" charset="-120"/>
                <a:ea typeface="標楷體" pitchFamily="65" charset="-120"/>
              </a:rPr>
              <a:t>暨</a:t>
            </a:r>
            <a:r>
              <a:rPr lang="zh-TW" altLang="en-US" sz="2200" b="1" u="sng" dirty="0" smtClean="0">
                <a:solidFill>
                  <a:srgbClr val="0000CC"/>
                </a:solidFill>
                <a:latin typeface="標楷體" pitchFamily="65" charset="-120"/>
                <a:ea typeface="標楷體" pitchFamily="65" charset="-120"/>
              </a:rPr>
              <a:t>兼辦職工福利事業之職工薪津</a:t>
            </a:r>
            <a:r>
              <a:rPr lang="zh-TW" altLang="en-US" sz="2200" b="1" dirty="0" smtClean="0">
                <a:solidFill>
                  <a:srgbClr val="0000CC"/>
                </a:solidFill>
                <a:latin typeface="標楷體" pitchFamily="65" charset="-120"/>
                <a:ea typeface="標楷體" pitchFamily="65" charset="-120"/>
              </a:rPr>
              <a:t>不得</a:t>
            </a:r>
            <a:r>
              <a:rPr lang="zh-TW" altLang="en-US" sz="2200" b="1" dirty="0" smtClean="0">
                <a:latin typeface="標楷體" pitchFamily="65" charset="-120"/>
                <a:ea typeface="標楷體" pitchFamily="65" charset="-120"/>
              </a:rPr>
              <a:t>在職工福利金項下開支。 </a:t>
            </a:r>
            <a:endParaRPr lang="en-US" altLang="zh-TW" sz="2200" b="1" dirty="0" smtClean="0">
              <a:latin typeface="標楷體" pitchFamily="65" charset="-120"/>
              <a:ea typeface="標楷體" pitchFamily="65" charset="-120"/>
            </a:endParaRPr>
          </a:p>
          <a:p>
            <a:pPr eaLnBrk="1" hangingPunct="1">
              <a:lnSpc>
                <a:spcPts val="2500"/>
              </a:lnSpc>
              <a:buFont typeface="Wingdings" pitchFamily="2" charset="2"/>
              <a:buNone/>
              <a:defRPr/>
            </a:pPr>
            <a:endParaRPr lang="en-US" altLang="zh-TW" sz="1000" b="1" dirty="0" smtClean="0">
              <a:latin typeface="標楷體" pitchFamily="65" charset="-120"/>
              <a:ea typeface="標楷體" pitchFamily="65" charset="-120"/>
            </a:endParaRPr>
          </a:p>
          <a:p>
            <a:pPr eaLnBrk="1" hangingPunct="1">
              <a:lnSpc>
                <a:spcPts val="2500"/>
              </a:lnSpc>
              <a:buFont typeface="Wingdings" pitchFamily="2" charset="2"/>
              <a:buNone/>
              <a:defRPr/>
            </a:pPr>
            <a:r>
              <a:rPr lang="en-US" altLang="zh-TW" sz="2000" b="1" dirty="0" smtClean="0">
                <a:latin typeface="標楷體" pitchFamily="65" charset="-120"/>
                <a:ea typeface="標楷體" pitchFamily="65" charset="-120"/>
              </a:rPr>
              <a:t>2.</a:t>
            </a:r>
            <a:r>
              <a:rPr lang="zh-TW" altLang="en-US" sz="2200" b="1" dirty="0" smtClean="0">
                <a:solidFill>
                  <a:srgbClr val="7030A0"/>
                </a:solidFill>
                <a:latin typeface="標楷體" pitchFamily="65" charset="-120"/>
                <a:ea typeface="標楷體" pitchFamily="65" charset="-120"/>
              </a:rPr>
              <a:t>內政部</a:t>
            </a:r>
            <a:r>
              <a:rPr lang="en-US" altLang="zh-TW" sz="2200" b="1" dirty="0" smtClean="0">
                <a:solidFill>
                  <a:srgbClr val="7030A0"/>
                </a:solidFill>
                <a:latin typeface="標楷體" pitchFamily="65" charset="-120"/>
                <a:ea typeface="標楷體" pitchFamily="65" charset="-120"/>
              </a:rPr>
              <a:t>56</a:t>
            </a:r>
            <a:r>
              <a:rPr lang="zh-TW" altLang="en-US" sz="2200" b="1" dirty="0" smtClean="0">
                <a:solidFill>
                  <a:srgbClr val="7030A0"/>
                </a:solidFill>
                <a:latin typeface="標楷體" pitchFamily="65" charset="-120"/>
                <a:ea typeface="標楷體" pitchFamily="65" charset="-120"/>
              </a:rPr>
              <a:t>年</a:t>
            </a:r>
            <a:r>
              <a:rPr lang="en-US" altLang="zh-TW" sz="2200" b="1" dirty="0" smtClean="0">
                <a:solidFill>
                  <a:srgbClr val="7030A0"/>
                </a:solidFill>
                <a:latin typeface="標楷體" pitchFamily="65" charset="-120"/>
                <a:ea typeface="標楷體" pitchFamily="65" charset="-120"/>
              </a:rPr>
              <a:t>5</a:t>
            </a:r>
            <a:r>
              <a:rPr lang="zh-TW" altLang="en-US" sz="2200" b="1" dirty="0" smtClean="0">
                <a:solidFill>
                  <a:srgbClr val="7030A0"/>
                </a:solidFill>
                <a:latin typeface="標楷體" pitchFamily="65" charset="-120"/>
                <a:ea typeface="標楷體" pitchFamily="65" charset="-120"/>
              </a:rPr>
              <a:t>月</a:t>
            </a:r>
            <a:r>
              <a:rPr lang="en-US" altLang="zh-TW" sz="2200" b="1" dirty="0" smtClean="0">
                <a:solidFill>
                  <a:srgbClr val="7030A0"/>
                </a:solidFill>
                <a:latin typeface="標楷體" pitchFamily="65" charset="-120"/>
                <a:ea typeface="標楷體" pitchFamily="65" charset="-120"/>
              </a:rPr>
              <a:t>22</a:t>
            </a:r>
            <a:r>
              <a:rPr lang="zh-TW" altLang="en-US" sz="2200" b="1" dirty="0" smtClean="0">
                <a:solidFill>
                  <a:srgbClr val="7030A0"/>
                </a:solidFill>
                <a:latin typeface="標楷體" pitchFamily="65" charset="-120"/>
                <a:ea typeface="標楷體" pitchFamily="65" charset="-120"/>
              </a:rPr>
              <a:t>日臺內勞字第</a:t>
            </a:r>
            <a:r>
              <a:rPr lang="en-US" altLang="zh-TW" sz="2200" b="1" dirty="0" smtClean="0">
                <a:solidFill>
                  <a:srgbClr val="7030A0"/>
                </a:solidFill>
                <a:latin typeface="標楷體" pitchFamily="65" charset="-120"/>
                <a:ea typeface="標楷體" pitchFamily="65" charset="-120"/>
              </a:rPr>
              <a:t>236603</a:t>
            </a:r>
            <a:r>
              <a:rPr lang="zh-TW" altLang="en-US" sz="2200" b="1" dirty="0" smtClean="0">
                <a:solidFill>
                  <a:srgbClr val="7030A0"/>
                </a:solidFill>
                <a:latin typeface="標楷體" pitchFamily="65" charset="-120"/>
                <a:ea typeface="標楷體" pitchFamily="65" charset="-120"/>
              </a:rPr>
              <a:t>號令	</a:t>
            </a:r>
            <a:r>
              <a:rPr lang="zh-TW" altLang="en-US" sz="2000" b="1" dirty="0" smtClean="0">
                <a:solidFill>
                  <a:srgbClr val="7030A0"/>
                </a:solidFill>
                <a:latin typeface="標楷體" pitchFamily="65" charset="-120"/>
                <a:ea typeface="標楷體" pitchFamily="65" charset="-120"/>
              </a:rPr>
              <a:t>  </a:t>
            </a:r>
          </a:p>
          <a:p>
            <a:pPr eaLnBrk="1" hangingPunct="1">
              <a:lnSpc>
                <a:spcPts val="2500"/>
              </a:lnSpc>
              <a:buFont typeface="Wingdings" pitchFamily="2" charset="2"/>
              <a:buNone/>
              <a:defRPr/>
            </a:pPr>
            <a:r>
              <a:rPr lang="zh-TW" altLang="en-US" sz="2000" b="1" dirty="0" smtClean="0">
                <a:latin typeface="標楷體" pitchFamily="65" charset="-120"/>
                <a:ea typeface="標楷體" pitchFamily="65" charset="-120"/>
              </a:rPr>
              <a:t>  </a:t>
            </a:r>
            <a:r>
              <a:rPr lang="zh-TW" altLang="en-US" sz="2200" b="1" dirty="0" smtClean="0">
                <a:latin typeface="標楷體" pitchFamily="65" charset="-120"/>
                <a:ea typeface="標楷體" pitchFamily="65" charset="-120"/>
              </a:rPr>
              <a:t>職工福利金不得移作別用，職工福利金條例第</a:t>
            </a:r>
            <a:r>
              <a:rPr lang="en-US" altLang="zh-TW" sz="2200" b="1" dirty="0" smtClean="0">
                <a:latin typeface="標楷體" pitchFamily="65" charset="-120"/>
                <a:ea typeface="標楷體" pitchFamily="65" charset="-120"/>
              </a:rPr>
              <a:t>7</a:t>
            </a:r>
            <a:r>
              <a:rPr lang="zh-TW" altLang="en-US" sz="2200" b="1" dirty="0" smtClean="0">
                <a:latin typeface="標楷體" pitchFamily="65" charset="-120"/>
                <a:ea typeface="標楷體" pitchFamily="65" charset="-120"/>
              </a:rPr>
              <a:t>條已有明文規定，該廠</a:t>
            </a:r>
            <a:r>
              <a:rPr lang="zh-TW" altLang="en-US" sz="2200" b="1" u="sng" dirty="0" smtClean="0">
                <a:solidFill>
                  <a:srgbClr val="0000CC"/>
                </a:solidFill>
                <a:latin typeface="標楷體" pitchFamily="65" charset="-120"/>
                <a:ea typeface="標楷體" pitchFamily="65" charset="-120"/>
              </a:rPr>
              <a:t>員工工作制服自不得在職工福利金項下動支</a:t>
            </a:r>
            <a:r>
              <a:rPr lang="zh-TW" altLang="en-US" sz="2200" b="1" dirty="0" smtClean="0">
                <a:latin typeface="標楷體" pitchFamily="65" charset="-120"/>
                <a:ea typeface="標楷體" pitchFamily="65" charset="-120"/>
              </a:rPr>
              <a:t>。 </a:t>
            </a:r>
            <a:endParaRPr lang="en-US" altLang="zh-TW" sz="2200" b="1" dirty="0" smtClean="0">
              <a:latin typeface="標楷體" pitchFamily="65" charset="-120"/>
              <a:ea typeface="標楷體" pitchFamily="65" charset="-120"/>
            </a:endParaRPr>
          </a:p>
          <a:p>
            <a:pPr eaLnBrk="1" hangingPunct="1">
              <a:lnSpc>
                <a:spcPts val="2500"/>
              </a:lnSpc>
              <a:buFont typeface="Wingdings" pitchFamily="2" charset="2"/>
              <a:buNone/>
              <a:defRPr/>
            </a:pPr>
            <a:endParaRPr lang="zh-TW" altLang="en-US" sz="1000" b="1" dirty="0" smtClean="0">
              <a:latin typeface="標楷體" pitchFamily="65" charset="-120"/>
              <a:ea typeface="標楷體" pitchFamily="65" charset="-120"/>
            </a:endParaRPr>
          </a:p>
          <a:p>
            <a:pPr eaLnBrk="1" hangingPunct="1">
              <a:lnSpc>
                <a:spcPts val="2500"/>
              </a:lnSpc>
              <a:buFont typeface="Wingdings" pitchFamily="2" charset="2"/>
              <a:buNone/>
              <a:defRPr/>
            </a:pPr>
            <a:r>
              <a:rPr lang="en-US" altLang="zh-TW" sz="2000" b="1" dirty="0" smtClean="0">
                <a:latin typeface="標楷體" pitchFamily="65" charset="-120"/>
                <a:ea typeface="標楷體" pitchFamily="65" charset="-120"/>
              </a:rPr>
              <a:t>3.</a:t>
            </a:r>
            <a:r>
              <a:rPr lang="zh-TW" altLang="en-US" sz="2000" b="1" dirty="0" smtClean="0">
                <a:solidFill>
                  <a:srgbClr val="7030A0"/>
                </a:solidFill>
                <a:latin typeface="標楷體" pitchFamily="65" charset="-120"/>
                <a:ea typeface="標楷體" pitchFamily="65" charset="-120"/>
              </a:rPr>
              <a:t>前行政院勞工委員會</a:t>
            </a:r>
            <a:r>
              <a:rPr lang="en-US" altLang="zh-TW" sz="2000" b="1" dirty="0" smtClean="0">
                <a:solidFill>
                  <a:srgbClr val="7030A0"/>
                </a:solidFill>
                <a:latin typeface="標楷體" pitchFamily="65" charset="-120"/>
                <a:ea typeface="標楷體" pitchFamily="65" charset="-120"/>
              </a:rPr>
              <a:t>80</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6</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26</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80</a:t>
            </a:r>
            <a:r>
              <a:rPr lang="zh-TW" altLang="en-US" sz="2000" b="1" dirty="0" smtClean="0">
                <a:solidFill>
                  <a:srgbClr val="7030A0"/>
                </a:solidFill>
                <a:latin typeface="標楷體" pitchFamily="65" charset="-120"/>
                <a:ea typeface="標楷體" pitchFamily="65" charset="-120"/>
              </a:rPr>
              <a:t>勞福</a:t>
            </a:r>
            <a:r>
              <a:rPr lang="en-US" altLang="zh-TW" sz="2000" b="1" dirty="0" smtClean="0">
                <a:solidFill>
                  <a:srgbClr val="7030A0"/>
                </a:solidFill>
                <a:latin typeface="標楷體" pitchFamily="65" charset="-120"/>
                <a:ea typeface="標楷體" pitchFamily="65" charset="-120"/>
              </a:rPr>
              <a:t>1</a:t>
            </a:r>
            <a:r>
              <a:rPr lang="zh-TW" altLang="en-US" sz="2000" b="1" dirty="0" smtClean="0">
                <a:solidFill>
                  <a:srgbClr val="7030A0"/>
                </a:solidFill>
                <a:latin typeface="標楷體" pitchFamily="65" charset="-120"/>
                <a:ea typeface="標楷體" pitchFamily="65" charset="-120"/>
              </a:rPr>
              <a:t>字第</a:t>
            </a:r>
            <a:r>
              <a:rPr lang="en-US" altLang="zh-TW" sz="2000" b="1" dirty="0" smtClean="0">
                <a:solidFill>
                  <a:srgbClr val="7030A0"/>
                </a:solidFill>
                <a:latin typeface="標楷體" pitchFamily="65" charset="-120"/>
                <a:ea typeface="標楷體" pitchFamily="65" charset="-120"/>
              </a:rPr>
              <a:t>15538</a:t>
            </a:r>
            <a:r>
              <a:rPr lang="zh-TW" altLang="en-US" sz="2000" b="1" dirty="0" smtClean="0">
                <a:solidFill>
                  <a:srgbClr val="7030A0"/>
                </a:solidFill>
                <a:latin typeface="標楷體" pitchFamily="65" charset="-120"/>
                <a:ea typeface="標楷體" pitchFamily="65" charset="-120"/>
              </a:rPr>
              <a:t>號函</a:t>
            </a:r>
          </a:p>
          <a:p>
            <a:pPr eaLnBrk="1" hangingPunct="1">
              <a:lnSpc>
                <a:spcPts val="2500"/>
              </a:lnSpc>
              <a:buFont typeface="Wingdings" pitchFamily="2" charset="2"/>
              <a:buNone/>
              <a:defRPr/>
            </a:pPr>
            <a:r>
              <a:rPr lang="zh-TW" altLang="en-US" sz="2000" b="1" dirty="0" smtClean="0">
                <a:latin typeface="標楷體" pitchFamily="65" charset="-120"/>
                <a:ea typeface="標楷體" pitchFamily="65" charset="-120"/>
              </a:rPr>
              <a:t>  </a:t>
            </a:r>
            <a:r>
              <a:rPr lang="zh-TW" altLang="en-US" sz="2200" b="1" dirty="0" smtClean="0">
                <a:latin typeface="標楷體" pitchFamily="65" charset="-120"/>
                <a:ea typeface="標楷體" pitchFamily="65" charset="-120"/>
              </a:rPr>
              <a:t>事業單位歲末尾牙宴請全體員工聚餐，係屬事業主慰勞員工一年來之辛勞所舉辦之活動，非一般由職工福利委員會主辦之聚餐活動，</a:t>
            </a:r>
            <a:r>
              <a:rPr lang="zh-TW" altLang="en-US" sz="2200" b="1" u="sng" dirty="0" smtClean="0">
                <a:solidFill>
                  <a:srgbClr val="0000CC"/>
                </a:solidFill>
                <a:latin typeface="標楷體" pitchFamily="65" charset="-120"/>
                <a:ea typeface="標楷體" pitchFamily="65" charset="-120"/>
              </a:rPr>
              <a:t>故尾牙聚餐費用自不宜動支職工福利金</a:t>
            </a:r>
            <a:r>
              <a:rPr lang="zh-TW" altLang="en-US" sz="2200" b="1" dirty="0" smtClean="0">
                <a:latin typeface="標楷體" pitchFamily="65" charset="-120"/>
                <a:ea typeface="標楷體" pitchFamily="65" charset="-120"/>
              </a:rPr>
              <a:t>。 </a:t>
            </a:r>
          </a:p>
          <a:p>
            <a:pPr marL="0" indent="0" eaLnBrk="1" hangingPunct="1">
              <a:lnSpc>
                <a:spcPct val="80000"/>
              </a:lnSpc>
              <a:buFont typeface="Wingdings" pitchFamily="2" charset="2"/>
              <a:buNone/>
              <a:defRPr/>
            </a:pPr>
            <a:endParaRPr lang="en-US" altLang="zh-TW" sz="2000" dirty="0"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標題 1"/>
          <p:cNvSpPr>
            <a:spLocks noGrp="1"/>
          </p:cNvSpPr>
          <p:nvPr>
            <p:ph type="title"/>
          </p:nvPr>
        </p:nvSpPr>
        <p:spPr/>
        <p:txBody>
          <a:bodyPr/>
          <a:lstStyle/>
          <a:p>
            <a:r>
              <a:rPr lang="zh-TW" altLang="en-US" b="1" smtClean="0">
                <a:latin typeface="標楷體" pitchFamily="65" charset="-120"/>
                <a:ea typeface="標楷體" pitchFamily="65" charset="-120"/>
              </a:rPr>
              <a:t>申報</a:t>
            </a:r>
            <a:r>
              <a:rPr lang="zh-TW" altLang="zh-TW" b="1" smtClean="0">
                <a:latin typeface="標楷體" pitchFamily="65" charset="-120"/>
                <a:ea typeface="標楷體" pitchFamily="65" charset="-120"/>
              </a:rPr>
              <a:t>動支歷年累積結存福利金</a:t>
            </a:r>
            <a:endParaRPr lang="zh-TW" altLang="en-US" b="1" smtClean="0">
              <a:latin typeface="標楷體" pitchFamily="65" charset="-120"/>
              <a:ea typeface="標楷體" pitchFamily="65" charset="-120"/>
            </a:endParaRPr>
          </a:p>
        </p:txBody>
      </p:sp>
      <p:sp>
        <p:nvSpPr>
          <p:cNvPr id="3" name="內容版面配置區 2"/>
          <p:cNvSpPr>
            <a:spLocks noGrp="1"/>
          </p:cNvSpPr>
          <p:nvPr>
            <p:ph idx="1"/>
          </p:nvPr>
        </p:nvSpPr>
        <p:spPr>
          <a:xfrm>
            <a:off x="468313" y="2017713"/>
            <a:ext cx="8486775" cy="4114800"/>
          </a:xfrm>
        </p:spPr>
        <p:txBody>
          <a:bodyPr/>
          <a:lstStyle/>
          <a:p>
            <a:pPr>
              <a:defRPr/>
            </a:pPr>
            <a:r>
              <a:rPr lang="zh-TW" altLang="zh-TW" sz="2400" b="1" dirty="0">
                <a:latin typeface="標楷體" pitchFamily="65" charset="-120"/>
                <a:ea typeface="標楷體" pitchFamily="65" charset="-120"/>
              </a:rPr>
              <a:t>說明：</a:t>
            </a:r>
            <a:r>
              <a:rPr lang="zh-TW" altLang="zh-TW" sz="2400" b="1" dirty="0">
                <a:solidFill>
                  <a:srgbClr val="FF0000"/>
                </a:solidFill>
                <a:latin typeface="標楷體" pitchFamily="65" charset="-120"/>
                <a:ea typeface="標楷體" pitchFamily="65" charset="-120"/>
              </a:rPr>
              <a:t>累積結存之福利金提經委員會通過報經主管機關</a:t>
            </a:r>
            <a:r>
              <a:rPr lang="zh-TW" altLang="zh-TW" sz="2400" b="1" dirty="0" smtClean="0">
                <a:solidFill>
                  <a:srgbClr val="FF0000"/>
                </a:solidFill>
                <a:latin typeface="標楷體" pitchFamily="65" charset="-120"/>
                <a:ea typeface="標楷體" pitchFamily="65" charset="-120"/>
              </a:rPr>
              <a:t>核准</a:t>
            </a:r>
            <a:endParaRPr lang="en-US" altLang="zh-TW" sz="2400" b="1" dirty="0" smtClean="0">
              <a:solidFill>
                <a:srgbClr val="FF0000"/>
              </a:solidFill>
              <a:latin typeface="標楷體" pitchFamily="65" charset="-120"/>
              <a:ea typeface="標楷體" pitchFamily="65" charset="-120"/>
            </a:endParaRPr>
          </a:p>
          <a:p>
            <a:pPr marL="0" indent="0">
              <a:buFont typeface="Wingdings" pitchFamily="2" charset="2"/>
              <a:buNone/>
              <a:defRPr/>
            </a:pPr>
            <a:r>
              <a:rPr lang="zh-TW" altLang="en-US" sz="2400" b="1" dirty="0">
                <a:solidFill>
                  <a:srgbClr val="FF0000"/>
                </a:solidFill>
                <a:latin typeface="標楷體" pitchFamily="65" charset="-120"/>
                <a:ea typeface="標楷體" pitchFamily="65" charset="-120"/>
              </a:rPr>
              <a:t> </a:t>
            </a:r>
            <a:r>
              <a:rPr lang="zh-TW" altLang="en-US" sz="2400" b="1" dirty="0" smtClean="0">
                <a:solidFill>
                  <a:srgbClr val="FF0000"/>
                </a:solidFill>
                <a:latin typeface="標楷體" pitchFamily="65" charset="-120"/>
                <a:ea typeface="標楷體" pitchFamily="65" charset="-120"/>
              </a:rPr>
              <a:t>        </a:t>
            </a:r>
            <a:r>
              <a:rPr lang="zh-TW" altLang="zh-TW" sz="2400" b="1" dirty="0" smtClean="0">
                <a:solidFill>
                  <a:srgbClr val="FF0000"/>
                </a:solidFill>
                <a:latin typeface="標楷體" pitchFamily="65" charset="-120"/>
                <a:ea typeface="標楷體" pitchFamily="65" charset="-120"/>
              </a:rPr>
              <a:t>得</a:t>
            </a:r>
            <a:r>
              <a:rPr lang="zh-TW" altLang="zh-TW" sz="2400" b="1" dirty="0">
                <a:solidFill>
                  <a:srgbClr val="FF0000"/>
                </a:solidFill>
                <a:latin typeface="標楷體" pitchFamily="65" charset="-120"/>
                <a:ea typeface="標楷體" pitchFamily="65" charset="-120"/>
              </a:rPr>
              <a:t>動用</a:t>
            </a:r>
          </a:p>
          <a:p>
            <a:pPr>
              <a:defRPr/>
            </a:pPr>
            <a:r>
              <a:rPr lang="zh-TW" altLang="zh-TW" sz="2400" b="1" dirty="0">
                <a:latin typeface="標楷體" pitchFamily="65" charset="-120"/>
                <a:ea typeface="標楷體" pitchFamily="65" charset="-120"/>
              </a:rPr>
              <a:t>依據：內政部</a:t>
            </a:r>
            <a:r>
              <a:rPr lang="en-US" altLang="zh-TW" sz="2400" b="1" dirty="0">
                <a:latin typeface="標楷體" pitchFamily="65" charset="-120"/>
                <a:ea typeface="標楷體" pitchFamily="65" charset="-120"/>
              </a:rPr>
              <a:t>74</a:t>
            </a:r>
            <a:r>
              <a:rPr lang="zh-TW" altLang="zh-TW" sz="2400" b="1" dirty="0">
                <a:latin typeface="標楷體" pitchFamily="65" charset="-120"/>
                <a:ea typeface="標楷體" pitchFamily="65" charset="-120"/>
              </a:rPr>
              <a:t>年</a:t>
            </a:r>
            <a:r>
              <a:rPr lang="en-US" altLang="zh-TW" sz="2400" b="1" dirty="0">
                <a:latin typeface="標楷體" pitchFamily="65" charset="-120"/>
                <a:ea typeface="標楷體" pitchFamily="65" charset="-120"/>
              </a:rPr>
              <a:t>8</a:t>
            </a:r>
            <a:r>
              <a:rPr lang="zh-TW" altLang="zh-TW" sz="2400" b="1" dirty="0">
                <a:latin typeface="標楷體" pitchFamily="65" charset="-120"/>
                <a:ea typeface="標楷體" pitchFamily="65" charset="-120"/>
              </a:rPr>
              <a:t>月</a:t>
            </a:r>
            <a:r>
              <a:rPr lang="en-US" altLang="zh-TW" sz="2400" b="1" dirty="0">
                <a:latin typeface="標楷體" pitchFamily="65" charset="-120"/>
                <a:ea typeface="標楷體" pitchFamily="65" charset="-120"/>
              </a:rPr>
              <a:t>31</a:t>
            </a:r>
            <a:r>
              <a:rPr lang="zh-TW" altLang="zh-TW" sz="2400" b="1" dirty="0">
                <a:latin typeface="標楷體" pitchFamily="65" charset="-120"/>
                <a:ea typeface="標楷體" pitchFamily="65" charset="-120"/>
              </a:rPr>
              <a:t>日</a:t>
            </a:r>
            <a:r>
              <a:rPr lang="en-US" altLang="zh-TW" sz="2400" b="1" dirty="0">
                <a:latin typeface="標楷體" pitchFamily="65" charset="-120"/>
                <a:ea typeface="標楷體" pitchFamily="65" charset="-120"/>
              </a:rPr>
              <a:t>74</a:t>
            </a:r>
            <a:r>
              <a:rPr lang="zh-TW" altLang="zh-TW" sz="2400" b="1" dirty="0">
                <a:latin typeface="標楷體" pitchFamily="65" charset="-120"/>
                <a:ea typeface="標楷體" pitchFamily="65" charset="-120"/>
              </a:rPr>
              <a:t>臺內勞字第</a:t>
            </a:r>
            <a:r>
              <a:rPr lang="en-US" altLang="zh-TW" sz="2400" b="1" dirty="0">
                <a:latin typeface="標楷體" pitchFamily="65" charset="-120"/>
                <a:ea typeface="標楷體" pitchFamily="65" charset="-120"/>
              </a:rPr>
              <a:t>340398</a:t>
            </a:r>
            <a:r>
              <a:rPr lang="zh-TW" altLang="zh-TW" sz="2400" b="1" dirty="0">
                <a:latin typeface="標楷體" pitchFamily="65" charset="-120"/>
                <a:ea typeface="標楷體" pitchFamily="65" charset="-120"/>
              </a:rPr>
              <a:t>號函略以</a:t>
            </a:r>
          </a:p>
          <a:p>
            <a:pPr>
              <a:defRPr/>
            </a:pPr>
            <a:r>
              <a:rPr lang="zh-TW" altLang="zh-TW" sz="2600" b="1" dirty="0">
                <a:latin typeface="標楷體" pitchFamily="65" charset="-120"/>
                <a:ea typeface="標楷體" pitchFamily="65" charset="-120"/>
              </a:rPr>
              <a:t>「事業單位職工福利委員會歷年累積結餘職工福利金，除依照「教育、文化、公益、慈善機關或團體免納所得稅適用標準」第</a:t>
            </a:r>
            <a:r>
              <a:rPr lang="en-US" altLang="zh-TW" sz="2600" b="1" dirty="0">
                <a:latin typeface="標楷體" pitchFamily="65" charset="-120"/>
                <a:ea typeface="標楷體" pitchFamily="65" charset="-120"/>
              </a:rPr>
              <a:t>2</a:t>
            </a:r>
            <a:r>
              <a:rPr lang="zh-TW" altLang="zh-TW" sz="2600" b="1" dirty="0">
                <a:latin typeface="標楷體" pitchFamily="65" charset="-120"/>
                <a:ea typeface="標楷體" pitchFamily="65" charset="-120"/>
              </a:rPr>
              <a:t>條第</a:t>
            </a:r>
            <a:r>
              <a:rPr lang="en-US" altLang="zh-TW" sz="2600" b="1" dirty="0">
                <a:latin typeface="標楷體" pitchFamily="65" charset="-120"/>
                <a:ea typeface="標楷體" pitchFamily="65" charset="-120"/>
              </a:rPr>
              <a:t>8</a:t>
            </a:r>
            <a:r>
              <a:rPr lang="zh-TW" altLang="zh-TW" sz="2600" b="1" dirty="0">
                <a:latin typeface="標楷體" pitchFamily="65" charset="-120"/>
                <a:ea typeface="標楷體" pitchFamily="65" charset="-120"/>
              </a:rPr>
              <a:t>款規定，已報准累積備用者外，</a:t>
            </a:r>
            <a:r>
              <a:rPr lang="zh-TW" altLang="zh-TW" sz="2600" b="1" dirty="0">
                <a:solidFill>
                  <a:srgbClr val="7030A0"/>
                </a:solidFill>
                <a:latin typeface="標楷體" pitchFamily="65" charset="-120"/>
                <a:ea typeface="標楷體" pitchFamily="65" charset="-120"/>
              </a:rPr>
              <a:t>其餘累積結存之職工福利金均可辦理職工食、衣、住、行、育、樂各項福利設施或活動，但仍應提經職工福利委員會議通過報經主管機關核准後始得動支。</a:t>
            </a:r>
            <a:r>
              <a:rPr lang="zh-TW" altLang="zh-TW" sz="2600" b="1" dirty="0">
                <a:latin typeface="標楷體" pitchFamily="65" charset="-120"/>
                <a:ea typeface="標楷體" pitchFamily="65" charset="-120"/>
              </a:rPr>
              <a:t>」</a:t>
            </a:r>
            <a:endParaRPr lang="zh-TW" altLang="en-US" sz="2600" b="1" dirty="0">
              <a:latin typeface="標楷體" pitchFamily="65" charset="-120"/>
              <a:ea typeface="標楷體" pitchFamily="65" charset="-120"/>
            </a:endParaRPr>
          </a:p>
        </p:txBody>
      </p:sp>
      <p:sp>
        <p:nvSpPr>
          <p:cNvPr id="39940"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B511F0A1-EE95-4A67-9B3E-04C39FF38C94}" type="slidenum">
              <a:rPr kumimoji="0" lang="en-US" altLang="zh-TW" smtClean="0"/>
              <a:pPr eaLnBrk="1" hangingPunct="1"/>
              <a:t>37</a:t>
            </a:fld>
            <a:endParaRPr kumimoji="0" lang="en-US" altLang="zh-TW"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p:cNvSpPr>
            <a:spLocks noGrp="1"/>
          </p:cNvSpPr>
          <p:nvPr>
            <p:ph type="title"/>
          </p:nvPr>
        </p:nvSpPr>
        <p:spPr/>
        <p:txBody>
          <a:bodyPr/>
          <a:lstStyle/>
          <a:p>
            <a:r>
              <a:rPr lang="zh-TW" altLang="en-US" b="1" smtClean="0">
                <a:latin typeface="標楷體" pitchFamily="65" charset="-120"/>
                <a:ea typeface="標楷體" pitchFamily="65" charset="-120"/>
              </a:rPr>
              <a:t>申報</a:t>
            </a:r>
            <a:r>
              <a:rPr lang="zh-TW" altLang="zh-TW" b="1" smtClean="0">
                <a:latin typeface="標楷體" pitchFamily="65" charset="-120"/>
                <a:ea typeface="標楷體" pitchFamily="65" charset="-120"/>
              </a:rPr>
              <a:t>動支歷年累積結存福利金</a:t>
            </a:r>
            <a:endParaRPr lang="zh-TW" altLang="en-US" smtClean="0"/>
          </a:p>
        </p:txBody>
      </p:sp>
      <p:sp>
        <p:nvSpPr>
          <p:cNvPr id="40963" name="內容版面配置區 2"/>
          <p:cNvSpPr>
            <a:spLocks noGrp="1"/>
          </p:cNvSpPr>
          <p:nvPr>
            <p:ph idx="1"/>
          </p:nvPr>
        </p:nvSpPr>
        <p:spPr>
          <a:xfrm>
            <a:off x="179388" y="2017713"/>
            <a:ext cx="8775700" cy="4579937"/>
          </a:xfrm>
        </p:spPr>
        <p:txBody>
          <a:bodyPr/>
          <a:lstStyle/>
          <a:p>
            <a:pPr marL="0" indent="0">
              <a:buFont typeface="Wingdings" pitchFamily="2" charset="2"/>
              <a:buNone/>
            </a:pPr>
            <a:r>
              <a:rPr lang="en-US" altLang="zh-TW" sz="2400" b="1" smtClean="0">
                <a:solidFill>
                  <a:srgbClr val="FF0000"/>
                </a:solidFill>
                <a:latin typeface="標楷體" pitchFamily="65" charset="-120"/>
                <a:ea typeface="標楷體" pitchFamily="65" charset="-120"/>
              </a:rPr>
              <a:t>(</a:t>
            </a:r>
            <a:r>
              <a:rPr lang="zh-TW" altLang="zh-TW" sz="2400" b="1" smtClean="0">
                <a:solidFill>
                  <a:srgbClr val="FF0000"/>
                </a:solidFill>
                <a:latin typeface="標楷體" pitchFamily="65" charset="-120"/>
                <a:ea typeface="標楷體" pitchFamily="65" charset="-120"/>
              </a:rPr>
              <a:t>一</a:t>
            </a:r>
            <a:r>
              <a:rPr lang="en-US" altLang="zh-TW" sz="2400" b="1" smtClean="0">
                <a:solidFill>
                  <a:srgbClr val="FF0000"/>
                </a:solidFill>
                <a:latin typeface="標楷體" pitchFamily="65" charset="-120"/>
                <a:ea typeface="標楷體" pitchFamily="65" charset="-120"/>
              </a:rPr>
              <a:t>)</a:t>
            </a:r>
            <a:r>
              <a:rPr lang="zh-TW" altLang="zh-TW" sz="2400" b="1" smtClean="0">
                <a:solidFill>
                  <a:srgbClr val="FF0000"/>
                </a:solidFill>
                <a:latin typeface="標楷體" pitchFamily="65" charset="-120"/>
                <a:ea typeface="標楷體" pitchFamily="65" charset="-120"/>
              </a:rPr>
              <a:t>依資本額提撥</a:t>
            </a:r>
            <a:r>
              <a:rPr lang="en-US" altLang="zh-TW" sz="2400" b="1" smtClean="0">
                <a:solidFill>
                  <a:srgbClr val="FF0000"/>
                </a:solidFill>
                <a:latin typeface="標楷體" pitchFamily="65" charset="-120"/>
                <a:ea typeface="標楷體" pitchFamily="65" charset="-120"/>
              </a:rPr>
              <a:t>(1%-5%)</a:t>
            </a:r>
            <a:r>
              <a:rPr lang="zh-TW" altLang="zh-TW" sz="2400" b="1" smtClean="0">
                <a:solidFill>
                  <a:srgbClr val="FF0000"/>
                </a:solidFill>
                <a:latin typeface="標楷體" pitchFamily="65" charset="-120"/>
                <a:ea typeface="標楷體" pitchFamily="65" charset="-120"/>
              </a:rPr>
              <a:t>部份</a:t>
            </a:r>
            <a:r>
              <a:rPr lang="zh-TW" altLang="zh-TW" sz="2400" b="1" smtClean="0">
                <a:latin typeface="標楷體" pitchFamily="65" charset="-120"/>
                <a:ea typeface="標楷體" pitchFamily="65" charset="-120"/>
              </a:rPr>
              <a:t>：</a:t>
            </a:r>
            <a:endParaRPr lang="en-US"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因只作一次性提撥，增資時不需依法提撥，故基本不宜動支</a:t>
            </a:r>
            <a:r>
              <a:rPr lang="zh-TW" altLang="en-US" sz="2400" b="1" smtClean="0">
                <a:latin typeface="標楷體" pitchFamily="65" charset="-120"/>
                <a:ea typeface="標楷體" pitchFamily="65" charset="-120"/>
              </a:rPr>
              <a:t>。</a:t>
            </a:r>
            <a:endParaRPr lang="en-US"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2.</a:t>
            </a:r>
            <a:r>
              <a:rPr lang="zh-TW" altLang="zh-TW" sz="2400" b="1" smtClean="0">
                <a:solidFill>
                  <a:srgbClr val="7030A0"/>
                </a:solidFill>
                <a:latin typeface="標楷體" pitchFamily="65" charset="-120"/>
                <a:ea typeface="標楷體" pitchFamily="65" charset="-120"/>
              </a:rPr>
              <a:t>當年度收入不足因應支出，或因大型福利計畫而不得動支此部份福利金，請於動支前，檢附以下資料報局核備：</a:t>
            </a:r>
            <a:endParaRPr lang="en-US" altLang="zh-TW" sz="2400" b="1" smtClean="0">
              <a:solidFill>
                <a:srgbClr val="7030A0"/>
              </a:solidFill>
              <a:latin typeface="標楷體" pitchFamily="65" charset="-120"/>
              <a:ea typeface="標楷體" pitchFamily="65" charset="-120"/>
            </a:endParaRPr>
          </a:p>
          <a:p>
            <a:pPr marL="0" indent="0">
              <a:buFont typeface="Wingdings" pitchFamily="2" charset="2"/>
              <a:buNone/>
            </a:pPr>
            <a:r>
              <a:rPr lang="en-US" altLang="zh-TW" sz="2000" b="1" smtClean="0">
                <a:latin typeface="標楷體" pitchFamily="65" charset="-120"/>
                <a:ea typeface="標楷體" pitchFamily="65" charset="-120"/>
              </a:rPr>
              <a:t>(1)</a:t>
            </a:r>
            <a:r>
              <a:rPr lang="zh-TW" altLang="zh-TW" sz="2000" b="1" smtClean="0">
                <a:latin typeface="標楷體" pitchFamily="65" charset="-120"/>
                <a:ea typeface="標楷體" pitchFamily="65" charset="-120"/>
              </a:rPr>
              <a:t>備函。</a:t>
            </a:r>
            <a:endParaRPr lang="en-US" altLang="zh-TW" sz="2000" b="1" smtClean="0">
              <a:latin typeface="標楷體" pitchFamily="65" charset="-120"/>
              <a:ea typeface="標楷體" pitchFamily="65" charset="-120"/>
            </a:endParaRPr>
          </a:p>
          <a:p>
            <a:pPr marL="0" indent="0">
              <a:buFont typeface="Wingdings" pitchFamily="2" charset="2"/>
              <a:buNone/>
            </a:pPr>
            <a:r>
              <a:rPr lang="en-US" altLang="zh-TW" sz="2000" b="1" smtClean="0">
                <a:latin typeface="標楷體" pitchFamily="65" charset="-120"/>
                <a:ea typeface="標楷體" pitchFamily="65" charset="-120"/>
              </a:rPr>
              <a:t>(2)</a:t>
            </a:r>
            <a:r>
              <a:rPr lang="zh-TW" altLang="zh-TW" sz="2000" b="1" smtClean="0">
                <a:latin typeface="標楷體" pitchFamily="65" charset="-120"/>
                <a:ea typeface="標楷體" pitchFamily="65" charset="-120"/>
              </a:rPr>
              <a:t>具體工作計畫</a:t>
            </a:r>
            <a:r>
              <a:rPr lang="en-US" altLang="zh-TW" sz="2000" b="1" smtClean="0">
                <a:latin typeface="標楷體" pitchFamily="65" charset="-120"/>
                <a:ea typeface="標楷體" pitchFamily="65" charset="-120"/>
              </a:rPr>
              <a:t>(</a:t>
            </a:r>
            <a:r>
              <a:rPr lang="zh-TW" altLang="zh-TW" sz="2000" b="1" smtClean="0">
                <a:latin typeface="標楷體" pitchFamily="65" charset="-120"/>
                <a:ea typeface="標楷體" pitchFamily="65" charset="-120"/>
              </a:rPr>
              <a:t>包含動支內容、所需金額、活動時間、參加人數等</a:t>
            </a:r>
            <a:r>
              <a:rPr lang="en-US" altLang="zh-TW" sz="2000" b="1" smtClean="0">
                <a:latin typeface="標楷體" pitchFamily="65" charset="-120"/>
                <a:ea typeface="標楷體" pitchFamily="65" charset="-120"/>
              </a:rPr>
              <a:t>) </a:t>
            </a:r>
            <a:r>
              <a:rPr lang="zh-TW" altLang="zh-TW" sz="2000" b="1" smtClean="0">
                <a:latin typeface="標楷體" pitchFamily="65" charset="-120"/>
                <a:ea typeface="標楷體" pitchFamily="65" charset="-120"/>
              </a:rPr>
              <a:t>。</a:t>
            </a:r>
            <a:endParaRPr lang="en-US" altLang="zh-TW" sz="2000" b="1" smtClean="0">
              <a:latin typeface="標楷體" pitchFamily="65" charset="-120"/>
              <a:ea typeface="標楷體" pitchFamily="65" charset="-120"/>
            </a:endParaRPr>
          </a:p>
          <a:p>
            <a:pPr marL="0" indent="0">
              <a:buFont typeface="Wingdings" pitchFamily="2" charset="2"/>
              <a:buNone/>
            </a:pPr>
            <a:r>
              <a:rPr lang="en-US" altLang="zh-TW" sz="2000" b="1" smtClean="0">
                <a:latin typeface="標楷體" pitchFamily="65" charset="-120"/>
                <a:ea typeface="標楷體" pitchFamily="65" charset="-120"/>
              </a:rPr>
              <a:t>(3)</a:t>
            </a:r>
            <a:r>
              <a:rPr lang="zh-TW" altLang="zh-TW" sz="2000" b="1" smtClean="0">
                <a:latin typeface="標楷體" pitchFamily="65" charset="-120"/>
                <a:ea typeface="標楷體" pitchFamily="65" charset="-120"/>
              </a:rPr>
              <a:t>修正後經費收支預算書</a:t>
            </a:r>
            <a:r>
              <a:rPr lang="en-US" altLang="zh-TW" sz="2000" b="1" smtClean="0">
                <a:latin typeface="標楷體" pitchFamily="65" charset="-120"/>
                <a:ea typeface="標楷體" pitchFamily="65" charset="-120"/>
              </a:rPr>
              <a:t>(</a:t>
            </a:r>
            <a:r>
              <a:rPr lang="zh-TW" altLang="zh-TW" sz="2000" b="1" smtClean="0">
                <a:latin typeface="標楷體" pitchFamily="65" charset="-120"/>
                <a:ea typeface="標楷體" pitchFamily="65" charset="-120"/>
              </a:rPr>
              <a:t>資本額提撥金額減少、當年度收入項下「經核准動支歷年累計結存福利金」等金額增加</a:t>
            </a:r>
            <a:r>
              <a:rPr lang="en-US" altLang="zh-TW" sz="2000" b="1" smtClean="0">
                <a:latin typeface="標楷體" pitchFamily="65" charset="-120"/>
                <a:ea typeface="標楷體" pitchFamily="65" charset="-120"/>
              </a:rPr>
              <a:t>) </a:t>
            </a:r>
            <a:r>
              <a:rPr lang="zh-TW" altLang="zh-TW" sz="2000" b="1" smtClean="0">
                <a:latin typeface="標楷體" pitchFamily="65" charset="-120"/>
                <a:ea typeface="標楷體" pitchFamily="65" charset="-120"/>
              </a:rPr>
              <a:t>。</a:t>
            </a:r>
            <a:endParaRPr lang="en-US" altLang="zh-TW" sz="2000" b="1" smtClean="0">
              <a:latin typeface="標楷體" pitchFamily="65" charset="-120"/>
              <a:ea typeface="標楷體" pitchFamily="65" charset="-120"/>
            </a:endParaRPr>
          </a:p>
          <a:p>
            <a:pPr marL="0" indent="0">
              <a:buFont typeface="Wingdings" pitchFamily="2" charset="2"/>
              <a:buNone/>
            </a:pPr>
            <a:r>
              <a:rPr lang="en-US" altLang="zh-TW" sz="2000" b="1" smtClean="0">
                <a:latin typeface="標楷體" pitchFamily="65" charset="-120"/>
                <a:ea typeface="標楷體" pitchFamily="65" charset="-120"/>
              </a:rPr>
              <a:t>(4)</a:t>
            </a:r>
            <a:r>
              <a:rPr lang="zh-TW" altLang="zh-TW" sz="2000" b="1" smtClean="0">
                <a:latin typeface="標楷體" pitchFamily="65" charset="-120"/>
                <a:ea typeface="標楷體" pitchFamily="65" charset="-120"/>
              </a:rPr>
              <a:t>核准動支的會議記錄</a:t>
            </a:r>
            <a:r>
              <a:rPr lang="en-US" altLang="zh-TW" sz="2000" b="1" smtClean="0">
                <a:latin typeface="標楷體" pitchFamily="65" charset="-120"/>
                <a:ea typeface="標楷體" pitchFamily="65" charset="-120"/>
              </a:rPr>
              <a:t>(</a:t>
            </a:r>
            <a:r>
              <a:rPr lang="zh-TW" altLang="zh-TW" sz="2000" b="1" smtClean="0">
                <a:latin typeface="標楷體" pitchFamily="65" charset="-120"/>
                <a:ea typeface="標楷體" pitchFamily="65" charset="-120"/>
              </a:rPr>
              <a:t>須有委員會</a:t>
            </a:r>
            <a:r>
              <a:rPr lang="en-US" altLang="zh-TW" sz="2000" b="1" smtClean="0">
                <a:latin typeface="標楷體" pitchFamily="65" charset="-120"/>
                <a:ea typeface="標楷體" pitchFamily="65" charset="-120"/>
              </a:rPr>
              <a:t>2/3</a:t>
            </a:r>
            <a:r>
              <a:rPr lang="zh-TW" altLang="zh-TW" sz="2000" b="1" smtClean="0">
                <a:latin typeface="標楷體" pitchFamily="65" charset="-120"/>
                <a:ea typeface="標楷體" pitchFamily="65" charset="-120"/>
              </a:rPr>
              <a:t>以上委員決議通過，</a:t>
            </a:r>
            <a:r>
              <a:rPr lang="zh-TW" altLang="zh-TW" sz="2000" b="1" smtClean="0">
                <a:solidFill>
                  <a:srgbClr val="0000CC"/>
                </a:solidFill>
                <a:latin typeface="標楷體" pitchFamily="65" charset="-120"/>
                <a:ea typeface="標楷體" pitchFamily="65" charset="-120"/>
              </a:rPr>
              <a:t>且需明確訂定歸繳期限及計畫</a:t>
            </a:r>
            <a:r>
              <a:rPr lang="zh-TW" altLang="zh-TW" sz="2000" b="1" smtClean="0">
                <a:latin typeface="標楷體" pitchFamily="65" charset="-120"/>
                <a:ea typeface="標楷體" pitchFamily="65" charset="-120"/>
              </a:rPr>
              <a:t>，最多不可超過</a:t>
            </a:r>
            <a:r>
              <a:rPr lang="en-US" altLang="zh-TW" sz="2000" b="1" smtClean="0">
                <a:solidFill>
                  <a:srgbClr val="0000CC"/>
                </a:solidFill>
                <a:latin typeface="標楷體" pitchFamily="65" charset="-120"/>
                <a:ea typeface="標楷體" pitchFamily="65" charset="-120"/>
              </a:rPr>
              <a:t>4</a:t>
            </a:r>
            <a:r>
              <a:rPr lang="zh-TW" altLang="zh-TW" sz="2000" b="1" smtClean="0">
                <a:solidFill>
                  <a:srgbClr val="0000CC"/>
                </a:solidFill>
                <a:latin typeface="標楷體" pitchFamily="65" charset="-120"/>
                <a:ea typeface="標楷體" pitchFamily="65" charset="-120"/>
              </a:rPr>
              <a:t>年</a:t>
            </a:r>
            <a:r>
              <a:rPr lang="zh-TW" altLang="zh-TW" sz="2000" b="1" smtClean="0">
                <a:latin typeface="標楷體" pitchFamily="65" charset="-120"/>
                <a:ea typeface="標楷體" pitchFamily="65" charset="-120"/>
              </a:rPr>
              <a:t>為期</a:t>
            </a:r>
            <a:r>
              <a:rPr lang="en-US" altLang="zh-TW" sz="2000" b="1" smtClean="0">
                <a:latin typeface="標楷體" pitchFamily="65" charset="-120"/>
                <a:ea typeface="標楷體" pitchFamily="65" charset="-120"/>
              </a:rPr>
              <a:t>) </a:t>
            </a:r>
            <a:r>
              <a:rPr lang="zh-TW" altLang="zh-TW" sz="2000" b="1" smtClean="0">
                <a:latin typeface="標楷體" pitchFamily="65" charset="-120"/>
                <a:ea typeface="標楷體" pitchFamily="65" charset="-120"/>
              </a:rPr>
              <a:t>。</a:t>
            </a:r>
            <a:endParaRPr lang="en-US" altLang="zh-TW" sz="2000" b="1" smtClean="0">
              <a:latin typeface="標楷體" pitchFamily="65" charset="-120"/>
              <a:ea typeface="標楷體" pitchFamily="65" charset="-120"/>
            </a:endParaRPr>
          </a:p>
          <a:p>
            <a:pPr marL="0" indent="0">
              <a:buFont typeface="Wingdings" pitchFamily="2" charset="2"/>
              <a:buNone/>
            </a:pPr>
            <a:r>
              <a:rPr lang="en-US" altLang="zh-TW" sz="2000" b="1" smtClean="0">
                <a:latin typeface="標楷體" pitchFamily="65" charset="-120"/>
                <a:ea typeface="標楷體" pitchFamily="65" charset="-120"/>
              </a:rPr>
              <a:t>(5)</a:t>
            </a:r>
            <a:r>
              <a:rPr lang="zh-TW" altLang="zh-TW" sz="2000" b="1" smtClean="0">
                <a:latin typeface="標楷體" pitchFamily="65" charset="-120"/>
                <a:ea typeface="標楷體" pitchFamily="65" charset="-120"/>
              </a:rPr>
              <a:t>出席人員簽到表。</a:t>
            </a:r>
            <a:endParaRPr lang="zh-TW" altLang="en-US" sz="2000" b="1" smtClean="0">
              <a:latin typeface="標楷體" pitchFamily="65" charset="-120"/>
              <a:ea typeface="標楷體" pitchFamily="65" charset="-120"/>
            </a:endParaRPr>
          </a:p>
        </p:txBody>
      </p:sp>
      <p:sp>
        <p:nvSpPr>
          <p:cNvPr id="4096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5507DC9F-7843-4313-B3A6-E50CC30BA677}" type="slidenum">
              <a:rPr kumimoji="0" lang="en-US" altLang="zh-TW" smtClean="0"/>
              <a:pPr eaLnBrk="1" hangingPunct="1"/>
              <a:t>38</a:t>
            </a:fld>
            <a:endParaRPr kumimoji="0" lang="en-US" altLang="zh-TW"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標題 1"/>
          <p:cNvSpPr>
            <a:spLocks noGrp="1"/>
          </p:cNvSpPr>
          <p:nvPr>
            <p:ph type="title"/>
          </p:nvPr>
        </p:nvSpPr>
        <p:spPr/>
        <p:txBody>
          <a:bodyPr/>
          <a:lstStyle/>
          <a:p>
            <a:r>
              <a:rPr lang="zh-TW" altLang="en-US" b="1" smtClean="0">
                <a:latin typeface="標楷體" pitchFamily="65" charset="-120"/>
                <a:ea typeface="標楷體" pitchFamily="65" charset="-120"/>
              </a:rPr>
              <a:t>申報</a:t>
            </a:r>
            <a:r>
              <a:rPr lang="zh-TW" altLang="zh-TW" b="1" smtClean="0">
                <a:latin typeface="標楷體" pitchFamily="65" charset="-120"/>
                <a:ea typeface="標楷體" pitchFamily="65" charset="-120"/>
              </a:rPr>
              <a:t>動支歷年累積結存福利金</a:t>
            </a:r>
            <a:endParaRPr lang="zh-TW" altLang="en-US" smtClean="0"/>
          </a:p>
        </p:txBody>
      </p:sp>
      <p:sp>
        <p:nvSpPr>
          <p:cNvPr id="41987" name="內容版面配置區 2"/>
          <p:cNvSpPr>
            <a:spLocks noGrp="1"/>
          </p:cNvSpPr>
          <p:nvPr>
            <p:ph idx="1"/>
          </p:nvPr>
        </p:nvSpPr>
        <p:spPr>
          <a:xfrm>
            <a:off x="395288" y="2060575"/>
            <a:ext cx="8559800" cy="4464050"/>
          </a:xfrm>
        </p:spPr>
        <p:txBody>
          <a:bodyPr/>
          <a:lstStyle/>
          <a:p>
            <a:pPr marL="0" indent="0">
              <a:buFont typeface="Wingdings" pitchFamily="2" charset="2"/>
              <a:buNone/>
            </a:pPr>
            <a:r>
              <a:rPr lang="en-US" altLang="zh-TW" sz="2800" b="1" smtClean="0">
                <a:solidFill>
                  <a:srgbClr val="FF0000"/>
                </a:solidFill>
                <a:latin typeface="標楷體" pitchFamily="65" charset="-120"/>
                <a:ea typeface="標楷體" pitchFamily="65" charset="-120"/>
              </a:rPr>
              <a:t>(</a:t>
            </a:r>
            <a:r>
              <a:rPr lang="zh-TW" altLang="zh-TW" sz="2800" b="1" smtClean="0">
                <a:solidFill>
                  <a:srgbClr val="FF0000"/>
                </a:solidFill>
                <a:latin typeface="標楷體" pitchFamily="65" charset="-120"/>
                <a:ea typeface="標楷體" pitchFamily="65" charset="-120"/>
              </a:rPr>
              <a:t>二</a:t>
            </a:r>
            <a:r>
              <a:rPr lang="en-US" altLang="zh-TW" sz="2800" b="1" smtClean="0">
                <a:solidFill>
                  <a:srgbClr val="FF0000"/>
                </a:solidFill>
                <a:latin typeface="標楷體" pitchFamily="65" charset="-120"/>
                <a:ea typeface="標楷體" pitchFamily="65" charset="-120"/>
              </a:rPr>
              <a:t>)</a:t>
            </a:r>
            <a:r>
              <a:rPr lang="zh-TW" altLang="zh-TW" sz="2800" b="1" smtClean="0">
                <a:solidFill>
                  <a:srgbClr val="FF0000"/>
                </a:solidFill>
                <a:latin typeface="標楷體" pitchFamily="65" charset="-120"/>
                <a:ea typeface="標楷體" pitchFamily="65" charset="-120"/>
              </a:rPr>
              <a:t>不包括資本額提撥的歷年累積結存福利金部份：</a:t>
            </a:r>
            <a:endParaRPr lang="en-US" altLang="zh-TW" sz="2800" b="1" smtClean="0">
              <a:solidFill>
                <a:srgbClr val="FF0000"/>
              </a:solidFill>
              <a:latin typeface="標楷體" pitchFamily="65" charset="-120"/>
              <a:ea typeface="標楷體" pitchFamily="65" charset="-120"/>
            </a:endParaRPr>
          </a:p>
          <a:p>
            <a:pPr marL="0" indent="0">
              <a:buFont typeface="Wingdings" pitchFamily="2" charset="2"/>
              <a:buNone/>
            </a:pPr>
            <a:r>
              <a:rPr lang="en-US" altLang="zh-TW" sz="2800" b="1" smtClean="0">
                <a:latin typeface="標楷體" pitchFamily="65" charset="-120"/>
                <a:ea typeface="標楷體" pitchFamily="65" charset="-120"/>
              </a:rPr>
              <a:t>1.</a:t>
            </a:r>
            <a:r>
              <a:rPr lang="zh-TW" altLang="zh-TW" sz="2800" b="1" smtClean="0">
                <a:latin typeface="標楷體" pitchFamily="65" charset="-120"/>
                <a:ea typeface="標楷體" pitchFamily="65" charset="-120"/>
              </a:rPr>
              <a:t>福利金每年動支已達</a:t>
            </a:r>
            <a:r>
              <a:rPr lang="en-US" altLang="zh-TW" sz="2800" b="1" smtClean="0">
                <a:latin typeface="標楷體" pitchFamily="65" charset="-120"/>
                <a:ea typeface="標楷體" pitchFamily="65" charset="-120"/>
              </a:rPr>
              <a:t>60%</a:t>
            </a:r>
            <a:r>
              <a:rPr lang="zh-TW" altLang="zh-TW" sz="2800" b="1" smtClean="0">
                <a:latin typeface="標楷體" pitchFamily="65" charset="-120"/>
                <a:ea typeface="標楷體" pitchFamily="65" charset="-120"/>
              </a:rPr>
              <a:t>之法定比例，所剩餘福利金，應併入</a:t>
            </a:r>
            <a:r>
              <a:rPr lang="zh-TW" altLang="zh-TW" sz="2800" b="1" smtClean="0">
                <a:solidFill>
                  <a:srgbClr val="7030A0"/>
                </a:solidFill>
                <a:latin typeface="標楷體" pitchFamily="65" charset="-120"/>
                <a:ea typeface="標楷體" pitchFamily="65" charset="-120"/>
              </a:rPr>
              <a:t>次年收入</a:t>
            </a:r>
            <a:r>
              <a:rPr lang="zh-TW" altLang="zh-TW" sz="2800" b="1" smtClean="0">
                <a:latin typeface="標楷體" pitchFamily="65" charset="-120"/>
                <a:ea typeface="標楷體" pitchFamily="65" charset="-120"/>
              </a:rPr>
              <a:t>預算中</a:t>
            </a:r>
            <a:r>
              <a:rPr lang="en-US" altLang="zh-TW" sz="2800" b="1" smtClean="0">
                <a:latin typeface="標楷體" pitchFamily="65" charset="-120"/>
                <a:ea typeface="標楷體" pitchFamily="65" charset="-120"/>
              </a:rPr>
              <a:t>(</a:t>
            </a:r>
            <a:r>
              <a:rPr lang="zh-TW" altLang="zh-TW" sz="2800" b="1" smtClean="0">
                <a:latin typeface="標楷體" pitchFamily="65" charset="-120"/>
                <a:ea typeface="標楷體" pitchFamily="65" charset="-120"/>
              </a:rPr>
              <a:t>即預決算書中去年結餘部份</a:t>
            </a:r>
            <a:r>
              <a:rPr lang="en-US" altLang="zh-TW" sz="2800" b="1" smtClean="0">
                <a:latin typeface="標楷體" pitchFamily="65" charset="-120"/>
                <a:ea typeface="標楷體" pitchFamily="65" charset="-120"/>
              </a:rPr>
              <a:t>)</a:t>
            </a:r>
            <a:r>
              <a:rPr lang="zh-TW" altLang="zh-TW" sz="2800" b="1" smtClean="0">
                <a:latin typeface="標楷體" pitchFamily="65" charset="-120"/>
                <a:ea typeface="標楷體" pitchFamily="65" charset="-120"/>
              </a:rPr>
              <a:t>繼續使用。惟如仍有剩餘，則與</a:t>
            </a:r>
            <a:r>
              <a:rPr lang="zh-TW" altLang="zh-TW" sz="2800" b="1" u="sng" smtClean="0">
                <a:solidFill>
                  <a:srgbClr val="0000CC"/>
                </a:solidFill>
                <a:latin typeface="標楷體" pitchFamily="65" charset="-120"/>
                <a:ea typeface="標楷體" pitchFamily="65" charset="-120"/>
              </a:rPr>
              <a:t>資本提撥額</a:t>
            </a:r>
            <a:r>
              <a:rPr lang="zh-TW" altLang="zh-TW" sz="2800" b="1" smtClean="0">
                <a:latin typeface="標楷體" pitchFamily="65" charset="-120"/>
                <a:ea typeface="標楷體" pitchFamily="65" charset="-120"/>
              </a:rPr>
              <a:t>併稱為</a:t>
            </a:r>
            <a:r>
              <a:rPr lang="zh-TW" altLang="zh-TW" sz="2800" b="1" u="sng" smtClean="0">
                <a:solidFill>
                  <a:srgbClr val="0000CC"/>
                </a:solidFill>
                <a:latin typeface="標楷體" pitchFamily="65" charset="-120"/>
                <a:ea typeface="標楷體" pitchFamily="65" charset="-120"/>
              </a:rPr>
              <a:t>歷年累積結存福利金</a:t>
            </a:r>
            <a:r>
              <a:rPr lang="zh-TW" altLang="zh-TW" sz="2800" b="1" smtClean="0">
                <a:latin typeface="標楷體" pitchFamily="65" charset="-120"/>
                <a:ea typeface="標楷體" pitchFamily="65" charset="-120"/>
              </a:rPr>
              <a:t>。</a:t>
            </a:r>
            <a:endParaRPr lang="en-US" altLang="zh-TW" sz="2800" b="1" smtClean="0">
              <a:latin typeface="標楷體" pitchFamily="65" charset="-120"/>
              <a:ea typeface="標楷體" pitchFamily="65" charset="-120"/>
            </a:endParaRPr>
          </a:p>
          <a:p>
            <a:pPr marL="0" indent="0">
              <a:buFont typeface="Wingdings" pitchFamily="2" charset="2"/>
              <a:buNone/>
            </a:pPr>
            <a:endParaRPr lang="en-US" altLang="zh-TW" sz="2000" b="1" smtClean="0">
              <a:latin typeface="標楷體" pitchFamily="65" charset="-120"/>
              <a:ea typeface="標楷體" pitchFamily="65" charset="-120"/>
            </a:endParaRPr>
          </a:p>
          <a:p>
            <a:pPr marL="0" indent="0">
              <a:buFont typeface="Wingdings" pitchFamily="2" charset="2"/>
              <a:buNone/>
            </a:pPr>
            <a:r>
              <a:rPr lang="en-US" altLang="zh-TW" sz="2800" b="1" smtClean="0">
                <a:latin typeface="標楷體" pitchFamily="65" charset="-120"/>
                <a:ea typeface="標楷體" pitchFamily="65" charset="-120"/>
              </a:rPr>
              <a:t>2.</a:t>
            </a:r>
            <a:r>
              <a:rPr lang="zh-TW" altLang="zh-TW" sz="2800" b="1" smtClean="0">
                <a:latin typeface="標楷體" pitchFamily="65" charset="-120"/>
                <a:ea typeface="標楷體" pitchFamily="65" charset="-120"/>
              </a:rPr>
              <a:t>為免持續累積巨額福利金，</a:t>
            </a:r>
            <a:r>
              <a:rPr lang="zh-TW" altLang="zh-TW" sz="2800" b="1" smtClean="0">
                <a:solidFill>
                  <a:srgbClr val="7030A0"/>
                </a:solidFill>
                <a:latin typeface="標楷體" pitchFamily="65" charset="-120"/>
                <a:ea typeface="標楷體" pitchFamily="65" charset="-120"/>
              </a:rPr>
              <a:t>建請每年自此部份提撥</a:t>
            </a:r>
            <a:r>
              <a:rPr lang="en-US" altLang="zh-TW" sz="2800" b="1" smtClean="0">
                <a:solidFill>
                  <a:srgbClr val="7030A0"/>
                </a:solidFill>
                <a:latin typeface="標楷體" pitchFamily="65" charset="-120"/>
                <a:ea typeface="標楷體" pitchFamily="65" charset="-120"/>
              </a:rPr>
              <a:t>5%</a:t>
            </a:r>
            <a:r>
              <a:rPr lang="zh-TW" altLang="zh-TW" sz="2800" b="1" smtClean="0">
                <a:solidFill>
                  <a:srgbClr val="7030A0"/>
                </a:solidFill>
                <a:latin typeface="標楷體" pitchFamily="65" charset="-120"/>
                <a:ea typeface="標楷體" pitchFamily="65" charset="-120"/>
              </a:rPr>
              <a:t>併入當年度收入使用</a:t>
            </a:r>
            <a:r>
              <a:rPr lang="zh-TW" altLang="zh-TW" sz="2800" b="1" smtClean="0">
                <a:latin typeface="標楷體" pitchFamily="65" charset="-120"/>
                <a:ea typeface="標楷體" pitchFamily="65" charset="-120"/>
              </a:rPr>
              <a:t>，需經委員會同意並於預決算書中揭露，免提前報本局核備。</a:t>
            </a:r>
            <a:r>
              <a:rPr lang="en-US" altLang="zh-TW" sz="2400" b="1" smtClean="0">
                <a:solidFill>
                  <a:srgbClr val="7030A0"/>
                </a:solidFill>
                <a:latin typeface="標楷體" pitchFamily="65" charset="-120"/>
                <a:ea typeface="標楷體" pitchFamily="65" charset="-120"/>
              </a:rPr>
              <a:t>(1%~5%</a:t>
            </a:r>
            <a:r>
              <a:rPr lang="zh-TW" altLang="en-US" sz="2400" b="1" smtClean="0">
                <a:solidFill>
                  <a:srgbClr val="7030A0"/>
                </a:solidFill>
                <a:latin typeface="標楷體" pitchFamily="65" charset="-120"/>
                <a:ea typeface="標楷體" pitchFamily="65" charset="-120"/>
              </a:rPr>
              <a:t>不須報府核備</a:t>
            </a:r>
            <a:r>
              <a:rPr lang="en-US" altLang="zh-TW" sz="2400" b="1" smtClean="0">
                <a:solidFill>
                  <a:srgbClr val="7030A0"/>
                </a:solidFill>
                <a:latin typeface="標楷體" pitchFamily="65" charset="-120"/>
                <a:ea typeface="標楷體" pitchFamily="65" charset="-120"/>
              </a:rPr>
              <a:t>)</a:t>
            </a:r>
            <a:endParaRPr lang="zh-TW" altLang="en-US" sz="2400" b="1" smtClean="0">
              <a:solidFill>
                <a:srgbClr val="7030A0"/>
              </a:solidFill>
              <a:latin typeface="標楷體" pitchFamily="65" charset="-120"/>
              <a:ea typeface="標楷體" pitchFamily="65" charset="-120"/>
            </a:endParaRPr>
          </a:p>
        </p:txBody>
      </p:sp>
      <p:sp>
        <p:nvSpPr>
          <p:cNvPr id="4198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ED2A29ED-0658-446C-A95B-DEA308D157F9}" type="slidenum">
              <a:rPr kumimoji="0" lang="en-US" altLang="zh-TW" smtClean="0"/>
              <a:pPr eaLnBrk="1" hangingPunct="1"/>
              <a:t>39</a:t>
            </a:fld>
            <a:endParaRPr kumimoji="0" lang="en-US" altLang="zh-TW"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lstStyle/>
          <a:p>
            <a:r>
              <a:rPr lang="zh-TW" altLang="en-US" b="1" smtClean="0">
                <a:latin typeface="標楷體" pitchFamily="65" charset="-120"/>
                <a:ea typeface="標楷體" pitchFamily="65" charset="-120"/>
              </a:rPr>
              <a:t>職工福利之緣起</a:t>
            </a:r>
          </a:p>
        </p:txBody>
      </p:sp>
      <p:sp>
        <p:nvSpPr>
          <p:cNvPr id="3" name="內容版面配置區 2"/>
          <p:cNvSpPr>
            <a:spLocks noGrp="1"/>
          </p:cNvSpPr>
          <p:nvPr>
            <p:ph idx="1"/>
          </p:nvPr>
        </p:nvSpPr>
        <p:spPr>
          <a:xfrm>
            <a:off x="755650" y="2133600"/>
            <a:ext cx="7772400" cy="4114800"/>
          </a:xfrm>
        </p:spPr>
        <p:txBody>
          <a:bodyPr/>
          <a:lstStyle/>
          <a:p>
            <a:pPr marL="0" indent="0">
              <a:buFont typeface="Wingdings" pitchFamily="2" charset="2"/>
              <a:buNone/>
              <a:defRPr/>
            </a:pPr>
            <a:r>
              <a:rPr lang="zh-TW" altLang="en-US" b="1" dirty="0" smtClean="0">
                <a:latin typeface="標楷體" pitchFamily="65" charset="-120"/>
                <a:ea typeface="標楷體" pitchFamily="65" charset="-120"/>
              </a:rPr>
              <a:t>民國</a:t>
            </a:r>
            <a:r>
              <a:rPr lang="en-US" altLang="zh-TW" b="1" dirty="0">
                <a:latin typeface="標楷體" pitchFamily="65" charset="-120"/>
                <a:ea typeface="標楷體" pitchFamily="65" charset="-120"/>
              </a:rPr>
              <a:t>32</a:t>
            </a:r>
            <a:r>
              <a:rPr lang="zh-TW" altLang="en-US" b="1" dirty="0">
                <a:latin typeface="標楷體" pitchFamily="65" charset="-120"/>
                <a:ea typeface="標楷體" pitchFamily="65" charset="-120"/>
              </a:rPr>
              <a:t>年正值對日抗戰時期，勞工工資微薄、生活艱難，於是政府頒布</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職工福利金條例</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，規定公、私營工廠、礦場或其他企業組織提撥職工福利金，以提供勞工食衣住行育樂等方面福利。時至今日，職工福利金多元化運用，有助於提升企業員工福利。</a:t>
            </a:r>
          </a:p>
          <a:p>
            <a:pPr marL="0" indent="0">
              <a:buFont typeface="Wingdings" pitchFamily="2" charset="2"/>
              <a:buNone/>
              <a:defRPr/>
            </a:pPr>
            <a:endParaRPr lang="zh-TW" altLang="zh-TW" b="1" dirty="0" smtClean="0">
              <a:latin typeface="標楷體" pitchFamily="65" charset="-120"/>
              <a:ea typeface="標楷體" pitchFamily="65" charset="-120"/>
            </a:endParaRPr>
          </a:p>
          <a:p>
            <a:pPr>
              <a:defRPr/>
            </a:pPr>
            <a:endParaRPr lang="zh-TW" altLang="en-US" dirty="0"/>
          </a:p>
        </p:txBody>
      </p:sp>
      <p:sp>
        <p:nvSpPr>
          <p:cNvPr id="61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DA8FF8B2-8DBB-44FA-B63B-640AD6FEC069}" type="slidenum">
              <a:rPr kumimoji="0" lang="en-US" altLang="zh-TW" smtClean="0"/>
              <a:pPr eaLnBrk="1" hangingPunct="1"/>
              <a:t>4</a:t>
            </a:fld>
            <a:endParaRPr kumimoji="0" lang="en-US" altLang="zh-TW"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標題 1"/>
          <p:cNvSpPr>
            <a:spLocks noGrp="1"/>
          </p:cNvSpPr>
          <p:nvPr>
            <p:ph type="title"/>
          </p:nvPr>
        </p:nvSpPr>
        <p:spPr/>
        <p:txBody>
          <a:bodyPr/>
          <a:lstStyle/>
          <a:p>
            <a:r>
              <a:rPr lang="zh-TW" altLang="en-US" b="1" smtClean="0">
                <a:latin typeface="標楷體" pitchFamily="65" charset="-120"/>
                <a:ea typeface="標楷體" pitchFamily="65" charset="-120"/>
              </a:rPr>
              <a:t>申報</a:t>
            </a:r>
            <a:r>
              <a:rPr lang="zh-TW" altLang="zh-TW" b="1" smtClean="0">
                <a:latin typeface="標楷體" pitchFamily="65" charset="-120"/>
                <a:ea typeface="標楷體" pitchFamily="65" charset="-120"/>
              </a:rPr>
              <a:t>動支歷年累積結存福利金</a:t>
            </a:r>
            <a:endParaRPr lang="zh-TW" altLang="en-US" smtClean="0"/>
          </a:p>
        </p:txBody>
      </p:sp>
      <p:sp>
        <p:nvSpPr>
          <p:cNvPr id="3" name="內容版面配置區 2"/>
          <p:cNvSpPr>
            <a:spLocks noGrp="1"/>
          </p:cNvSpPr>
          <p:nvPr>
            <p:ph idx="1"/>
          </p:nvPr>
        </p:nvSpPr>
        <p:spPr>
          <a:xfrm>
            <a:off x="395288" y="2017713"/>
            <a:ext cx="8559800" cy="4114800"/>
          </a:xfrm>
        </p:spPr>
        <p:txBody>
          <a:bodyPr/>
          <a:lstStyle/>
          <a:p>
            <a:pPr marL="0" indent="0">
              <a:buFont typeface="Wingdings" pitchFamily="2" charset="2"/>
              <a:buNone/>
              <a:defRPr/>
            </a:pPr>
            <a:r>
              <a:rPr lang="en-US" altLang="zh-TW" sz="2400" b="1" dirty="0" smtClean="0">
                <a:latin typeface="標楷體" pitchFamily="65" charset="-120"/>
                <a:ea typeface="標楷體" pitchFamily="65" charset="-120"/>
              </a:rPr>
              <a:t>3.</a:t>
            </a:r>
            <a:r>
              <a:rPr lang="zh-TW" altLang="zh-TW" sz="2400" b="1" dirty="0" smtClean="0">
                <a:solidFill>
                  <a:srgbClr val="7030A0"/>
                </a:solidFill>
                <a:latin typeface="標楷體" pitchFamily="65" charset="-120"/>
                <a:ea typeface="標楷體" pitchFamily="65" charset="-120"/>
              </a:rPr>
              <a:t>若必須動支歷年累積結存福利金</a:t>
            </a:r>
            <a:r>
              <a:rPr lang="zh-TW" altLang="zh-TW" sz="2400" b="1" dirty="0" smtClean="0">
                <a:solidFill>
                  <a:srgbClr val="FF0000"/>
                </a:solidFill>
                <a:latin typeface="標楷體" pitchFamily="65" charset="-120"/>
                <a:ea typeface="標楷體" pitchFamily="65" charset="-120"/>
              </a:rPr>
              <a:t>逾</a:t>
            </a:r>
            <a:r>
              <a:rPr lang="en-US" altLang="zh-TW" sz="2400" b="1" dirty="0" smtClean="0">
                <a:solidFill>
                  <a:srgbClr val="FF0000"/>
                </a:solidFill>
                <a:latin typeface="標楷體" pitchFamily="65" charset="-120"/>
                <a:ea typeface="標楷體" pitchFamily="65" charset="-120"/>
              </a:rPr>
              <a:t>5%</a:t>
            </a:r>
            <a:r>
              <a:rPr lang="zh-TW" altLang="zh-TW" sz="2400" b="1" dirty="0" smtClean="0">
                <a:solidFill>
                  <a:srgbClr val="7030A0"/>
                </a:solidFill>
                <a:latin typeface="標楷體" pitchFamily="65" charset="-120"/>
                <a:ea typeface="標楷體" pitchFamily="65" charset="-120"/>
              </a:rPr>
              <a:t>時，請於動支前，檢附以下資料報本局核備：</a:t>
            </a:r>
            <a:endParaRPr lang="en-US" altLang="zh-TW" sz="2400" b="1" dirty="0" smtClean="0">
              <a:solidFill>
                <a:srgbClr val="7030A0"/>
              </a:solidFill>
              <a:latin typeface="標楷體" pitchFamily="65" charset="-120"/>
              <a:ea typeface="標楷體" pitchFamily="65" charset="-120"/>
            </a:endParaRPr>
          </a:p>
          <a:p>
            <a:pPr marL="0" indent="0">
              <a:buFont typeface="Wingdings" pitchFamily="2" charset="2"/>
              <a:buNone/>
              <a:defRPr/>
            </a:pPr>
            <a:r>
              <a:rPr lang="en-US" altLang="zh-TW" sz="2400" b="1" dirty="0" smtClean="0">
                <a:latin typeface="標楷體" pitchFamily="65" charset="-120"/>
                <a:ea typeface="標楷體" pitchFamily="65" charset="-120"/>
              </a:rPr>
              <a:t>(1)</a:t>
            </a:r>
            <a:r>
              <a:rPr lang="zh-TW" altLang="zh-TW" sz="2400" b="1" dirty="0" smtClean="0">
                <a:latin typeface="標楷體" pitchFamily="65" charset="-120"/>
                <a:ea typeface="標楷體" pitchFamily="65" charset="-120"/>
              </a:rPr>
              <a:t>備函。</a:t>
            </a:r>
            <a:endParaRPr lang="en-US" altLang="zh-TW" sz="2400" b="1" dirty="0" smtClean="0">
              <a:latin typeface="標楷體" pitchFamily="65" charset="-120"/>
              <a:ea typeface="標楷體" pitchFamily="65" charset="-120"/>
            </a:endParaRPr>
          </a:p>
          <a:p>
            <a:pPr marL="0" indent="0">
              <a:buFont typeface="Wingdings" pitchFamily="2" charset="2"/>
              <a:buNone/>
              <a:defRPr/>
            </a:pPr>
            <a:r>
              <a:rPr lang="en-US" altLang="zh-TW" sz="2400" b="1" dirty="0" smtClean="0">
                <a:latin typeface="標楷體" pitchFamily="65" charset="-120"/>
                <a:ea typeface="標楷體" pitchFamily="65" charset="-120"/>
              </a:rPr>
              <a:t>(2)</a:t>
            </a:r>
            <a:r>
              <a:rPr lang="zh-TW" altLang="zh-TW" sz="2400" b="1" dirty="0" smtClean="0">
                <a:latin typeface="標楷體" pitchFamily="65" charset="-120"/>
                <a:ea typeface="標楷體" pitchFamily="65" charset="-120"/>
              </a:rPr>
              <a:t>具體工作計畫</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包含動支內容、所需金額、活動時間、參加人員等</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a:t>
            </a:r>
            <a:r>
              <a:rPr lang="zh-TW" altLang="zh-TW" sz="2400" b="1" dirty="0" smtClean="0">
                <a:latin typeface="標楷體" pitchFamily="65" charset="-120"/>
                <a:ea typeface="標楷體" pitchFamily="65" charset="-120"/>
              </a:rPr>
              <a:t>食衣住行育樂等設施或活動皆可為計畫內容；請避免以各種名義單純分發福利金。</a:t>
            </a:r>
            <a:endParaRPr lang="en-US" altLang="zh-TW" sz="2400" b="1" dirty="0" smtClean="0">
              <a:latin typeface="標楷體" pitchFamily="65" charset="-120"/>
              <a:ea typeface="標楷體" pitchFamily="65" charset="-120"/>
            </a:endParaRPr>
          </a:p>
          <a:p>
            <a:pPr marL="0" indent="0">
              <a:buFont typeface="Wingdings" pitchFamily="2" charset="2"/>
              <a:buNone/>
              <a:defRPr/>
            </a:pPr>
            <a:r>
              <a:rPr lang="en-US" altLang="zh-TW" sz="2400" b="1" dirty="0" smtClean="0">
                <a:latin typeface="標楷體" pitchFamily="65" charset="-120"/>
                <a:ea typeface="標楷體" pitchFamily="65" charset="-120"/>
              </a:rPr>
              <a:t>(3)</a:t>
            </a:r>
            <a:r>
              <a:rPr lang="zh-TW" altLang="zh-TW" sz="2400" b="1" dirty="0" smtClean="0">
                <a:latin typeface="標楷體" pitchFamily="65" charset="-120"/>
                <a:ea typeface="標楷體" pitchFamily="65" charset="-120"/>
              </a:rPr>
              <a:t>修正後經費收支預算書</a:t>
            </a:r>
            <a:r>
              <a:rPr lang="en-US" altLang="zh-TW" sz="2000"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歷年累積結存金額減少、當年度收入項下「經核准動支歷年累積結存福利金」等金額增加</a:t>
            </a:r>
            <a:r>
              <a:rPr lang="en-US" altLang="zh-TW" sz="2000" dirty="0" smtClean="0">
                <a:latin typeface="標楷體" pitchFamily="65" charset="-120"/>
                <a:ea typeface="標楷體" pitchFamily="65" charset="-120"/>
              </a:rPr>
              <a:t>)</a:t>
            </a:r>
            <a:r>
              <a:rPr lang="zh-TW" altLang="zh-TW"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marL="0" indent="0">
              <a:buFont typeface="Wingdings" pitchFamily="2" charset="2"/>
              <a:buNone/>
              <a:defRPr/>
            </a:pPr>
            <a:r>
              <a:rPr lang="en-US" altLang="zh-TW" sz="2400" b="1" dirty="0" smtClean="0">
                <a:latin typeface="標楷體" pitchFamily="65" charset="-120"/>
                <a:ea typeface="標楷體" pitchFamily="65" charset="-120"/>
              </a:rPr>
              <a:t>(4)</a:t>
            </a:r>
            <a:r>
              <a:rPr lang="zh-TW" altLang="zh-TW" sz="2400" b="1" dirty="0" smtClean="0">
                <a:latin typeface="標楷體" pitchFamily="65" charset="-120"/>
                <a:ea typeface="標楷體" pitchFamily="65" charset="-120"/>
              </a:rPr>
              <a:t>核准動支的會議記錄</a:t>
            </a:r>
            <a:r>
              <a:rPr lang="en-US" altLang="zh-TW" sz="2000"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須有委員會</a:t>
            </a:r>
            <a:r>
              <a:rPr lang="en-US" altLang="zh-TW" sz="2000" dirty="0" smtClean="0">
                <a:latin typeface="標楷體" pitchFamily="65" charset="-120"/>
                <a:ea typeface="標楷體" pitchFamily="65" charset="-120"/>
              </a:rPr>
              <a:t>2/3</a:t>
            </a:r>
            <a:r>
              <a:rPr lang="zh-TW" altLang="zh-TW" sz="2000" dirty="0" smtClean="0">
                <a:latin typeface="標楷體" pitchFamily="65" charset="-120"/>
                <a:ea typeface="標楷體" pitchFamily="65" charset="-120"/>
              </a:rPr>
              <a:t>以上委員決議通過</a:t>
            </a:r>
            <a:r>
              <a:rPr lang="en-US" altLang="zh-TW" sz="2000" dirty="0" smtClean="0">
                <a:latin typeface="標楷體" pitchFamily="65" charset="-120"/>
                <a:ea typeface="標楷體" pitchFamily="65" charset="-120"/>
              </a:rPr>
              <a:t>)</a:t>
            </a:r>
            <a:r>
              <a:rPr lang="zh-TW" altLang="zh-TW"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marL="0" indent="0">
              <a:buFont typeface="Wingdings" pitchFamily="2" charset="2"/>
              <a:buNone/>
              <a:defRPr/>
            </a:pPr>
            <a:r>
              <a:rPr lang="en-US" altLang="zh-TW" sz="2400" b="1" dirty="0" smtClean="0">
                <a:latin typeface="標楷體" pitchFamily="65" charset="-120"/>
                <a:ea typeface="標楷體" pitchFamily="65" charset="-120"/>
              </a:rPr>
              <a:t>(5)</a:t>
            </a:r>
            <a:r>
              <a:rPr lang="zh-TW" altLang="zh-TW" sz="2400" b="1" dirty="0" smtClean="0">
                <a:latin typeface="標楷體" pitchFamily="65" charset="-120"/>
                <a:ea typeface="標楷體" pitchFamily="65" charset="-120"/>
              </a:rPr>
              <a:t>出席人員簽到表。</a:t>
            </a:r>
            <a:endParaRPr lang="zh-TW" altLang="en-US" sz="2400" b="1" dirty="0" smtClean="0">
              <a:latin typeface="標楷體" pitchFamily="65" charset="-120"/>
              <a:ea typeface="標楷體" pitchFamily="65" charset="-120"/>
            </a:endParaRPr>
          </a:p>
          <a:p>
            <a:pPr>
              <a:defRPr/>
            </a:pPr>
            <a:endParaRPr lang="zh-TW" altLang="en-US" dirty="0"/>
          </a:p>
        </p:txBody>
      </p:sp>
      <p:sp>
        <p:nvSpPr>
          <p:cNvPr id="4301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A1031554-B895-4E35-98F1-84EFDFFB7153}" type="slidenum">
              <a:rPr kumimoji="0" lang="en-US" altLang="zh-TW" smtClean="0"/>
              <a:pPr eaLnBrk="1" hangingPunct="1"/>
              <a:t>40</a:t>
            </a:fld>
            <a:endParaRPr kumimoji="0" lang="en-US" altLang="zh-TW"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EC3B18C1-71FA-4070-B05C-DE9715BCBCAE}" type="slidenum">
              <a:rPr kumimoji="0" lang="en-US" altLang="zh-TW" smtClean="0"/>
              <a:pPr eaLnBrk="1" hangingPunct="1"/>
              <a:t>41</a:t>
            </a:fld>
            <a:endParaRPr kumimoji="0" lang="en-US" altLang="zh-TW" smtClean="0"/>
          </a:p>
        </p:txBody>
      </p:sp>
      <p:sp>
        <p:nvSpPr>
          <p:cNvPr id="44035" name="Rectangle 2"/>
          <p:cNvSpPr>
            <a:spLocks noGrp="1" noChangeArrowheads="1"/>
          </p:cNvSpPr>
          <p:nvPr>
            <p:ph type="title"/>
          </p:nvPr>
        </p:nvSpPr>
        <p:spPr/>
        <p:txBody>
          <a:bodyPr/>
          <a:lstStyle/>
          <a:p>
            <a:pPr eaLnBrk="1" hangingPunct="1"/>
            <a:r>
              <a:rPr lang="zh-TW" altLang="en-US" b="1" smtClean="0">
                <a:ea typeface="標楷體" pitchFamily="65" charset="-120"/>
              </a:rPr>
              <a:t>三、職工福利享受</a:t>
            </a:r>
          </a:p>
        </p:txBody>
      </p:sp>
      <p:sp>
        <p:nvSpPr>
          <p:cNvPr id="44036" name="Rectangle 3"/>
          <p:cNvSpPr>
            <a:spLocks noGrp="1" noChangeArrowheads="1"/>
          </p:cNvSpPr>
          <p:nvPr>
            <p:ph type="body" idx="1"/>
          </p:nvPr>
        </p:nvSpPr>
        <p:spPr>
          <a:xfrm>
            <a:off x="539750" y="2060575"/>
            <a:ext cx="8280400" cy="4464050"/>
          </a:xfrm>
        </p:spPr>
        <p:txBody>
          <a:bodyPr/>
          <a:lstStyle/>
          <a:p>
            <a:pPr eaLnBrk="1" hangingPunct="1">
              <a:lnSpc>
                <a:spcPct val="80000"/>
              </a:lnSpc>
            </a:pPr>
            <a:r>
              <a:rPr lang="zh-TW" altLang="en-US" sz="2400" b="1" smtClean="0">
                <a:solidFill>
                  <a:srgbClr val="FF0000"/>
                </a:solidFill>
                <a:latin typeface="標楷體" pitchFamily="65" charset="-120"/>
                <a:ea typeface="標楷體" pitchFamily="65" charset="-120"/>
              </a:rPr>
              <a:t>職工因故離職福利金不退還</a:t>
            </a:r>
          </a:p>
          <a:p>
            <a:pPr eaLnBrk="1" hangingPunct="1">
              <a:lnSpc>
                <a:spcPct val="80000"/>
              </a:lnSpc>
              <a:buFont typeface="Wingdings" pitchFamily="2" charset="2"/>
              <a:buNone/>
            </a:pPr>
            <a:r>
              <a:rPr lang="zh-TW" altLang="en-US" sz="2000" b="1" smtClean="0">
                <a:latin typeface="標楷體" pitchFamily="65" charset="-120"/>
                <a:ea typeface="標楷體" pitchFamily="65" charset="-120"/>
              </a:rPr>
              <a:t>★</a:t>
            </a:r>
            <a:r>
              <a:rPr lang="zh-TW" altLang="en-US" sz="2000" b="1" smtClean="0">
                <a:solidFill>
                  <a:srgbClr val="7030A0"/>
                </a:solidFill>
                <a:latin typeface="標楷體" pitchFamily="65" charset="-120"/>
                <a:ea typeface="標楷體" pitchFamily="65" charset="-120"/>
              </a:rPr>
              <a:t>內政部</a:t>
            </a:r>
            <a:r>
              <a:rPr lang="en-US" altLang="zh-TW" sz="2000" b="1" smtClean="0">
                <a:solidFill>
                  <a:srgbClr val="7030A0"/>
                </a:solidFill>
                <a:latin typeface="標楷體" pitchFamily="65" charset="-120"/>
                <a:ea typeface="標楷體" pitchFamily="65" charset="-120"/>
              </a:rPr>
              <a:t>41</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3</a:t>
            </a:r>
            <a:r>
              <a:rPr lang="zh-TW" altLang="en-US" sz="2000" b="1" smtClean="0">
                <a:solidFill>
                  <a:srgbClr val="7030A0"/>
                </a:solidFill>
                <a:latin typeface="標楷體" pitchFamily="65" charset="-120"/>
                <a:ea typeface="標楷體" pitchFamily="65" charset="-120"/>
              </a:rPr>
              <a:t>日臺內勞第</a:t>
            </a:r>
            <a:r>
              <a:rPr lang="en-US" altLang="zh-TW" sz="2000" b="1" smtClean="0">
                <a:solidFill>
                  <a:srgbClr val="7030A0"/>
                </a:solidFill>
                <a:latin typeface="標楷體" pitchFamily="65" charset="-120"/>
                <a:ea typeface="標楷體" pitchFamily="65" charset="-120"/>
              </a:rPr>
              <a:t>9309</a:t>
            </a:r>
            <a:r>
              <a:rPr lang="zh-TW" altLang="en-US" sz="2000" b="1" smtClean="0">
                <a:solidFill>
                  <a:srgbClr val="7030A0"/>
                </a:solidFill>
                <a:latin typeface="標楷體" pitchFamily="65" charset="-120"/>
                <a:ea typeface="標楷體" pitchFamily="65" charset="-120"/>
              </a:rPr>
              <a:t>號代電</a:t>
            </a:r>
          </a:p>
          <a:p>
            <a:pPr eaLnBrk="1" hangingPunct="1">
              <a:lnSpc>
                <a:spcPts val="2900"/>
              </a:lnSpc>
              <a:buFont typeface="Wingdings" pitchFamily="2" charset="2"/>
              <a:buNone/>
            </a:pPr>
            <a:r>
              <a:rPr lang="zh-TW" altLang="en-US" sz="2000" b="1" smtClean="0">
                <a:latin typeface="標楷體" pitchFamily="65" charset="-120"/>
                <a:ea typeface="標楷體" pitchFamily="65" charset="-120"/>
              </a:rPr>
              <a:t>   查廠礦或其他企業組織職工，僅依職工福利金條例第</a:t>
            </a:r>
            <a:r>
              <a:rPr lang="en-US" altLang="zh-TW" sz="2000" b="1" smtClean="0">
                <a:latin typeface="標楷體" pitchFamily="65" charset="-120"/>
                <a:ea typeface="標楷體" pitchFamily="65" charset="-120"/>
              </a:rPr>
              <a:t>2</a:t>
            </a:r>
            <a:r>
              <a:rPr lang="zh-TW" altLang="en-US" sz="2000" b="1" smtClean="0">
                <a:latin typeface="標楷體" pitchFamily="65" charset="-120"/>
                <a:ea typeface="標楷體" pitchFamily="65" charset="-120"/>
              </a:rPr>
              <a:t>條第</a:t>
            </a:r>
            <a:r>
              <a:rPr lang="en-US" altLang="zh-TW" sz="2000" b="1" smtClean="0">
                <a:latin typeface="標楷體" pitchFamily="65" charset="-120"/>
                <a:ea typeface="標楷體" pitchFamily="65" charset="-120"/>
              </a:rPr>
              <a:t>1</a:t>
            </a:r>
            <a:r>
              <a:rPr lang="zh-TW" altLang="en-US" sz="2000" b="1" smtClean="0">
                <a:latin typeface="標楷體" pitchFamily="65" charset="-120"/>
                <a:ea typeface="標楷體" pitchFamily="65" charset="-120"/>
              </a:rPr>
              <a:t>項第</a:t>
            </a:r>
            <a:r>
              <a:rPr lang="en-US" altLang="zh-TW" sz="2000" b="1" smtClean="0">
                <a:latin typeface="標楷體" pitchFamily="65" charset="-120"/>
                <a:ea typeface="標楷體" pitchFamily="65" charset="-120"/>
              </a:rPr>
              <a:t>3</a:t>
            </a:r>
            <a:r>
              <a:rPr lang="zh-TW" altLang="en-US" sz="2000" b="1" smtClean="0">
                <a:latin typeface="標楷體" pitchFamily="65" charset="-120"/>
                <a:ea typeface="標楷體" pitchFamily="65" charset="-120"/>
              </a:rPr>
              <a:t>款之規定按月於薪津內扣</a:t>
            </a:r>
            <a:r>
              <a:rPr lang="en-US" altLang="zh-TW" sz="2000" b="1" smtClean="0">
                <a:latin typeface="標楷體" pitchFamily="65" charset="-120"/>
                <a:ea typeface="標楷體" pitchFamily="65" charset="-120"/>
              </a:rPr>
              <a:t>0.5%</a:t>
            </a:r>
            <a:r>
              <a:rPr lang="zh-TW" altLang="en-US" sz="2000" b="1" smtClean="0">
                <a:latin typeface="標楷體" pitchFamily="65" charset="-120"/>
                <a:ea typeface="標楷體" pitchFamily="65" charset="-120"/>
              </a:rPr>
              <a:t>為其享受各項福利之應盡義務，如職工因故離職自不應退還。</a:t>
            </a:r>
            <a:endParaRPr lang="en-US" altLang="zh-TW" sz="2000" b="1" smtClean="0">
              <a:latin typeface="標楷體" pitchFamily="65" charset="-120"/>
              <a:ea typeface="標楷體" pitchFamily="65" charset="-120"/>
            </a:endParaRPr>
          </a:p>
          <a:p>
            <a:pPr eaLnBrk="1" hangingPunct="1">
              <a:lnSpc>
                <a:spcPts val="2900"/>
              </a:lnSpc>
              <a:buFont typeface="Wingdings" pitchFamily="2" charset="2"/>
              <a:buNone/>
            </a:pPr>
            <a:endParaRPr lang="zh-TW" altLang="en-US" sz="2000" b="1" smtClean="0">
              <a:latin typeface="標楷體" pitchFamily="65" charset="-120"/>
              <a:ea typeface="標楷體" pitchFamily="65" charset="-120"/>
            </a:endParaRPr>
          </a:p>
          <a:p>
            <a:pPr eaLnBrk="1" hangingPunct="1">
              <a:lnSpc>
                <a:spcPts val="2900"/>
              </a:lnSpc>
            </a:pPr>
            <a:r>
              <a:rPr lang="zh-TW" altLang="en-US" sz="2400" b="1" smtClean="0">
                <a:solidFill>
                  <a:srgbClr val="FF0000"/>
                </a:solidFill>
                <a:latin typeface="標楷體" pitchFamily="65" charset="-120"/>
                <a:ea typeface="標楷體" pitchFamily="65" charset="-120"/>
              </a:rPr>
              <a:t>所有職工皆享受職工福利</a:t>
            </a:r>
          </a:p>
          <a:p>
            <a:pPr eaLnBrk="1" hangingPunct="1">
              <a:lnSpc>
                <a:spcPts val="2900"/>
              </a:lnSpc>
              <a:buFont typeface="Wingdings" pitchFamily="2" charset="2"/>
              <a:buNone/>
            </a:pPr>
            <a:r>
              <a:rPr lang="zh-TW" altLang="en-US" sz="2000" b="1" smtClean="0">
                <a:latin typeface="標楷體" pitchFamily="65" charset="-120"/>
                <a:ea typeface="標楷體" pitchFamily="65" charset="-120"/>
              </a:rPr>
              <a:t>★</a:t>
            </a:r>
            <a:r>
              <a:rPr lang="zh-TW" altLang="en-US" sz="2000" b="1" smtClean="0">
                <a:solidFill>
                  <a:srgbClr val="7030A0"/>
                </a:solidFill>
                <a:latin typeface="標楷體" pitchFamily="65" charset="-120"/>
                <a:ea typeface="標楷體" pitchFamily="65" charset="-120"/>
              </a:rPr>
              <a:t>前</a:t>
            </a:r>
            <a:r>
              <a:rPr lang="zh-TW" altLang="hi-IN" sz="2000" b="1" smtClean="0">
                <a:solidFill>
                  <a:srgbClr val="7030A0"/>
                </a:solidFill>
                <a:latin typeface="標楷體" pitchFamily="65" charset="-120"/>
                <a:ea typeface="標楷體" pitchFamily="65" charset="-120"/>
              </a:rPr>
              <a:t>行政院勞工委員會</a:t>
            </a:r>
            <a:r>
              <a:rPr lang="en-US" altLang="zh-TW" sz="2000" b="1" smtClean="0">
                <a:solidFill>
                  <a:srgbClr val="7030A0"/>
                </a:solidFill>
                <a:latin typeface="標楷體" pitchFamily="65" charset="-120"/>
                <a:ea typeface="標楷體" pitchFamily="65" charset="-120"/>
              </a:rPr>
              <a:t>80</a:t>
            </a:r>
            <a:r>
              <a:rPr lang="zh-TW" altLang="hi-IN"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2</a:t>
            </a:r>
            <a:r>
              <a:rPr lang="zh-TW" altLang="hi-IN"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25</a:t>
            </a:r>
            <a:r>
              <a:rPr lang="zh-TW" altLang="hi-IN" sz="2000" b="1" smtClean="0">
                <a:solidFill>
                  <a:srgbClr val="7030A0"/>
                </a:solidFill>
                <a:latin typeface="標楷體" pitchFamily="65" charset="-120"/>
                <a:ea typeface="標楷體" pitchFamily="65" charset="-120"/>
              </a:rPr>
              <a:t>日台</a:t>
            </a:r>
            <a:r>
              <a:rPr lang="en-US" altLang="zh-TW" sz="2000" b="1" smtClean="0">
                <a:solidFill>
                  <a:srgbClr val="7030A0"/>
                </a:solidFill>
                <a:latin typeface="標楷體" pitchFamily="65" charset="-120"/>
                <a:ea typeface="標楷體" pitchFamily="65" charset="-120"/>
              </a:rPr>
              <a:t>80</a:t>
            </a:r>
            <a:r>
              <a:rPr lang="zh-TW" altLang="hi-IN" sz="2000" b="1" smtClean="0">
                <a:solidFill>
                  <a:srgbClr val="7030A0"/>
                </a:solidFill>
                <a:latin typeface="標楷體" pitchFamily="65" charset="-120"/>
                <a:ea typeface="標楷體" pitchFamily="65" charset="-120"/>
              </a:rPr>
              <a:t>勞福</a:t>
            </a:r>
            <a:r>
              <a:rPr lang="en-US" altLang="zh-TW" sz="2000" b="1" smtClean="0">
                <a:solidFill>
                  <a:srgbClr val="7030A0"/>
                </a:solidFill>
                <a:latin typeface="標楷體" pitchFamily="65" charset="-120"/>
                <a:ea typeface="標楷體" pitchFamily="65" charset="-120"/>
              </a:rPr>
              <a:t>1</a:t>
            </a:r>
            <a:r>
              <a:rPr lang="zh-TW" altLang="hi-IN" sz="2000" b="1" smtClean="0">
                <a:solidFill>
                  <a:srgbClr val="7030A0"/>
                </a:solidFill>
                <a:latin typeface="標楷體" pitchFamily="65" charset="-120"/>
                <a:ea typeface="標楷體" pitchFamily="65" charset="-120"/>
              </a:rPr>
              <a:t>字第</a:t>
            </a:r>
            <a:r>
              <a:rPr lang="en-US" altLang="zh-TW" sz="2000" b="1" smtClean="0">
                <a:solidFill>
                  <a:srgbClr val="7030A0"/>
                </a:solidFill>
                <a:latin typeface="標楷體" pitchFamily="65" charset="-120"/>
                <a:ea typeface="標楷體" pitchFamily="65" charset="-120"/>
              </a:rPr>
              <a:t>04369</a:t>
            </a:r>
            <a:r>
              <a:rPr lang="zh-TW" altLang="hi-IN"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eaLnBrk="1" hangingPunct="1">
              <a:lnSpc>
                <a:spcPts val="2900"/>
              </a:lnSpc>
              <a:buFont typeface="Wingdings" pitchFamily="2" charset="2"/>
              <a:buNone/>
            </a:pPr>
            <a:r>
              <a:rPr lang="zh-TW" altLang="en-US" sz="2000" b="1" smtClean="0">
                <a:solidFill>
                  <a:srgbClr val="7030A0"/>
                </a:solidFill>
                <a:latin typeface="標楷體" pitchFamily="65" charset="-120"/>
                <a:ea typeface="標楷體" pitchFamily="65" charset="-120"/>
              </a:rPr>
              <a:t>   </a:t>
            </a:r>
            <a:r>
              <a:rPr lang="zh-TW" altLang="hi-IN" sz="2000" b="1" smtClean="0">
                <a:latin typeface="標楷體" pitchFamily="65" charset="-120"/>
                <a:ea typeface="標楷體" pitchFamily="65" charset="-120"/>
              </a:rPr>
              <a:t>依據職工福利金條例之立法精神，凡受僱者均應享受職工福利，故</a:t>
            </a:r>
            <a:r>
              <a:rPr lang="zh-TW" altLang="hi-IN" sz="2000" b="1" smtClean="0">
                <a:solidFill>
                  <a:srgbClr val="FF0000"/>
                </a:solidFill>
                <a:latin typeface="標楷體" pitchFamily="65" charset="-120"/>
                <a:ea typeface="標楷體" pitchFamily="65" charset="-120"/>
              </a:rPr>
              <a:t>工讀生</a:t>
            </a:r>
            <a:r>
              <a:rPr lang="zh-TW" altLang="hi-IN" sz="2000" b="1" smtClean="0">
                <a:latin typeface="標楷體" pitchFamily="65" charset="-120"/>
                <a:ea typeface="標楷體" pitchFamily="65" charset="-120"/>
              </a:rPr>
              <a:t>自應依該條例由事業單位自其薪津內扣繳職工福利金，並使其享受各項福利措施。</a:t>
            </a:r>
            <a:endParaRPr lang="zh-TW" altLang="en-US" sz="2000" b="1"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02E06F0B-9A2F-46B9-917B-D3F2BA99ED4E}" type="slidenum">
              <a:rPr kumimoji="0" lang="en-US" altLang="zh-TW" smtClean="0"/>
              <a:pPr eaLnBrk="1" hangingPunct="1"/>
              <a:t>42</a:t>
            </a:fld>
            <a:endParaRPr kumimoji="0" lang="en-US" altLang="zh-TW" smtClean="0"/>
          </a:p>
        </p:txBody>
      </p:sp>
      <p:sp>
        <p:nvSpPr>
          <p:cNvPr id="45059" name="Rectangle 7"/>
          <p:cNvSpPr>
            <a:spLocks noGrp="1" noChangeArrowheads="1"/>
          </p:cNvSpPr>
          <p:nvPr>
            <p:ph type="title"/>
          </p:nvPr>
        </p:nvSpPr>
        <p:spPr>
          <a:xfrm>
            <a:off x="539750" y="404813"/>
            <a:ext cx="8424863" cy="911225"/>
          </a:xfrm>
        </p:spPr>
        <p:txBody>
          <a:bodyPr/>
          <a:lstStyle/>
          <a:p>
            <a:pPr eaLnBrk="1" hangingPunct="1"/>
            <a:r>
              <a:rPr lang="zh-TW" altLang="en-US" sz="4000" b="1" smtClean="0">
                <a:ea typeface="標楷體" pitchFamily="65" charset="-120"/>
              </a:rPr>
              <a:t>伍、職工福利金保管責任及罰鍰規定</a:t>
            </a:r>
          </a:p>
        </p:txBody>
      </p:sp>
      <p:sp>
        <p:nvSpPr>
          <p:cNvPr id="14339" name="Rectangle 3"/>
          <p:cNvSpPr>
            <a:spLocks noGrp="1" noChangeArrowheads="1"/>
          </p:cNvSpPr>
          <p:nvPr>
            <p:ph type="body" sz="half" idx="1"/>
          </p:nvPr>
        </p:nvSpPr>
        <p:spPr>
          <a:xfrm>
            <a:off x="250825" y="2060575"/>
            <a:ext cx="8497888" cy="4105275"/>
          </a:xfrm>
        </p:spPr>
        <p:txBody>
          <a:bodyPr/>
          <a:lstStyle/>
          <a:p>
            <a:pPr eaLnBrk="1" hangingPunct="1">
              <a:lnSpc>
                <a:spcPct val="90000"/>
              </a:lnSpc>
              <a:defRPr/>
            </a:pPr>
            <a:r>
              <a:rPr lang="zh-TW" altLang="zh-TW" sz="2600" b="1" dirty="0" smtClean="0">
                <a:latin typeface="標楷體" pitchFamily="65" charset="-120"/>
                <a:ea typeface="標楷體" pitchFamily="65" charset="-120"/>
                <a:cs typeface="Times New Roman" pitchFamily="18" charset="0"/>
              </a:rPr>
              <a:t>因保管人之過失致職工福利金受損失時，保管人應負賠償責任。</a:t>
            </a:r>
            <a:r>
              <a:rPr lang="zh-TW" altLang="en-US" sz="2600" b="1" dirty="0" smtClean="0">
                <a:ea typeface="標楷體" pitchFamily="65" charset="-120"/>
                <a:cs typeface="Times New Roman" pitchFamily="18" charset="0"/>
              </a:rPr>
              <a:t>（</a:t>
            </a:r>
            <a:r>
              <a:rPr lang="zh-TW" altLang="zh-TW" sz="2600" b="1" dirty="0" smtClean="0">
                <a:latin typeface="標楷體" pitchFamily="65" charset="-120"/>
                <a:ea typeface="標楷體" pitchFamily="65" charset="-120"/>
                <a:cs typeface="Times New Roman" pitchFamily="18" charset="0"/>
              </a:rPr>
              <a:t>第</a:t>
            </a:r>
            <a:r>
              <a:rPr lang="en-US" altLang="zh-TW" sz="2600" b="1" dirty="0" smtClean="0">
                <a:latin typeface="標楷體" pitchFamily="65" charset="-120"/>
                <a:ea typeface="標楷體" pitchFamily="65" charset="-120"/>
                <a:cs typeface="Times New Roman" pitchFamily="18" charset="0"/>
              </a:rPr>
              <a:t>10</a:t>
            </a:r>
            <a:r>
              <a:rPr lang="zh-TW" altLang="zh-TW" sz="2600" b="1" dirty="0" smtClean="0">
                <a:latin typeface="標楷體" pitchFamily="65" charset="-120"/>
                <a:ea typeface="標楷體" pitchFamily="65" charset="-120"/>
                <a:cs typeface="Times New Roman" pitchFamily="18" charset="0"/>
              </a:rPr>
              <a:t>條</a:t>
            </a:r>
            <a:r>
              <a:rPr lang="zh-TW" altLang="en-US" sz="2600" b="1" dirty="0" smtClean="0">
                <a:ea typeface="標楷體" pitchFamily="65" charset="-120"/>
                <a:cs typeface="Times New Roman" pitchFamily="18" charset="0"/>
              </a:rPr>
              <a:t>）</a:t>
            </a:r>
          </a:p>
          <a:p>
            <a:pPr eaLnBrk="1" hangingPunct="1">
              <a:lnSpc>
                <a:spcPct val="90000"/>
              </a:lnSpc>
              <a:defRPr/>
            </a:pPr>
            <a:r>
              <a:rPr lang="zh-TW" altLang="en-US" sz="2600" b="1" dirty="0" smtClean="0">
                <a:latin typeface="標楷體" pitchFamily="65" charset="-120"/>
                <a:ea typeface="標楷體" pitchFamily="65" charset="-120"/>
                <a:cs typeface="Times New Roman" pitchFamily="18" charset="0"/>
              </a:rPr>
              <a:t>對於職工福利金有侵佔或其他舞弊情事者，依刑法各該條之規定</a:t>
            </a:r>
            <a:r>
              <a:rPr lang="zh-TW" altLang="en-US" sz="2600" b="1" dirty="0" smtClean="0">
                <a:ea typeface="標楷體" pitchFamily="65" charset="-120"/>
                <a:cs typeface="Times New Roman" pitchFamily="18" charset="0"/>
              </a:rPr>
              <a:t>，</a:t>
            </a:r>
            <a:r>
              <a:rPr lang="zh-TW" altLang="en-US" sz="2600" b="1" dirty="0" smtClean="0">
                <a:latin typeface="標楷體" pitchFamily="65" charset="-120"/>
                <a:ea typeface="標楷體" pitchFamily="65" charset="-120"/>
                <a:cs typeface="Times New Roman" pitchFamily="18" charset="0"/>
              </a:rPr>
              <a:t>從重處斷。</a:t>
            </a:r>
            <a:r>
              <a:rPr kumimoji="0" lang="en-US" altLang="zh-TW" sz="2600" b="1" dirty="0" smtClean="0">
                <a:latin typeface="標楷體" pitchFamily="65" charset="-120"/>
                <a:ea typeface="標楷體" pitchFamily="65" charset="-120"/>
                <a:cs typeface="Times New Roman" pitchFamily="18" charset="0"/>
              </a:rPr>
              <a:t>(</a:t>
            </a:r>
            <a:r>
              <a:rPr kumimoji="0" lang="zh-TW" altLang="en-US" sz="2600" b="1" dirty="0" smtClean="0">
                <a:latin typeface="標楷體" pitchFamily="65" charset="-120"/>
                <a:ea typeface="標楷體" pitchFamily="65" charset="-120"/>
                <a:cs typeface="Times New Roman" pitchFamily="18" charset="0"/>
              </a:rPr>
              <a:t>第</a:t>
            </a:r>
            <a:r>
              <a:rPr kumimoji="0" lang="en-US" altLang="zh-TW" sz="2600" b="1" dirty="0" smtClean="0">
                <a:latin typeface="標楷體" pitchFamily="65" charset="-120"/>
                <a:ea typeface="標楷體" pitchFamily="65" charset="-120"/>
                <a:cs typeface="Times New Roman" pitchFamily="18" charset="0"/>
              </a:rPr>
              <a:t>13</a:t>
            </a:r>
            <a:r>
              <a:rPr kumimoji="0" lang="zh-TW" altLang="en-US" sz="2600" b="1" dirty="0" smtClean="0">
                <a:latin typeface="標楷體" pitchFamily="65" charset="-120"/>
                <a:ea typeface="標楷體" pitchFamily="65" charset="-120"/>
                <a:cs typeface="Times New Roman" pitchFamily="18" charset="0"/>
              </a:rPr>
              <a:t>條</a:t>
            </a:r>
            <a:r>
              <a:rPr kumimoji="0" lang="en-US" altLang="zh-TW" sz="2600" b="1" dirty="0" smtClean="0">
                <a:latin typeface="標楷體" pitchFamily="65" charset="-120"/>
                <a:ea typeface="標楷體" pitchFamily="65" charset="-120"/>
                <a:cs typeface="Times New Roman" pitchFamily="18" charset="0"/>
              </a:rPr>
              <a:t>)</a:t>
            </a:r>
            <a:endParaRPr lang="en-US" altLang="zh-TW" sz="2600" b="1" dirty="0" smtClean="0">
              <a:latin typeface="標楷體" pitchFamily="65" charset="-120"/>
              <a:ea typeface="標楷體" pitchFamily="65" charset="-120"/>
              <a:cs typeface="Times New Roman" pitchFamily="18" charset="0"/>
            </a:endParaRPr>
          </a:p>
          <a:p>
            <a:pPr eaLnBrk="1" hangingPunct="1">
              <a:lnSpc>
                <a:spcPct val="90000"/>
              </a:lnSpc>
              <a:defRPr/>
            </a:pPr>
            <a:r>
              <a:rPr kumimoji="0" lang="zh-TW" altLang="en-US" sz="2600" b="1" dirty="0" smtClean="0">
                <a:latin typeface="標楷體" pitchFamily="65" charset="-120"/>
                <a:ea typeface="標楷體" pitchFamily="65" charset="-120"/>
                <a:cs typeface="Times New Roman" pitchFamily="18" charset="0"/>
              </a:rPr>
              <a:t>職工福利金不為提撥或提撥不足額者，除由主管官署責令提撥外，處負責人以</a:t>
            </a:r>
            <a:r>
              <a:rPr kumimoji="0" lang="zh-TW" altLang="en-US" sz="2600" b="1" dirty="0" smtClean="0">
                <a:solidFill>
                  <a:srgbClr val="FF0000"/>
                </a:solidFill>
                <a:latin typeface="標楷體" pitchFamily="65" charset="-120"/>
                <a:ea typeface="標楷體" pitchFamily="65" charset="-120"/>
                <a:cs typeface="Times New Roman" pitchFamily="18" charset="0"/>
              </a:rPr>
              <a:t>一千元以下罰鍰</a:t>
            </a:r>
            <a:r>
              <a:rPr kumimoji="0" lang="zh-TW" altLang="en-US" sz="2600" b="1" dirty="0" smtClean="0">
                <a:latin typeface="標楷體" pitchFamily="65" charset="-120"/>
                <a:ea typeface="標楷體" pitchFamily="65" charset="-120"/>
                <a:cs typeface="Times New Roman" pitchFamily="18" charset="0"/>
              </a:rPr>
              <a:t>。</a:t>
            </a:r>
            <a:r>
              <a:rPr kumimoji="0" lang="en-US" altLang="zh-TW" sz="2600" b="1" dirty="0" smtClean="0">
                <a:latin typeface="標楷體" pitchFamily="65" charset="-120"/>
                <a:ea typeface="標楷體" pitchFamily="65" charset="-120"/>
                <a:cs typeface="Times New Roman" pitchFamily="18" charset="0"/>
              </a:rPr>
              <a:t>(</a:t>
            </a:r>
            <a:r>
              <a:rPr kumimoji="0" lang="zh-TW" altLang="en-US" sz="2600" b="1" dirty="0" smtClean="0">
                <a:latin typeface="標楷體" pitchFamily="65" charset="-120"/>
                <a:ea typeface="標楷體" pitchFamily="65" charset="-120"/>
                <a:cs typeface="Times New Roman" pitchFamily="18" charset="0"/>
              </a:rPr>
              <a:t>第</a:t>
            </a:r>
            <a:r>
              <a:rPr kumimoji="0" lang="en-US" altLang="zh-TW" sz="2600" b="1" dirty="0" smtClean="0">
                <a:latin typeface="標楷體" pitchFamily="65" charset="-120"/>
                <a:ea typeface="標楷體" pitchFamily="65" charset="-120"/>
                <a:cs typeface="Times New Roman" pitchFamily="18" charset="0"/>
              </a:rPr>
              <a:t>11</a:t>
            </a:r>
            <a:r>
              <a:rPr kumimoji="0" lang="zh-TW" altLang="en-US" sz="2600" b="1" dirty="0" smtClean="0">
                <a:latin typeface="標楷體" pitchFamily="65" charset="-120"/>
                <a:ea typeface="標楷體" pitchFamily="65" charset="-120"/>
                <a:cs typeface="Times New Roman" pitchFamily="18" charset="0"/>
              </a:rPr>
              <a:t>條</a:t>
            </a:r>
            <a:r>
              <a:rPr kumimoji="0" lang="en-US" altLang="zh-TW" sz="2600" b="1" dirty="0" smtClean="0">
                <a:latin typeface="標楷體" pitchFamily="65" charset="-120"/>
                <a:ea typeface="標楷體" pitchFamily="65" charset="-120"/>
                <a:cs typeface="Times New Roman" pitchFamily="18" charset="0"/>
              </a:rPr>
              <a:t>)</a:t>
            </a:r>
          </a:p>
          <a:p>
            <a:pPr eaLnBrk="1" hangingPunct="1">
              <a:lnSpc>
                <a:spcPct val="90000"/>
              </a:lnSpc>
              <a:defRPr/>
            </a:pPr>
            <a:r>
              <a:rPr kumimoji="0" lang="zh-TW" altLang="en-US" sz="2600" b="1" dirty="0" smtClean="0">
                <a:latin typeface="標楷體" pitchFamily="65" charset="-120"/>
                <a:ea typeface="標楷體" pitchFamily="65" charset="-120"/>
                <a:cs typeface="Times New Roman" pitchFamily="18" charset="0"/>
              </a:rPr>
              <a:t>工廠、礦場或其他企業組織及工會未於每年年終分別造具職工福利金收支表冊公告之，並呈報主管官署備查，處負責人以</a:t>
            </a:r>
            <a:r>
              <a:rPr kumimoji="0" lang="zh-TW" altLang="en-US" sz="2600" b="1" dirty="0" smtClean="0">
                <a:solidFill>
                  <a:srgbClr val="FF0000"/>
                </a:solidFill>
                <a:latin typeface="標楷體" pitchFamily="65" charset="-120"/>
                <a:ea typeface="標楷體" pitchFamily="65" charset="-120"/>
                <a:cs typeface="Times New Roman" pitchFamily="18" charset="0"/>
              </a:rPr>
              <a:t>五百元以下罰鍰</a:t>
            </a:r>
            <a:r>
              <a:rPr kumimoji="0" lang="zh-TW" altLang="en-US" sz="2600" b="1" dirty="0" smtClean="0">
                <a:latin typeface="標楷體" pitchFamily="65" charset="-120"/>
                <a:ea typeface="標楷體" pitchFamily="65" charset="-120"/>
                <a:cs typeface="Times New Roman" pitchFamily="18" charset="0"/>
              </a:rPr>
              <a:t>。</a:t>
            </a:r>
            <a:r>
              <a:rPr kumimoji="0" lang="en-US" altLang="zh-TW" sz="2600" b="1" dirty="0" smtClean="0">
                <a:latin typeface="標楷體" pitchFamily="65" charset="-120"/>
                <a:ea typeface="標楷體" pitchFamily="65" charset="-120"/>
                <a:cs typeface="Times New Roman" pitchFamily="18" charset="0"/>
              </a:rPr>
              <a:t>(</a:t>
            </a:r>
            <a:r>
              <a:rPr kumimoji="0" lang="zh-TW" altLang="en-US" sz="2600" b="1" dirty="0" smtClean="0">
                <a:latin typeface="標楷體" pitchFamily="65" charset="-120"/>
                <a:ea typeface="標楷體" pitchFamily="65" charset="-120"/>
                <a:cs typeface="Times New Roman" pitchFamily="18" charset="0"/>
              </a:rPr>
              <a:t>第</a:t>
            </a:r>
            <a:r>
              <a:rPr kumimoji="0" lang="en-US" altLang="zh-TW" sz="2600" b="1" dirty="0" smtClean="0">
                <a:latin typeface="標楷體" pitchFamily="65" charset="-120"/>
                <a:ea typeface="標楷體" pitchFamily="65" charset="-120"/>
                <a:cs typeface="Times New Roman" pitchFamily="18" charset="0"/>
              </a:rPr>
              <a:t>12</a:t>
            </a:r>
            <a:r>
              <a:rPr kumimoji="0" lang="zh-TW" altLang="en-US" sz="2600" b="1" dirty="0" smtClean="0">
                <a:latin typeface="標楷體" pitchFamily="65" charset="-120"/>
                <a:ea typeface="標楷體" pitchFamily="65" charset="-120"/>
                <a:cs typeface="Times New Roman" pitchFamily="18" charset="0"/>
              </a:rPr>
              <a:t>條</a:t>
            </a:r>
            <a:r>
              <a:rPr kumimoji="0" lang="en-US" altLang="zh-TW" sz="2600" b="1" dirty="0" smtClean="0">
                <a:latin typeface="標楷體" pitchFamily="65" charset="-120"/>
                <a:ea typeface="標楷體" pitchFamily="65" charset="-120"/>
                <a:cs typeface="Times New Roman" pitchFamily="18" charset="0"/>
              </a:rPr>
              <a:t>)</a:t>
            </a:r>
          </a:p>
          <a:p>
            <a:pPr eaLnBrk="1" hangingPunct="1">
              <a:lnSpc>
                <a:spcPct val="90000"/>
              </a:lnSpc>
              <a:buFont typeface="Wingdings" pitchFamily="2" charset="2"/>
              <a:buNone/>
              <a:defRPr/>
            </a:pPr>
            <a:endParaRPr kumimoji="0" lang="en-US" altLang="zh-TW" sz="2100"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lang="en-US" altLang="zh-TW" sz="2500" dirty="0" smtClean="0">
              <a:latin typeface="標楷體" pitchFamily="65" charset="-120"/>
              <a:ea typeface="標楷體" pitchFamily="65" charset="-120"/>
              <a:cs typeface="Times New Roman" pitchFamily="18" charset="0"/>
            </a:endParaRPr>
          </a:p>
          <a:p>
            <a:pPr lvl="1" eaLnBrk="1" hangingPunct="1">
              <a:lnSpc>
                <a:spcPct val="90000"/>
              </a:lnSpc>
              <a:defRPr/>
            </a:pPr>
            <a:endParaRPr lang="en-US" altLang="zh-TW" sz="2300" dirty="0" smtClean="0">
              <a:latin typeface="標楷體" pitchFamily="65" charset="-120"/>
              <a:ea typeface="標楷體" pitchFamily="65" charset="-120"/>
              <a:cs typeface="Times New Roman" pitchFamily="18" charset="0"/>
            </a:endParaRPr>
          </a:p>
        </p:txBody>
      </p:sp>
      <p:graphicFrame>
        <p:nvGraphicFramePr>
          <p:cNvPr id="45061" name="Object 8"/>
          <p:cNvGraphicFramePr>
            <a:graphicFrameLocks noGrp="1" noChangeAspect="1"/>
          </p:cNvGraphicFramePr>
          <p:nvPr>
            <p:ph sz="half" idx="2"/>
          </p:nvPr>
        </p:nvGraphicFramePr>
        <p:xfrm>
          <a:off x="6732588" y="5084763"/>
          <a:ext cx="1800225" cy="1793875"/>
        </p:xfrm>
        <a:graphic>
          <a:graphicData uri="http://schemas.openxmlformats.org/presentationml/2006/ole">
            <mc:AlternateContent xmlns:mc="http://schemas.openxmlformats.org/markup-compatibility/2006">
              <mc:Choice xmlns:v="urn:schemas-microsoft-com:vml" Requires="v">
                <p:oleObj spid="_x0000_s45067" name="多媒體項目" r:id="rId4" imgW="1800454" imgH="1794053" progId="MS_ClipArt_Gallery.2">
                  <p:embed/>
                </p:oleObj>
              </mc:Choice>
              <mc:Fallback>
                <p:oleObj name="多媒體項目" r:id="rId4" imgW="1800454" imgH="1794053"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588" y="5084763"/>
                        <a:ext cx="1800225" cy="179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 calcmode="lin" valueType="num">
                                      <p:cBhvr additive="base">
                                        <p:cTn id="12"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339">
                                            <p:txEl>
                                              <p:pRg st="2" end="2"/>
                                            </p:txEl>
                                          </p:spTgt>
                                        </p:tgtEl>
                                        <p:attrNameLst>
                                          <p:attrName>style.visibility</p:attrName>
                                        </p:attrNameLst>
                                      </p:cBhvr>
                                      <p:to>
                                        <p:strVal val="visible"/>
                                      </p:to>
                                    </p:set>
                                    <p:anim calcmode="lin" valueType="num">
                                      <p:cBhvr additive="base">
                                        <p:cTn id="18"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339">
                                            <p:txEl>
                                              <p:pRg st="3" end="3"/>
                                            </p:txEl>
                                          </p:spTgt>
                                        </p:tgtEl>
                                        <p:attrNameLst>
                                          <p:attrName>style.visibility</p:attrName>
                                        </p:attrNameLst>
                                      </p:cBhvr>
                                      <p:to>
                                        <p:strVal val="visible"/>
                                      </p:to>
                                    </p:set>
                                    <p:anim calcmode="lin" valueType="num">
                                      <p:cBhvr additive="base">
                                        <p:cTn id="24"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BD793AED-D8F8-44CB-8AB0-ED1CE485C3C4}" type="slidenum">
              <a:rPr kumimoji="0" lang="en-US" altLang="zh-TW" smtClean="0"/>
              <a:pPr eaLnBrk="1" hangingPunct="1"/>
              <a:t>43</a:t>
            </a:fld>
            <a:endParaRPr kumimoji="0" lang="en-US" altLang="zh-TW" smtClean="0"/>
          </a:p>
        </p:txBody>
      </p:sp>
      <p:sp>
        <p:nvSpPr>
          <p:cNvPr id="46083" name="Rectangle 7"/>
          <p:cNvSpPr>
            <a:spLocks noGrp="1" noChangeArrowheads="1"/>
          </p:cNvSpPr>
          <p:nvPr>
            <p:ph type="title"/>
          </p:nvPr>
        </p:nvSpPr>
        <p:spPr>
          <a:xfrm>
            <a:off x="755650" y="404813"/>
            <a:ext cx="7848600" cy="911225"/>
          </a:xfrm>
        </p:spPr>
        <p:txBody>
          <a:bodyPr/>
          <a:lstStyle/>
          <a:p>
            <a:pPr eaLnBrk="1" hangingPunct="1"/>
            <a:r>
              <a:rPr lang="zh-TW" altLang="en-US" sz="3600" b="1" smtClean="0">
                <a:ea typeface="標楷體" pitchFamily="65" charset="-120"/>
              </a:rPr>
              <a:t>     歷年職工福利金罰鍰案例</a:t>
            </a:r>
          </a:p>
        </p:txBody>
      </p:sp>
      <p:sp>
        <p:nvSpPr>
          <p:cNvPr id="14339" name="Rectangle 3"/>
          <p:cNvSpPr>
            <a:spLocks noGrp="1" noChangeArrowheads="1"/>
          </p:cNvSpPr>
          <p:nvPr>
            <p:ph type="body" sz="half" idx="1"/>
          </p:nvPr>
        </p:nvSpPr>
        <p:spPr>
          <a:xfrm>
            <a:off x="250825" y="2133600"/>
            <a:ext cx="8497888" cy="4105275"/>
          </a:xfrm>
        </p:spPr>
        <p:txBody>
          <a:bodyPr/>
          <a:lstStyle/>
          <a:p>
            <a:pPr eaLnBrk="1" hangingPunct="1">
              <a:lnSpc>
                <a:spcPct val="90000"/>
              </a:lnSpc>
              <a:defRPr/>
            </a:pPr>
            <a:r>
              <a:rPr kumimoji="0" lang="en-US" altLang="zh-TW" sz="2400" b="1" dirty="0" smtClean="0">
                <a:solidFill>
                  <a:srgbClr val="FF0000"/>
                </a:solidFill>
                <a:latin typeface="標楷體" pitchFamily="65" charset="-120"/>
                <a:ea typeface="標楷體" pitchFamily="65" charset="-120"/>
                <a:cs typeface="Times New Roman" pitchFamily="18" charset="0"/>
              </a:rPr>
              <a:t>106</a:t>
            </a:r>
            <a:r>
              <a:rPr kumimoji="0" lang="zh-TW" altLang="en-US" sz="2400" b="1" dirty="0" smtClean="0">
                <a:solidFill>
                  <a:srgbClr val="FF0000"/>
                </a:solidFill>
                <a:latin typeface="標楷體" pitchFamily="65" charset="-120"/>
                <a:ea typeface="標楷體" pitchFamily="65" charset="-120"/>
                <a:cs typeface="Times New Roman" pitchFamily="18" charset="0"/>
              </a:rPr>
              <a:t>年桃園某股份有限公司僱用職工</a:t>
            </a:r>
            <a:r>
              <a:rPr kumimoji="0" lang="en-US" altLang="zh-TW" sz="2400" b="1" dirty="0" smtClean="0">
                <a:solidFill>
                  <a:srgbClr val="FF0000"/>
                </a:solidFill>
                <a:latin typeface="標楷體" pitchFamily="65" charset="-120"/>
                <a:ea typeface="標楷體" pitchFamily="65" charset="-120"/>
                <a:cs typeface="Times New Roman" pitchFamily="18" charset="0"/>
              </a:rPr>
              <a:t>50</a:t>
            </a:r>
            <a:r>
              <a:rPr kumimoji="0" lang="zh-TW" altLang="en-US" sz="2400" b="1" dirty="0" smtClean="0">
                <a:solidFill>
                  <a:srgbClr val="FF0000"/>
                </a:solidFill>
                <a:latin typeface="標楷體" pitchFamily="65" charset="-120"/>
                <a:ea typeface="標楷體" pitchFamily="65" charset="-120"/>
                <a:cs typeface="Times New Roman" pitchFamily="18" charset="0"/>
              </a:rPr>
              <a:t>人以上，</a:t>
            </a:r>
            <a:r>
              <a:rPr kumimoji="0" lang="zh-TW" altLang="en-US" sz="2400" b="1" dirty="0">
                <a:solidFill>
                  <a:srgbClr val="FF0000"/>
                </a:solidFill>
                <a:latin typeface="標楷體" pitchFamily="65" charset="-120"/>
                <a:ea typeface="標楷體" pitchFamily="65" charset="-120"/>
                <a:cs typeface="Times New Roman" pitchFamily="18" charset="0"/>
              </a:rPr>
              <a:t>經本</a:t>
            </a:r>
            <a:r>
              <a:rPr kumimoji="0" lang="zh-TW" altLang="en-US" sz="2400" b="1" dirty="0" smtClean="0">
                <a:solidFill>
                  <a:srgbClr val="FF0000"/>
                </a:solidFill>
                <a:latin typeface="標楷體" pitchFamily="65" charset="-120"/>
                <a:ea typeface="標楷體" pitchFamily="65" charset="-120"/>
                <a:cs typeface="Times New Roman" pitchFamily="18" charset="0"/>
              </a:rPr>
              <a:t>府督促後</a:t>
            </a:r>
            <a:r>
              <a:rPr kumimoji="0" lang="zh-TW" altLang="en-US" sz="2400" b="1" dirty="0">
                <a:solidFill>
                  <a:srgbClr val="FF0000"/>
                </a:solidFill>
                <a:latin typeface="標楷體" pitchFamily="65" charset="-120"/>
                <a:ea typeface="標楷體" pitchFamily="65" charset="-120"/>
                <a:cs typeface="Times New Roman" pitchFamily="18" charset="0"/>
              </a:rPr>
              <a:t>仍</a:t>
            </a:r>
            <a:r>
              <a:rPr kumimoji="0" lang="zh-TW" altLang="en-US" sz="2400" b="1" dirty="0" smtClean="0">
                <a:solidFill>
                  <a:srgbClr val="FF0000"/>
                </a:solidFill>
                <a:latin typeface="標楷體" pitchFamily="65" charset="-120"/>
                <a:ea typeface="標楷體" pitchFamily="65" charset="-120"/>
                <a:cs typeface="Times New Roman" pitchFamily="18" charset="0"/>
              </a:rPr>
              <a:t>未依法提撥職工福利金，成立職工福利委員會。</a:t>
            </a:r>
            <a:endParaRPr kumimoji="0" lang="en-US" altLang="zh-TW" sz="2400" b="1" dirty="0" smtClean="0">
              <a:solidFill>
                <a:srgbClr val="FF0000"/>
              </a:solidFill>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違反法條：</a:t>
            </a:r>
            <a:endParaRPr kumimoji="0" lang="en-US" altLang="zh-TW" sz="2800" b="1" dirty="0" smtClean="0">
              <a:solidFill>
                <a:srgbClr val="0000CC"/>
              </a:solidFill>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200" b="1" dirty="0" smtClean="0">
                <a:latin typeface="標楷體" pitchFamily="65" charset="-120"/>
                <a:ea typeface="標楷體" pitchFamily="65" charset="-120"/>
                <a:cs typeface="Times New Roman" pitchFamily="18" charset="0"/>
              </a:rPr>
              <a:t>職工福利金條例第</a:t>
            </a:r>
            <a:r>
              <a:rPr kumimoji="0" lang="en-US" altLang="zh-TW" sz="2200" b="1" dirty="0" smtClean="0">
                <a:latin typeface="標楷體" pitchFamily="65" charset="-120"/>
                <a:ea typeface="標楷體" pitchFamily="65" charset="-120"/>
                <a:cs typeface="Times New Roman" pitchFamily="18" charset="0"/>
              </a:rPr>
              <a:t>1</a:t>
            </a:r>
            <a:r>
              <a:rPr kumimoji="0" lang="zh-TW" altLang="en-US" sz="2200" b="1" dirty="0" smtClean="0">
                <a:latin typeface="標楷體" pitchFamily="65" charset="-120"/>
                <a:ea typeface="標楷體" pitchFamily="65" charset="-120"/>
                <a:cs typeface="Times New Roman" pitchFamily="18" charset="0"/>
              </a:rPr>
              <a:t>條</a:t>
            </a:r>
            <a:r>
              <a:rPr lang="zh-TW" altLang="zh-TW" sz="2200" b="1" dirty="0" smtClean="0">
                <a:latin typeface="標楷體" pitchFamily="65" charset="-120"/>
                <a:ea typeface="標楷體" pitchFamily="65" charset="-120"/>
              </a:rPr>
              <a:t>：</a:t>
            </a:r>
            <a:r>
              <a:rPr lang="zh-TW" altLang="zh-TW" sz="2200" b="1" dirty="0">
                <a:latin typeface="標楷體" pitchFamily="65" charset="-120"/>
                <a:ea typeface="標楷體" pitchFamily="65" charset="-120"/>
              </a:rPr>
              <a:t>「凡公營、私營之工廠、礦場或其他企業組織，均應提撥職工福利金，辦理職工福利事業。</a:t>
            </a:r>
            <a:r>
              <a:rPr lang="zh-TW" altLang="zh-TW" sz="2200" b="1" dirty="0" smtClean="0">
                <a:latin typeface="標楷體" pitchFamily="65" charset="-120"/>
                <a:ea typeface="標楷體" pitchFamily="65" charset="-120"/>
              </a:rPr>
              <a:t>」</a:t>
            </a:r>
            <a:endParaRPr kumimoji="0" lang="en-US" altLang="zh-TW" sz="22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lang="zh-TW" altLang="zh-TW" sz="2200" b="1" dirty="0" smtClean="0">
                <a:latin typeface="標楷體" pitchFamily="65" charset="-120"/>
                <a:ea typeface="標楷體" pitchFamily="65" charset="-120"/>
              </a:rPr>
              <a:t>同</a:t>
            </a:r>
            <a:r>
              <a:rPr lang="zh-TW" altLang="zh-TW" sz="2200" b="1" dirty="0">
                <a:latin typeface="標楷體" pitchFamily="65" charset="-120"/>
                <a:ea typeface="標楷體" pitchFamily="65" charset="-120"/>
              </a:rPr>
              <a:t>條例第</a:t>
            </a:r>
            <a:r>
              <a:rPr lang="en-US" altLang="zh-TW" sz="2200" b="1" dirty="0">
                <a:latin typeface="標楷體" pitchFamily="65" charset="-120"/>
                <a:ea typeface="標楷體" pitchFamily="65" charset="-120"/>
              </a:rPr>
              <a:t>2</a:t>
            </a:r>
            <a:r>
              <a:rPr lang="zh-TW" altLang="zh-TW" sz="2200" b="1" dirty="0">
                <a:latin typeface="標楷體" pitchFamily="65" charset="-120"/>
                <a:ea typeface="標楷體" pitchFamily="65" charset="-120"/>
              </a:rPr>
              <a:t>條第</a:t>
            </a:r>
            <a:r>
              <a:rPr lang="en-US" altLang="zh-TW" sz="2200" b="1" dirty="0">
                <a:latin typeface="標楷體" pitchFamily="65" charset="-120"/>
                <a:ea typeface="標楷體" pitchFamily="65" charset="-120"/>
              </a:rPr>
              <a:t>1</a:t>
            </a:r>
            <a:r>
              <a:rPr lang="zh-TW" altLang="zh-TW" sz="2200" b="1" dirty="0">
                <a:latin typeface="標楷體" pitchFamily="65" charset="-120"/>
                <a:ea typeface="標楷體" pitchFamily="65" charset="-120"/>
              </a:rPr>
              <a:t>項規定：「工廠、礦場或其他企業組織提撥職工福利金依左列之規定：ㄧ、創立時就其資本總額提撥百分之ㄧ至百分之五。二、每月營業收入總額內提撥百分之○</a:t>
            </a:r>
            <a:r>
              <a:rPr lang="en-US" altLang="zh-TW" sz="2200" b="1" dirty="0">
                <a:latin typeface="標楷體" pitchFamily="65" charset="-120"/>
                <a:ea typeface="標楷體" pitchFamily="65" charset="-120"/>
              </a:rPr>
              <a:t>.</a:t>
            </a:r>
            <a:r>
              <a:rPr lang="zh-TW" altLang="zh-TW" sz="2200" b="1" dirty="0">
                <a:latin typeface="標楷體" pitchFamily="65" charset="-120"/>
                <a:ea typeface="標楷體" pitchFamily="65" charset="-120"/>
              </a:rPr>
              <a:t>○五至百分之○</a:t>
            </a:r>
            <a:r>
              <a:rPr lang="en-US" altLang="zh-TW" sz="2200" b="1" dirty="0">
                <a:latin typeface="標楷體" pitchFamily="65" charset="-120"/>
                <a:ea typeface="標楷體" pitchFamily="65" charset="-120"/>
              </a:rPr>
              <a:t>.</a:t>
            </a:r>
            <a:r>
              <a:rPr lang="zh-TW" altLang="zh-TW" sz="2200" b="1" dirty="0">
                <a:latin typeface="標楷體" pitchFamily="65" charset="-120"/>
                <a:ea typeface="標楷體" pitchFamily="65" charset="-120"/>
              </a:rPr>
              <a:t>ㄧ五。三、每月於每個職員、工人薪津內各扣百分之○</a:t>
            </a:r>
            <a:r>
              <a:rPr lang="en-US" altLang="zh-TW" sz="2200" b="1" dirty="0">
                <a:latin typeface="標楷體" pitchFamily="65" charset="-120"/>
                <a:ea typeface="標楷體" pitchFamily="65" charset="-120"/>
              </a:rPr>
              <a:t>.</a:t>
            </a:r>
            <a:r>
              <a:rPr lang="zh-TW" altLang="zh-TW" sz="2200" b="1" dirty="0">
                <a:latin typeface="標楷體" pitchFamily="65" charset="-120"/>
                <a:ea typeface="標楷體" pitchFamily="65" charset="-120"/>
              </a:rPr>
              <a:t>五。四、下腳變價時提撥百分之二十至四十。」</a:t>
            </a:r>
            <a:endParaRPr kumimoji="0" lang="en-US" altLang="zh-TW" sz="22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裁罰金額：</a:t>
            </a:r>
            <a:r>
              <a:rPr kumimoji="0" lang="zh-TW" altLang="en-US" sz="2200" b="1" dirty="0" smtClean="0">
                <a:latin typeface="標楷體" pitchFamily="65" charset="-120"/>
                <a:ea typeface="標楷體" pitchFamily="65" charset="-120"/>
                <a:cs typeface="Times New Roman" pitchFamily="18" charset="0"/>
              </a:rPr>
              <a:t>依</a:t>
            </a:r>
            <a:r>
              <a:rPr kumimoji="0" lang="zh-TW" altLang="en-US" sz="2200" b="1" dirty="0">
                <a:latin typeface="標楷體" pitchFamily="65" charset="-120"/>
                <a:ea typeface="標楷體" pitchFamily="65" charset="-120"/>
                <a:cs typeface="Times New Roman" pitchFamily="18" charset="0"/>
              </a:rPr>
              <a:t>職工福利金</a:t>
            </a:r>
            <a:r>
              <a:rPr kumimoji="0" lang="zh-TW" altLang="en-US" sz="2200" b="1" dirty="0" smtClean="0">
                <a:latin typeface="標楷體" pitchFamily="65" charset="-120"/>
                <a:ea typeface="標楷體" pitchFamily="65" charset="-120"/>
                <a:cs typeface="Times New Roman" pitchFamily="18" charset="0"/>
              </a:rPr>
              <a:t>條例第</a:t>
            </a:r>
            <a:r>
              <a:rPr kumimoji="0" lang="en-US" altLang="zh-TW" sz="2200" b="1" dirty="0" smtClean="0">
                <a:latin typeface="標楷體" pitchFamily="65" charset="-120"/>
                <a:ea typeface="標楷體" pitchFamily="65" charset="-120"/>
                <a:cs typeface="Times New Roman" pitchFamily="18" charset="0"/>
              </a:rPr>
              <a:t>11</a:t>
            </a:r>
            <a:r>
              <a:rPr kumimoji="0" lang="zh-TW" altLang="en-US" sz="2200" b="1" dirty="0" smtClean="0">
                <a:latin typeface="標楷體" pitchFamily="65" charset="-120"/>
                <a:ea typeface="標楷體" pitchFamily="65" charset="-120"/>
                <a:cs typeface="Times New Roman" pitchFamily="18" charset="0"/>
              </a:rPr>
              <a:t>條裁處罰緩新臺幣</a:t>
            </a:r>
            <a:r>
              <a:rPr kumimoji="0" lang="en-US" altLang="zh-TW" sz="2200" b="1" dirty="0" smtClean="0">
                <a:latin typeface="標楷體" pitchFamily="65" charset="-120"/>
                <a:ea typeface="標楷體" pitchFamily="65" charset="-120"/>
                <a:cs typeface="Times New Roman" pitchFamily="18" charset="0"/>
              </a:rPr>
              <a:t>1,000</a:t>
            </a:r>
            <a:r>
              <a:rPr kumimoji="0" lang="zh-TW" altLang="en-US" sz="2200" b="1" dirty="0" smtClean="0">
                <a:latin typeface="標楷體" pitchFamily="65" charset="-120"/>
                <a:ea typeface="標楷體" pitchFamily="65" charset="-120"/>
                <a:cs typeface="Times New Roman" pitchFamily="18" charset="0"/>
              </a:rPr>
              <a:t>元。</a:t>
            </a:r>
            <a:endParaRPr kumimoji="0" lang="en-US" altLang="zh-TW" sz="22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kumimoji="0" lang="en-US" altLang="zh-TW" sz="2600" b="1" dirty="0" smtClean="0">
              <a:latin typeface="標楷體" pitchFamily="65" charset="-120"/>
              <a:ea typeface="標楷體" pitchFamily="65" charset="-120"/>
              <a:cs typeface="Times New Roman" pitchFamily="18" charset="0"/>
            </a:endParaRPr>
          </a:p>
          <a:p>
            <a:pPr eaLnBrk="1" hangingPunct="1">
              <a:lnSpc>
                <a:spcPct val="90000"/>
              </a:lnSpc>
              <a:buFont typeface="Wingdings" pitchFamily="2" charset="2"/>
              <a:buNone/>
              <a:defRPr/>
            </a:pPr>
            <a:endParaRPr kumimoji="0" lang="en-US" altLang="zh-TW" sz="2100"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lang="en-US" altLang="zh-TW" sz="2500" dirty="0" smtClean="0">
              <a:latin typeface="標楷體" pitchFamily="65" charset="-120"/>
              <a:ea typeface="標楷體" pitchFamily="65" charset="-120"/>
              <a:cs typeface="Times New Roman" pitchFamily="18" charset="0"/>
            </a:endParaRPr>
          </a:p>
          <a:p>
            <a:pPr lvl="1" eaLnBrk="1" hangingPunct="1">
              <a:lnSpc>
                <a:spcPct val="90000"/>
              </a:lnSpc>
              <a:defRPr/>
            </a:pPr>
            <a:endParaRPr lang="en-US" altLang="zh-TW" sz="2300" dirty="0" smtClean="0">
              <a:latin typeface="標楷體" pitchFamily="65" charset="-120"/>
              <a:ea typeface="標楷體" pitchFamily="65" charset="-120"/>
              <a:cs typeface="Times New Roman" pitchFamily="18" charset="0"/>
            </a:endParaRPr>
          </a:p>
        </p:txBody>
      </p:sp>
      <p:graphicFrame>
        <p:nvGraphicFramePr>
          <p:cNvPr id="46085" name="Object 8"/>
          <p:cNvGraphicFramePr>
            <a:graphicFrameLocks noGrp="1" noChangeAspect="1"/>
          </p:cNvGraphicFramePr>
          <p:nvPr>
            <p:ph sz="half" idx="2"/>
          </p:nvPr>
        </p:nvGraphicFramePr>
        <p:xfrm>
          <a:off x="7019925" y="188913"/>
          <a:ext cx="1800225" cy="1793875"/>
        </p:xfrm>
        <a:graphic>
          <a:graphicData uri="http://schemas.openxmlformats.org/presentationml/2006/ole">
            <mc:AlternateContent xmlns:mc="http://schemas.openxmlformats.org/markup-compatibility/2006">
              <mc:Choice xmlns:v="urn:schemas-microsoft-com:vml" Requires="v">
                <p:oleObj spid="_x0000_s46091" name="多媒體項目" r:id="rId4" imgW="1800454" imgH="1794053" progId="MS_ClipArt_Gallery.2">
                  <p:embed/>
                </p:oleObj>
              </mc:Choice>
              <mc:Fallback>
                <p:oleObj name="多媒體項目" r:id="rId4" imgW="1800454" imgH="1794053"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188913"/>
                        <a:ext cx="1800225" cy="179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1185A21-13A2-453E-917F-D328224BA426}" type="slidenum">
              <a:rPr kumimoji="0" lang="en-US" altLang="zh-TW" smtClean="0"/>
              <a:pPr eaLnBrk="1" hangingPunct="1"/>
              <a:t>44</a:t>
            </a:fld>
            <a:endParaRPr kumimoji="0" lang="en-US" altLang="zh-TW" smtClean="0"/>
          </a:p>
        </p:txBody>
      </p:sp>
      <p:sp>
        <p:nvSpPr>
          <p:cNvPr id="47107" name="Rectangle 7"/>
          <p:cNvSpPr>
            <a:spLocks noGrp="1" noChangeArrowheads="1"/>
          </p:cNvSpPr>
          <p:nvPr>
            <p:ph type="title"/>
          </p:nvPr>
        </p:nvSpPr>
        <p:spPr>
          <a:xfrm>
            <a:off x="755650" y="404813"/>
            <a:ext cx="7848600" cy="911225"/>
          </a:xfrm>
        </p:spPr>
        <p:txBody>
          <a:bodyPr/>
          <a:lstStyle/>
          <a:p>
            <a:pPr eaLnBrk="1" hangingPunct="1"/>
            <a:r>
              <a:rPr lang="zh-TW" altLang="en-US" sz="3600" b="1" smtClean="0">
                <a:ea typeface="標楷體" pitchFamily="65" charset="-120"/>
              </a:rPr>
              <a:t>     歷年職工福利金罰鍰案例</a:t>
            </a:r>
          </a:p>
        </p:txBody>
      </p:sp>
      <p:sp>
        <p:nvSpPr>
          <p:cNvPr id="14339" name="Rectangle 3"/>
          <p:cNvSpPr>
            <a:spLocks noGrp="1" noChangeArrowheads="1"/>
          </p:cNvSpPr>
          <p:nvPr>
            <p:ph type="body" sz="half" idx="1"/>
          </p:nvPr>
        </p:nvSpPr>
        <p:spPr>
          <a:xfrm>
            <a:off x="250825" y="2060575"/>
            <a:ext cx="8713788" cy="4105275"/>
          </a:xfrm>
        </p:spPr>
        <p:txBody>
          <a:bodyPr/>
          <a:lstStyle/>
          <a:p>
            <a:pPr eaLnBrk="1" hangingPunct="1">
              <a:lnSpc>
                <a:spcPct val="90000"/>
              </a:lnSpc>
              <a:defRPr/>
            </a:pPr>
            <a:r>
              <a:rPr kumimoji="0" lang="en-US" altLang="zh-TW" sz="2800" b="1" dirty="0" smtClean="0">
                <a:solidFill>
                  <a:srgbClr val="FF0000"/>
                </a:solidFill>
                <a:latin typeface="標楷體" pitchFamily="65" charset="-120"/>
                <a:ea typeface="標楷體" pitchFamily="65" charset="-120"/>
                <a:cs typeface="Times New Roman" pitchFamily="18" charset="0"/>
              </a:rPr>
              <a:t>101</a:t>
            </a:r>
            <a:r>
              <a:rPr kumimoji="0" lang="zh-TW" altLang="en-US" sz="2800" b="1" dirty="0" smtClean="0">
                <a:solidFill>
                  <a:srgbClr val="FF0000"/>
                </a:solidFill>
                <a:latin typeface="標楷體" pitchFamily="65" charset="-120"/>
                <a:ea typeface="標楷體" pitchFamily="65" charset="-120"/>
                <a:cs typeface="Times New Roman" pitchFamily="18" charset="0"/>
              </a:rPr>
              <a:t>年桃園某股份有限公司未於</a:t>
            </a:r>
            <a:r>
              <a:rPr kumimoji="0" lang="en-US" altLang="zh-TW" sz="2800" b="1" dirty="0" smtClean="0">
                <a:solidFill>
                  <a:srgbClr val="FF0000"/>
                </a:solidFill>
                <a:latin typeface="標楷體" pitchFamily="65" charset="-120"/>
                <a:ea typeface="標楷體" pitchFamily="65" charset="-120"/>
                <a:cs typeface="Times New Roman" pitchFamily="18" charset="0"/>
              </a:rPr>
              <a:t>100</a:t>
            </a:r>
            <a:r>
              <a:rPr kumimoji="0" lang="zh-TW" altLang="en-US" sz="2800" b="1" dirty="0" smtClean="0">
                <a:solidFill>
                  <a:srgbClr val="FF0000"/>
                </a:solidFill>
                <a:latin typeface="標楷體" pitchFamily="65" charset="-120"/>
                <a:ea typeface="標楷體" pitchFamily="65" charset="-120"/>
                <a:cs typeface="Times New Roman" pitchFamily="18" charset="0"/>
              </a:rPr>
              <a:t>年度年終後造具職工福利金收支表冊公告，並呈報本府備查，且未於本府發文後</a:t>
            </a:r>
            <a:r>
              <a:rPr kumimoji="0" lang="en-US" altLang="zh-TW" sz="2800" b="1" dirty="0" smtClean="0">
                <a:solidFill>
                  <a:srgbClr val="FF0000"/>
                </a:solidFill>
                <a:latin typeface="標楷體" pitchFamily="65" charset="-120"/>
                <a:ea typeface="標楷體" pitchFamily="65" charset="-120"/>
                <a:cs typeface="Times New Roman" pitchFamily="18" charset="0"/>
              </a:rPr>
              <a:t>7</a:t>
            </a:r>
            <a:r>
              <a:rPr kumimoji="0" lang="zh-TW" altLang="en-US" sz="2800" b="1" dirty="0" smtClean="0">
                <a:solidFill>
                  <a:srgbClr val="FF0000"/>
                </a:solidFill>
                <a:latin typeface="標楷體" pitchFamily="65" charset="-120"/>
                <a:ea typeface="標楷體" pitchFamily="65" charset="-120"/>
                <a:cs typeface="Times New Roman" pitchFamily="18" charset="0"/>
              </a:rPr>
              <a:t>日內備查。</a:t>
            </a:r>
            <a:endParaRPr kumimoji="0" lang="en-US" altLang="zh-TW" sz="2800" b="1" dirty="0" smtClean="0">
              <a:solidFill>
                <a:srgbClr val="FF0000"/>
              </a:solidFill>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600" b="1" dirty="0">
                <a:latin typeface="標楷體" pitchFamily="65" charset="-120"/>
                <a:ea typeface="標楷體" pitchFamily="65" charset="-120"/>
                <a:cs typeface="Times New Roman" pitchFamily="18" charset="0"/>
              </a:rPr>
              <a:t> </a:t>
            </a:r>
            <a:endParaRPr kumimoji="0" lang="en-US" altLang="zh-TW" sz="26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違反法條：</a:t>
            </a:r>
            <a:r>
              <a:rPr kumimoji="0" lang="zh-TW" altLang="en-US" sz="2400" b="1" dirty="0" smtClean="0">
                <a:latin typeface="標楷體" pitchFamily="65" charset="-120"/>
                <a:ea typeface="標楷體" pitchFamily="65" charset="-120"/>
                <a:cs typeface="Times New Roman" pitchFamily="18" charset="0"/>
              </a:rPr>
              <a:t>職工福利金條例第</a:t>
            </a:r>
            <a:r>
              <a:rPr kumimoji="0" lang="en-US" altLang="zh-TW" sz="2400" b="1" dirty="0" smtClean="0">
                <a:latin typeface="標楷體" pitchFamily="65" charset="-120"/>
                <a:ea typeface="標楷體" pitchFamily="65" charset="-120"/>
                <a:cs typeface="Times New Roman" pitchFamily="18" charset="0"/>
              </a:rPr>
              <a:t>6</a:t>
            </a:r>
            <a:r>
              <a:rPr kumimoji="0" lang="zh-TW" altLang="en-US" sz="2400" b="1" dirty="0" smtClean="0">
                <a:latin typeface="標楷體" pitchFamily="65" charset="-120"/>
                <a:ea typeface="標楷體" pitchFamily="65" charset="-120"/>
                <a:cs typeface="Times New Roman" pitchFamily="18" charset="0"/>
              </a:rPr>
              <a:t>條：</a:t>
            </a:r>
            <a:r>
              <a:rPr lang="zh-TW" altLang="zh-TW" sz="2400" dirty="0"/>
              <a:t> </a:t>
            </a:r>
            <a:r>
              <a:rPr lang="zh-TW" altLang="zh-TW" sz="2400" b="1" dirty="0" smtClean="0"/>
              <a:t>「</a:t>
            </a:r>
            <a:r>
              <a:rPr kumimoji="0" lang="zh-TW" altLang="en-US" sz="2400" b="1" dirty="0">
                <a:latin typeface="標楷體" pitchFamily="65" charset="-120"/>
                <a:ea typeface="標楷體" pitchFamily="65" charset="-120"/>
                <a:cs typeface="Times New Roman" pitchFamily="18" charset="0"/>
              </a:rPr>
              <a:t>工廠、礦場或其他企業組織及公會應於每年年終分別造具職工福利金收支表冊公告之，並呈報主管官署備查，必要時主管官署得查其帳簿</a:t>
            </a:r>
            <a:r>
              <a:rPr kumimoji="0" lang="zh-TW" altLang="en-US" sz="2400" b="1" dirty="0" smtClean="0">
                <a:latin typeface="標楷體" pitchFamily="65" charset="-120"/>
                <a:ea typeface="標楷體" pitchFamily="65" charset="-120"/>
                <a:cs typeface="Times New Roman" pitchFamily="18" charset="0"/>
              </a:rPr>
              <a:t>。</a:t>
            </a:r>
            <a:r>
              <a:rPr lang="zh-TW" altLang="zh-TW" sz="2400" b="1" dirty="0" smtClean="0"/>
              <a:t>」</a:t>
            </a:r>
            <a:endParaRPr lang="en-US" altLang="zh-TW" sz="2400" b="1" dirty="0" smtClean="0"/>
          </a:p>
          <a:p>
            <a:pPr marL="0" indent="0" eaLnBrk="1" hangingPunct="1">
              <a:lnSpc>
                <a:spcPct val="90000"/>
              </a:lnSpc>
              <a:buFont typeface="Wingdings" pitchFamily="2" charset="2"/>
              <a:buNone/>
              <a:defRPr/>
            </a:pPr>
            <a:endParaRPr lang="zh-TW" altLang="zh-TW" sz="2400" b="1" dirty="0"/>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裁罰金額：</a:t>
            </a:r>
            <a:r>
              <a:rPr kumimoji="0" lang="zh-TW" altLang="en-US" sz="2400" b="1" dirty="0" smtClean="0">
                <a:latin typeface="標楷體" pitchFamily="65" charset="-120"/>
                <a:ea typeface="標楷體" pitchFamily="65" charset="-120"/>
                <a:cs typeface="Times New Roman" pitchFamily="18" charset="0"/>
              </a:rPr>
              <a:t>依</a:t>
            </a:r>
            <a:r>
              <a:rPr kumimoji="0" lang="zh-TW" altLang="en-US" sz="2400" b="1" dirty="0">
                <a:latin typeface="標楷體" pitchFamily="65" charset="-120"/>
                <a:ea typeface="標楷體" pitchFamily="65" charset="-120"/>
                <a:cs typeface="Times New Roman" pitchFamily="18" charset="0"/>
              </a:rPr>
              <a:t>職工福利金</a:t>
            </a:r>
            <a:r>
              <a:rPr kumimoji="0" lang="zh-TW" altLang="en-US" sz="2400" b="1" dirty="0" smtClean="0">
                <a:latin typeface="標楷體" pitchFamily="65" charset="-120"/>
                <a:ea typeface="標楷體" pitchFamily="65" charset="-120"/>
                <a:cs typeface="Times New Roman" pitchFamily="18" charset="0"/>
              </a:rPr>
              <a:t>條例第</a:t>
            </a:r>
            <a:r>
              <a:rPr kumimoji="0" lang="en-US" altLang="zh-TW" sz="2400" b="1" dirty="0" smtClean="0">
                <a:latin typeface="標楷體" pitchFamily="65" charset="-120"/>
                <a:ea typeface="標楷體" pitchFamily="65" charset="-120"/>
                <a:cs typeface="Times New Roman" pitchFamily="18" charset="0"/>
              </a:rPr>
              <a:t>12</a:t>
            </a:r>
            <a:r>
              <a:rPr kumimoji="0" lang="zh-TW" altLang="en-US" sz="2400" b="1" dirty="0" smtClean="0">
                <a:latin typeface="標楷體" pitchFamily="65" charset="-120"/>
                <a:ea typeface="標楷體" pitchFamily="65" charset="-120"/>
                <a:cs typeface="Times New Roman" pitchFamily="18" charset="0"/>
              </a:rPr>
              <a:t>條裁處罰緩新臺幣</a:t>
            </a:r>
            <a:r>
              <a:rPr kumimoji="0" lang="en-US" altLang="zh-TW" sz="2400" b="1" dirty="0" smtClean="0">
                <a:latin typeface="標楷體" pitchFamily="65" charset="-120"/>
                <a:ea typeface="標楷體" pitchFamily="65" charset="-120"/>
                <a:cs typeface="Times New Roman" pitchFamily="18" charset="0"/>
              </a:rPr>
              <a:t>1,500</a:t>
            </a:r>
            <a:r>
              <a:rPr kumimoji="0" lang="zh-TW" altLang="en-US" sz="2400" b="1" dirty="0" smtClean="0">
                <a:latin typeface="標楷體" pitchFamily="65" charset="-120"/>
                <a:ea typeface="標楷體" pitchFamily="65" charset="-120"/>
                <a:cs typeface="Times New Roman" pitchFamily="18" charset="0"/>
              </a:rPr>
              <a:t>元</a:t>
            </a:r>
            <a:r>
              <a:rPr kumimoji="0" lang="zh-TW" altLang="en-US" sz="2400" b="1" dirty="0">
                <a:latin typeface="標楷體" pitchFamily="65" charset="-120"/>
                <a:ea typeface="標楷體" pitchFamily="65" charset="-120"/>
                <a:cs typeface="Times New Roman" pitchFamily="18" charset="0"/>
              </a:rPr>
              <a:t>。</a:t>
            </a:r>
            <a:endParaRPr kumimoji="0" lang="en-US" altLang="zh-TW" sz="24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kumimoji="0" lang="en-US" altLang="zh-TW" sz="2600" b="1" dirty="0" smtClean="0">
              <a:latin typeface="標楷體" pitchFamily="65" charset="-120"/>
              <a:ea typeface="標楷體" pitchFamily="65" charset="-120"/>
              <a:cs typeface="Times New Roman" pitchFamily="18" charset="0"/>
            </a:endParaRPr>
          </a:p>
          <a:p>
            <a:pPr eaLnBrk="1" hangingPunct="1">
              <a:lnSpc>
                <a:spcPct val="90000"/>
              </a:lnSpc>
              <a:buFont typeface="Wingdings" pitchFamily="2" charset="2"/>
              <a:buNone/>
              <a:defRPr/>
            </a:pPr>
            <a:endParaRPr kumimoji="0" lang="en-US" altLang="zh-TW" sz="2100"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lang="en-US" altLang="zh-TW" sz="2500" dirty="0" smtClean="0">
              <a:latin typeface="標楷體" pitchFamily="65" charset="-120"/>
              <a:ea typeface="標楷體" pitchFamily="65" charset="-120"/>
              <a:cs typeface="Times New Roman" pitchFamily="18" charset="0"/>
            </a:endParaRPr>
          </a:p>
          <a:p>
            <a:pPr lvl="1" eaLnBrk="1" hangingPunct="1">
              <a:lnSpc>
                <a:spcPct val="90000"/>
              </a:lnSpc>
              <a:defRPr/>
            </a:pPr>
            <a:endParaRPr lang="en-US" altLang="zh-TW" sz="2300" dirty="0" smtClean="0">
              <a:latin typeface="標楷體" pitchFamily="65" charset="-120"/>
              <a:ea typeface="標楷體" pitchFamily="65" charset="-120"/>
              <a:cs typeface="Times New Roman" pitchFamily="18" charset="0"/>
            </a:endParaRPr>
          </a:p>
        </p:txBody>
      </p:sp>
      <p:graphicFrame>
        <p:nvGraphicFramePr>
          <p:cNvPr id="47109" name="Object 8"/>
          <p:cNvGraphicFramePr>
            <a:graphicFrameLocks noGrp="1" noChangeAspect="1"/>
          </p:cNvGraphicFramePr>
          <p:nvPr>
            <p:ph sz="half" idx="2"/>
          </p:nvPr>
        </p:nvGraphicFramePr>
        <p:xfrm>
          <a:off x="6875463" y="260350"/>
          <a:ext cx="1800225" cy="1793875"/>
        </p:xfrm>
        <a:graphic>
          <a:graphicData uri="http://schemas.openxmlformats.org/presentationml/2006/ole">
            <mc:AlternateContent xmlns:mc="http://schemas.openxmlformats.org/markup-compatibility/2006">
              <mc:Choice xmlns:v="urn:schemas-microsoft-com:vml" Requires="v">
                <p:oleObj spid="_x0000_s47115" name="多媒體項目" r:id="rId4" imgW="1800454" imgH="1794053" progId="MS_ClipArt_Gallery.2">
                  <p:embed/>
                </p:oleObj>
              </mc:Choice>
              <mc:Fallback>
                <p:oleObj name="多媒體項目" r:id="rId4" imgW="1800454" imgH="1794053"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5463" y="260350"/>
                        <a:ext cx="1800225" cy="179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1B5E4F80-A647-4F4C-8BD9-9274995E085D}" type="slidenum">
              <a:rPr kumimoji="0" lang="en-US" altLang="zh-TW" smtClean="0"/>
              <a:pPr eaLnBrk="1" hangingPunct="1"/>
              <a:t>45</a:t>
            </a:fld>
            <a:endParaRPr kumimoji="0" lang="en-US" altLang="zh-TW" smtClean="0"/>
          </a:p>
        </p:txBody>
      </p:sp>
      <p:sp>
        <p:nvSpPr>
          <p:cNvPr id="48131" name="Rectangle 7"/>
          <p:cNvSpPr>
            <a:spLocks noGrp="1" noChangeArrowheads="1"/>
          </p:cNvSpPr>
          <p:nvPr>
            <p:ph type="title"/>
          </p:nvPr>
        </p:nvSpPr>
        <p:spPr>
          <a:xfrm>
            <a:off x="755650" y="404813"/>
            <a:ext cx="7848600" cy="911225"/>
          </a:xfrm>
        </p:spPr>
        <p:txBody>
          <a:bodyPr/>
          <a:lstStyle/>
          <a:p>
            <a:pPr eaLnBrk="1" hangingPunct="1"/>
            <a:r>
              <a:rPr lang="zh-TW" altLang="en-US" sz="3600" b="1" smtClean="0">
                <a:ea typeface="標楷體" pitchFamily="65" charset="-120"/>
              </a:rPr>
              <a:t>     歷年職工福利金罰鍰案例</a:t>
            </a:r>
          </a:p>
        </p:txBody>
      </p:sp>
      <p:sp>
        <p:nvSpPr>
          <p:cNvPr id="14339" name="Rectangle 3"/>
          <p:cNvSpPr>
            <a:spLocks noGrp="1" noChangeArrowheads="1"/>
          </p:cNvSpPr>
          <p:nvPr>
            <p:ph type="body" sz="half" idx="1"/>
          </p:nvPr>
        </p:nvSpPr>
        <p:spPr>
          <a:xfrm>
            <a:off x="250825" y="2060575"/>
            <a:ext cx="8713788" cy="4105275"/>
          </a:xfrm>
        </p:spPr>
        <p:txBody>
          <a:bodyPr/>
          <a:lstStyle/>
          <a:p>
            <a:pPr eaLnBrk="1" hangingPunct="1">
              <a:lnSpc>
                <a:spcPct val="90000"/>
              </a:lnSpc>
              <a:defRPr/>
            </a:pPr>
            <a:r>
              <a:rPr kumimoji="0" lang="en-US" altLang="zh-TW" sz="2800" b="1" dirty="0" smtClean="0">
                <a:solidFill>
                  <a:srgbClr val="FF0000"/>
                </a:solidFill>
                <a:latin typeface="標楷體" pitchFamily="65" charset="-120"/>
                <a:ea typeface="標楷體" pitchFamily="65" charset="-120"/>
                <a:cs typeface="Times New Roman" pitchFamily="18" charset="0"/>
              </a:rPr>
              <a:t>101</a:t>
            </a:r>
            <a:r>
              <a:rPr kumimoji="0" lang="zh-TW" altLang="en-US" sz="2800" b="1" dirty="0" smtClean="0">
                <a:solidFill>
                  <a:srgbClr val="FF0000"/>
                </a:solidFill>
                <a:latin typeface="標楷體" pitchFamily="65" charset="-120"/>
                <a:ea typeface="標楷體" pitchFamily="65" charset="-120"/>
                <a:cs typeface="Times New Roman" pitchFamily="18" charset="0"/>
              </a:rPr>
              <a:t>年本府派員查核</a:t>
            </a:r>
            <a:r>
              <a:rPr kumimoji="0" lang="zh-TW" altLang="en-US" sz="2800" b="1" dirty="0">
                <a:solidFill>
                  <a:srgbClr val="FF0000"/>
                </a:solidFill>
                <a:latin typeface="標楷體" pitchFamily="65" charset="-120"/>
                <a:ea typeface="標楷體" pitchFamily="65" charset="-120"/>
                <a:cs typeface="Times New Roman" pitchFamily="18" charset="0"/>
              </a:rPr>
              <a:t>桃園某股份有限公司</a:t>
            </a:r>
            <a:r>
              <a:rPr kumimoji="0" lang="zh-TW" altLang="en-US" sz="2800" b="1" dirty="0" smtClean="0">
                <a:solidFill>
                  <a:srgbClr val="FF0000"/>
                </a:solidFill>
                <a:latin typeface="標楷體" pitchFamily="65" charset="-120"/>
                <a:ea typeface="標楷體" pitchFamily="65" charset="-120"/>
                <a:cs typeface="Times New Roman" pitchFamily="18" charset="0"/>
              </a:rPr>
              <a:t>職工福利帳簿，經查未於</a:t>
            </a:r>
            <a:r>
              <a:rPr kumimoji="0" lang="en-US" altLang="zh-TW" sz="2800" b="1" dirty="0" smtClean="0">
                <a:solidFill>
                  <a:srgbClr val="FF0000"/>
                </a:solidFill>
                <a:latin typeface="標楷體" pitchFamily="65" charset="-120"/>
                <a:ea typeface="標楷體" pitchFamily="65" charset="-120"/>
                <a:cs typeface="Times New Roman" pitchFamily="18" charset="0"/>
              </a:rPr>
              <a:t>99</a:t>
            </a:r>
            <a:r>
              <a:rPr kumimoji="0" lang="zh-TW" altLang="en-US" sz="2800" b="1" dirty="0" smtClean="0">
                <a:solidFill>
                  <a:srgbClr val="FF0000"/>
                </a:solidFill>
                <a:latin typeface="標楷體" pitchFamily="65" charset="-120"/>
                <a:ea typeface="標楷體" pitchFamily="65" charset="-120"/>
                <a:cs typeface="Times New Roman" pitchFamily="18" charset="0"/>
              </a:rPr>
              <a:t>年度、</a:t>
            </a:r>
            <a:r>
              <a:rPr kumimoji="0" lang="en-US" altLang="zh-TW" sz="2800" b="1" dirty="0" smtClean="0">
                <a:solidFill>
                  <a:srgbClr val="FF0000"/>
                </a:solidFill>
                <a:latin typeface="標楷體" pitchFamily="65" charset="-120"/>
                <a:ea typeface="標楷體" pitchFamily="65" charset="-120"/>
                <a:cs typeface="Times New Roman" pitchFamily="18" charset="0"/>
              </a:rPr>
              <a:t>100</a:t>
            </a:r>
            <a:r>
              <a:rPr kumimoji="0" lang="zh-TW" altLang="en-US" sz="2800" b="1" dirty="0" smtClean="0">
                <a:solidFill>
                  <a:srgbClr val="FF0000"/>
                </a:solidFill>
                <a:latin typeface="標楷體" pitchFamily="65" charset="-120"/>
                <a:ea typeface="標楷體" pitchFamily="65" charset="-120"/>
                <a:cs typeface="Times New Roman" pitchFamily="18" charset="0"/>
              </a:rPr>
              <a:t>年度年終後造具職工福利金收支表冊公告，並呈報本府備查。</a:t>
            </a:r>
            <a:endParaRPr kumimoji="0" lang="en-US" altLang="zh-TW" sz="2800" b="1" dirty="0" smtClean="0">
              <a:solidFill>
                <a:srgbClr val="FF0000"/>
              </a:solidFill>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600" b="1" dirty="0">
                <a:latin typeface="標楷體" pitchFamily="65" charset="-120"/>
                <a:ea typeface="標楷體" pitchFamily="65" charset="-120"/>
                <a:cs typeface="Times New Roman" pitchFamily="18" charset="0"/>
              </a:rPr>
              <a:t> </a:t>
            </a:r>
            <a:endParaRPr kumimoji="0" lang="en-US" altLang="zh-TW" sz="26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違反法條：</a:t>
            </a:r>
            <a:r>
              <a:rPr kumimoji="0" lang="zh-TW" altLang="en-US" sz="2400" b="1" dirty="0" smtClean="0">
                <a:latin typeface="標楷體" pitchFamily="65" charset="-120"/>
                <a:ea typeface="標楷體" pitchFamily="65" charset="-120"/>
                <a:cs typeface="Times New Roman" pitchFamily="18" charset="0"/>
              </a:rPr>
              <a:t>職工福利金條例第</a:t>
            </a:r>
            <a:r>
              <a:rPr kumimoji="0" lang="en-US" altLang="zh-TW" sz="2400" b="1" dirty="0" smtClean="0">
                <a:latin typeface="標楷體" pitchFamily="65" charset="-120"/>
                <a:ea typeface="標楷體" pitchFamily="65" charset="-120"/>
                <a:cs typeface="Times New Roman" pitchFamily="18" charset="0"/>
              </a:rPr>
              <a:t>6</a:t>
            </a:r>
            <a:r>
              <a:rPr kumimoji="0" lang="zh-TW" altLang="en-US" sz="2400" b="1" dirty="0" smtClean="0">
                <a:latin typeface="標楷體" pitchFamily="65" charset="-120"/>
                <a:ea typeface="標楷體" pitchFamily="65" charset="-120"/>
                <a:cs typeface="Times New Roman" pitchFamily="18" charset="0"/>
              </a:rPr>
              <a:t>條：</a:t>
            </a:r>
            <a:r>
              <a:rPr lang="zh-TW" altLang="zh-TW" sz="2400" dirty="0"/>
              <a:t> </a:t>
            </a:r>
            <a:r>
              <a:rPr lang="zh-TW" altLang="zh-TW" sz="2400" b="1" dirty="0" smtClean="0"/>
              <a:t>「</a:t>
            </a:r>
            <a:r>
              <a:rPr kumimoji="0" lang="zh-TW" altLang="en-US" sz="2400" b="1" dirty="0">
                <a:latin typeface="標楷體" pitchFamily="65" charset="-120"/>
                <a:ea typeface="標楷體" pitchFamily="65" charset="-120"/>
                <a:cs typeface="Times New Roman" pitchFamily="18" charset="0"/>
              </a:rPr>
              <a:t>工廠、礦場或其他企業組織及公會應於每年年終分別造具職工福利金收支表冊公告之，並呈報主管官署備查，必要時主管官署得查其帳簿</a:t>
            </a:r>
            <a:r>
              <a:rPr kumimoji="0" lang="zh-TW" altLang="en-US" sz="2400" b="1" dirty="0" smtClean="0">
                <a:latin typeface="標楷體" pitchFamily="65" charset="-120"/>
                <a:ea typeface="標楷體" pitchFamily="65" charset="-120"/>
                <a:cs typeface="Times New Roman" pitchFamily="18" charset="0"/>
              </a:rPr>
              <a:t>。</a:t>
            </a:r>
            <a:r>
              <a:rPr lang="zh-TW" altLang="zh-TW" sz="2400" b="1" dirty="0" smtClean="0"/>
              <a:t>」</a:t>
            </a:r>
            <a:endParaRPr lang="en-US" altLang="zh-TW" sz="2400" b="1" dirty="0" smtClean="0"/>
          </a:p>
          <a:p>
            <a:pPr marL="0" indent="0" eaLnBrk="1" hangingPunct="1">
              <a:lnSpc>
                <a:spcPct val="90000"/>
              </a:lnSpc>
              <a:buFont typeface="Wingdings" pitchFamily="2" charset="2"/>
              <a:buNone/>
              <a:defRPr/>
            </a:pPr>
            <a:endParaRPr lang="zh-TW" altLang="zh-TW" sz="2400" b="1" dirty="0"/>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裁罰金額：</a:t>
            </a:r>
            <a:r>
              <a:rPr kumimoji="0" lang="zh-TW" altLang="en-US" sz="2400" b="1" dirty="0" smtClean="0">
                <a:latin typeface="標楷體" pitchFamily="65" charset="-120"/>
                <a:ea typeface="標楷體" pitchFamily="65" charset="-120"/>
                <a:cs typeface="Times New Roman" pitchFamily="18" charset="0"/>
              </a:rPr>
              <a:t>依</a:t>
            </a:r>
            <a:r>
              <a:rPr kumimoji="0" lang="zh-TW" altLang="en-US" sz="2400" b="1" dirty="0">
                <a:latin typeface="標楷體" pitchFamily="65" charset="-120"/>
                <a:ea typeface="標楷體" pitchFamily="65" charset="-120"/>
                <a:cs typeface="Times New Roman" pitchFamily="18" charset="0"/>
              </a:rPr>
              <a:t>職工福利金</a:t>
            </a:r>
            <a:r>
              <a:rPr kumimoji="0" lang="zh-TW" altLang="en-US" sz="2400" b="1" dirty="0" smtClean="0">
                <a:latin typeface="標楷體" pitchFamily="65" charset="-120"/>
                <a:ea typeface="標楷體" pitchFamily="65" charset="-120"/>
                <a:cs typeface="Times New Roman" pitchFamily="18" charset="0"/>
              </a:rPr>
              <a:t>條例第</a:t>
            </a:r>
            <a:r>
              <a:rPr kumimoji="0" lang="en-US" altLang="zh-TW" sz="2400" b="1" dirty="0" smtClean="0">
                <a:latin typeface="標楷體" pitchFamily="65" charset="-120"/>
                <a:ea typeface="標楷體" pitchFamily="65" charset="-120"/>
                <a:cs typeface="Times New Roman" pitchFamily="18" charset="0"/>
              </a:rPr>
              <a:t>12</a:t>
            </a:r>
            <a:r>
              <a:rPr kumimoji="0" lang="zh-TW" altLang="en-US" sz="2400" b="1" dirty="0" smtClean="0">
                <a:latin typeface="標楷體" pitchFamily="65" charset="-120"/>
                <a:ea typeface="標楷體" pitchFamily="65" charset="-120"/>
                <a:cs typeface="Times New Roman" pitchFamily="18" charset="0"/>
              </a:rPr>
              <a:t>條裁處罰緩新臺幣</a:t>
            </a:r>
            <a:r>
              <a:rPr kumimoji="0" lang="en-US" altLang="zh-TW" sz="2400" b="1" dirty="0" smtClean="0">
                <a:latin typeface="標楷體" pitchFamily="65" charset="-120"/>
                <a:ea typeface="標楷體" pitchFamily="65" charset="-120"/>
                <a:cs typeface="Times New Roman" pitchFamily="18" charset="0"/>
              </a:rPr>
              <a:t>1,500</a:t>
            </a:r>
            <a:r>
              <a:rPr kumimoji="0" lang="zh-TW" altLang="en-US" sz="2400" b="1" dirty="0" smtClean="0">
                <a:latin typeface="標楷體" pitchFamily="65" charset="-120"/>
                <a:ea typeface="標楷體" pitchFamily="65" charset="-120"/>
                <a:cs typeface="Times New Roman" pitchFamily="18" charset="0"/>
              </a:rPr>
              <a:t>元</a:t>
            </a:r>
            <a:r>
              <a:rPr kumimoji="0" lang="zh-TW" altLang="en-US" sz="2400" b="1" dirty="0">
                <a:latin typeface="標楷體" pitchFamily="65" charset="-120"/>
                <a:ea typeface="標楷體" pitchFamily="65" charset="-120"/>
                <a:cs typeface="Times New Roman" pitchFamily="18" charset="0"/>
              </a:rPr>
              <a:t>。</a:t>
            </a:r>
            <a:endParaRPr kumimoji="0" lang="en-US" altLang="zh-TW" sz="24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kumimoji="0" lang="en-US" altLang="zh-TW" sz="2600" b="1" dirty="0" smtClean="0">
              <a:latin typeface="標楷體" pitchFamily="65" charset="-120"/>
              <a:ea typeface="標楷體" pitchFamily="65" charset="-120"/>
              <a:cs typeface="Times New Roman" pitchFamily="18" charset="0"/>
            </a:endParaRPr>
          </a:p>
          <a:p>
            <a:pPr eaLnBrk="1" hangingPunct="1">
              <a:lnSpc>
                <a:spcPct val="90000"/>
              </a:lnSpc>
              <a:buFont typeface="Wingdings" pitchFamily="2" charset="2"/>
              <a:buNone/>
              <a:defRPr/>
            </a:pPr>
            <a:endParaRPr kumimoji="0" lang="en-US" altLang="zh-TW" sz="2100"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lang="en-US" altLang="zh-TW" sz="2500" dirty="0" smtClean="0">
              <a:latin typeface="標楷體" pitchFamily="65" charset="-120"/>
              <a:ea typeface="標楷體" pitchFamily="65" charset="-120"/>
              <a:cs typeface="Times New Roman" pitchFamily="18" charset="0"/>
            </a:endParaRPr>
          </a:p>
          <a:p>
            <a:pPr lvl="1" eaLnBrk="1" hangingPunct="1">
              <a:lnSpc>
                <a:spcPct val="90000"/>
              </a:lnSpc>
              <a:defRPr/>
            </a:pPr>
            <a:endParaRPr lang="en-US" altLang="zh-TW" sz="2300" dirty="0" smtClean="0">
              <a:latin typeface="標楷體" pitchFamily="65" charset="-120"/>
              <a:ea typeface="標楷體" pitchFamily="65" charset="-120"/>
              <a:cs typeface="Times New Roman" pitchFamily="18" charset="0"/>
            </a:endParaRPr>
          </a:p>
        </p:txBody>
      </p:sp>
      <p:graphicFrame>
        <p:nvGraphicFramePr>
          <p:cNvPr id="48133" name="Object 8"/>
          <p:cNvGraphicFramePr>
            <a:graphicFrameLocks noGrp="1" noChangeAspect="1"/>
          </p:cNvGraphicFramePr>
          <p:nvPr>
            <p:ph sz="half" idx="2"/>
          </p:nvPr>
        </p:nvGraphicFramePr>
        <p:xfrm>
          <a:off x="6875463" y="260350"/>
          <a:ext cx="1800225" cy="1793875"/>
        </p:xfrm>
        <a:graphic>
          <a:graphicData uri="http://schemas.openxmlformats.org/presentationml/2006/ole">
            <mc:AlternateContent xmlns:mc="http://schemas.openxmlformats.org/markup-compatibility/2006">
              <mc:Choice xmlns:v="urn:schemas-microsoft-com:vml" Requires="v">
                <p:oleObj spid="_x0000_s48139" name="多媒體項目" r:id="rId4" imgW="1800454" imgH="1794053" progId="MS_ClipArt_Gallery.2">
                  <p:embed/>
                </p:oleObj>
              </mc:Choice>
              <mc:Fallback>
                <p:oleObj name="多媒體項目" r:id="rId4" imgW="1800454" imgH="1794053"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5463" y="260350"/>
                        <a:ext cx="1800225" cy="179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DCD76889-A8F9-4719-ABF9-C6FD5A8FB676}" type="slidenum">
              <a:rPr kumimoji="0" lang="en-US" altLang="zh-TW" smtClean="0"/>
              <a:pPr eaLnBrk="1" hangingPunct="1"/>
              <a:t>46</a:t>
            </a:fld>
            <a:endParaRPr kumimoji="0" lang="en-US" altLang="zh-TW" smtClean="0"/>
          </a:p>
        </p:txBody>
      </p:sp>
      <p:sp>
        <p:nvSpPr>
          <p:cNvPr id="49155" name="Rectangle 7"/>
          <p:cNvSpPr>
            <a:spLocks noGrp="1" noChangeArrowheads="1"/>
          </p:cNvSpPr>
          <p:nvPr>
            <p:ph type="title"/>
          </p:nvPr>
        </p:nvSpPr>
        <p:spPr>
          <a:xfrm>
            <a:off x="755650" y="404813"/>
            <a:ext cx="7848600" cy="911225"/>
          </a:xfrm>
        </p:spPr>
        <p:txBody>
          <a:bodyPr/>
          <a:lstStyle/>
          <a:p>
            <a:pPr eaLnBrk="1" hangingPunct="1"/>
            <a:r>
              <a:rPr lang="zh-TW" altLang="en-US" sz="3600" b="1" smtClean="0">
                <a:ea typeface="標楷體" pitchFamily="65" charset="-120"/>
              </a:rPr>
              <a:t>     歷年職工福利金罰鍰案例</a:t>
            </a:r>
          </a:p>
        </p:txBody>
      </p:sp>
      <p:sp>
        <p:nvSpPr>
          <p:cNvPr id="14339" name="Rectangle 3"/>
          <p:cNvSpPr>
            <a:spLocks noGrp="1" noChangeArrowheads="1"/>
          </p:cNvSpPr>
          <p:nvPr>
            <p:ph type="body" sz="half" idx="1"/>
          </p:nvPr>
        </p:nvSpPr>
        <p:spPr>
          <a:xfrm>
            <a:off x="250825" y="2060575"/>
            <a:ext cx="8713788" cy="4105275"/>
          </a:xfrm>
        </p:spPr>
        <p:txBody>
          <a:bodyPr/>
          <a:lstStyle/>
          <a:p>
            <a:pPr eaLnBrk="1" hangingPunct="1">
              <a:lnSpc>
                <a:spcPct val="90000"/>
              </a:lnSpc>
              <a:defRPr/>
            </a:pPr>
            <a:r>
              <a:rPr kumimoji="0" lang="zh-TW" altLang="en-US" sz="2600" b="1" dirty="0" smtClean="0">
                <a:solidFill>
                  <a:srgbClr val="FF0000"/>
                </a:solidFill>
                <a:latin typeface="標楷體" pitchFamily="65" charset="-120"/>
                <a:ea typeface="標楷體" pitchFamily="65" charset="-120"/>
                <a:cs typeface="Times New Roman" pitchFamily="18" charset="0"/>
              </a:rPr>
              <a:t>桃園某股份有限公司某員工投訴自</a:t>
            </a:r>
            <a:r>
              <a:rPr kumimoji="0" lang="en-US" altLang="zh-TW" sz="2600" b="1" dirty="0" smtClean="0">
                <a:solidFill>
                  <a:srgbClr val="FF0000"/>
                </a:solidFill>
                <a:latin typeface="標楷體" pitchFamily="65" charset="-120"/>
                <a:ea typeface="標楷體" pitchFamily="65" charset="-120"/>
                <a:cs typeface="Times New Roman" pitchFamily="18" charset="0"/>
              </a:rPr>
              <a:t>104</a:t>
            </a:r>
            <a:r>
              <a:rPr kumimoji="0" lang="zh-TW" altLang="en-US" sz="2600" b="1" dirty="0" smtClean="0">
                <a:solidFill>
                  <a:srgbClr val="FF0000"/>
                </a:solidFill>
                <a:latin typeface="標楷體" pitchFamily="65" charset="-120"/>
                <a:ea typeface="標楷體" pitchFamily="65" charset="-120"/>
                <a:cs typeface="Times New Roman" pitchFamily="18" charset="0"/>
              </a:rPr>
              <a:t>年起進入公司工作，</a:t>
            </a:r>
            <a:r>
              <a:rPr lang="zh-TW" altLang="zh-TW" sz="2600" b="1" dirty="0">
                <a:solidFill>
                  <a:srgbClr val="FF0000"/>
                </a:solidFill>
                <a:latin typeface="標楷體" pitchFamily="65" charset="-120"/>
                <a:ea typeface="標楷體" pitchFamily="65" charset="-120"/>
              </a:rPr>
              <a:t>連續工作</a:t>
            </a:r>
            <a:r>
              <a:rPr lang="en-US" altLang="zh-TW" sz="2600" b="1" dirty="0">
                <a:solidFill>
                  <a:srgbClr val="FF0000"/>
                </a:solidFill>
                <a:latin typeface="標楷體" pitchFamily="65" charset="-120"/>
                <a:ea typeface="標楷體" pitchFamily="65" charset="-120"/>
              </a:rPr>
              <a:t>2</a:t>
            </a:r>
            <a:r>
              <a:rPr lang="zh-TW" altLang="zh-TW" sz="2600" b="1" dirty="0">
                <a:solidFill>
                  <a:srgbClr val="FF0000"/>
                </a:solidFill>
                <a:latin typeface="標楷體" pitchFamily="65" charset="-120"/>
                <a:ea typeface="標楷體" pitchFamily="65" charset="-120"/>
              </a:rPr>
              <a:t>年</a:t>
            </a:r>
            <a:r>
              <a:rPr lang="zh-TW" altLang="zh-TW" sz="2600" b="1" dirty="0" smtClean="0">
                <a:solidFill>
                  <a:srgbClr val="FF0000"/>
                </a:solidFill>
                <a:latin typeface="標楷體" pitchFamily="65" charset="-120"/>
                <a:ea typeface="標楷體" pitchFamily="65" charset="-120"/>
              </a:rPr>
              <a:t>多，公司</a:t>
            </a:r>
            <a:r>
              <a:rPr lang="zh-TW" altLang="zh-TW" sz="2600" b="1" dirty="0">
                <a:solidFill>
                  <a:srgbClr val="FF0000"/>
                </a:solidFill>
                <a:latin typeface="標楷體" pitchFamily="65" charset="-120"/>
                <a:ea typeface="標楷體" pitchFamily="65" charset="-120"/>
              </a:rPr>
              <a:t>每年皆有編列預算給與職工福利委員會</a:t>
            </a:r>
            <a:r>
              <a:rPr lang="zh-TW" altLang="zh-TW" sz="2600" b="1" dirty="0" smtClean="0">
                <a:solidFill>
                  <a:srgbClr val="FF0000"/>
                </a:solidFill>
                <a:latin typeface="標楷體" pitchFamily="65" charset="-120"/>
                <a:ea typeface="標楷體" pitchFamily="65" charset="-120"/>
              </a:rPr>
              <a:t>，</a:t>
            </a:r>
            <a:r>
              <a:rPr lang="zh-TW" altLang="en-US" sz="2600" b="1" dirty="0" smtClean="0">
                <a:solidFill>
                  <a:srgbClr val="FF0000"/>
                </a:solidFill>
                <a:latin typeface="標楷體" pitchFamily="65" charset="-120"/>
                <a:ea typeface="標楷體" pitchFamily="65" charset="-120"/>
              </a:rPr>
              <a:t>卻</a:t>
            </a:r>
            <a:r>
              <a:rPr lang="zh-TW" altLang="zh-TW" sz="2600" b="1" dirty="0" smtClean="0">
                <a:solidFill>
                  <a:srgbClr val="FF0000"/>
                </a:solidFill>
                <a:latin typeface="標楷體" pitchFamily="65" charset="-120"/>
                <a:ea typeface="標楷體" pitchFamily="65" charset="-120"/>
              </a:rPr>
              <a:t>拒絕</a:t>
            </a:r>
            <a:r>
              <a:rPr lang="zh-TW" altLang="en-US" sz="2600" b="1" dirty="0" smtClean="0">
                <a:solidFill>
                  <a:srgbClr val="FF0000"/>
                </a:solidFill>
                <a:latin typeface="標楷體" pitchFamily="65" charset="-120"/>
                <a:ea typeface="標楷體" pitchFamily="65" charset="-120"/>
              </a:rPr>
              <a:t>該員工加入職工福利委員會並</a:t>
            </a:r>
            <a:r>
              <a:rPr lang="zh-TW" altLang="zh-TW" sz="2600" b="1" dirty="0" smtClean="0">
                <a:solidFill>
                  <a:srgbClr val="FF0000"/>
                </a:solidFill>
                <a:latin typeface="標楷體" pitchFamily="65" charset="-120"/>
                <a:ea typeface="標楷體" pitchFamily="65" charset="-120"/>
              </a:rPr>
              <a:t>請</a:t>
            </a:r>
            <a:r>
              <a:rPr lang="zh-TW" altLang="zh-TW" sz="2600" b="1" dirty="0">
                <a:solidFill>
                  <a:srgbClr val="FF0000"/>
                </a:solidFill>
                <a:latin typeface="標楷體" pitchFamily="65" charset="-120"/>
                <a:ea typeface="標楷體" pitchFamily="65" charset="-120"/>
              </a:rPr>
              <a:t>領補助</a:t>
            </a:r>
            <a:r>
              <a:rPr lang="zh-TW" altLang="zh-TW" sz="2600" b="1" dirty="0" smtClean="0">
                <a:solidFill>
                  <a:srgbClr val="FF0000"/>
                </a:solidFill>
                <a:latin typeface="標楷體" pitchFamily="65" charset="-120"/>
                <a:ea typeface="標楷體" pitchFamily="65" charset="-120"/>
              </a:rPr>
              <a:t>。</a:t>
            </a:r>
            <a:endParaRPr lang="en-US" altLang="zh-TW" sz="2600" b="1" dirty="0" smtClean="0">
              <a:solidFill>
                <a:srgbClr val="FF0000"/>
              </a:solidFill>
              <a:latin typeface="標楷體" pitchFamily="65" charset="-120"/>
              <a:ea typeface="標楷體" pitchFamily="65" charset="-120"/>
            </a:endParaRPr>
          </a:p>
          <a:p>
            <a:pPr marL="0" indent="0" eaLnBrk="1" hangingPunct="1">
              <a:lnSpc>
                <a:spcPct val="90000"/>
              </a:lnSpc>
              <a:buFont typeface="Wingdings" pitchFamily="2" charset="2"/>
              <a:buNone/>
              <a:defRPr/>
            </a:pPr>
            <a:endParaRPr lang="en-US" altLang="zh-TW" sz="2400" b="1" dirty="0" smtClean="0">
              <a:solidFill>
                <a:srgbClr val="FF0000"/>
              </a:solidFill>
              <a:latin typeface="標楷體" pitchFamily="65" charset="-120"/>
              <a:ea typeface="標楷體" pitchFamily="65" charset="-120"/>
            </a:endParaRPr>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違反法條：</a:t>
            </a:r>
            <a:r>
              <a:rPr kumimoji="0" lang="zh-TW" altLang="en-US" sz="2200" b="1" dirty="0">
                <a:latin typeface="標楷體" pitchFamily="65" charset="-120"/>
                <a:ea typeface="標楷體" pitchFamily="65" charset="-120"/>
                <a:cs typeface="Times New Roman" pitchFamily="18" charset="0"/>
              </a:rPr>
              <a:t>職工福利金條例第</a:t>
            </a:r>
            <a:r>
              <a:rPr kumimoji="0" lang="en-US" altLang="zh-TW" sz="2200" b="1" dirty="0">
                <a:latin typeface="標楷體" pitchFamily="65" charset="-120"/>
                <a:ea typeface="標楷體" pitchFamily="65" charset="-120"/>
                <a:cs typeface="Times New Roman" pitchFamily="18" charset="0"/>
              </a:rPr>
              <a:t>1</a:t>
            </a:r>
            <a:r>
              <a:rPr kumimoji="0" lang="zh-TW" altLang="en-US" sz="2200" b="1" dirty="0">
                <a:latin typeface="標楷體" pitchFamily="65" charset="-120"/>
                <a:ea typeface="標楷體" pitchFamily="65" charset="-120"/>
                <a:cs typeface="Times New Roman" pitchFamily="18" charset="0"/>
              </a:rPr>
              <a:t>條</a:t>
            </a:r>
            <a:r>
              <a:rPr lang="zh-TW" altLang="zh-TW" sz="2200" b="1" dirty="0">
                <a:latin typeface="標楷體" pitchFamily="65" charset="-120"/>
                <a:ea typeface="標楷體" pitchFamily="65" charset="-120"/>
              </a:rPr>
              <a:t>：「凡公營、私營之工廠、礦場或其他企業組織，均應提撥職工福利金，辦理職工福利事業。」</a:t>
            </a:r>
            <a:endParaRPr kumimoji="0" lang="en-US" altLang="zh-TW" sz="2200" b="1" dirty="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r>
              <a:rPr lang="zh-TW" altLang="zh-TW" sz="2200" b="1" dirty="0">
                <a:latin typeface="標楷體" pitchFamily="65" charset="-120"/>
                <a:ea typeface="標楷體" pitchFamily="65" charset="-120"/>
              </a:rPr>
              <a:t>同條例第</a:t>
            </a:r>
            <a:r>
              <a:rPr lang="en-US" altLang="zh-TW" sz="2200" b="1" dirty="0">
                <a:latin typeface="標楷體" pitchFamily="65" charset="-120"/>
                <a:ea typeface="標楷體" pitchFamily="65" charset="-120"/>
              </a:rPr>
              <a:t>2</a:t>
            </a:r>
            <a:r>
              <a:rPr lang="zh-TW" altLang="zh-TW" sz="2200" b="1" dirty="0">
                <a:latin typeface="標楷體" pitchFamily="65" charset="-120"/>
                <a:ea typeface="標楷體" pitchFamily="65" charset="-120"/>
              </a:rPr>
              <a:t>條第</a:t>
            </a:r>
            <a:r>
              <a:rPr lang="en-US" altLang="zh-TW" sz="2200" b="1" dirty="0">
                <a:latin typeface="標楷體" pitchFamily="65" charset="-120"/>
                <a:ea typeface="標楷體" pitchFamily="65" charset="-120"/>
              </a:rPr>
              <a:t>1</a:t>
            </a:r>
            <a:r>
              <a:rPr lang="zh-TW" altLang="zh-TW" sz="2200" b="1" dirty="0" smtClean="0">
                <a:latin typeface="標楷體" pitchFamily="65" charset="-120"/>
                <a:ea typeface="標楷體" pitchFamily="65" charset="-120"/>
              </a:rPr>
              <a:t>項</a:t>
            </a:r>
            <a:r>
              <a:rPr lang="zh-TW" altLang="en-US" sz="2200" b="1" dirty="0" smtClean="0">
                <a:latin typeface="標楷體" pitchFamily="65" charset="-120"/>
                <a:ea typeface="標楷體" pitchFamily="65" charset="-120"/>
              </a:rPr>
              <a:t>第</a:t>
            </a:r>
            <a:r>
              <a:rPr lang="en-US" altLang="zh-TW" sz="2200" b="1" dirty="0" smtClean="0">
                <a:latin typeface="標楷體" pitchFamily="65" charset="-120"/>
                <a:ea typeface="標楷體" pitchFamily="65" charset="-120"/>
              </a:rPr>
              <a:t>3</a:t>
            </a:r>
            <a:r>
              <a:rPr lang="zh-TW" altLang="en-US" sz="2200" b="1" dirty="0" smtClean="0">
                <a:latin typeface="標楷體" pitchFamily="65" charset="-120"/>
                <a:ea typeface="標楷體" pitchFamily="65" charset="-120"/>
              </a:rPr>
              <a:t>款</a:t>
            </a:r>
            <a:r>
              <a:rPr lang="zh-TW" altLang="zh-TW" sz="2200" b="1" dirty="0" smtClean="0">
                <a:latin typeface="標楷體" pitchFamily="65" charset="-120"/>
                <a:ea typeface="標楷體" pitchFamily="65" charset="-120"/>
              </a:rPr>
              <a:t>規定</a:t>
            </a:r>
            <a:r>
              <a:rPr lang="zh-TW" altLang="zh-TW" sz="2200" b="1" dirty="0">
                <a:latin typeface="標楷體" pitchFamily="65" charset="-120"/>
                <a:ea typeface="標楷體" pitchFamily="65" charset="-120"/>
              </a:rPr>
              <a:t>：「工廠、礦場或其他企業組織提撥職工福利金依左列之規定</a:t>
            </a:r>
            <a:r>
              <a:rPr lang="zh-TW" altLang="zh-TW" sz="2200" b="1" dirty="0" smtClean="0">
                <a:latin typeface="標楷體" pitchFamily="65" charset="-120"/>
                <a:ea typeface="標楷體" pitchFamily="65" charset="-120"/>
              </a:rPr>
              <a:t>：三</a:t>
            </a:r>
            <a:r>
              <a:rPr lang="zh-TW" altLang="zh-TW" sz="2200" b="1" dirty="0">
                <a:latin typeface="標楷體" pitchFamily="65" charset="-120"/>
                <a:ea typeface="標楷體" pitchFamily="65" charset="-120"/>
              </a:rPr>
              <a:t>、每月於每個職員、工人薪津內各扣百分之○</a:t>
            </a:r>
            <a:r>
              <a:rPr lang="en-US" altLang="zh-TW" sz="2200" b="1" dirty="0">
                <a:latin typeface="標楷體" pitchFamily="65" charset="-120"/>
                <a:ea typeface="標楷體" pitchFamily="65" charset="-120"/>
              </a:rPr>
              <a:t>.</a:t>
            </a:r>
            <a:r>
              <a:rPr lang="zh-TW" altLang="zh-TW" sz="2200" b="1" dirty="0">
                <a:latin typeface="標楷體" pitchFamily="65" charset="-120"/>
                <a:ea typeface="標楷體" pitchFamily="65" charset="-120"/>
              </a:rPr>
              <a:t>五</a:t>
            </a:r>
            <a:r>
              <a:rPr lang="zh-TW" altLang="zh-TW"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pPr marL="0" indent="0" eaLnBrk="1" hangingPunct="1">
              <a:lnSpc>
                <a:spcPct val="90000"/>
              </a:lnSpc>
              <a:buFont typeface="Wingdings" pitchFamily="2" charset="2"/>
              <a:buNone/>
              <a:defRPr/>
            </a:pPr>
            <a:endParaRPr lang="zh-TW" altLang="zh-TW" sz="2400" b="1" dirty="0"/>
          </a:p>
          <a:p>
            <a:pPr marL="0" indent="0" eaLnBrk="1" hangingPunct="1">
              <a:lnSpc>
                <a:spcPct val="90000"/>
              </a:lnSpc>
              <a:buFont typeface="Wingdings" pitchFamily="2" charset="2"/>
              <a:buNone/>
              <a:defRPr/>
            </a:pPr>
            <a:r>
              <a:rPr kumimoji="0" lang="zh-TW" altLang="en-US" sz="2800" b="1" dirty="0" smtClean="0">
                <a:solidFill>
                  <a:srgbClr val="0000CC"/>
                </a:solidFill>
                <a:latin typeface="標楷體" pitchFamily="65" charset="-120"/>
                <a:ea typeface="標楷體" pitchFamily="65" charset="-120"/>
                <a:cs typeface="Times New Roman" pitchFamily="18" charset="0"/>
              </a:rPr>
              <a:t>裁罰金額：</a:t>
            </a:r>
            <a:r>
              <a:rPr kumimoji="0" lang="zh-TW" altLang="en-US" sz="2400" b="1" dirty="0" smtClean="0">
                <a:latin typeface="標楷體" pitchFamily="65" charset="-120"/>
                <a:ea typeface="標楷體" pitchFamily="65" charset="-120"/>
                <a:cs typeface="Times New Roman" pitchFamily="18" charset="0"/>
              </a:rPr>
              <a:t>本府發文要求公司陳述意見後裁罰。</a:t>
            </a:r>
            <a:endParaRPr kumimoji="0" lang="en-US" altLang="zh-TW" sz="2400" b="1"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kumimoji="0" lang="en-US" altLang="zh-TW" sz="2600" b="1" dirty="0" smtClean="0">
              <a:latin typeface="標楷體" pitchFamily="65" charset="-120"/>
              <a:ea typeface="標楷體" pitchFamily="65" charset="-120"/>
              <a:cs typeface="Times New Roman" pitchFamily="18" charset="0"/>
            </a:endParaRPr>
          </a:p>
          <a:p>
            <a:pPr eaLnBrk="1" hangingPunct="1">
              <a:lnSpc>
                <a:spcPct val="90000"/>
              </a:lnSpc>
              <a:buFont typeface="Wingdings" pitchFamily="2" charset="2"/>
              <a:buNone/>
              <a:defRPr/>
            </a:pPr>
            <a:endParaRPr kumimoji="0" lang="en-US" altLang="zh-TW" sz="2100" dirty="0" smtClean="0">
              <a:latin typeface="標楷體" pitchFamily="65" charset="-120"/>
              <a:ea typeface="標楷體" pitchFamily="65" charset="-120"/>
              <a:cs typeface="Times New Roman" pitchFamily="18" charset="0"/>
            </a:endParaRPr>
          </a:p>
          <a:p>
            <a:pPr marL="0" indent="0" eaLnBrk="1" hangingPunct="1">
              <a:lnSpc>
                <a:spcPct val="90000"/>
              </a:lnSpc>
              <a:buFont typeface="Wingdings" pitchFamily="2" charset="2"/>
              <a:buNone/>
              <a:defRPr/>
            </a:pPr>
            <a:endParaRPr lang="en-US" altLang="zh-TW" sz="2500" dirty="0" smtClean="0">
              <a:latin typeface="標楷體" pitchFamily="65" charset="-120"/>
              <a:ea typeface="標楷體" pitchFamily="65" charset="-120"/>
              <a:cs typeface="Times New Roman" pitchFamily="18" charset="0"/>
            </a:endParaRPr>
          </a:p>
          <a:p>
            <a:pPr lvl="1" eaLnBrk="1" hangingPunct="1">
              <a:lnSpc>
                <a:spcPct val="90000"/>
              </a:lnSpc>
              <a:defRPr/>
            </a:pPr>
            <a:endParaRPr lang="en-US" altLang="zh-TW" sz="2300" dirty="0" smtClean="0">
              <a:latin typeface="標楷體" pitchFamily="65" charset="-120"/>
              <a:ea typeface="標楷體" pitchFamily="65" charset="-120"/>
              <a:cs typeface="Times New Roman" pitchFamily="18" charset="0"/>
            </a:endParaRPr>
          </a:p>
        </p:txBody>
      </p:sp>
      <p:graphicFrame>
        <p:nvGraphicFramePr>
          <p:cNvPr id="49157" name="Object 8"/>
          <p:cNvGraphicFramePr>
            <a:graphicFrameLocks noGrp="1" noChangeAspect="1"/>
          </p:cNvGraphicFramePr>
          <p:nvPr>
            <p:ph sz="half" idx="2"/>
          </p:nvPr>
        </p:nvGraphicFramePr>
        <p:xfrm>
          <a:off x="6875463" y="260350"/>
          <a:ext cx="1800225" cy="1793875"/>
        </p:xfrm>
        <a:graphic>
          <a:graphicData uri="http://schemas.openxmlformats.org/presentationml/2006/ole">
            <mc:AlternateContent xmlns:mc="http://schemas.openxmlformats.org/markup-compatibility/2006">
              <mc:Choice xmlns:v="urn:schemas-microsoft-com:vml" Requires="v">
                <p:oleObj spid="_x0000_s49163" name="多媒體項目" r:id="rId4" imgW="1800454" imgH="1794053" progId="MS_ClipArt_Gallery.2">
                  <p:embed/>
                </p:oleObj>
              </mc:Choice>
              <mc:Fallback>
                <p:oleObj name="多媒體項目" r:id="rId4" imgW="1800454" imgH="1794053"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5463" y="260350"/>
                        <a:ext cx="1800225" cy="179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p:txBody>
          <a:bodyPr/>
          <a:lstStyle/>
          <a:p>
            <a:r>
              <a:rPr lang="zh-TW" altLang="en-US" b="1" smtClean="0">
                <a:latin typeface="標楷體" pitchFamily="65" charset="-120"/>
                <a:ea typeface="標楷體" pitchFamily="65" charset="-120"/>
              </a:rPr>
              <a:t>陸、如何成立職工福利委員會</a:t>
            </a:r>
            <a:endParaRPr lang="zh-TW" altLang="en-US" smtClean="0"/>
          </a:p>
        </p:txBody>
      </p:sp>
      <p:sp>
        <p:nvSpPr>
          <p:cNvPr id="50179" name="文字版面配置區 2"/>
          <p:cNvSpPr>
            <a:spLocks noGrp="1"/>
          </p:cNvSpPr>
          <p:nvPr>
            <p:ph type="body" sz="half" idx="1"/>
          </p:nvPr>
        </p:nvSpPr>
        <p:spPr>
          <a:xfrm>
            <a:off x="539750" y="2017713"/>
            <a:ext cx="8424863" cy="4435475"/>
          </a:xfrm>
        </p:spPr>
        <p:txBody>
          <a:bodyPr/>
          <a:lstStyle/>
          <a:p>
            <a:pPr marL="0" indent="0">
              <a:buFont typeface="Wingdings" pitchFamily="2" charset="2"/>
              <a:buNone/>
            </a:pPr>
            <a:r>
              <a:rPr lang="zh-TW" altLang="en-US" sz="2400" b="1" smtClean="0">
                <a:latin typeface="標楷體" pitchFamily="65" charset="-120"/>
                <a:ea typeface="標楷體" pitchFamily="65" charset="-120"/>
              </a:rPr>
              <a:t>一、</a:t>
            </a:r>
            <a:r>
              <a:rPr lang="zh-TW" altLang="zh-TW" sz="2400" b="1" smtClean="0">
                <a:latin typeface="標楷體" pitchFamily="65" charset="-120"/>
                <a:ea typeface="標楷體" pitchFamily="65" charset="-120"/>
              </a:rPr>
              <a:t>請</a:t>
            </a:r>
            <a:r>
              <a:rPr lang="zh-TW" altLang="en-US" sz="2400" b="1" smtClean="0">
                <a:latin typeface="標楷體" pitchFamily="65" charset="-120"/>
                <a:ea typeface="標楷體" pitchFamily="65" charset="-120"/>
              </a:rPr>
              <a:t>先</a:t>
            </a:r>
            <a:r>
              <a:rPr lang="zh-TW" altLang="zh-TW" sz="2400" b="1" smtClean="0">
                <a:latin typeface="標楷體" pitchFamily="65" charset="-120"/>
                <a:ea typeface="標楷體" pitchFamily="65" charset="-120"/>
              </a:rPr>
              <a:t>至勞動部勞工福利資訊網暨職工福利線上申辦系統網</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站：</a:t>
            </a:r>
            <a:r>
              <a:rPr lang="en-US" altLang="zh-TW" sz="2400" b="1" u="sng" smtClean="0">
                <a:latin typeface="標楷體" pitchFamily="65" charset="-120"/>
                <a:ea typeface="標楷體" pitchFamily="65" charset="-120"/>
                <a:hlinkClick r:id="rId2"/>
              </a:rPr>
              <a:t>https://wfs.mol.gov.tw/WFWeb/index.aspx</a:t>
            </a:r>
            <a:r>
              <a:rPr lang="zh-TW" altLang="zh-TW" sz="2400" b="1" smtClean="0">
                <a:latin typeface="標楷體" pitchFamily="65" charset="-120"/>
                <a:ea typeface="標楷體" pitchFamily="65" charset="-120"/>
              </a:rPr>
              <a:t>申請輔</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導登記</a:t>
            </a:r>
            <a:r>
              <a:rPr lang="zh-TW" altLang="en-US" sz="2400" b="1" smtClean="0">
                <a:latin typeface="標楷體" pitchFamily="65" charset="-120"/>
                <a:ea typeface="標楷體" pitchFamily="65" charset="-120"/>
              </a:rPr>
              <a:t>。</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二、</a:t>
            </a:r>
            <a:r>
              <a:rPr lang="zh-TW" altLang="zh-TW" sz="2400" b="1" smtClean="0">
                <a:latin typeface="標楷體" pitchFamily="65" charset="-120"/>
                <a:ea typeface="標楷體" pitchFamily="65" charset="-120"/>
              </a:rPr>
              <a:t>籌組成立之流程：</a:t>
            </a:r>
            <a:endParaRPr lang="en-US"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一</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自職工中選出</a:t>
            </a:r>
            <a:r>
              <a:rPr lang="en-US" altLang="zh-TW" sz="2400" b="1" smtClean="0">
                <a:latin typeface="標楷體" pitchFamily="65" charset="-120"/>
                <a:ea typeface="標楷體" pitchFamily="65" charset="-120"/>
              </a:rPr>
              <a:t>7</a:t>
            </a:r>
            <a:r>
              <a:rPr lang="zh-TW" altLang="zh-TW" sz="2400" b="1" smtClean="0">
                <a:latin typeface="標楷體" pitchFamily="65" charset="-120"/>
                <a:ea typeface="標楷體" pitchFamily="65" charset="-120"/>
              </a:rPr>
              <a:t>至</a:t>
            </a:r>
            <a:r>
              <a:rPr lang="en-US" altLang="zh-TW" sz="2400" b="1" smtClean="0">
                <a:latin typeface="標楷體" pitchFamily="65" charset="-120"/>
                <a:ea typeface="標楷體" pitchFamily="65" charset="-120"/>
              </a:rPr>
              <a:t>21</a:t>
            </a:r>
            <a:r>
              <a:rPr lang="zh-TW" altLang="zh-TW" sz="2400" b="1" smtClean="0">
                <a:latin typeface="標楷體" pitchFamily="65" charset="-120"/>
                <a:ea typeface="標楷體" pitchFamily="65" charset="-120"/>
              </a:rPr>
              <a:t>人擔任委員，事業單位人數在</a:t>
            </a: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千人以</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上者，委員得增至</a:t>
            </a:r>
            <a:r>
              <a:rPr lang="en-US" altLang="zh-TW" sz="2400" b="1" smtClean="0">
                <a:latin typeface="標楷體" pitchFamily="65" charset="-120"/>
                <a:ea typeface="標楷體" pitchFamily="65" charset="-120"/>
              </a:rPr>
              <a:t>31</a:t>
            </a:r>
            <a:r>
              <a:rPr lang="zh-TW" altLang="zh-TW" sz="2400" b="1" smtClean="0">
                <a:latin typeface="標楷體" pitchFamily="65" charset="-120"/>
                <a:ea typeface="標楷體" pitchFamily="65" charset="-120"/>
              </a:rPr>
              <a:t>人</a:t>
            </a:r>
            <a:r>
              <a:rPr lang="en-US" altLang="zh-TW" sz="2400" b="1" smtClean="0">
                <a:solidFill>
                  <a:srgbClr val="7030A0"/>
                </a:solidFill>
                <a:latin typeface="標楷體" pitchFamily="65" charset="-120"/>
                <a:ea typeface="標楷體" pitchFamily="65" charset="-120"/>
              </a:rPr>
              <a:t>(</a:t>
            </a:r>
            <a:r>
              <a:rPr lang="zh-TW" altLang="zh-TW" sz="2400" b="1" smtClean="0">
                <a:solidFill>
                  <a:srgbClr val="7030A0"/>
                </a:solidFill>
                <a:latin typeface="標楷體" pitchFamily="65" charset="-120"/>
                <a:ea typeface="標楷體" pitchFamily="65" charset="-120"/>
              </a:rPr>
              <a:t>委員應為奇數</a:t>
            </a:r>
            <a:r>
              <a:rPr lang="en-US" altLang="zh-TW" sz="2400" b="1" smtClean="0">
                <a:solidFill>
                  <a:srgbClr val="7030A0"/>
                </a:solidFill>
                <a:latin typeface="標楷體" pitchFamily="65" charset="-120"/>
                <a:ea typeface="標楷體" pitchFamily="65" charset="-120"/>
              </a:rPr>
              <a:t>)</a:t>
            </a:r>
            <a:r>
              <a:rPr lang="zh-TW" altLang="zh-TW" sz="2400" b="1" smtClean="0">
                <a:latin typeface="標楷體" pitchFamily="65" charset="-120"/>
                <a:ea typeface="標楷體" pitchFamily="65" charset="-120"/>
              </a:rPr>
              <a:t>，其中事業單位指</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定</a:t>
            </a: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人為當然委員，工會</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或勞方</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推選的委員人數不得少</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於委員總人數</a:t>
            </a:r>
            <a:r>
              <a:rPr lang="en-US" altLang="zh-TW" sz="2400" b="1" smtClean="0">
                <a:latin typeface="標楷體" pitchFamily="65" charset="-120"/>
                <a:ea typeface="標楷體" pitchFamily="65" charset="-120"/>
              </a:rPr>
              <a:t>3</a:t>
            </a:r>
            <a:r>
              <a:rPr lang="zh-TW" altLang="zh-TW" sz="2400" b="1" smtClean="0">
                <a:latin typeface="標楷體" pitchFamily="65" charset="-120"/>
                <a:ea typeface="標楷體" pitchFamily="65" charset="-120"/>
              </a:rPr>
              <a:t>分之</a:t>
            </a:r>
            <a:r>
              <a:rPr lang="en-US" altLang="zh-TW" sz="2400" b="1" smtClean="0">
                <a:latin typeface="標楷體" pitchFamily="65" charset="-120"/>
                <a:ea typeface="標楷體" pitchFamily="65" charset="-120"/>
              </a:rPr>
              <a:t>2</a:t>
            </a:r>
            <a:r>
              <a:rPr lang="zh-TW" altLang="zh-TW" sz="2400" b="1" smtClean="0">
                <a:latin typeface="標楷體" pitchFamily="65" charset="-120"/>
                <a:ea typeface="標楷體" pitchFamily="65" charset="-120"/>
              </a:rPr>
              <a:t>。</a:t>
            </a:r>
            <a:endParaRPr lang="en-US" altLang="zh-TW" sz="2400" b="1" smtClean="0">
              <a:latin typeface="標楷體" pitchFamily="65" charset="-120"/>
              <a:ea typeface="標楷體" pitchFamily="65" charset="-120"/>
            </a:endParaRPr>
          </a:p>
          <a:p>
            <a:pPr marL="0" indent="0">
              <a:buFont typeface="Wingdings" pitchFamily="2" charset="2"/>
              <a:buNone/>
            </a:pPr>
            <a:endParaRPr lang="zh-TW"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二</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委員互選</a:t>
            </a: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人為主任委員，並得互選副主任委員</a:t>
            </a: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人。</a:t>
            </a:r>
            <a:endParaRPr lang="en-US" altLang="zh-TW" sz="2400" b="1" smtClean="0">
              <a:latin typeface="標楷體" pitchFamily="65" charset="-120"/>
              <a:ea typeface="標楷體" pitchFamily="65" charset="-120"/>
            </a:endParaRPr>
          </a:p>
          <a:p>
            <a:pPr marL="0" indent="0">
              <a:buFont typeface="Wingdings" pitchFamily="2" charset="2"/>
              <a:buNone/>
            </a:pPr>
            <a:endParaRPr lang="zh-TW" altLang="en-US" sz="2400" b="1" smtClean="0">
              <a:latin typeface="標楷體" pitchFamily="65" charset="-120"/>
              <a:ea typeface="標楷體" pitchFamily="65" charset="-120"/>
            </a:endParaRPr>
          </a:p>
        </p:txBody>
      </p:sp>
      <p:sp>
        <p:nvSpPr>
          <p:cNvPr id="5018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C03DA7F-DF5F-4E66-A4C7-45D2E1FBBCBA}" type="slidenum">
              <a:rPr kumimoji="0" lang="en-US" altLang="zh-TW" smtClean="0"/>
              <a:pPr eaLnBrk="1" hangingPunct="1"/>
              <a:t>47</a:t>
            </a:fld>
            <a:endParaRPr kumimoji="0" lang="en-US" altLang="zh-TW"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p:txBody>
          <a:bodyPr/>
          <a:lstStyle/>
          <a:p>
            <a:endParaRPr lang="zh-TW" altLang="en-US" smtClean="0"/>
          </a:p>
        </p:txBody>
      </p:sp>
      <p:sp>
        <p:nvSpPr>
          <p:cNvPr id="51203" name="文字版面配置區 2"/>
          <p:cNvSpPr>
            <a:spLocks noGrp="1"/>
          </p:cNvSpPr>
          <p:nvPr>
            <p:ph type="body" sz="half" idx="1"/>
          </p:nvPr>
        </p:nvSpPr>
        <p:spPr>
          <a:xfrm>
            <a:off x="539750" y="2017713"/>
            <a:ext cx="8424863" cy="4435475"/>
          </a:xfrm>
        </p:spPr>
        <p:txBody>
          <a:bodyPr/>
          <a:lstStyle/>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三</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委員及主任委員產生後，由主任委員召集委員召開『○○</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公司職工福利委員會籌備成立會議』，訂定『○○公司職</a:t>
            </a: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工福利委員會組織章程』，作為嗣後委員會運作之依據。</a:t>
            </a:r>
            <a:endParaRPr lang="en-US" altLang="zh-TW" sz="2400" b="1" smtClean="0">
              <a:latin typeface="標楷體" pitchFamily="65" charset="-120"/>
              <a:ea typeface="標楷體" pitchFamily="65" charset="-120"/>
            </a:endParaRPr>
          </a:p>
          <a:p>
            <a:pPr marL="0" indent="0">
              <a:buFont typeface="Wingdings" pitchFamily="2" charset="2"/>
              <a:buNone/>
            </a:pPr>
            <a:endParaRPr lang="en-US"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四</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籌備成立會議紀錄重點決議事項：</a:t>
            </a:r>
          </a:p>
          <a:p>
            <a:pPr marL="0" indent="0">
              <a:buFont typeface="Wingdings" pitchFamily="2" charset="2"/>
              <a:buNone/>
            </a:pP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a:t>
            </a:r>
            <a:r>
              <a:rPr lang="zh-TW" altLang="zh-TW" sz="2200" b="1" smtClean="0">
                <a:latin typeface="標楷體" pitchFamily="65" charset="-120"/>
                <a:ea typeface="標楷體" pitchFamily="65" charset="-120"/>
              </a:rPr>
              <a:t>委員推選的過程及當選名單。</a:t>
            </a:r>
          </a:p>
          <a:p>
            <a:pPr marL="0" indent="0">
              <a:buFont typeface="Wingdings" pitchFamily="2" charset="2"/>
              <a:buNone/>
            </a:pPr>
            <a:r>
              <a:rPr lang="en-US" altLang="zh-TW" sz="2200" b="1" smtClean="0">
                <a:latin typeface="標楷體" pitchFamily="65" charset="-120"/>
                <a:ea typeface="標楷體" pitchFamily="65" charset="-120"/>
              </a:rPr>
              <a:t>2</a:t>
            </a:r>
            <a:r>
              <a:rPr lang="zh-TW" altLang="zh-TW" sz="2200" b="1" smtClean="0">
                <a:latin typeface="標楷體" pitchFamily="65" charset="-120"/>
                <a:ea typeface="標楷體" pitchFamily="65" charset="-120"/>
              </a:rPr>
              <a:t>、主任委員</a:t>
            </a:r>
            <a:r>
              <a:rPr lang="en-US" altLang="zh-TW" sz="2200" b="1" smtClean="0">
                <a:latin typeface="標楷體" pitchFamily="65" charset="-120"/>
                <a:ea typeface="標楷體" pitchFamily="65" charset="-120"/>
              </a:rPr>
              <a:t>(</a:t>
            </a:r>
            <a:r>
              <a:rPr lang="zh-TW" altLang="zh-TW" sz="2200" b="1" smtClean="0">
                <a:latin typeface="標楷體" pitchFamily="65" charset="-120"/>
                <a:ea typeface="標楷體" pitchFamily="65" charset="-120"/>
              </a:rPr>
              <a:t>及副主任委員</a:t>
            </a:r>
            <a:r>
              <a:rPr lang="en-US" altLang="zh-TW" sz="2200" b="1" smtClean="0">
                <a:latin typeface="標楷體" pitchFamily="65" charset="-120"/>
                <a:ea typeface="標楷體" pitchFamily="65" charset="-120"/>
              </a:rPr>
              <a:t>)</a:t>
            </a:r>
            <a:r>
              <a:rPr lang="zh-TW" altLang="zh-TW" sz="2200" b="1" smtClean="0">
                <a:latin typeface="標楷體" pitchFamily="65" charset="-120"/>
                <a:ea typeface="標楷體" pitchFamily="65" charset="-120"/>
              </a:rPr>
              <a:t>的推選過程及當選者。</a:t>
            </a:r>
          </a:p>
          <a:p>
            <a:pPr marL="0" indent="0">
              <a:buFont typeface="Wingdings" pitchFamily="2" charset="2"/>
              <a:buNone/>
            </a:pPr>
            <a:r>
              <a:rPr lang="en-US" altLang="zh-TW" sz="2200" b="1" smtClean="0">
                <a:latin typeface="標楷體" pitchFamily="65" charset="-120"/>
                <a:ea typeface="標楷體" pitchFamily="65" charset="-120"/>
              </a:rPr>
              <a:t>3</a:t>
            </a:r>
            <a:r>
              <a:rPr lang="zh-TW" altLang="zh-TW" sz="2200" b="1" smtClean="0">
                <a:latin typeface="標楷體" pitchFamily="65" charset="-120"/>
                <a:ea typeface="標楷體" pitchFamily="65" charset="-120"/>
              </a:rPr>
              <a:t>、委員任期的訂定</a:t>
            </a:r>
            <a:endParaRPr lang="en-US" altLang="zh-TW" sz="2200" b="1" smtClean="0">
              <a:latin typeface="標楷體" pitchFamily="65" charset="-120"/>
              <a:ea typeface="標楷體" pitchFamily="65" charset="-120"/>
            </a:endParaRPr>
          </a:p>
          <a:p>
            <a:pPr marL="0" indent="0">
              <a:buFont typeface="Wingdings" pitchFamily="2" charset="2"/>
              <a:buNone/>
            </a:pPr>
            <a:r>
              <a:rPr lang="en-US" altLang="zh-TW" sz="2200" b="1" smtClean="0">
                <a:latin typeface="標楷體" pitchFamily="65" charset="-120"/>
                <a:ea typeface="標楷體" pitchFamily="65" charset="-120"/>
              </a:rPr>
              <a:t>4</a:t>
            </a:r>
            <a:r>
              <a:rPr lang="zh-TW" altLang="zh-TW" sz="2200" b="1" smtClean="0">
                <a:latin typeface="標楷體" pitchFamily="65" charset="-120"/>
                <a:ea typeface="標楷體" pitchFamily="65" charset="-120"/>
              </a:rPr>
              <a:t>、職工福利金之提撥來源決議</a:t>
            </a:r>
            <a:r>
              <a:rPr lang="en-US" altLang="zh-TW" sz="2200" b="1" smtClean="0">
                <a:latin typeface="標楷體" pitchFamily="65" charset="-120"/>
                <a:ea typeface="標楷體" pitchFamily="65" charset="-120"/>
              </a:rPr>
              <a:t>(</a:t>
            </a:r>
            <a:r>
              <a:rPr lang="zh-TW" altLang="zh-TW" sz="2200" b="1" smtClean="0">
                <a:latin typeface="標楷體" pitchFamily="65" charset="-120"/>
                <a:ea typeface="標楷體" pitchFamily="65" charset="-120"/>
              </a:rPr>
              <a:t>議決職工福利金提撥的比例</a:t>
            </a:r>
            <a:r>
              <a:rPr lang="en-US" altLang="zh-TW" sz="2200" b="1" smtClean="0">
                <a:latin typeface="標楷體" pitchFamily="65" charset="-120"/>
                <a:ea typeface="標楷體" pitchFamily="65" charset="-120"/>
              </a:rPr>
              <a:t>) </a:t>
            </a:r>
            <a:r>
              <a:rPr lang="zh-TW" altLang="zh-TW" sz="2200" b="1" smtClean="0">
                <a:latin typeface="標楷體" pitchFamily="65" charset="-120"/>
                <a:ea typeface="標楷體" pitchFamily="65" charset="-120"/>
              </a:rPr>
              <a:t>。</a:t>
            </a:r>
            <a:endParaRPr lang="en-US" altLang="zh-TW" sz="2200" b="1" smtClean="0">
              <a:latin typeface="標楷體" pitchFamily="65" charset="-120"/>
              <a:ea typeface="標楷體" pitchFamily="65" charset="-120"/>
            </a:endParaRPr>
          </a:p>
          <a:p>
            <a:pPr marL="0" indent="0">
              <a:buFont typeface="Wingdings" pitchFamily="2" charset="2"/>
              <a:buNone/>
            </a:pPr>
            <a:r>
              <a:rPr lang="en-US" altLang="zh-TW" sz="2200" b="1" smtClean="0">
                <a:latin typeface="標楷體" pitchFamily="65" charset="-120"/>
                <a:ea typeface="標楷體" pitchFamily="65" charset="-120"/>
              </a:rPr>
              <a:t>5</a:t>
            </a:r>
            <a:r>
              <a:rPr lang="zh-TW" altLang="zh-TW" sz="2200" b="1" smtClean="0">
                <a:latin typeface="標楷體" pitchFamily="65" charset="-120"/>
                <a:ea typeface="標楷體" pitchFamily="65" charset="-120"/>
              </a:rPr>
              <a:t>、擬訂年度工作計畫書及預算書之編列。</a:t>
            </a:r>
          </a:p>
          <a:p>
            <a:pPr marL="0" indent="0">
              <a:buFont typeface="Wingdings" pitchFamily="2" charset="2"/>
              <a:buNone/>
            </a:pPr>
            <a:endParaRPr lang="zh-TW" altLang="zh-TW" sz="2400" smtClean="0"/>
          </a:p>
          <a:p>
            <a:pPr marL="0" indent="0">
              <a:buFont typeface="Wingdings" pitchFamily="2" charset="2"/>
              <a:buNone/>
            </a:pPr>
            <a:endParaRPr lang="zh-TW" altLang="zh-TW" sz="2400" b="1" smtClean="0">
              <a:latin typeface="標楷體" pitchFamily="65" charset="-120"/>
              <a:ea typeface="標楷體" pitchFamily="65" charset="-120"/>
            </a:endParaRPr>
          </a:p>
        </p:txBody>
      </p:sp>
      <p:sp>
        <p:nvSpPr>
          <p:cNvPr id="5120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60E0A75-A753-4315-919A-3A1186351DF4}" type="slidenum">
              <a:rPr kumimoji="0" lang="en-US" altLang="zh-TW" smtClean="0"/>
              <a:pPr eaLnBrk="1" hangingPunct="1"/>
              <a:t>48</a:t>
            </a:fld>
            <a:endParaRPr kumimoji="0" lang="en-US" altLang="zh-TW"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標題 1"/>
          <p:cNvSpPr>
            <a:spLocks noGrp="1"/>
          </p:cNvSpPr>
          <p:nvPr>
            <p:ph type="title"/>
          </p:nvPr>
        </p:nvSpPr>
        <p:spPr/>
        <p:txBody>
          <a:bodyPr/>
          <a:lstStyle/>
          <a:p>
            <a:endParaRPr lang="zh-TW" altLang="en-US" smtClean="0"/>
          </a:p>
        </p:txBody>
      </p:sp>
      <p:sp>
        <p:nvSpPr>
          <p:cNvPr id="52227" name="文字版面配置區 2"/>
          <p:cNvSpPr>
            <a:spLocks noGrp="1"/>
          </p:cNvSpPr>
          <p:nvPr>
            <p:ph type="body" sz="half" idx="1"/>
          </p:nvPr>
        </p:nvSpPr>
        <p:spPr>
          <a:xfrm>
            <a:off x="539750" y="2017713"/>
            <a:ext cx="8424863" cy="4435475"/>
          </a:xfrm>
        </p:spPr>
        <p:txBody>
          <a:bodyPr/>
          <a:lstStyle/>
          <a:p>
            <a:pPr marL="0" indent="0">
              <a:buFont typeface="Wingdings" pitchFamily="2" charset="2"/>
              <a:buNone/>
            </a:pPr>
            <a:r>
              <a:rPr lang="zh-TW" altLang="zh-TW" sz="2400" smtClean="0">
                <a:latin typeface="標楷體" pitchFamily="65" charset="-120"/>
                <a:ea typeface="標楷體" pitchFamily="65" charset="-120"/>
              </a:rPr>
              <a:t>三、</a:t>
            </a:r>
            <a:r>
              <a:rPr lang="zh-TW" altLang="zh-TW" sz="2400" b="1" smtClean="0">
                <a:latin typeface="標楷體" pitchFamily="65" charset="-120"/>
                <a:ea typeface="標楷體" pitchFamily="65" charset="-120"/>
              </a:rPr>
              <a:t>以上事項議決完成後請至勞動部勞工福利資訊網暨職工福利線上</a:t>
            </a:r>
            <a:r>
              <a:rPr lang="en-US" altLang="zh-TW" sz="2400" b="1" smtClean="0">
                <a:latin typeface="標楷體" pitchFamily="65" charset="-120"/>
                <a:ea typeface="標楷體" pitchFamily="65" charset="-120"/>
              </a:rPr>
              <a:t> </a:t>
            </a:r>
            <a:r>
              <a:rPr lang="zh-TW" altLang="zh-TW" sz="2400" b="1" smtClean="0">
                <a:latin typeface="標楷體" pitchFamily="65" charset="-120"/>
                <a:ea typeface="標楷體" pitchFamily="65" charset="-120"/>
              </a:rPr>
              <a:t>申辦系統網站：</a:t>
            </a:r>
            <a:r>
              <a:rPr lang="en-US" altLang="zh-TW" sz="2400" b="1" u="sng" smtClean="0">
                <a:latin typeface="標楷體" pitchFamily="65" charset="-120"/>
                <a:ea typeface="標楷體" pitchFamily="65" charset="-120"/>
                <a:hlinkClick r:id="rId2"/>
              </a:rPr>
              <a:t>https://wfs.mol.gov.tw/WFWeb/index.aspx</a:t>
            </a:r>
            <a:r>
              <a:rPr lang="zh-TW" altLang="zh-TW" sz="2400" b="1" smtClean="0">
                <a:latin typeface="標楷體" pitchFamily="65" charset="-120"/>
                <a:ea typeface="標楷體" pitchFamily="65" charset="-120"/>
              </a:rPr>
              <a:t>，登錄以下資料：</a:t>
            </a:r>
            <a:endParaRPr lang="en-US" altLang="zh-TW" sz="2400" b="1" smtClean="0">
              <a:latin typeface="標楷體" pitchFamily="65" charset="-120"/>
              <a:ea typeface="標楷體" pitchFamily="65" charset="-120"/>
            </a:endParaRPr>
          </a:p>
          <a:p>
            <a:pPr marL="0" indent="0">
              <a:buFont typeface="Wingdings" pitchFamily="2" charset="2"/>
              <a:buNone/>
            </a:pP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一</a:t>
            </a:r>
            <a:r>
              <a:rPr lang="en-US" altLang="zh-TW" sz="2400" smtClean="0">
                <a:latin typeface="標楷體" pitchFamily="65" charset="-120"/>
                <a:ea typeface="標楷體" pitchFamily="65" charset="-120"/>
              </a:rPr>
              <a:t>)</a:t>
            </a:r>
            <a:r>
              <a:rPr lang="zh-TW" altLang="zh-TW" sz="2400" b="1" smtClean="0">
                <a:latin typeface="標楷體" pitchFamily="65" charset="-120"/>
                <a:ea typeface="標楷體" pitchFamily="65" charset="-120"/>
              </a:rPr>
              <a:t>職工福利委員會設立申請書。</a:t>
            </a:r>
            <a:endParaRPr lang="zh-TW" altLang="zh-TW" sz="2400" smtClean="0">
              <a:latin typeface="標楷體" pitchFamily="65" charset="-120"/>
              <a:ea typeface="標楷體" pitchFamily="65" charset="-120"/>
            </a:endParaRPr>
          </a:p>
          <a:p>
            <a:pPr marL="0" indent="0">
              <a:buFont typeface="Wingdings" pitchFamily="2" charset="2"/>
              <a:buNone/>
            </a:pP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二</a:t>
            </a:r>
            <a:r>
              <a:rPr lang="en-US" altLang="zh-TW" sz="2400" smtClean="0">
                <a:latin typeface="標楷體" pitchFamily="65" charset="-120"/>
                <a:ea typeface="標楷體" pitchFamily="65" charset="-120"/>
              </a:rPr>
              <a:t>)</a:t>
            </a:r>
            <a:r>
              <a:rPr lang="zh-TW" altLang="zh-TW" sz="2400" b="1" smtClean="0">
                <a:latin typeface="標楷體" pitchFamily="65" charset="-120"/>
                <a:ea typeface="標楷體" pitchFamily="65" charset="-120"/>
              </a:rPr>
              <a:t>職工福利委員會組織章程。</a:t>
            </a:r>
            <a:endParaRPr lang="zh-TW" altLang="zh-TW" sz="2400" smtClean="0">
              <a:latin typeface="標楷體" pitchFamily="65" charset="-120"/>
              <a:ea typeface="標楷體" pitchFamily="65" charset="-120"/>
            </a:endParaRPr>
          </a:p>
          <a:p>
            <a:pPr marL="0" indent="0">
              <a:buFont typeface="Wingdings" pitchFamily="2" charset="2"/>
              <a:buNone/>
            </a:pP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三</a:t>
            </a:r>
            <a:r>
              <a:rPr lang="en-US" altLang="zh-TW" sz="2400" smtClean="0">
                <a:latin typeface="標楷體" pitchFamily="65" charset="-120"/>
                <a:ea typeface="標楷體" pitchFamily="65" charset="-120"/>
              </a:rPr>
              <a:t>)</a:t>
            </a:r>
            <a:r>
              <a:rPr lang="zh-TW" altLang="zh-TW" sz="2400" b="1" smtClean="0">
                <a:latin typeface="標楷體" pitchFamily="65" charset="-120"/>
                <a:ea typeface="標楷體" pitchFamily="65" charset="-120"/>
              </a:rPr>
              <a:t>職工福利委員會委員及職員名冊。</a:t>
            </a:r>
            <a:endParaRPr lang="zh-TW" altLang="zh-TW" sz="2400" smtClean="0">
              <a:latin typeface="標楷體" pitchFamily="65" charset="-120"/>
              <a:ea typeface="標楷體" pitchFamily="65" charset="-120"/>
            </a:endParaRPr>
          </a:p>
          <a:p>
            <a:pPr marL="0" indent="0">
              <a:buFont typeface="Wingdings" pitchFamily="2" charset="2"/>
              <a:buNone/>
            </a:pP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四</a:t>
            </a:r>
            <a:r>
              <a:rPr lang="en-US" altLang="zh-TW" sz="2400" smtClean="0">
                <a:latin typeface="標楷體" pitchFamily="65" charset="-120"/>
                <a:ea typeface="標楷體" pitchFamily="65" charset="-120"/>
              </a:rPr>
              <a:t>)</a:t>
            </a:r>
            <a:r>
              <a:rPr lang="zh-TW" altLang="zh-TW" sz="2400" b="1" smtClean="0">
                <a:latin typeface="標楷體" pitchFamily="65" charset="-120"/>
                <a:ea typeface="標楷體" pitchFamily="65" charset="-120"/>
              </a:rPr>
              <a:t>職工福利金提撥情形一覽表。</a:t>
            </a:r>
            <a:endParaRPr lang="zh-TW" altLang="zh-TW" sz="2400" smtClean="0">
              <a:latin typeface="標楷體" pitchFamily="65" charset="-120"/>
              <a:ea typeface="標楷體" pitchFamily="65" charset="-120"/>
            </a:endParaRPr>
          </a:p>
          <a:p>
            <a:pPr marL="0" indent="0">
              <a:buFont typeface="Wingdings" pitchFamily="2" charset="2"/>
              <a:buNone/>
            </a:pP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五</a:t>
            </a:r>
            <a:r>
              <a:rPr lang="en-US" altLang="zh-TW" sz="2400" smtClean="0">
                <a:latin typeface="標楷體" pitchFamily="65" charset="-120"/>
                <a:ea typeface="標楷體" pitchFamily="65" charset="-120"/>
              </a:rPr>
              <a:t>)</a:t>
            </a:r>
            <a:r>
              <a:rPr lang="zh-TW" altLang="zh-TW" sz="2400" b="1" smtClean="0">
                <a:latin typeface="標楷體" pitchFamily="65" charset="-120"/>
                <a:ea typeface="標楷體" pitchFamily="65" charset="-120"/>
              </a:rPr>
              <a:t>年度工作計畫書及預算書。</a:t>
            </a:r>
            <a:endParaRPr lang="en-US" altLang="zh-TW" sz="2400" smtClean="0">
              <a:latin typeface="標楷體" pitchFamily="65" charset="-120"/>
              <a:ea typeface="標楷體" pitchFamily="65" charset="-120"/>
            </a:endParaRPr>
          </a:p>
          <a:p>
            <a:pPr marL="0" indent="0">
              <a:buFont typeface="Wingdings" pitchFamily="2" charset="2"/>
              <a:buNone/>
            </a:pP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六</a:t>
            </a:r>
            <a:r>
              <a:rPr lang="en-US" altLang="zh-TW" sz="2400" smtClean="0">
                <a:latin typeface="標楷體" pitchFamily="65" charset="-120"/>
                <a:ea typeface="標楷體" pitchFamily="65" charset="-120"/>
              </a:rPr>
              <a:t>)</a:t>
            </a:r>
            <a:r>
              <a:rPr lang="zh-TW" altLang="zh-TW" sz="2400" b="1" smtClean="0">
                <a:latin typeface="標楷體" pitchFamily="65" charset="-120"/>
                <a:ea typeface="標楷體" pitchFamily="65" charset="-120"/>
              </a:rPr>
              <a:t>籌備成立職工福利委員會會議紀錄。</a:t>
            </a:r>
            <a:endParaRPr lang="zh-TW" altLang="zh-TW" sz="2400" smtClean="0">
              <a:latin typeface="標楷體" pitchFamily="65" charset="-120"/>
              <a:ea typeface="標楷體" pitchFamily="65" charset="-120"/>
            </a:endParaRPr>
          </a:p>
          <a:p>
            <a:pPr marL="0" indent="0">
              <a:buFont typeface="Wingdings" pitchFamily="2" charset="2"/>
              <a:buNone/>
            </a:pPr>
            <a:endParaRPr lang="zh-TW" altLang="zh-TW" sz="2400" smtClean="0"/>
          </a:p>
        </p:txBody>
      </p:sp>
      <p:sp>
        <p:nvSpPr>
          <p:cNvPr id="5222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E205424E-A687-4955-8146-0DA1ED95B0F6}" type="slidenum">
              <a:rPr kumimoji="0" lang="en-US" altLang="zh-TW" smtClean="0"/>
              <a:pPr eaLnBrk="1" hangingPunct="1"/>
              <a:t>49</a:t>
            </a:fld>
            <a:endParaRPr kumimoji="0" lang="en-US" altLang="zh-TW"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r>
              <a:rPr lang="zh-TW" altLang="en-US" b="1" smtClean="0">
                <a:solidFill>
                  <a:schemeClr val="tx1"/>
                </a:solidFill>
                <a:latin typeface="標楷體" pitchFamily="65" charset="-120"/>
                <a:ea typeface="標楷體" pitchFamily="65" charset="-120"/>
              </a:rPr>
              <a:t>適用對象</a:t>
            </a:r>
            <a:endParaRPr lang="zh-TW" altLang="en-US" b="1" smtClean="0">
              <a:latin typeface="標楷體" pitchFamily="65" charset="-120"/>
              <a:ea typeface="標楷體" pitchFamily="65" charset="-120"/>
            </a:endParaRPr>
          </a:p>
        </p:txBody>
      </p:sp>
      <p:sp>
        <p:nvSpPr>
          <p:cNvPr id="3" name="內容版面配置區 2"/>
          <p:cNvSpPr>
            <a:spLocks noGrp="1"/>
          </p:cNvSpPr>
          <p:nvPr>
            <p:ph idx="1"/>
          </p:nvPr>
        </p:nvSpPr>
        <p:spPr>
          <a:xfrm>
            <a:off x="755650" y="2133600"/>
            <a:ext cx="7772400" cy="4114800"/>
          </a:xfrm>
        </p:spPr>
        <p:txBody>
          <a:bodyPr/>
          <a:lstStyle/>
          <a:p>
            <a:pPr marL="0" indent="0">
              <a:buFont typeface="Wingdings" pitchFamily="2" charset="2"/>
              <a:buNone/>
              <a:defRPr/>
            </a:pPr>
            <a:endParaRPr lang="zh-TW" altLang="zh-TW" b="1" dirty="0" smtClean="0">
              <a:latin typeface="標楷體" pitchFamily="65" charset="-120"/>
              <a:ea typeface="標楷體" pitchFamily="65" charset="-120"/>
            </a:endParaRPr>
          </a:p>
          <a:p>
            <a:pPr>
              <a:defRPr/>
            </a:pPr>
            <a:r>
              <a:rPr lang="zh-TW" altLang="en-US" b="1" dirty="0">
                <a:latin typeface="標楷體" pitchFamily="65" charset="-120"/>
                <a:ea typeface="標楷體" pitchFamily="65" charset="-120"/>
              </a:rPr>
              <a:t>依職工福利金條例第</a:t>
            </a:r>
            <a:r>
              <a:rPr lang="en-US" altLang="zh-TW" b="1" dirty="0">
                <a:latin typeface="標楷體" pitchFamily="65" charset="-120"/>
                <a:ea typeface="標楷體" pitchFamily="65" charset="-120"/>
              </a:rPr>
              <a:t>1</a:t>
            </a:r>
            <a:r>
              <a:rPr lang="zh-TW" altLang="en-US" b="1" dirty="0">
                <a:latin typeface="標楷體" pitchFamily="65" charset="-120"/>
                <a:ea typeface="標楷體" pitchFamily="65" charset="-120"/>
              </a:rPr>
              <a:t>條規定，凡</a:t>
            </a:r>
            <a:r>
              <a:rPr lang="zh-TW" altLang="en-US" b="1" u="sng" dirty="0">
                <a:solidFill>
                  <a:srgbClr val="FF0000"/>
                </a:solidFill>
                <a:latin typeface="標楷體" pitchFamily="65" charset="-120"/>
                <a:ea typeface="標楷體" pitchFamily="65" charset="-120"/>
              </a:rPr>
              <a:t>公營</a:t>
            </a:r>
            <a:r>
              <a:rPr lang="zh-TW" altLang="en-US" b="1" dirty="0">
                <a:solidFill>
                  <a:srgbClr val="FF0000"/>
                </a:solidFill>
                <a:latin typeface="標楷體" pitchFamily="65" charset="-120"/>
                <a:ea typeface="標楷體" pitchFamily="65" charset="-120"/>
              </a:rPr>
              <a:t>、</a:t>
            </a:r>
            <a:r>
              <a:rPr lang="zh-TW" altLang="en-US" b="1" u="sng" dirty="0">
                <a:solidFill>
                  <a:srgbClr val="FF0000"/>
                </a:solidFill>
                <a:latin typeface="標楷體" pitchFamily="65" charset="-120"/>
                <a:ea typeface="標楷體" pitchFamily="65" charset="-120"/>
              </a:rPr>
              <a:t>私營</a:t>
            </a:r>
            <a:r>
              <a:rPr lang="zh-TW" altLang="en-US" b="1" dirty="0">
                <a:solidFill>
                  <a:srgbClr val="FF0000"/>
                </a:solidFill>
                <a:latin typeface="標楷體" pitchFamily="65" charset="-120"/>
                <a:ea typeface="標楷體" pitchFamily="65" charset="-120"/>
              </a:rPr>
              <a:t>之</a:t>
            </a:r>
            <a:r>
              <a:rPr lang="zh-TW" altLang="en-US" b="1" dirty="0">
                <a:solidFill>
                  <a:srgbClr val="0000CC"/>
                </a:solidFill>
                <a:latin typeface="標楷體" pitchFamily="65" charset="-120"/>
                <a:ea typeface="標楷體" pitchFamily="65" charset="-120"/>
              </a:rPr>
              <a:t>工廠、礦場或其他企業組織</a:t>
            </a:r>
            <a:r>
              <a:rPr lang="zh-TW" altLang="en-US" b="1" dirty="0">
                <a:latin typeface="標楷體" pitchFamily="65" charset="-120"/>
                <a:ea typeface="標楷體" pitchFamily="65" charset="-120"/>
              </a:rPr>
              <a:t>，均應提撥職工福利金，辦理職工福利事業</a:t>
            </a:r>
            <a:r>
              <a:rPr lang="zh-TW" altLang="en-US" b="1" dirty="0" smtClean="0">
                <a:latin typeface="標楷體" pitchFamily="65" charset="-120"/>
                <a:ea typeface="標楷體" pitchFamily="65" charset="-120"/>
              </a:rPr>
              <a:t>。</a:t>
            </a:r>
            <a:endParaRPr lang="zh-TW" altLang="zh-TW" b="1" dirty="0">
              <a:latin typeface="標楷體" pitchFamily="65" charset="-120"/>
              <a:ea typeface="標楷體" pitchFamily="65" charset="-120"/>
            </a:endParaRPr>
          </a:p>
        </p:txBody>
      </p:sp>
      <p:sp>
        <p:nvSpPr>
          <p:cNvPr id="717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F101476-A45C-43D3-ABB8-9F1E2EA2562E}" type="slidenum">
              <a:rPr kumimoji="0" lang="en-US" altLang="zh-TW" smtClean="0"/>
              <a:pPr eaLnBrk="1" hangingPunct="1"/>
              <a:t>5</a:t>
            </a:fld>
            <a:endParaRPr kumimoji="0" lang="en-US" altLang="zh-TW"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p:nvPr>
        </p:nvSpPr>
        <p:spPr/>
        <p:txBody>
          <a:bodyPr/>
          <a:lstStyle/>
          <a:p>
            <a:endParaRPr lang="zh-TW" altLang="en-US" smtClean="0"/>
          </a:p>
        </p:txBody>
      </p:sp>
      <p:sp>
        <p:nvSpPr>
          <p:cNvPr id="53251" name="文字版面配置區 2"/>
          <p:cNvSpPr>
            <a:spLocks noGrp="1"/>
          </p:cNvSpPr>
          <p:nvPr>
            <p:ph type="body" sz="half" idx="1"/>
          </p:nvPr>
        </p:nvSpPr>
        <p:spPr>
          <a:xfrm>
            <a:off x="539750" y="2017713"/>
            <a:ext cx="8424863" cy="4435475"/>
          </a:xfrm>
        </p:spPr>
        <p:txBody>
          <a:bodyPr/>
          <a:lstStyle/>
          <a:p>
            <a:pPr marL="0" indent="0">
              <a:buFont typeface="Wingdings" pitchFamily="2" charset="2"/>
              <a:buNone/>
            </a:pPr>
            <a:r>
              <a:rPr lang="zh-TW" altLang="zh-TW" sz="2400" b="1" smtClean="0">
                <a:latin typeface="標楷體" pitchFamily="65" charset="-120"/>
                <a:ea typeface="標楷體" pitchFamily="65" charset="-120"/>
              </a:rPr>
              <a:t>四、以上資料登錄完成後，請聯絡</a:t>
            </a:r>
            <a:r>
              <a:rPr lang="zh-TW" altLang="en-US" sz="2400" b="1" smtClean="0">
                <a:latin typeface="標楷體" pitchFamily="65" charset="-120"/>
                <a:ea typeface="標楷體" pitchFamily="65" charset="-120"/>
              </a:rPr>
              <a:t>本</a:t>
            </a:r>
            <a:r>
              <a:rPr lang="zh-TW" altLang="zh-TW" sz="2400" b="1" smtClean="0">
                <a:latin typeface="標楷體" pitchFamily="65" charset="-120"/>
                <a:ea typeface="標楷體" pitchFamily="65" charset="-120"/>
              </a:rPr>
              <a:t>府勞動局承辦人員</a:t>
            </a:r>
            <a:r>
              <a:rPr lang="en-US" altLang="zh-TW" sz="2400" b="1" smtClean="0">
                <a:latin typeface="標楷體" pitchFamily="65" charset="-120"/>
                <a:ea typeface="標楷體" pitchFamily="65" charset="-120"/>
              </a:rPr>
              <a:t>(3323530</a:t>
            </a:r>
            <a:r>
              <a:rPr lang="zh-TW" altLang="zh-TW" sz="2400" b="1" smtClean="0">
                <a:latin typeface="標楷體" pitchFamily="65" charset="-120"/>
                <a:ea typeface="標楷體" pitchFamily="65" charset="-120"/>
              </a:rPr>
              <a:t>或</a:t>
            </a:r>
            <a:r>
              <a:rPr lang="en-US" altLang="zh-TW" sz="2400" b="1" smtClean="0">
                <a:latin typeface="標楷體" pitchFamily="65" charset="-120"/>
                <a:ea typeface="標楷體" pitchFamily="65" charset="-120"/>
              </a:rPr>
              <a:t>3322101</a:t>
            </a:r>
            <a:r>
              <a:rPr lang="zh-TW" altLang="zh-TW" sz="2400" b="1" smtClean="0">
                <a:latin typeface="標楷體" pitchFamily="65" charset="-120"/>
                <a:ea typeface="標楷體" pitchFamily="65" charset="-120"/>
              </a:rPr>
              <a:t>分機</a:t>
            </a:r>
            <a:r>
              <a:rPr lang="en-US" altLang="zh-TW" sz="2400" b="1" smtClean="0">
                <a:latin typeface="標楷體" pitchFamily="65" charset="-120"/>
                <a:ea typeface="標楷體" pitchFamily="65" charset="-120"/>
              </a:rPr>
              <a:t>6804)</a:t>
            </a:r>
            <a:r>
              <a:rPr lang="zh-TW" altLang="zh-TW" sz="2400" b="1" smtClean="0">
                <a:latin typeface="標楷體" pitchFamily="65" charset="-120"/>
                <a:ea typeface="標楷體" pitchFamily="65" charset="-120"/>
              </a:rPr>
              <a:t>審查，</a:t>
            </a:r>
            <a:r>
              <a:rPr lang="zh-TW" altLang="zh-TW" sz="2400" b="1" smtClean="0">
                <a:solidFill>
                  <a:srgbClr val="0000CC"/>
                </a:solidFill>
                <a:latin typeface="標楷體" pitchFamily="65" charset="-120"/>
                <a:ea typeface="標楷體" pitchFamily="65" charset="-120"/>
              </a:rPr>
              <a:t>資料無誤後請檢附以下資料郵寄桃園市政府勞動局</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桃園市桃園區縣府路</a:t>
            </a:r>
            <a:r>
              <a:rPr lang="en-US" altLang="zh-TW" sz="2400" b="1" smtClean="0">
                <a:latin typeface="標楷體" pitchFamily="65" charset="-120"/>
                <a:ea typeface="標楷體" pitchFamily="65" charset="-120"/>
              </a:rPr>
              <a:t>1</a:t>
            </a:r>
            <a:r>
              <a:rPr lang="zh-TW" altLang="zh-TW" sz="2400" b="1" smtClean="0">
                <a:latin typeface="標楷體" pitchFamily="65" charset="-120"/>
                <a:ea typeface="標楷體" pitchFamily="65" charset="-120"/>
              </a:rPr>
              <a:t>號</a:t>
            </a:r>
            <a:r>
              <a:rPr lang="en-US" altLang="zh-TW" sz="2400" b="1" smtClean="0">
                <a:latin typeface="標楷體" pitchFamily="65" charset="-120"/>
                <a:ea typeface="標楷體" pitchFamily="65" charset="-120"/>
              </a:rPr>
              <a:t>3</a:t>
            </a:r>
            <a:r>
              <a:rPr lang="zh-TW" altLang="zh-TW" sz="2400" b="1" smtClean="0">
                <a:latin typeface="標楷體" pitchFamily="65" charset="-120"/>
                <a:ea typeface="標楷體" pitchFamily="65" charset="-120"/>
              </a:rPr>
              <a:t>樓</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a:t>
            </a:r>
            <a:endParaRPr lang="en-US" altLang="zh-TW" sz="2400" b="1" smtClean="0">
              <a:latin typeface="標楷體" pitchFamily="65" charset="-120"/>
              <a:ea typeface="標楷體" pitchFamily="65" charset="-120"/>
            </a:endParaRPr>
          </a:p>
          <a:p>
            <a:pPr marL="0" indent="0">
              <a:buFont typeface="Wingdings" pitchFamily="2" charset="2"/>
              <a:buNone/>
            </a:pPr>
            <a:endParaRPr lang="zh-TW"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一</a:t>
            </a:r>
            <a:r>
              <a:rPr lang="en-US" altLang="zh-TW" sz="2400" b="1" smtClean="0">
                <a:latin typeface="標楷體" pitchFamily="65" charset="-120"/>
                <a:ea typeface="標楷體" pitchFamily="65" charset="-120"/>
              </a:rPr>
              <a:t>)</a:t>
            </a:r>
            <a:r>
              <a:rPr lang="zh-TW" altLang="zh-TW" sz="2400" b="1" smtClean="0">
                <a:solidFill>
                  <a:srgbClr val="7030A0"/>
                </a:solidFill>
                <a:latin typeface="標楷體" pitchFamily="65" charset="-120"/>
                <a:ea typeface="標楷體" pitchFamily="65" charset="-120"/>
              </a:rPr>
              <a:t>營利事業登記證影本或其他可資證明公司登記資料</a:t>
            </a:r>
            <a:endParaRPr lang="en-US" altLang="zh-TW" sz="2400" b="1" smtClean="0">
              <a:solidFill>
                <a:srgbClr val="7030A0"/>
              </a:solidFill>
              <a:latin typeface="標楷體" pitchFamily="65" charset="-120"/>
              <a:ea typeface="標楷體" pitchFamily="65" charset="-120"/>
            </a:endParaRPr>
          </a:p>
          <a:p>
            <a:pPr marL="0" indent="0">
              <a:buFont typeface="Wingdings" pitchFamily="2" charset="2"/>
              <a:buNone/>
            </a:pPr>
            <a:r>
              <a:rPr lang="en-US" altLang="zh-TW" sz="2400" b="1" smtClean="0">
                <a:solidFill>
                  <a:srgbClr val="7030A0"/>
                </a:solidFill>
                <a:latin typeface="標楷體" pitchFamily="65" charset="-120"/>
                <a:ea typeface="標楷體" pitchFamily="65" charset="-120"/>
              </a:rPr>
              <a:t>    </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須有資本額部分</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a:t>
            </a: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二</a:t>
            </a:r>
            <a:r>
              <a:rPr lang="en-US" altLang="zh-TW" sz="2400" b="1" smtClean="0">
                <a:latin typeface="標楷體" pitchFamily="65" charset="-120"/>
                <a:ea typeface="標楷體" pitchFamily="65" charset="-120"/>
              </a:rPr>
              <a:t>)</a:t>
            </a:r>
            <a:r>
              <a:rPr lang="zh-TW" altLang="zh-TW" sz="2400" b="1" smtClean="0">
                <a:solidFill>
                  <a:srgbClr val="7030A0"/>
                </a:solidFill>
                <a:latin typeface="標楷體" pitchFamily="65" charset="-120"/>
                <a:ea typeface="標楷體" pitchFamily="65" charset="-120"/>
              </a:rPr>
              <a:t>職工福利委員會圖記及主任委員章一式四份</a:t>
            </a:r>
            <a:endParaRPr lang="en-US" altLang="zh-TW" sz="2400" b="1" smtClean="0">
              <a:solidFill>
                <a:srgbClr val="7030A0"/>
              </a:solidFill>
              <a:latin typeface="標楷體" pitchFamily="65" charset="-120"/>
              <a:ea typeface="標楷體" pitchFamily="65" charset="-120"/>
            </a:endParaRPr>
          </a:p>
          <a:p>
            <a:pPr marL="0" indent="0">
              <a:buFont typeface="Wingdings" pitchFamily="2" charset="2"/>
              <a:buNone/>
            </a:pPr>
            <a:r>
              <a:rPr lang="en-US" altLang="zh-TW" sz="2400" b="1" smtClean="0">
                <a:solidFill>
                  <a:srgbClr val="7030A0"/>
                </a:solidFill>
                <a:latin typeface="標楷體" pitchFamily="65" charset="-120"/>
                <a:ea typeface="標楷體" pitchFamily="65" charset="-120"/>
              </a:rPr>
              <a:t>    </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可與日後存入銀行所用圖記相同</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a:t>
            </a: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三</a:t>
            </a:r>
            <a:r>
              <a:rPr lang="en-US" altLang="zh-TW" sz="2400" b="1" smtClean="0">
                <a:latin typeface="標楷體" pitchFamily="65" charset="-120"/>
                <a:ea typeface="標楷體" pitchFamily="65" charset="-120"/>
              </a:rPr>
              <a:t>)</a:t>
            </a:r>
            <a:r>
              <a:rPr lang="zh-TW" altLang="zh-TW" sz="2400" b="1" smtClean="0">
                <a:solidFill>
                  <a:srgbClr val="7030A0"/>
                </a:solidFill>
                <a:latin typeface="標楷體" pitchFamily="65" charset="-120"/>
                <a:ea typeface="標楷體" pitchFamily="65" charset="-120"/>
              </a:rPr>
              <a:t>籌備成立職工福利委員會會議紀錄</a:t>
            </a:r>
            <a:endParaRPr lang="en-US" altLang="zh-TW" sz="2400" b="1" smtClean="0">
              <a:solidFill>
                <a:srgbClr val="7030A0"/>
              </a:solidFill>
              <a:latin typeface="標楷體" pitchFamily="65" charset="-120"/>
              <a:ea typeface="標楷體" pitchFamily="65" charset="-120"/>
            </a:endParaRPr>
          </a:p>
          <a:p>
            <a:pPr marL="0" indent="0">
              <a:buFont typeface="Wingdings" pitchFamily="2" charset="2"/>
              <a:buNone/>
            </a:pPr>
            <a:r>
              <a:rPr lang="en-US" altLang="zh-TW" sz="2400" b="1" smtClean="0">
                <a:solidFill>
                  <a:srgbClr val="7030A0"/>
                </a:solidFill>
                <a:latin typeface="標楷體" pitchFamily="65" charset="-120"/>
                <a:ea typeface="標楷體" pitchFamily="65" charset="-120"/>
              </a:rPr>
              <a:t>    </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請各出席委員簽名並加蓋職工福利委員會圖記</a:t>
            </a:r>
            <a:r>
              <a:rPr lang="en-US" altLang="zh-TW" sz="2400" b="1" smtClean="0">
                <a:latin typeface="標楷體" pitchFamily="65" charset="-120"/>
                <a:ea typeface="標楷體" pitchFamily="65" charset="-120"/>
              </a:rPr>
              <a:t>)</a:t>
            </a:r>
            <a:endParaRPr lang="zh-TW" altLang="zh-TW" sz="2400" b="1" smtClean="0">
              <a:latin typeface="標楷體" pitchFamily="65" charset="-120"/>
              <a:ea typeface="標楷體" pitchFamily="65" charset="-120"/>
            </a:endParaRPr>
          </a:p>
          <a:p>
            <a:pPr marL="0" indent="0">
              <a:buFont typeface="Wingdings" pitchFamily="2" charset="2"/>
              <a:buNone/>
            </a:pPr>
            <a:endParaRPr lang="zh-TW" altLang="zh-TW" sz="2400" smtClean="0"/>
          </a:p>
        </p:txBody>
      </p:sp>
      <p:sp>
        <p:nvSpPr>
          <p:cNvPr id="5325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932925AA-EA9B-4829-A3EB-94C10BF9DCB9}" type="slidenum">
              <a:rPr kumimoji="0" lang="en-US" altLang="zh-TW" smtClean="0"/>
              <a:pPr eaLnBrk="1" hangingPunct="1"/>
              <a:t>50</a:t>
            </a:fld>
            <a:endParaRPr kumimoji="0" lang="en-US" altLang="zh-TW"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p:txBody>
          <a:bodyPr/>
          <a:lstStyle/>
          <a:p>
            <a:endParaRPr lang="zh-TW" altLang="en-US" smtClean="0"/>
          </a:p>
        </p:txBody>
      </p:sp>
      <p:sp>
        <p:nvSpPr>
          <p:cNvPr id="54275" name="文字版面配置區 2"/>
          <p:cNvSpPr>
            <a:spLocks noGrp="1"/>
          </p:cNvSpPr>
          <p:nvPr>
            <p:ph type="body" sz="half" idx="1"/>
          </p:nvPr>
        </p:nvSpPr>
        <p:spPr>
          <a:xfrm>
            <a:off x="539750" y="2017713"/>
            <a:ext cx="8424863" cy="4435475"/>
          </a:xfrm>
        </p:spPr>
        <p:txBody>
          <a:bodyPr/>
          <a:lstStyle/>
          <a:p>
            <a:pPr marL="0" indent="0">
              <a:buFont typeface="Wingdings" pitchFamily="2" charset="2"/>
              <a:buNone/>
            </a:pPr>
            <a:r>
              <a:rPr lang="zh-TW" altLang="zh-TW" sz="2400" b="1" smtClean="0">
                <a:latin typeface="標楷體" pitchFamily="65" charset="-120"/>
                <a:ea typeface="標楷體" pitchFamily="65" charset="-120"/>
              </a:rPr>
              <a:t>五、收到</a:t>
            </a:r>
            <a:r>
              <a:rPr lang="zh-TW" altLang="en-US" sz="2400" b="1" smtClean="0">
                <a:latin typeface="標楷體" pitchFamily="65" charset="-120"/>
                <a:ea typeface="標楷體" pitchFamily="65" charset="-120"/>
              </a:rPr>
              <a:t>本</a:t>
            </a:r>
            <a:r>
              <a:rPr lang="zh-TW" altLang="zh-TW" sz="2400" b="1" smtClean="0">
                <a:latin typeface="標楷體" pitchFamily="65" charset="-120"/>
                <a:ea typeface="標楷體" pitchFamily="65" charset="-120"/>
              </a:rPr>
              <a:t>府核發之職工福利機構證後，請先檢附以下資料向所屬國稅局</a:t>
            </a:r>
            <a:r>
              <a:rPr lang="zh-TW" altLang="zh-TW" sz="2400" b="1" smtClean="0">
                <a:solidFill>
                  <a:srgbClr val="0000CC"/>
                </a:solidFill>
                <a:latin typeface="標楷體" pitchFamily="65" charset="-120"/>
                <a:ea typeface="標楷體" pitchFamily="65" charset="-120"/>
              </a:rPr>
              <a:t>申請</a:t>
            </a:r>
            <a:r>
              <a:rPr lang="zh-TW" altLang="zh-TW" sz="2400" b="1" smtClean="0">
                <a:solidFill>
                  <a:srgbClr val="FF0000"/>
                </a:solidFill>
                <a:latin typeface="標楷體" pitchFamily="65" charset="-120"/>
                <a:ea typeface="標楷體" pitchFamily="65" charset="-120"/>
              </a:rPr>
              <a:t>稅籍編號</a:t>
            </a:r>
            <a:r>
              <a:rPr lang="zh-TW" altLang="zh-TW" sz="2400" b="1" smtClean="0">
                <a:solidFill>
                  <a:srgbClr val="0000CC"/>
                </a:solidFill>
                <a:latin typeface="標楷體" pitchFamily="65" charset="-120"/>
                <a:ea typeface="標楷體" pitchFamily="65" charset="-120"/>
              </a:rPr>
              <a:t>及</a:t>
            </a:r>
            <a:r>
              <a:rPr lang="zh-TW" altLang="zh-TW" sz="2400" b="1" smtClean="0">
                <a:solidFill>
                  <a:srgbClr val="FF0000"/>
                </a:solidFill>
                <a:latin typeface="標楷體" pitchFamily="65" charset="-120"/>
                <a:ea typeface="標楷體" pitchFamily="65" charset="-120"/>
              </a:rPr>
              <a:t>統一編號</a:t>
            </a:r>
            <a:r>
              <a:rPr lang="zh-TW" altLang="zh-TW" sz="2400" b="1" smtClean="0">
                <a:latin typeface="標楷體" pitchFamily="65" charset="-120"/>
                <a:ea typeface="標楷體" pitchFamily="65" charset="-120"/>
              </a:rPr>
              <a:t>：</a:t>
            </a:r>
            <a:endParaRPr lang="en-US" altLang="zh-TW" sz="2400" b="1" smtClean="0">
              <a:latin typeface="標楷體" pitchFamily="65" charset="-120"/>
              <a:ea typeface="標楷體" pitchFamily="65" charset="-120"/>
            </a:endParaRPr>
          </a:p>
          <a:p>
            <a:pPr marL="0" indent="0">
              <a:buFont typeface="Wingdings" pitchFamily="2" charset="2"/>
              <a:buNone/>
            </a:pPr>
            <a:endParaRPr lang="zh-TW"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一</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申請函。</a:t>
            </a: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二</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本府核准設立職工福利委員會公函。</a:t>
            </a: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三</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職工福利委員會組織章程。</a:t>
            </a:r>
          </a:p>
          <a:p>
            <a:pPr marL="0" indent="0">
              <a:buFont typeface="Wingdings" pitchFamily="2" charset="2"/>
              <a:buNone/>
            </a:pPr>
            <a:endParaRPr lang="zh-TW" altLang="zh-TW" sz="2400" smtClean="0"/>
          </a:p>
        </p:txBody>
      </p:sp>
      <p:sp>
        <p:nvSpPr>
          <p:cNvPr id="5427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D6239BF-0A5B-4DD5-ACDE-2C9EF00081F4}" type="slidenum">
              <a:rPr kumimoji="0" lang="en-US" altLang="zh-TW" smtClean="0"/>
              <a:pPr eaLnBrk="1" hangingPunct="1"/>
              <a:t>51</a:t>
            </a:fld>
            <a:endParaRPr kumimoji="0" lang="en-US" altLang="zh-TW"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標題 1"/>
          <p:cNvSpPr>
            <a:spLocks noGrp="1"/>
          </p:cNvSpPr>
          <p:nvPr>
            <p:ph type="title"/>
          </p:nvPr>
        </p:nvSpPr>
        <p:spPr/>
        <p:txBody>
          <a:bodyPr/>
          <a:lstStyle/>
          <a:p>
            <a:endParaRPr lang="zh-TW" altLang="en-US" smtClean="0"/>
          </a:p>
        </p:txBody>
      </p:sp>
      <p:sp>
        <p:nvSpPr>
          <p:cNvPr id="55299" name="文字版面配置區 2"/>
          <p:cNvSpPr>
            <a:spLocks noGrp="1"/>
          </p:cNvSpPr>
          <p:nvPr>
            <p:ph type="body" sz="half" idx="1"/>
          </p:nvPr>
        </p:nvSpPr>
        <p:spPr>
          <a:xfrm>
            <a:off x="539750" y="2017713"/>
            <a:ext cx="8424863" cy="4435475"/>
          </a:xfrm>
        </p:spPr>
        <p:txBody>
          <a:bodyPr/>
          <a:lstStyle/>
          <a:p>
            <a:pPr marL="0" indent="0">
              <a:buFont typeface="Wingdings" pitchFamily="2" charset="2"/>
              <a:buNone/>
            </a:pPr>
            <a:r>
              <a:rPr lang="zh-TW" altLang="zh-TW" sz="2400" b="1" smtClean="0">
                <a:latin typeface="標楷體" pitchFamily="65" charset="-120"/>
                <a:ea typeface="標楷體" pitchFamily="65" charset="-120"/>
              </a:rPr>
              <a:t>六、於收到</a:t>
            </a:r>
            <a:r>
              <a:rPr lang="zh-TW" altLang="en-US" sz="2400" b="1" smtClean="0">
                <a:latin typeface="標楷體" pitchFamily="65" charset="-120"/>
                <a:ea typeface="標楷體" pitchFamily="65" charset="-120"/>
              </a:rPr>
              <a:t>本</a:t>
            </a:r>
            <a:r>
              <a:rPr lang="zh-TW" altLang="zh-TW" sz="2400" b="1" smtClean="0">
                <a:latin typeface="標楷體" pitchFamily="65" charset="-120"/>
                <a:ea typeface="標楷體" pitchFamily="65" charset="-120"/>
              </a:rPr>
              <a:t>府核發之職工福利機構證後</a:t>
            </a:r>
            <a:r>
              <a:rPr lang="zh-TW" altLang="zh-TW" sz="2400" b="1" smtClean="0">
                <a:solidFill>
                  <a:srgbClr val="FF0000"/>
                </a:solidFill>
                <a:latin typeface="標楷體" pitchFamily="65" charset="-120"/>
                <a:ea typeface="標楷體" pitchFamily="65" charset="-120"/>
              </a:rPr>
              <a:t>一個月內</a:t>
            </a:r>
            <a:r>
              <a:rPr lang="zh-TW" altLang="zh-TW" sz="2400" b="1" smtClean="0">
                <a:latin typeface="標楷體" pitchFamily="65" charset="-120"/>
                <a:ea typeface="標楷體" pitchFamily="65" charset="-120"/>
              </a:rPr>
              <a:t>，將職工福利金以職工福利委員會名義並檢附以下資料向公、民營銀行辦理專戶存儲：</a:t>
            </a:r>
            <a:endParaRPr lang="en-US" altLang="zh-TW" sz="2400" b="1" smtClean="0">
              <a:latin typeface="標楷體" pitchFamily="65" charset="-120"/>
              <a:ea typeface="標楷體" pitchFamily="65" charset="-120"/>
            </a:endParaRPr>
          </a:p>
          <a:p>
            <a:pPr marL="0" indent="0">
              <a:buFont typeface="Wingdings" pitchFamily="2" charset="2"/>
              <a:buNone/>
            </a:pPr>
            <a:endParaRPr lang="zh-TW"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一</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職工福利機構登記證。</a:t>
            </a: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二</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向所屬國稅局申請之稅籍編號及統一編號。</a:t>
            </a:r>
            <a:endParaRPr lang="en-US" altLang="zh-TW" sz="2400" b="1" smtClean="0">
              <a:latin typeface="標楷體" pitchFamily="65" charset="-120"/>
              <a:ea typeface="標楷體" pitchFamily="65" charset="-120"/>
            </a:endParaRPr>
          </a:p>
          <a:p>
            <a:pPr marL="0" indent="0">
              <a:buFont typeface="Wingdings" pitchFamily="2" charset="2"/>
              <a:buNone/>
            </a:pP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三</a:t>
            </a:r>
            <a:r>
              <a:rPr lang="en-US" altLang="zh-TW" sz="2400" b="1" smtClean="0">
                <a:latin typeface="標楷體" pitchFamily="65" charset="-120"/>
                <a:ea typeface="標楷體" pitchFamily="65" charset="-120"/>
              </a:rPr>
              <a:t>)</a:t>
            </a:r>
            <a:r>
              <a:rPr lang="zh-TW" altLang="zh-TW" sz="2400" b="1" smtClean="0">
                <a:latin typeface="標楷體" pitchFamily="65" charset="-120"/>
                <a:ea typeface="標楷體" pitchFamily="65" charset="-120"/>
              </a:rPr>
              <a:t>圖記及主任委員印章。</a:t>
            </a:r>
            <a:endParaRPr lang="en-US" altLang="zh-TW" sz="2400" b="1" smtClean="0">
              <a:latin typeface="標楷體" pitchFamily="65" charset="-120"/>
              <a:ea typeface="標楷體" pitchFamily="65" charset="-120"/>
            </a:endParaRPr>
          </a:p>
          <a:p>
            <a:pPr marL="0" indent="0">
              <a:buFont typeface="Wingdings" pitchFamily="2" charset="2"/>
              <a:buNone/>
            </a:pPr>
            <a:endParaRPr lang="zh-TW" altLang="zh-TW" sz="2400" b="1" smtClean="0">
              <a:latin typeface="標楷體" pitchFamily="65" charset="-120"/>
              <a:ea typeface="標楷體" pitchFamily="65" charset="-120"/>
            </a:endParaRPr>
          </a:p>
          <a:p>
            <a:pPr marL="0" indent="0">
              <a:buFont typeface="Wingdings" pitchFamily="2" charset="2"/>
              <a:buNone/>
            </a:pPr>
            <a:r>
              <a:rPr lang="zh-TW" altLang="zh-TW" sz="2400" b="1" smtClean="0">
                <a:latin typeface="標楷體" pitchFamily="65" charset="-120"/>
                <a:ea typeface="標楷體" pitchFamily="65" charset="-120"/>
              </a:rPr>
              <a:t>七、將開立銀行帳戶之存摺正面及明細資料影本，備文報本府勞動局備查。</a:t>
            </a:r>
          </a:p>
          <a:p>
            <a:pPr marL="0" indent="0">
              <a:buFont typeface="Wingdings" pitchFamily="2" charset="2"/>
              <a:buNone/>
            </a:pPr>
            <a:endParaRPr lang="zh-TW" altLang="zh-TW" sz="2400" smtClean="0"/>
          </a:p>
        </p:txBody>
      </p:sp>
      <p:sp>
        <p:nvSpPr>
          <p:cNvPr id="5530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27848FD-E150-41B1-9ED1-F144F1E9227F}" type="slidenum">
              <a:rPr kumimoji="0" lang="en-US" altLang="zh-TW" smtClean="0"/>
              <a:pPr eaLnBrk="1" hangingPunct="1"/>
              <a:t>52</a:t>
            </a:fld>
            <a:endParaRPr kumimoji="0" lang="en-US" altLang="zh-TW"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標題 1"/>
          <p:cNvSpPr>
            <a:spLocks noGrp="1"/>
          </p:cNvSpPr>
          <p:nvPr>
            <p:ph type="title"/>
          </p:nvPr>
        </p:nvSpPr>
        <p:spPr/>
        <p:txBody>
          <a:bodyPr/>
          <a:lstStyle/>
          <a:p>
            <a:r>
              <a:rPr lang="zh-TW" altLang="en-US" b="1" smtClean="0">
                <a:latin typeface="標楷體" pitchFamily="65" charset="-120"/>
                <a:ea typeface="標楷體" pitchFamily="65" charset="-120"/>
              </a:rPr>
              <a:t>柒、職工福利相關法規解釋</a:t>
            </a:r>
            <a:endParaRPr lang="zh-TW" altLang="en-US" smtClean="0"/>
          </a:p>
        </p:txBody>
      </p:sp>
      <p:sp>
        <p:nvSpPr>
          <p:cNvPr id="3" name="文字版面配置區 2"/>
          <p:cNvSpPr>
            <a:spLocks noGrp="1"/>
          </p:cNvSpPr>
          <p:nvPr>
            <p:ph type="body" sz="half" idx="1"/>
          </p:nvPr>
        </p:nvSpPr>
        <p:spPr>
          <a:xfrm>
            <a:off x="539750" y="2017713"/>
            <a:ext cx="7993063" cy="4435475"/>
          </a:xfrm>
        </p:spPr>
        <p:txBody>
          <a:bodyPr/>
          <a:lstStyle/>
          <a:p>
            <a:pPr>
              <a:defRPr/>
            </a:pPr>
            <a:r>
              <a:rPr lang="zh-TW" altLang="en-US" sz="2800" b="1" dirty="0" smtClean="0">
                <a:solidFill>
                  <a:srgbClr val="FF0000"/>
                </a:solidFill>
                <a:latin typeface="標楷體" pitchFamily="65" charset="-120"/>
                <a:ea typeface="標楷體" pitchFamily="65" charset="-120"/>
              </a:rPr>
              <a:t>廠礦企業未依法提撥職工福利金成立職工福利委員會，主管機關得依法處以罰鍰</a:t>
            </a:r>
            <a:r>
              <a:rPr lang="en-US" altLang="zh-TW" sz="2800" b="1" dirty="0" smtClean="0">
                <a:solidFill>
                  <a:srgbClr val="FF0000"/>
                </a:solidFill>
                <a:latin typeface="標楷體" pitchFamily="65" charset="-120"/>
                <a:ea typeface="標楷體" pitchFamily="65" charset="-120"/>
              </a:rPr>
              <a:t>?</a:t>
            </a:r>
          </a:p>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200" b="1" dirty="0" smtClean="0">
                <a:solidFill>
                  <a:srgbClr val="7030A0"/>
                </a:solidFill>
                <a:latin typeface="標楷體" pitchFamily="65" charset="-120"/>
                <a:ea typeface="標楷體" pitchFamily="65" charset="-120"/>
              </a:rPr>
              <a:t>內政部</a:t>
            </a:r>
            <a:r>
              <a:rPr lang="en-US" altLang="zh-TW" sz="2200" b="1" dirty="0" smtClean="0">
                <a:solidFill>
                  <a:srgbClr val="7030A0"/>
                </a:solidFill>
                <a:latin typeface="標楷體" pitchFamily="65" charset="-120"/>
                <a:ea typeface="標楷體" pitchFamily="65" charset="-120"/>
              </a:rPr>
              <a:t>73</a:t>
            </a:r>
            <a:r>
              <a:rPr lang="zh-TW" altLang="en-US" sz="2200" b="1" dirty="0" smtClean="0">
                <a:solidFill>
                  <a:srgbClr val="7030A0"/>
                </a:solidFill>
                <a:latin typeface="標楷體" pitchFamily="65" charset="-120"/>
                <a:ea typeface="標楷體" pitchFamily="65" charset="-120"/>
              </a:rPr>
              <a:t>年</a:t>
            </a:r>
            <a:r>
              <a:rPr lang="en-US" altLang="zh-TW" sz="2200" b="1" dirty="0" smtClean="0">
                <a:solidFill>
                  <a:srgbClr val="7030A0"/>
                </a:solidFill>
                <a:latin typeface="標楷體" pitchFamily="65" charset="-120"/>
                <a:ea typeface="標楷體" pitchFamily="65" charset="-120"/>
              </a:rPr>
              <a:t>12</a:t>
            </a:r>
            <a:r>
              <a:rPr lang="zh-TW" altLang="en-US" sz="2200" b="1" dirty="0" smtClean="0">
                <a:solidFill>
                  <a:srgbClr val="7030A0"/>
                </a:solidFill>
                <a:latin typeface="標楷體" pitchFamily="65" charset="-120"/>
                <a:ea typeface="標楷體" pitchFamily="65" charset="-120"/>
              </a:rPr>
              <a:t>月</a:t>
            </a:r>
            <a:r>
              <a:rPr lang="en-US" altLang="zh-TW" sz="2200" b="1" dirty="0" smtClean="0">
                <a:solidFill>
                  <a:srgbClr val="7030A0"/>
                </a:solidFill>
                <a:latin typeface="標楷體" pitchFamily="65" charset="-120"/>
                <a:ea typeface="標楷體" pitchFamily="65" charset="-120"/>
              </a:rPr>
              <a:t>6</a:t>
            </a:r>
            <a:r>
              <a:rPr lang="zh-TW" altLang="en-US" sz="2200" b="1" dirty="0" smtClean="0">
                <a:solidFill>
                  <a:srgbClr val="7030A0"/>
                </a:solidFill>
                <a:latin typeface="標楷體" pitchFamily="65" charset="-120"/>
                <a:ea typeface="標楷體" pitchFamily="65" charset="-120"/>
              </a:rPr>
              <a:t>日臺內勞字第</a:t>
            </a:r>
            <a:r>
              <a:rPr lang="en-US" altLang="zh-TW" sz="2200" b="1" dirty="0" smtClean="0">
                <a:solidFill>
                  <a:srgbClr val="7030A0"/>
                </a:solidFill>
                <a:latin typeface="標楷體" pitchFamily="65" charset="-120"/>
                <a:ea typeface="標楷體" pitchFamily="65" charset="-120"/>
              </a:rPr>
              <a:t>269074</a:t>
            </a:r>
            <a:r>
              <a:rPr lang="zh-TW" altLang="en-US" sz="2200" b="1" dirty="0" smtClean="0">
                <a:solidFill>
                  <a:srgbClr val="7030A0"/>
                </a:solidFill>
                <a:latin typeface="標楷體" pitchFamily="65" charset="-120"/>
                <a:ea typeface="標楷體" pitchFamily="65" charset="-120"/>
              </a:rPr>
              <a:t>號令</a:t>
            </a: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400" b="1" dirty="0" smtClean="0">
                <a:latin typeface="標楷體" pitchFamily="65" charset="-120"/>
                <a:ea typeface="標楷體" pitchFamily="65" charset="-120"/>
              </a:rPr>
              <a:t>廠礦企業未依法提撥職工福利金成立職工福利委員會，就每月應提撥部分，經依法罰鍰後如仍拒不辦理，主管機關除仍應督促其辦理外，自可於每月應履行未履行提撥職工福利金部分，依法處以罰鍰。</a:t>
            </a:r>
            <a:endParaRPr lang="en-US" altLang="zh-TW" sz="2400" b="1" dirty="0" smtClean="0">
              <a:latin typeface="標楷體" pitchFamily="65" charset="-120"/>
              <a:ea typeface="標楷體" pitchFamily="65" charset="-120"/>
            </a:endParaRPr>
          </a:p>
        </p:txBody>
      </p:sp>
      <p:sp>
        <p:nvSpPr>
          <p:cNvPr id="5632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B89FB6D6-1B61-450D-A242-13678ECC5DE9}" type="slidenum">
              <a:rPr kumimoji="0" lang="en-US" altLang="zh-TW" smtClean="0"/>
              <a:pPr eaLnBrk="1" hangingPunct="1"/>
              <a:t>53</a:t>
            </a:fld>
            <a:endParaRPr kumimoji="0" lang="en-US" altLang="zh-TW"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標題 1"/>
          <p:cNvSpPr>
            <a:spLocks noGrp="1"/>
          </p:cNvSpPr>
          <p:nvPr>
            <p:ph type="title"/>
          </p:nvPr>
        </p:nvSpPr>
        <p:spPr/>
        <p:txBody>
          <a:bodyPr/>
          <a:lstStyle/>
          <a:p>
            <a:r>
              <a:rPr lang="zh-TW" altLang="en-US" sz="2600" b="1" smtClean="0">
                <a:solidFill>
                  <a:srgbClr val="FF0000"/>
                </a:solidFill>
                <a:latin typeface="標楷體" pitchFamily="65" charset="-120"/>
                <a:ea typeface="標楷體" pitchFamily="65" charset="-120"/>
              </a:rPr>
              <a:t>事業單位之職工依法應於薪津內扣繳職工福利金</a:t>
            </a:r>
            <a:r>
              <a:rPr lang="en-US" altLang="zh-TW" sz="2600" b="1" smtClean="0">
                <a:solidFill>
                  <a:srgbClr val="FF0000"/>
                </a:solidFill>
                <a:latin typeface="標楷體" pitchFamily="65" charset="-120"/>
                <a:ea typeface="標楷體" pitchFamily="65" charset="-120"/>
              </a:rPr>
              <a:t>?</a:t>
            </a:r>
            <a:endParaRPr lang="zh-TW" altLang="en-US" sz="2600" smtClean="0"/>
          </a:p>
        </p:txBody>
      </p:sp>
      <p:sp>
        <p:nvSpPr>
          <p:cNvPr id="57347" name="文字版面配置區 2"/>
          <p:cNvSpPr>
            <a:spLocks noGrp="1"/>
          </p:cNvSpPr>
          <p:nvPr>
            <p:ph type="body" sz="half" idx="1"/>
          </p:nvPr>
        </p:nvSpPr>
        <p:spPr>
          <a:xfrm>
            <a:off x="539750" y="2017713"/>
            <a:ext cx="8353425" cy="4435475"/>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2200" b="1" smtClean="0">
                <a:solidFill>
                  <a:srgbClr val="7030A0"/>
                </a:solidFill>
                <a:latin typeface="標楷體" pitchFamily="65" charset="-120"/>
                <a:ea typeface="標楷體" pitchFamily="65" charset="-120"/>
              </a:rPr>
              <a:t>內政部</a:t>
            </a:r>
            <a:r>
              <a:rPr lang="en-US" altLang="zh-TW" sz="2200" b="1" smtClean="0">
                <a:solidFill>
                  <a:srgbClr val="7030A0"/>
                </a:solidFill>
                <a:latin typeface="標楷體" pitchFamily="65" charset="-120"/>
                <a:ea typeface="標楷體" pitchFamily="65" charset="-120"/>
              </a:rPr>
              <a:t>75</a:t>
            </a:r>
            <a:r>
              <a:rPr lang="zh-TW" altLang="en-US" sz="2200" b="1" smtClean="0">
                <a:solidFill>
                  <a:srgbClr val="7030A0"/>
                </a:solidFill>
                <a:latin typeface="標楷體" pitchFamily="65" charset="-120"/>
                <a:ea typeface="標楷體" pitchFamily="65" charset="-120"/>
              </a:rPr>
              <a:t>年</a:t>
            </a:r>
            <a:r>
              <a:rPr lang="en-US" altLang="zh-TW" sz="2200" b="1" smtClean="0">
                <a:solidFill>
                  <a:srgbClr val="7030A0"/>
                </a:solidFill>
                <a:latin typeface="標楷體" pitchFamily="65" charset="-120"/>
                <a:ea typeface="標楷體" pitchFamily="65" charset="-120"/>
              </a:rPr>
              <a:t>7</a:t>
            </a:r>
            <a:r>
              <a:rPr lang="zh-TW" altLang="en-US" sz="2200" b="1" smtClean="0">
                <a:solidFill>
                  <a:srgbClr val="7030A0"/>
                </a:solidFill>
                <a:latin typeface="標楷體" pitchFamily="65" charset="-120"/>
                <a:ea typeface="標楷體" pitchFamily="65" charset="-120"/>
              </a:rPr>
              <a:t>月</a:t>
            </a:r>
            <a:r>
              <a:rPr lang="en-US" altLang="zh-TW" sz="2200" b="1" smtClean="0">
                <a:solidFill>
                  <a:srgbClr val="7030A0"/>
                </a:solidFill>
                <a:latin typeface="標楷體" pitchFamily="65" charset="-120"/>
                <a:ea typeface="標楷體" pitchFamily="65" charset="-120"/>
              </a:rPr>
              <a:t>24</a:t>
            </a:r>
            <a:r>
              <a:rPr lang="zh-TW" altLang="en-US" sz="2200" b="1" smtClean="0">
                <a:solidFill>
                  <a:srgbClr val="7030A0"/>
                </a:solidFill>
                <a:latin typeface="標楷體" pitchFamily="65" charset="-120"/>
                <a:ea typeface="標楷體" pitchFamily="65" charset="-120"/>
              </a:rPr>
              <a:t>日臺內勞字第</a:t>
            </a:r>
            <a:r>
              <a:rPr lang="en-US" altLang="zh-TW" sz="2200" b="1" smtClean="0">
                <a:solidFill>
                  <a:srgbClr val="7030A0"/>
                </a:solidFill>
                <a:latin typeface="標楷體" pitchFamily="65" charset="-120"/>
                <a:ea typeface="標楷體" pitchFamily="65" charset="-120"/>
              </a:rPr>
              <a:t>11116</a:t>
            </a:r>
            <a:r>
              <a:rPr lang="zh-TW" altLang="en-US" sz="2200" b="1" smtClean="0">
                <a:solidFill>
                  <a:srgbClr val="7030A0"/>
                </a:solidFill>
                <a:latin typeface="標楷體" pitchFamily="65" charset="-120"/>
                <a:ea typeface="標楷體" pitchFamily="65" charset="-120"/>
              </a:rPr>
              <a:t>號令</a:t>
            </a:r>
            <a:endParaRPr lang="en-US" altLang="zh-TW" sz="22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 一、職工福利金條例第</a:t>
            </a:r>
            <a:r>
              <a:rPr lang="en-US" altLang="zh-TW" sz="2200" b="1" smtClean="0">
                <a:latin typeface="標楷體" pitchFamily="65" charset="-120"/>
                <a:ea typeface="標楷體" pitchFamily="65" charset="-120"/>
              </a:rPr>
              <a:t>2</a:t>
            </a:r>
            <a:r>
              <a:rPr lang="zh-TW" altLang="en-US" sz="2200" b="1" smtClean="0">
                <a:latin typeface="標楷體" pitchFamily="65" charset="-120"/>
                <a:ea typeface="標楷體" pitchFamily="65" charset="-120"/>
              </a:rPr>
              <a:t>條第</a:t>
            </a:r>
            <a:r>
              <a:rPr lang="en-US" altLang="zh-TW" sz="2200" b="1" smtClean="0">
                <a:latin typeface="標楷體" pitchFamily="65" charset="-120"/>
                <a:ea typeface="標楷體" pitchFamily="65" charset="-120"/>
              </a:rPr>
              <a:t>1</a:t>
            </a:r>
            <a:r>
              <a:rPr lang="zh-TW" altLang="en-US" sz="2200" b="1" smtClean="0">
                <a:latin typeface="標楷體" pitchFamily="65" charset="-120"/>
                <a:ea typeface="標楷體" pitchFamily="65" charset="-120"/>
              </a:rPr>
              <a:t>項第</a:t>
            </a:r>
            <a:r>
              <a:rPr lang="en-US" altLang="zh-TW" sz="2200" b="1" smtClean="0">
                <a:latin typeface="標楷體" pitchFamily="65" charset="-120"/>
                <a:ea typeface="標楷體" pitchFamily="65" charset="-120"/>
              </a:rPr>
              <a:t>3</a:t>
            </a:r>
            <a:r>
              <a:rPr lang="zh-TW" altLang="en-US" sz="2200" b="1" smtClean="0">
                <a:latin typeface="標楷體" pitchFamily="65" charset="-120"/>
                <a:ea typeface="標楷體" pitchFamily="65" charset="-120"/>
              </a:rPr>
              <a:t>款規定，每月於每個職員</a:t>
            </a:r>
            <a:endParaRPr lang="en-US" altLang="zh-TW" sz="2200" b="1" smtClean="0">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   、工人薪津內各扣百分之</a:t>
            </a:r>
            <a:r>
              <a:rPr lang="en-US" altLang="zh-TW" sz="2200" b="1" smtClean="0">
                <a:latin typeface="標楷體" pitchFamily="65" charset="-120"/>
                <a:ea typeface="標楷體" pitchFamily="65" charset="-120"/>
              </a:rPr>
              <a:t>0.5</a:t>
            </a:r>
            <a:r>
              <a:rPr lang="zh-TW" altLang="en-US" sz="2200" b="1" smtClean="0">
                <a:latin typeface="標楷體" pitchFamily="65" charset="-120"/>
                <a:ea typeface="標楷體" pitchFamily="65" charset="-120"/>
              </a:rPr>
              <a:t>職工福利金，貴公司依法組織</a:t>
            </a:r>
            <a:endParaRPr lang="en-US" altLang="zh-TW" sz="2200" b="1" smtClean="0">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     職工福利委員會，自應依照上開規定辦理，貴公司如考慮</a:t>
            </a:r>
            <a:endParaRPr lang="en-US" altLang="zh-TW" sz="2200" b="1" smtClean="0">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     職工負擔應斟酌調整工資為宜。</a:t>
            </a:r>
            <a:endParaRPr lang="en-US" altLang="zh-TW" sz="2200" b="1" smtClean="0">
              <a:latin typeface="標楷體" pitchFamily="65" charset="-120"/>
              <a:ea typeface="標楷體" pitchFamily="65" charset="-120"/>
            </a:endParaRPr>
          </a:p>
          <a:p>
            <a:pPr marL="0" indent="0">
              <a:buFont typeface="Wingdings" pitchFamily="2" charset="2"/>
              <a:buNone/>
            </a:pPr>
            <a:endParaRPr lang="en-US" altLang="zh-TW" sz="2200" b="1" smtClean="0">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二、前項扣繳福利金，依財政部</a:t>
            </a:r>
            <a:r>
              <a:rPr lang="en-US" altLang="zh-TW" sz="2200" b="1" smtClean="0">
                <a:latin typeface="標楷體" pitchFamily="65" charset="-120"/>
                <a:ea typeface="標楷體" pitchFamily="65" charset="-120"/>
              </a:rPr>
              <a:t>69</a:t>
            </a:r>
            <a:r>
              <a:rPr lang="zh-TW" altLang="en-US" sz="2200" b="1" smtClean="0">
                <a:latin typeface="標楷體" pitchFamily="65" charset="-120"/>
                <a:ea typeface="標楷體" pitchFamily="65" charset="-120"/>
              </a:rPr>
              <a:t>年</a:t>
            </a:r>
            <a:r>
              <a:rPr lang="en-US" altLang="zh-TW" sz="2200" b="1" smtClean="0">
                <a:latin typeface="標楷體" pitchFamily="65" charset="-120"/>
                <a:ea typeface="標楷體" pitchFamily="65" charset="-120"/>
              </a:rPr>
              <a:t>9</a:t>
            </a:r>
            <a:r>
              <a:rPr lang="zh-TW" altLang="en-US" sz="2200" b="1" smtClean="0">
                <a:latin typeface="標楷體" pitchFamily="65" charset="-120"/>
                <a:ea typeface="標楷體" pitchFamily="65" charset="-120"/>
              </a:rPr>
              <a:t>月</a:t>
            </a:r>
            <a:r>
              <a:rPr lang="en-US" altLang="zh-TW" sz="2200" b="1" smtClean="0">
                <a:latin typeface="標楷體" pitchFamily="65" charset="-120"/>
                <a:ea typeface="標楷體" pitchFamily="65" charset="-120"/>
              </a:rPr>
              <a:t>16</a:t>
            </a:r>
            <a:r>
              <a:rPr lang="zh-TW" altLang="en-US" sz="2200" b="1" smtClean="0">
                <a:latin typeface="標楷體" pitchFamily="65" charset="-120"/>
                <a:ea typeface="標楷體" pitchFamily="65" charset="-120"/>
              </a:rPr>
              <a:t>日臺財稅第</a:t>
            </a:r>
            <a:r>
              <a:rPr lang="en-US" altLang="zh-TW" sz="2200" b="1" smtClean="0">
                <a:latin typeface="標楷體" pitchFamily="65" charset="-120"/>
                <a:ea typeface="標楷體" pitchFamily="65" charset="-120"/>
              </a:rPr>
              <a:t>37749</a:t>
            </a:r>
            <a:r>
              <a:rPr lang="zh-TW" altLang="en-US" sz="2200" b="1" smtClean="0">
                <a:latin typeface="標楷體" pitchFamily="65" charset="-120"/>
                <a:ea typeface="標楷體" pitchFamily="65" charset="-120"/>
              </a:rPr>
              <a:t>號</a:t>
            </a:r>
            <a:endParaRPr lang="en-US" altLang="zh-TW" sz="2200" b="1" smtClean="0">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    函規定，於職工福利委員會發給各項職工福利補助費時，</a:t>
            </a:r>
            <a:endParaRPr lang="en-US" altLang="zh-TW" sz="2200" b="1" smtClean="0">
              <a:latin typeface="標楷體" pitchFamily="65" charset="-120"/>
              <a:ea typeface="標楷體" pitchFamily="65" charset="-120"/>
            </a:endParaRPr>
          </a:p>
          <a:p>
            <a:pPr marL="0" indent="0">
              <a:buFont typeface="Wingdings" pitchFamily="2" charset="2"/>
              <a:buNone/>
            </a:pPr>
            <a:r>
              <a:rPr lang="zh-TW" altLang="en-US" sz="2200" b="1" smtClean="0">
                <a:latin typeface="標楷體" pitchFamily="65" charset="-120"/>
                <a:ea typeface="標楷體" pitchFamily="65" charset="-120"/>
              </a:rPr>
              <a:t>    得免計徵所得稅。</a:t>
            </a:r>
            <a:endParaRPr lang="en-US" altLang="zh-TW" sz="2200" b="1" smtClean="0">
              <a:latin typeface="標楷體" pitchFamily="65" charset="-120"/>
              <a:ea typeface="標楷體" pitchFamily="65" charset="-120"/>
            </a:endParaRPr>
          </a:p>
          <a:p>
            <a:pPr marL="0" indent="0">
              <a:buFont typeface="Wingdings" pitchFamily="2" charset="2"/>
              <a:buNone/>
            </a:pPr>
            <a:endParaRPr lang="en-US" altLang="zh-TW" sz="2400" b="1" smtClean="0">
              <a:latin typeface="標楷體" pitchFamily="65" charset="-120"/>
              <a:ea typeface="標楷體" pitchFamily="65" charset="-120"/>
            </a:endParaRPr>
          </a:p>
        </p:txBody>
      </p:sp>
      <p:sp>
        <p:nvSpPr>
          <p:cNvPr id="5734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FC182E3-B827-49EE-B7E4-DE9D4AA96596}" type="slidenum">
              <a:rPr kumimoji="0" lang="en-US" altLang="zh-TW" smtClean="0"/>
              <a:pPr eaLnBrk="1" hangingPunct="1"/>
              <a:t>54</a:t>
            </a:fld>
            <a:endParaRPr kumimoji="0" lang="en-US" altLang="zh-TW"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標題 1"/>
          <p:cNvSpPr>
            <a:spLocks noGrp="1"/>
          </p:cNvSpPr>
          <p:nvPr>
            <p:ph type="title"/>
          </p:nvPr>
        </p:nvSpPr>
        <p:spPr/>
        <p:txBody>
          <a:bodyPr/>
          <a:lstStyle/>
          <a:p>
            <a:endParaRPr lang="zh-TW" altLang="en-US" smtClean="0"/>
          </a:p>
        </p:txBody>
      </p:sp>
      <p:sp>
        <p:nvSpPr>
          <p:cNvPr id="3" name="文字版面配置區 2"/>
          <p:cNvSpPr>
            <a:spLocks noGrp="1"/>
          </p:cNvSpPr>
          <p:nvPr>
            <p:ph type="body" sz="half" idx="1"/>
          </p:nvPr>
        </p:nvSpPr>
        <p:spPr>
          <a:xfrm>
            <a:off x="539750" y="2017713"/>
            <a:ext cx="8424863" cy="4435475"/>
          </a:xfrm>
        </p:spPr>
        <p:txBody>
          <a:bodyPr/>
          <a:lstStyle/>
          <a:p>
            <a:pPr>
              <a:defRPr/>
            </a:pPr>
            <a:r>
              <a:rPr lang="zh-TW" altLang="en-US" sz="2400" b="1" dirty="0" smtClean="0">
                <a:solidFill>
                  <a:srgbClr val="FF0000"/>
                </a:solidFill>
                <a:latin typeface="標楷體" pitchFamily="65" charset="-120"/>
                <a:ea typeface="標楷體" pitchFamily="65" charset="-120"/>
              </a:rPr>
              <a:t>公司大量裁減職工，其剩餘職工福利金如何處理</a:t>
            </a:r>
            <a:r>
              <a:rPr lang="en-US" altLang="zh-TW" sz="2400" b="1" dirty="0" smtClean="0">
                <a:solidFill>
                  <a:srgbClr val="FF0000"/>
                </a:solidFill>
                <a:latin typeface="標楷體" pitchFamily="65" charset="-120"/>
                <a:ea typeface="標楷體" pitchFamily="65" charset="-120"/>
              </a:rPr>
              <a:t>?</a:t>
            </a:r>
          </a:p>
          <a:p>
            <a:pPr marL="0" indent="0">
              <a:buFont typeface="Wingdings" pitchFamily="2" charset="2"/>
              <a:buNone/>
              <a:defRPr/>
            </a:pPr>
            <a:r>
              <a:rPr lang="zh-TW" altLang="en-US" sz="2400" b="1" dirty="0" smtClean="0">
                <a:latin typeface="標楷體" pitchFamily="65" charset="-120"/>
                <a:ea typeface="標楷體" pitchFamily="65" charset="-120"/>
              </a:rPr>
              <a:t>答：公司裁減全數員工僅餘董事長一人，迄今仍未申請解散或宣告破產，基於考量照顧非自願離職職工福祉，該公司職工福利委員會可本公平、普遍原則訂定退</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離</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職慰問辦法報主管機關備查。</a:t>
            </a:r>
            <a:endParaRPr lang="en-US" altLang="zh-TW" sz="2400" b="1" dirty="0" smtClean="0">
              <a:latin typeface="標楷體" pitchFamily="65" charset="-120"/>
              <a:ea typeface="標楷體" pitchFamily="65" charset="-120"/>
            </a:endParaRPr>
          </a:p>
          <a:p>
            <a:pPr>
              <a:defRPr/>
            </a:pPr>
            <a:r>
              <a:rPr lang="zh-TW" altLang="en-US" sz="2400" b="1" dirty="0" smtClean="0">
                <a:solidFill>
                  <a:srgbClr val="FF0000"/>
                </a:solidFill>
                <a:latin typeface="標楷體" pitchFamily="65" charset="-120"/>
                <a:ea typeface="標楷體" pitchFamily="65" charset="-120"/>
              </a:rPr>
              <a:t>企業組織之職工福利委員會以不兼任該會職員為宜</a:t>
            </a:r>
            <a:endParaRPr lang="en-US" altLang="zh-TW" sz="2400" b="1" dirty="0" smtClean="0">
              <a:solidFill>
                <a:srgbClr val="FF0000"/>
              </a:solidFill>
              <a:latin typeface="標楷體" pitchFamily="65" charset="-120"/>
              <a:ea typeface="標楷體" pitchFamily="65" charset="-120"/>
            </a:endParaRPr>
          </a:p>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200" b="1" dirty="0" smtClean="0">
                <a:solidFill>
                  <a:srgbClr val="7030A0"/>
                </a:solidFill>
                <a:latin typeface="標楷體" pitchFamily="65" charset="-120"/>
                <a:ea typeface="標楷體" pitchFamily="65" charset="-120"/>
              </a:rPr>
              <a:t>內政部</a:t>
            </a:r>
            <a:r>
              <a:rPr lang="en-US" altLang="zh-TW" sz="2200" b="1" dirty="0" smtClean="0">
                <a:solidFill>
                  <a:srgbClr val="7030A0"/>
                </a:solidFill>
                <a:latin typeface="標楷體" pitchFamily="65" charset="-120"/>
                <a:ea typeface="標楷體" pitchFamily="65" charset="-120"/>
              </a:rPr>
              <a:t>71</a:t>
            </a:r>
            <a:r>
              <a:rPr lang="zh-TW" altLang="en-US" sz="2200" b="1" dirty="0" smtClean="0">
                <a:solidFill>
                  <a:srgbClr val="7030A0"/>
                </a:solidFill>
                <a:latin typeface="標楷體" pitchFamily="65" charset="-120"/>
                <a:ea typeface="標楷體" pitchFamily="65" charset="-120"/>
              </a:rPr>
              <a:t>年</a:t>
            </a:r>
            <a:r>
              <a:rPr lang="en-US" altLang="zh-TW" sz="2200" b="1" dirty="0" smtClean="0">
                <a:solidFill>
                  <a:srgbClr val="7030A0"/>
                </a:solidFill>
                <a:latin typeface="標楷體" pitchFamily="65" charset="-120"/>
                <a:ea typeface="標楷體" pitchFamily="65" charset="-120"/>
              </a:rPr>
              <a:t>8</a:t>
            </a:r>
            <a:r>
              <a:rPr lang="zh-TW" altLang="en-US" sz="2200" b="1" dirty="0" smtClean="0">
                <a:solidFill>
                  <a:srgbClr val="7030A0"/>
                </a:solidFill>
                <a:latin typeface="標楷體" pitchFamily="65" charset="-120"/>
                <a:ea typeface="標楷體" pitchFamily="65" charset="-120"/>
              </a:rPr>
              <a:t>月</a:t>
            </a:r>
            <a:r>
              <a:rPr lang="en-US" altLang="zh-TW" sz="2200" b="1" dirty="0" smtClean="0">
                <a:solidFill>
                  <a:srgbClr val="7030A0"/>
                </a:solidFill>
                <a:latin typeface="標楷體" pitchFamily="65" charset="-120"/>
                <a:ea typeface="標楷體" pitchFamily="65" charset="-120"/>
              </a:rPr>
              <a:t>16</a:t>
            </a:r>
            <a:r>
              <a:rPr lang="zh-TW" altLang="en-US" sz="2200" b="1" dirty="0" smtClean="0">
                <a:solidFill>
                  <a:srgbClr val="7030A0"/>
                </a:solidFill>
                <a:latin typeface="標楷體" pitchFamily="65" charset="-120"/>
                <a:ea typeface="標楷體" pitchFamily="65" charset="-120"/>
              </a:rPr>
              <a:t>日</a:t>
            </a:r>
            <a:r>
              <a:rPr lang="en-US" altLang="zh-TW" sz="2200" b="1" dirty="0" smtClean="0">
                <a:solidFill>
                  <a:srgbClr val="7030A0"/>
                </a:solidFill>
                <a:latin typeface="標楷體" pitchFamily="65" charset="-120"/>
                <a:ea typeface="標楷體" pitchFamily="65" charset="-120"/>
              </a:rPr>
              <a:t>71</a:t>
            </a:r>
            <a:r>
              <a:rPr lang="zh-TW" altLang="en-US" sz="2200" b="1" dirty="0" smtClean="0">
                <a:solidFill>
                  <a:srgbClr val="7030A0"/>
                </a:solidFill>
                <a:latin typeface="標楷體" pitchFamily="65" charset="-120"/>
                <a:ea typeface="標楷體" pitchFamily="65" charset="-120"/>
              </a:rPr>
              <a:t>臺內勞字第</a:t>
            </a:r>
            <a:r>
              <a:rPr lang="en-US" altLang="zh-TW" sz="2200" b="1" dirty="0" smtClean="0">
                <a:solidFill>
                  <a:srgbClr val="7030A0"/>
                </a:solidFill>
                <a:latin typeface="標楷體" pitchFamily="65" charset="-120"/>
                <a:ea typeface="標楷體" pitchFamily="65" charset="-120"/>
              </a:rPr>
              <a:t>102787</a:t>
            </a:r>
            <a:r>
              <a:rPr lang="zh-TW" altLang="en-US" sz="2200" b="1" dirty="0" smtClean="0">
                <a:solidFill>
                  <a:srgbClr val="7030A0"/>
                </a:solidFill>
                <a:latin typeface="標楷體" pitchFamily="65" charset="-120"/>
                <a:ea typeface="標楷體" pitchFamily="65" charset="-120"/>
              </a:rPr>
              <a:t>號函</a:t>
            </a:r>
            <a:endParaRPr lang="en-US" altLang="zh-TW" sz="22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400" b="1" dirty="0" smtClean="0">
                <a:latin typeface="標楷體" pitchFamily="65" charset="-120"/>
                <a:ea typeface="標楷體" pitchFamily="65" charset="-120"/>
              </a:rPr>
              <a:t>各事業單位職工福利委員會職員</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包含總幹事</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係實際推行福利業務人員，至職工福利委員會委員則係負責審議監督之人，兩者權責互異，以不兼任該會職員為宜。</a:t>
            </a:r>
            <a:endParaRPr lang="zh-TW" altLang="en-US" sz="2400" b="1" dirty="0">
              <a:latin typeface="標楷體" pitchFamily="65" charset="-120"/>
              <a:ea typeface="標楷體" pitchFamily="65" charset="-120"/>
            </a:endParaRPr>
          </a:p>
        </p:txBody>
      </p:sp>
      <p:sp>
        <p:nvSpPr>
          <p:cNvPr id="5837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0307BAF5-C9B7-40A8-A226-75CFBD55FE31}" type="slidenum">
              <a:rPr kumimoji="0" lang="en-US" altLang="zh-TW" smtClean="0"/>
              <a:pPr eaLnBrk="1" hangingPunct="1"/>
              <a:t>55</a:t>
            </a:fld>
            <a:endParaRPr kumimoji="0" lang="en-US" altLang="zh-TW"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標題 1"/>
          <p:cNvSpPr>
            <a:spLocks noGrp="1"/>
          </p:cNvSpPr>
          <p:nvPr>
            <p:ph type="title"/>
          </p:nvPr>
        </p:nvSpPr>
        <p:spPr>
          <a:xfrm>
            <a:off x="1187450" y="981075"/>
            <a:ext cx="7793038" cy="719138"/>
          </a:xfrm>
        </p:spPr>
        <p:txBody>
          <a:bodyPr/>
          <a:lstStyle/>
          <a:p>
            <a:r>
              <a:rPr lang="zh-TW" altLang="en-US" sz="2800" b="1" smtClean="0">
                <a:solidFill>
                  <a:srgbClr val="FF0000"/>
                </a:solidFill>
                <a:latin typeface="標楷體" pitchFamily="65" charset="-120"/>
                <a:ea typeface="標楷體" pitchFamily="65" charset="-120"/>
              </a:rPr>
              <a:t>關於分公司申請設置職工福利委員會疑義案</a:t>
            </a:r>
            <a:endParaRPr lang="zh-TW" altLang="en-US" sz="2800" smtClean="0"/>
          </a:p>
        </p:txBody>
      </p:sp>
      <p:sp>
        <p:nvSpPr>
          <p:cNvPr id="3" name="文字版面配置區 2"/>
          <p:cNvSpPr>
            <a:spLocks noGrp="1"/>
          </p:cNvSpPr>
          <p:nvPr>
            <p:ph type="body" sz="half" idx="1"/>
          </p:nvPr>
        </p:nvSpPr>
        <p:spPr>
          <a:xfrm>
            <a:off x="468313" y="2017713"/>
            <a:ext cx="8207375" cy="4579937"/>
          </a:xfrm>
        </p:spPr>
        <p:txBody>
          <a:bodyPr/>
          <a:lstStyle/>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87</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4</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17</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87</a:t>
            </a:r>
            <a:r>
              <a:rPr lang="zh-TW" altLang="en-US" sz="2000" b="1" dirty="0" smtClean="0">
                <a:solidFill>
                  <a:srgbClr val="7030A0"/>
                </a:solidFill>
                <a:latin typeface="標楷體" pitchFamily="65" charset="-120"/>
                <a:ea typeface="標楷體" pitchFamily="65" charset="-120"/>
              </a:rPr>
              <a:t>勞福</a:t>
            </a:r>
            <a:r>
              <a:rPr lang="en-US" altLang="zh-TW" sz="2000" b="1" dirty="0" smtClean="0">
                <a:solidFill>
                  <a:srgbClr val="7030A0"/>
                </a:solidFill>
                <a:latin typeface="標楷體" pitchFamily="65" charset="-120"/>
                <a:ea typeface="標楷體" pitchFamily="65" charset="-120"/>
              </a:rPr>
              <a:t>1</a:t>
            </a:r>
            <a:r>
              <a:rPr lang="zh-TW" altLang="en-US" sz="2000" b="1" dirty="0" smtClean="0">
                <a:solidFill>
                  <a:srgbClr val="7030A0"/>
                </a:solidFill>
                <a:latin typeface="標楷體" pitchFamily="65" charset="-120"/>
                <a:ea typeface="標楷體" pitchFamily="65" charset="-120"/>
              </a:rPr>
              <a:t>字第</a:t>
            </a:r>
            <a:r>
              <a:rPr lang="en-US" altLang="zh-TW" sz="2000" b="1" dirty="0" smtClean="0">
                <a:solidFill>
                  <a:srgbClr val="7030A0"/>
                </a:solidFill>
                <a:latin typeface="標楷體" pitchFamily="65" charset="-120"/>
                <a:ea typeface="標楷體" pitchFamily="65" charset="-120"/>
              </a:rPr>
              <a:t>014819</a:t>
            </a:r>
            <a:r>
              <a:rPr lang="zh-TW" altLang="en-US" sz="2000" b="1" dirty="0" smtClean="0">
                <a:solidFill>
                  <a:srgbClr val="7030A0"/>
                </a:solidFill>
                <a:latin typeface="標楷體" pitchFamily="65" charset="-120"/>
                <a:ea typeface="標楷體" pitchFamily="65" charset="-120"/>
              </a:rPr>
              <a:t>號</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400" b="1" dirty="0">
                <a:latin typeface="標楷體" pitchFamily="65" charset="-120"/>
                <a:ea typeface="標楷體" pitchFamily="65" charset="-120"/>
              </a:rPr>
              <a:t>一、依職工福利金</a:t>
            </a:r>
            <a:r>
              <a:rPr lang="zh-TW" altLang="en-US" sz="2400" b="1" dirty="0" smtClean="0">
                <a:latin typeface="標楷體" pitchFamily="65" charset="-120"/>
                <a:ea typeface="標楷體" pitchFamily="65" charset="-120"/>
              </a:rPr>
              <a:t>條例施行細則第</a:t>
            </a:r>
            <a:r>
              <a:rPr lang="en-US" altLang="zh-TW" sz="2400" b="1" dirty="0" smtClean="0">
                <a:latin typeface="標楷體" pitchFamily="65" charset="-120"/>
                <a:ea typeface="標楷體" pitchFamily="65" charset="-120"/>
              </a:rPr>
              <a:t>5</a:t>
            </a:r>
            <a:r>
              <a:rPr lang="zh-TW" altLang="en-US" sz="2400" b="1" dirty="0" smtClean="0">
                <a:latin typeface="標楷體" pitchFamily="65" charset="-120"/>
                <a:ea typeface="標楷體" pitchFamily="65" charset="-120"/>
              </a:rPr>
              <a:t>條規定：</a:t>
            </a:r>
            <a:r>
              <a:rPr lang="zh-TW" altLang="zh-TW" sz="2400" b="1" dirty="0" smtClean="0"/>
              <a:t>「</a:t>
            </a:r>
            <a:r>
              <a:rPr lang="zh-TW" altLang="en-US" sz="2400" b="1" dirty="0" smtClean="0">
                <a:latin typeface="標楷體" pitchFamily="65" charset="-120"/>
                <a:ea typeface="標楷體" pitchFamily="65" charset="-120"/>
              </a:rPr>
              <a:t>工廠、礦場或其他企業組織凡有總機構統一營業而不在同一地區者，應將依法提撥之福利金視所屬各單位職工人數統籌辦理福利事業。</a:t>
            </a:r>
            <a:r>
              <a:rPr lang="zh-TW" altLang="zh-TW" sz="2400" b="1" dirty="0" smtClean="0"/>
              <a:t>」</a:t>
            </a:r>
            <a:endParaRPr lang="en-US" altLang="zh-TW" sz="2400" b="1" dirty="0" smtClean="0"/>
          </a:p>
          <a:p>
            <a:pPr marL="0" indent="0">
              <a:buFont typeface="Wingdings" pitchFamily="2" charset="2"/>
              <a:buNone/>
              <a:defRPr/>
            </a:pPr>
            <a:r>
              <a:rPr lang="zh-TW" altLang="en-US" sz="2400" b="1" dirty="0">
                <a:latin typeface="標楷體" pitchFamily="65" charset="-120"/>
                <a:ea typeface="標楷體" pitchFamily="65" charset="-120"/>
              </a:rPr>
              <a:t>二、</a:t>
            </a:r>
            <a:r>
              <a:rPr lang="zh-TW" altLang="en-US" sz="2400" b="1" dirty="0" smtClean="0">
                <a:latin typeface="標楷體" pitchFamily="65" charset="-120"/>
                <a:ea typeface="標楷體" pitchFamily="65" charset="-120"/>
              </a:rPr>
              <a:t>準此，貴公司所屬各地分</a:t>
            </a:r>
            <a:r>
              <a:rPr lang="zh-TW" altLang="en-US" sz="2400" b="1" dirty="0">
                <a:solidFill>
                  <a:srgbClr val="0000CC"/>
                </a:solidFill>
                <a:latin typeface="標楷體" pitchFamily="65" charset="-120"/>
                <a:ea typeface="標楷體" pitchFamily="65" charset="-120"/>
              </a:rPr>
              <a:t>如</a:t>
            </a:r>
            <a:r>
              <a:rPr lang="zh-TW" altLang="en-US" sz="2400" b="1" u="sng" dirty="0">
                <a:solidFill>
                  <a:srgbClr val="0000CC"/>
                </a:solidFill>
                <a:latin typeface="標楷體" pitchFamily="65" charset="-120"/>
                <a:ea typeface="標楷體" pitchFamily="65" charset="-120"/>
              </a:rPr>
              <a:t>屬資本額併總公司</a:t>
            </a:r>
            <a:r>
              <a:rPr lang="zh-TW" altLang="en-US" sz="2400" b="1" u="sng" dirty="0" smtClean="0">
                <a:solidFill>
                  <a:srgbClr val="0000CC"/>
                </a:solidFill>
                <a:latin typeface="標楷體" pitchFamily="65" charset="-120"/>
                <a:ea typeface="標楷體" pitchFamily="65" charset="-120"/>
              </a:rPr>
              <a:t>公司資本額者，可共同設置職福會</a:t>
            </a:r>
            <a:r>
              <a:rPr lang="zh-TW" altLang="en-US" sz="2400" b="1" dirty="0" smtClean="0">
                <a:latin typeface="標楷體" pitchFamily="65" charset="-120"/>
                <a:ea typeface="標楷體" pitchFamily="65" charset="-120"/>
              </a:rPr>
              <a:t>，並以總公司登記當地勞政機關為主管機關。</a:t>
            </a:r>
            <a:endParaRPr lang="en-US" altLang="zh-TW" sz="2400" b="1" dirty="0" smtClean="0">
              <a:latin typeface="標楷體" pitchFamily="65" charset="-120"/>
              <a:ea typeface="標楷體" pitchFamily="65" charset="-120"/>
            </a:endParaRPr>
          </a:p>
          <a:p>
            <a:pPr marL="0" indent="0">
              <a:buFont typeface="Wingdings" pitchFamily="2" charset="2"/>
              <a:buNone/>
              <a:defRPr/>
            </a:pPr>
            <a:r>
              <a:rPr lang="zh-TW" altLang="en-US" sz="2400" b="1" dirty="0">
                <a:latin typeface="標楷體" pitchFamily="65" charset="-120"/>
                <a:ea typeface="標楷體" pitchFamily="65" charset="-120"/>
              </a:rPr>
              <a:t>三</a:t>
            </a:r>
            <a:r>
              <a:rPr lang="zh-TW" altLang="en-US" sz="2400" b="1" dirty="0" smtClean="0">
                <a:latin typeface="標楷體" pitchFamily="65" charset="-120"/>
                <a:ea typeface="標楷體" pitchFamily="65" charset="-120"/>
              </a:rPr>
              <a:t>、若所附其他企業組織，如屬平時僱用職工</a:t>
            </a:r>
            <a:r>
              <a:rPr lang="en-US" altLang="zh-TW" sz="2400" b="1" dirty="0" smtClean="0">
                <a:latin typeface="標楷體" pitchFamily="65" charset="-120"/>
                <a:ea typeface="標楷體" pitchFamily="65" charset="-120"/>
              </a:rPr>
              <a:t>50</a:t>
            </a:r>
            <a:r>
              <a:rPr lang="zh-TW" altLang="en-US" sz="2400" b="1" dirty="0" smtClean="0">
                <a:latin typeface="標楷體" pitchFamily="65" charset="-120"/>
                <a:ea typeface="標楷體" pitchFamily="65" charset="-120"/>
              </a:rPr>
              <a:t>人以上之公司，</a:t>
            </a:r>
            <a:r>
              <a:rPr lang="zh-TW" altLang="en-US" sz="2400" b="1" u="sng" dirty="0" smtClean="0">
                <a:solidFill>
                  <a:srgbClr val="0000CC"/>
                </a:solidFill>
                <a:latin typeface="標楷體" pitchFamily="65" charset="-120"/>
                <a:ea typeface="標楷體" pitchFamily="65" charset="-120"/>
              </a:rPr>
              <a:t>而有獨立資本額者</a:t>
            </a:r>
            <a:r>
              <a:rPr lang="zh-TW" altLang="en-US" sz="2400" b="1" dirty="0" smtClean="0">
                <a:latin typeface="標楷體" pitchFamily="65" charset="-120"/>
                <a:ea typeface="標楷體" pitchFamily="65" charset="-120"/>
              </a:rPr>
              <a:t>，可逕向各該事業單位當地勞政機關登記備案。</a:t>
            </a:r>
            <a:endParaRPr lang="en-US" altLang="zh-TW" sz="2400" b="1" dirty="0" smtClean="0">
              <a:latin typeface="標楷體" pitchFamily="65" charset="-120"/>
              <a:ea typeface="標楷體" pitchFamily="65" charset="-120"/>
            </a:endParaRPr>
          </a:p>
          <a:p>
            <a:pPr>
              <a:defRPr/>
            </a:pPr>
            <a:endParaRPr lang="zh-TW" altLang="en-US" sz="2400" b="1" dirty="0">
              <a:latin typeface="標楷體" pitchFamily="65" charset="-120"/>
              <a:ea typeface="標楷體" pitchFamily="65" charset="-120"/>
            </a:endParaRPr>
          </a:p>
        </p:txBody>
      </p:sp>
      <p:sp>
        <p:nvSpPr>
          <p:cNvPr id="5939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5ECF03D4-E84A-42B4-B5FB-5C0202BD7958}" type="slidenum">
              <a:rPr kumimoji="0" lang="en-US" altLang="zh-TW" smtClean="0"/>
              <a:pPr eaLnBrk="1" hangingPunct="1"/>
              <a:t>56</a:t>
            </a:fld>
            <a:endParaRPr kumimoji="0" lang="en-US" altLang="zh-TW"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標題 1"/>
          <p:cNvSpPr>
            <a:spLocks noGrp="1"/>
          </p:cNvSpPr>
          <p:nvPr>
            <p:ph type="title"/>
          </p:nvPr>
        </p:nvSpPr>
        <p:spPr/>
        <p:txBody>
          <a:bodyPr/>
          <a:lstStyle/>
          <a:p>
            <a:r>
              <a:rPr lang="zh-TW" altLang="en-US" sz="2800" b="1" smtClean="0">
                <a:solidFill>
                  <a:srgbClr val="FF0000"/>
                </a:solidFill>
                <a:latin typeface="標楷體" pitchFamily="65" charset="-120"/>
                <a:ea typeface="標楷體" pitchFamily="65" charset="-120"/>
              </a:rPr>
              <a:t>事業單位職工福利委員會成立在前，產業工會成立於後，其福利委員會委員代表應於任期屆滿後改選重組</a:t>
            </a:r>
            <a:endParaRPr lang="zh-TW" altLang="en-US" sz="2800" smtClean="0"/>
          </a:p>
        </p:txBody>
      </p:sp>
      <p:sp>
        <p:nvSpPr>
          <p:cNvPr id="60419" name="文字版面配置區 2"/>
          <p:cNvSpPr>
            <a:spLocks noGrp="1"/>
          </p:cNvSpPr>
          <p:nvPr>
            <p:ph type="body" sz="half" idx="1"/>
          </p:nvPr>
        </p:nvSpPr>
        <p:spPr>
          <a:xfrm>
            <a:off x="468313" y="2017713"/>
            <a:ext cx="8207375" cy="4114800"/>
          </a:xfrm>
        </p:spPr>
        <p:txBody>
          <a:bodyPr/>
          <a:lstStyle/>
          <a:p>
            <a:pPr marL="0" indent="0">
              <a:buFont typeface="Wingdings" pitchFamily="2" charset="2"/>
              <a:buNone/>
            </a:pPr>
            <a:endParaRPr lang="en-US" altLang="zh-TW" sz="2400" b="1" dirty="0" smtClean="0">
              <a:solidFill>
                <a:srgbClr val="FF0000"/>
              </a:solidFill>
              <a:latin typeface="標楷體" pitchFamily="65" charset="-120"/>
              <a:ea typeface="標楷體" pitchFamily="65" charset="-120"/>
            </a:endParaRPr>
          </a:p>
          <a:p>
            <a:pPr marL="0" indent="0">
              <a:buFont typeface="Wingdings" pitchFamily="2" charset="2"/>
              <a:buNone/>
            </a:pPr>
            <a:r>
              <a:rPr lang="zh-TW" altLang="en-US" sz="2400" b="1" dirty="0" smtClean="0">
                <a:latin typeface="標楷體" pitchFamily="65" charset="-120"/>
                <a:ea typeface="標楷體" pitchFamily="65" charset="-120"/>
              </a:rPr>
              <a:t>答：</a:t>
            </a:r>
            <a:r>
              <a:rPr lang="zh-TW" altLang="en-US" sz="2400" b="1" dirty="0" smtClean="0">
                <a:solidFill>
                  <a:srgbClr val="7030A0"/>
                </a:solidFill>
                <a:latin typeface="標楷體" pitchFamily="65" charset="-120"/>
                <a:ea typeface="標楷體" pitchFamily="65" charset="-120"/>
              </a:rPr>
              <a:t>行政院勞工委員會</a:t>
            </a:r>
            <a:r>
              <a:rPr lang="en-US" altLang="zh-TW" sz="2400" b="1" dirty="0" smtClean="0">
                <a:solidFill>
                  <a:srgbClr val="7030A0"/>
                </a:solidFill>
                <a:latin typeface="標楷體" pitchFamily="65" charset="-120"/>
                <a:ea typeface="標楷體" pitchFamily="65" charset="-120"/>
              </a:rPr>
              <a:t>79</a:t>
            </a:r>
            <a:r>
              <a:rPr lang="zh-TW" altLang="en-US" sz="2400" b="1" dirty="0" smtClean="0">
                <a:solidFill>
                  <a:srgbClr val="7030A0"/>
                </a:solidFill>
                <a:latin typeface="標楷體" pitchFamily="65" charset="-120"/>
                <a:ea typeface="標楷體" pitchFamily="65" charset="-120"/>
              </a:rPr>
              <a:t>年</a:t>
            </a:r>
            <a:r>
              <a:rPr lang="en-US" altLang="zh-TW" sz="2400" b="1" dirty="0" smtClean="0">
                <a:solidFill>
                  <a:srgbClr val="7030A0"/>
                </a:solidFill>
                <a:latin typeface="標楷體" pitchFamily="65" charset="-120"/>
                <a:ea typeface="標楷體" pitchFamily="65" charset="-120"/>
              </a:rPr>
              <a:t>7</a:t>
            </a:r>
            <a:r>
              <a:rPr lang="zh-TW" altLang="en-US" sz="2400" b="1" dirty="0" smtClean="0">
                <a:solidFill>
                  <a:srgbClr val="7030A0"/>
                </a:solidFill>
                <a:latin typeface="標楷體" pitchFamily="65" charset="-120"/>
                <a:ea typeface="標楷體" pitchFamily="65" charset="-120"/>
              </a:rPr>
              <a:t>月</a:t>
            </a:r>
            <a:r>
              <a:rPr lang="en-US" altLang="zh-TW" sz="2400" b="1" dirty="0" smtClean="0">
                <a:solidFill>
                  <a:srgbClr val="7030A0"/>
                </a:solidFill>
                <a:latin typeface="標楷體" pitchFamily="65" charset="-120"/>
                <a:ea typeface="標楷體" pitchFamily="65" charset="-120"/>
              </a:rPr>
              <a:t>16</a:t>
            </a:r>
            <a:r>
              <a:rPr lang="zh-TW" altLang="en-US" sz="2400" b="1" dirty="0" smtClean="0">
                <a:solidFill>
                  <a:srgbClr val="7030A0"/>
                </a:solidFill>
                <a:latin typeface="標楷體" pitchFamily="65" charset="-120"/>
                <a:ea typeface="標楷體" pitchFamily="65" charset="-120"/>
              </a:rPr>
              <a:t>日台</a:t>
            </a:r>
            <a:r>
              <a:rPr lang="en-US" altLang="zh-TW" sz="2400" b="1" dirty="0" smtClean="0">
                <a:solidFill>
                  <a:srgbClr val="7030A0"/>
                </a:solidFill>
                <a:latin typeface="標楷體" pitchFamily="65" charset="-120"/>
                <a:ea typeface="標楷體" pitchFamily="65" charset="-120"/>
              </a:rPr>
              <a:t>79</a:t>
            </a:r>
            <a:r>
              <a:rPr lang="zh-TW" altLang="en-US" sz="2400" b="1" dirty="0" smtClean="0">
                <a:solidFill>
                  <a:srgbClr val="7030A0"/>
                </a:solidFill>
                <a:latin typeface="標楷體" pitchFamily="65" charset="-120"/>
                <a:ea typeface="標楷體" pitchFamily="65" charset="-120"/>
              </a:rPr>
              <a:t>勞福</a:t>
            </a:r>
            <a:r>
              <a:rPr lang="en-US" altLang="zh-TW" sz="2400" b="1" dirty="0" smtClean="0">
                <a:solidFill>
                  <a:srgbClr val="7030A0"/>
                </a:solidFill>
                <a:latin typeface="標楷體" pitchFamily="65" charset="-120"/>
                <a:ea typeface="標楷體" pitchFamily="65" charset="-120"/>
              </a:rPr>
              <a:t>1</a:t>
            </a:r>
            <a:r>
              <a:rPr lang="zh-TW" altLang="en-US" sz="2400" b="1" dirty="0" smtClean="0">
                <a:solidFill>
                  <a:srgbClr val="7030A0"/>
                </a:solidFill>
                <a:latin typeface="標楷體" pitchFamily="65" charset="-120"/>
                <a:ea typeface="標楷體" pitchFamily="65" charset="-120"/>
              </a:rPr>
              <a:t>字第</a:t>
            </a:r>
            <a:r>
              <a:rPr lang="en-US" altLang="zh-TW" sz="2400" b="1" dirty="0" smtClean="0">
                <a:solidFill>
                  <a:srgbClr val="7030A0"/>
                </a:solidFill>
                <a:latin typeface="標楷體" pitchFamily="65" charset="-120"/>
                <a:ea typeface="標楷體" pitchFamily="65" charset="-120"/>
              </a:rPr>
              <a:t>16449</a:t>
            </a:r>
            <a:r>
              <a:rPr lang="zh-TW" altLang="en-US" sz="2400" b="1" dirty="0" smtClean="0">
                <a:solidFill>
                  <a:srgbClr val="7030A0"/>
                </a:solidFill>
                <a:latin typeface="標楷體" pitchFamily="65" charset="-120"/>
                <a:ea typeface="標楷體" pitchFamily="65" charset="-120"/>
              </a:rPr>
              <a:t>號</a:t>
            </a:r>
            <a:endParaRPr lang="en-US" altLang="zh-TW" sz="24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400" b="1" dirty="0" smtClean="0">
                <a:latin typeface="標楷體" pitchFamily="65" charset="-120"/>
                <a:ea typeface="標楷體" pitchFamily="65" charset="-120"/>
              </a:rPr>
              <a:t>   事業單位職工福利委員會成立時，其產業工會若尚未成</a:t>
            </a:r>
            <a:endParaRPr lang="en-US" altLang="zh-TW" sz="2400" b="1" dirty="0" smtClean="0">
              <a:latin typeface="標楷體" pitchFamily="65" charset="-120"/>
              <a:ea typeface="標楷體" pitchFamily="65" charset="-120"/>
            </a:endParaRPr>
          </a:p>
          <a:p>
            <a:pPr marL="0" indent="0">
              <a:buFont typeface="Wingdings" pitchFamily="2" charset="2"/>
              <a:buNone/>
            </a:pPr>
            <a:r>
              <a:rPr lang="zh-TW" altLang="en-US" sz="2400" b="1" dirty="0" smtClean="0">
                <a:latin typeface="標楷體" pitchFamily="65" charset="-120"/>
                <a:ea typeface="標楷體" pitchFamily="65" charset="-120"/>
              </a:rPr>
              <a:t>   立，職工福利委員會委員產生方式，除勞方代表不得少</a:t>
            </a:r>
            <a:endParaRPr lang="en-US" altLang="zh-TW" sz="2400" b="1" dirty="0" smtClean="0">
              <a:latin typeface="標楷體" pitchFamily="65" charset="-120"/>
              <a:ea typeface="標楷體" pitchFamily="65" charset="-120"/>
            </a:endParaRPr>
          </a:p>
          <a:p>
            <a:pPr marL="0" indent="0">
              <a:buFont typeface="Wingdings" pitchFamily="2" charset="2"/>
              <a:buNone/>
            </a:pPr>
            <a:r>
              <a:rPr lang="zh-TW" altLang="en-US" sz="2400" b="1" dirty="0" smtClean="0">
                <a:latin typeface="標楷體" pitchFamily="65" charset="-120"/>
                <a:ea typeface="標楷體" pitchFamily="65" charset="-120"/>
              </a:rPr>
              <a:t>   於</a:t>
            </a:r>
            <a:r>
              <a:rPr lang="en-US" altLang="zh-TW" sz="2400" b="1" dirty="0" smtClean="0">
                <a:latin typeface="標楷體" pitchFamily="65" charset="-120"/>
                <a:ea typeface="標楷體" pitchFamily="65" charset="-120"/>
              </a:rPr>
              <a:t>2/3</a:t>
            </a:r>
            <a:r>
              <a:rPr lang="zh-TW" altLang="en-US" sz="2400" b="1" dirty="0" smtClean="0">
                <a:latin typeface="標楷體" pitchFamily="65" charset="-120"/>
                <a:ea typeface="標楷體" pitchFamily="65" charset="-120"/>
              </a:rPr>
              <a:t>外，悉依其組織章程規定辦理，</a:t>
            </a:r>
            <a:r>
              <a:rPr lang="zh-TW" altLang="en-US" sz="2400" b="1" dirty="0" smtClean="0">
                <a:solidFill>
                  <a:srgbClr val="0000CC"/>
                </a:solidFill>
                <a:latin typeface="標楷體" pitchFamily="65" charset="-120"/>
                <a:ea typeface="標楷體" pitchFamily="65" charset="-120"/>
              </a:rPr>
              <a:t>惟產業工會成立後</a:t>
            </a:r>
            <a:endParaRPr lang="en-US" altLang="zh-TW" sz="2400" b="1" dirty="0" smtClean="0">
              <a:solidFill>
                <a:srgbClr val="0000CC"/>
              </a:solidFill>
              <a:latin typeface="標楷體" pitchFamily="65" charset="-120"/>
              <a:ea typeface="標楷體" pitchFamily="65" charset="-120"/>
            </a:endParaRPr>
          </a:p>
          <a:p>
            <a:pPr marL="0" indent="0">
              <a:buFont typeface="Wingdings" pitchFamily="2" charset="2"/>
              <a:buNone/>
            </a:pPr>
            <a:r>
              <a:rPr lang="zh-TW" altLang="en-US" sz="2400" b="1" dirty="0" smtClean="0">
                <a:solidFill>
                  <a:srgbClr val="0000CC"/>
                </a:solidFill>
                <a:latin typeface="標楷體" pitchFamily="65" charset="-120"/>
                <a:ea typeface="標楷體" pitchFamily="65" charset="-120"/>
              </a:rPr>
              <a:t>   ，主管機關應即輔導該職工福利委員會修訂章程，並於</a:t>
            </a:r>
            <a:endParaRPr lang="en-US" altLang="zh-TW" sz="2400" b="1" dirty="0" smtClean="0">
              <a:solidFill>
                <a:srgbClr val="0000CC"/>
              </a:solidFill>
              <a:latin typeface="標楷體" pitchFamily="65" charset="-120"/>
              <a:ea typeface="標楷體" pitchFamily="65" charset="-120"/>
            </a:endParaRPr>
          </a:p>
          <a:p>
            <a:pPr marL="0" indent="0">
              <a:buFont typeface="Wingdings" pitchFamily="2" charset="2"/>
              <a:buNone/>
            </a:pPr>
            <a:r>
              <a:rPr lang="zh-TW" altLang="en-US" sz="2400" b="1" dirty="0" smtClean="0">
                <a:solidFill>
                  <a:srgbClr val="0000CC"/>
                </a:solidFill>
                <a:latin typeface="標楷體" pitchFamily="65" charset="-120"/>
                <a:ea typeface="標楷體" pitchFamily="65" charset="-120"/>
              </a:rPr>
              <a:t>   任期屆滿後依據新修訂之章程重新改選</a:t>
            </a:r>
            <a:r>
              <a:rPr lang="zh-TW" altLang="en-US"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marL="0" indent="0">
              <a:buFont typeface="Wingdings" pitchFamily="2" charset="2"/>
              <a:buNone/>
            </a:pPr>
            <a:endParaRPr lang="zh-TW" altLang="en-US" sz="2400" b="1" dirty="0" smtClean="0">
              <a:latin typeface="標楷體" pitchFamily="65" charset="-120"/>
              <a:ea typeface="標楷體" pitchFamily="65" charset="-120"/>
            </a:endParaRPr>
          </a:p>
        </p:txBody>
      </p:sp>
      <p:sp>
        <p:nvSpPr>
          <p:cNvPr id="6042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47BCB4E-4972-4F3E-839C-F6F14933B709}" type="slidenum">
              <a:rPr kumimoji="0" lang="en-US" altLang="zh-TW" smtClean="0"/>
              <a:pPr eaLnBrk="1" hangingPunct="1"/>
              <a:t>57</a:t>
            </a:fld>
            <a:endParaRPr kumimoji="0" lang="en-US" altLang="zh-TW"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標題 1"/>
          <p:cNvSpPr>
            <a:spLocks noGrp="1"/>
          </p:cNvSpPr>
          <p:nvPr>
            <p:ph type="title"/>
          </p:nvPr>
        </p:nvSpPr>
        <p:spPr>
          <a:xfrm>
            <a:off x="1042988" y="620713"/>
            <a:ext cx="7793037" cy="1462087"/>
          </a:xfrm>
        </p:spPr>
        <p:txBody>
          <a:bodyPr/>
          <a:lstStyle/>
          <a:p>
            <a:r>
              <a:rPr lang="zh-TW" altLang="en-US" sz="2800" b="1" smtClean="0">
                <a:solidFill>
                  <a:srgbClr val="FF0000"/>
                </a:solidFill>
                <a:latin typeface="標楷體" pitchFamily="65" charset="-120"/>
                <a:ea typeface="標楷體" pitchFamily="65" charset="-120"/>
              </a:rPr>
              <a:t>已成立之職工福利委員會，於僱用職工人數未達七人時，應如何處理。</a:t>
            </a:r>
            <a:r>
              <a:rPr lang="en-US" altLang="zh-TW" sz="2800" b="1" smtClean="0">
                <a:solidFill>
                  <a:srgbClr val="FF0000"/>
                </a:solidFill>
                <a:latin typeface="標楷體" pitchFamily="65" charset="-120"/>
                <a:ea typeface="標楷體" pitchFamily="65" charset="-120"/>
              </a:rPr>
              <a:t/>
            </a:r>
            <a:br>
              <a:rPr lang="en-US" altLang="zh-TW" sz="2800" b="1" smtClean="0">
                <a:solidFill>
                  <a:srgbClr val="FF0000"/>
                </a:solidFill>
                <a:latin typeface="標楷體" pitchFamily="65" charset="-120"/>
                <a:ea typeface="標楷體" pitchFamily="65" charset="-120"/>
              </a:rPr>
            </a:br>
            <a:endParaRPr lang="zh-TW" altLang="en-US" sz="2800" smtClean="0"/>
          </a:p>
        </p:txBody>
      </p:sp>
      <p:sp>
        <p:nvSpPr>
          <p:cNvPr id="3" name="文字版面配置區 2"/>
          <p:cNvSpPr>
            <a:spLocks noGrp="1"/>
          </p:cNvSpPr>
          <p:nvPr>
            <p:ph type="body" sz="half" idx="1"/>
          </p:nvPr>
        </p:nvSpPr>
        <p:spPr>
          <a:xfrm>
            <a:off x="468313" y="2017713"/>
            <a:ext cx="8207375" cy="4114800"/>
          </a:xfrm>
        </p:spPr>
        <p:txBody>
          <a:bodyPr/>
          <a:lstStyle/>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80</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8</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2</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80</a:t>
            </a:r>
            <a:r>
              <a:rPr lang="zh-TW" altLang="en-US" sz="2000" b="1" dirty="0" smtClean="0">
                <a:solidFill>
                  <a:srgbClr val="7030A0"/>
                </a:solidFill>
                <a:latin typeface="標楷體" pitchFamily="65" charset="-120"/>
                <a:ea typeface="標楷體" pitchFamily="65" charset="-120"/>
              </a:rPr>
              <a:t>勞福</a:t>
            </a:r>
            <a:r>
              <a:rPr lang="en-US" altLang="zh-TW" sz="2000" b="1" dirty="0" smtClean="0">
                <a:solidFill>
                  <a:srgbClr val="7030A0"/>
                </a:solidFill>
                <a:latin typeface="標楷體" pitchFamily="65" charset="-120"/>
                <a:ea typeface="標楷體" pitchFamily="65" charset="-120"/>
              </a:rPr>
              <a:t>1</a:t>
            </a:r>
            <a:r>
              <a:rPr lang="zh-TW" altLang="en-US" sz="2000" b="1" dirty="0" smtClean="0">
                <a:solidFill>
                  <a:srgbClr val="7030A0"/>
                </a:solidFill>
                <a:latin typeface="標楷體" pitchFamily="65" charset="-120"/>
                <a:ea typeface="標楷體" pitchFamily="65" charset="-120"/>
              </a:rPr>
              <a:t>字第</a:t>
            </a:r>
            <a:r>
              <a:rPr lang="en-US" altLang="zh-TW" sz="2000" b="1" dirty="0" smtClean="0">
                <a:solidFill>
                  <a:srgbClr val="7030A0"/>
                </a:solidFill>
                <a:latin typeface="標楷體" pitchFamily="65" charset="-120"/>
                <a:ea typeface="標楷體" pitchFamily="65" charset="-120"/>
              </a:rPr>
              <a:t>19701</a:t>
            </a:r>
            <a:r>
              <a:rPr lang="zh-TW" altLang="en-US" sz="2000" b="1" dirty="0" smtClean="0">
                <a:solidFill>
                  <a:srgbClr val="7030A0"/>
                </a:solidFill>
                <a:latin typeface="標楷體" pitchFamily="65" charset="-120"/>
                <a:ea typeface="標楷體" pitchFamily="65" charset="-120"/>
              </a:rPr>
              <a:t>號</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800" b="1" dirty="0" smtClean="0">
                <a:latin typeface="標楷體" pitchFamily="65" charset="-120"/>
                <a:ea typeface="標楷體" pitchFamily="65" charset="-120"/>
              </a:rPr>
              <a:t>依據職工福利金條例第</a:t>
            </a:r>
            <a:r>
              <a:rPr lang="en-US" altLang="zh-TW" sz="2800" b="1"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條：凡公營、私營之工廠、礦場或其他企業組織均應撥職工福利金辦理職工福利事業。原旨在鼓勵各事業單位成立職工福利事業、積極照顧職工福利。既已成立職工福利委員會，後因大量裁員至現有職工人數未達七人，</a:t>
            </a:r>
            <a:r>
              <a:rPr lang="zh-TW" altLang="en-US" sz="2800" b="1" u="sng" dirty="0" smtClean="0">
                <a:solidFill>
                  <a:srgbClr val="0000CC"/>
                </a:solidFill>
                <a:latin typeface="標楷體" pitchFamily="65" charset="-120"/>
                <a:ea typeface="標楷體" pitchFamily="65" charset="-120"/>
              </a:rPr>
              <a:t>可核定暫停職權運作</a:t>
            </a:r>
            <a:r>
              <a:rPr lang="zh-TW" altLang="en-US" sz="2800" b="1" dirty="0" smtClean="0">
                <a:latin typeface="標楷體" pitchFamily="65" charset="-120"/>
                <a:ea typeface="標楷體" pitchFamily="65" charset="-120"/>
              </a:rPr>
              <a:t>，</a:t>
            </a:r>
            <a:r>
              <a:rPr lang="zh-TW" altLang="en-US" sz="2800" b="1" dirty="0" smtClean="0">
                <a:solidFill>
                  <a:srgbClr val="0000CC"/>
                </a:solidFill>
                <a:latin typeface="標楷體" pitchFamily="65" charset="-120"/>
                <a:ea typeface="標楷體" pitchFamily="65" charset="-120"/>
              </a:rPr>
              <a:t>而由職工推選代表一人，會同雇主保管運用職工福利金繼續辦理職工福利事業</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a:defRPr/>
            </a:pPr>
            <a:endParaRPr lang="zh-TW" altLang="en-US" sz="2400" b="1" dirty="0">
              <a:latin typeface="標楷體" pitchFamily="65" charset="-120"/>
              <a:ea typeface="標楷體" pitchFamily="65" charset="-120"/>
            </a:endParaRPr>
          </a:p>
        </p:txBody>
      </p:sp>
      <p:sp>
        <p:nvSpPr>
          <p:cNvPr id="6144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B2FD0602-B801-4CF9-A245-D8A9746B6EF3}" type="slidenum">
              <a:rPr kumimoji="0" lang="en-US" altLang="zh-TW" smtClean="0"/>
              <a:pPr eaLnBrk="1" hangingPunct="1"/>
              <a:t>58</a:t>
            </a:fld>
            <a:endParaRPr kumimoji="0" lang="en-US" altLang="zh-TW"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標題 1"/>
          <p:cNvSpPr>
            <a:spLocks noGrp="1"/>
          </p:cNvSpPr>
          <p:nvPr>
            <p:ph type="title"/>
          </p:nvPr>
        </p:nvSpPr>
        <p:spPr>
          <a:xfrm>
            <a:off x="1187450" y="908050"/>
            <a:ext cx="7793038" cy="1152525"/>
          </a:xfrm>
        </p:spPr>
        <p:txBody>
          <a:bodyPr/>
          <a:lstStyle/>
          <a:p>
            <a:r>
              <a:rPr lang="zh-TW" altLang="en-US" sz="2800" b="1" smtClean="0">
                <a:solidFill>
                  <a:srgbClr val="FF0000"/>
                </a:solidFill>
                <a:latin typeface="標楷體" pitchFamily="65" charset="-120"/>
                <a:ea typeface="標楷體" pitchFamily="65" charset="-120"/>
              </a:rPr>
              <a:t>財團法人之職工福利委員會，其主任委員及工作人員不得支領主管特支費、交通費、工作獎金、不休假加班費及年終獎金。</a:t>
            </a:r>
            <a:r>
              <a:rPr lang="en-US" altLang="zh-TW" sz="2800" b="1" smtClean="0">
                <a:solidFill>
                  <a:srgbClr val="FF0000"/>
                </a:solidFill>
                <a:latin typeface="標楷體" pitchFamily="65" charset="-120"/>
                <a:ea typeface="標楷體" pitchFamily="65" charset="-120"/>
              </a:rPr>
              <a:t/>
            </a:r>
            <a:br>
              <a:rPr lang="en-US" altLang="zh-TW" sz="2800" b="1" smtClean="0">
                <a:solidFill>
                  <a:srgbClr val="FF0000"/>
                </a:solidFill>
                <a:latin typeface="標楷體" pitchFamily="65" charset="-120"/>
                <a:ea typeface="標楷體" pitchFamily="65" charset="-120"/>
              </a:rPr>
            </a:br>
            <a:endParaRPr lang="zh-TW" altLang="en-US" sz="2800" smtClean="0"/>
          </a:p>
        </p:txBody>
      </p:sp>
      <p:sp>
        <p:nvSpPr>
          <p:cNvPr id="3" name="文字版面配置區 2"/>
          <p:cNvSpPr>
            <a:spLocks noGrp="1"/>
          </p:cNvSpPr>
          <p:nvPr>
            <p:ph type="body" sz="half" idx="1"/>
          </p:nvPr>
        </p:nvSpPr>
        <p:spPr>
          <a:xfrm>
            <a:off x="250825" y="2017713"/>
            <a:ext cx="8642350" cy="4579937"/>
          </a:xfrm>
        </p:spPr>
        <p:txBody>
          <a:bodyPr/>
          <a:lstStyle/>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83</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5</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9</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83</a:t>
            </a:r>
            <a:r>
              <a:rPr lang="zh-TW" altLang="en-US" sz="2000" b="1" dirty="0" smtClean="0">
                <a:solidFill>
                  <a:srgbClr val="7030A0"/>
                </a:solidFill>
                <a:latin typeface="標楷體" pitchFamily="65" charset="-120"/>
                <a:ea typeface="標楷體" pitchFamily="65" charset="-120"/>
              </a:rPr>
              <a:t>勞福</a:t>
            </a:r>
            <a:r>
              <a:rPr lang="en-US" altLang="zh-TW" sz="2000" b="1" dirty="0" smtClean="0">
                <a:solidFill>
                  <a:srgbClr val="7030A0"/>
                </a:solidFill>
                <a:latin typeface="標楷體" pitchFamily="65" charset="-120"/>
                <a:ea typeface="標楷體" pitchFamily="65" charset="-120"/>
              </a:rPr>
              <a:t>1</a:t>
            </a:r>
            <a:r>
              <a:rPr lang="zh-TW" altLang="en-US" sz="2000" b="1" dirty="0" smtClean="0">
                <a:solidFill>
                  <a:srgbClr val="7030A0"/>
                </a:solidFill>
                <a:latin typeface="標楷體" pitchFamily="65" charset="-120"/>
                <a:ea typeface="標楷體" pitchFamily="65" charset="-120"/>
              </a:rPr>
              <a:t>字第</a:t>
            </a:r>
            <a:r>
              <a:rPr lang="en-US" altLang="zh-TW" sz="2000" b="1" dirty="0" smtClean="0">
                <a:solidFill>
                  <a:srgbClr val="7030A0"/>
                </a:solidFill>
                <a:latin typeface="標楷體" pitchFamily="65" charset="-120"/>
                <a:ea typeface="標楷體" pitchFamily="65" charset="-120"/>
              </a:rPr>
              <a:t>25271</a:t>
            </a:r>
            <a:r>
              <a:rPr lang="zh-TW" altLang="en-US" sz="2000" b="1" dirty="0" smtClean="0">
                <a:solidFill>
                  <a:srgbClr val="7030A0"/>
                </a:solidFill>
                <a:latin typeface="標楷體" pitchFamily="65" charset="-120"/>
                <a:ea typeface="標楷體" pitchFamily="65" charset="-120"/>
              </a:rPr>
              <a:t>號</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600" b="1" dirty="0" smtClean="0">
                <a:latin typeface="標楷體" pitchFamily="65" charset="-120"/>
                <a:ea typeface="標楷體" pitchFamily="65" charset="-120"/>
              </a:rPr>
              <a:t>職工福利委員會委員均為無給職，另為減輕福利金之負擔，避免職工福利委員會兼任人員之津貼，前經以</a:t>
            </a:r>
            <a:r>
              <a:rPr lang="en-US" altLang="zh-TW" sz="2600" b="1" dirty="0" smtClean="0">
                <a:latin typeface="標楷體" pitchFamily="65" charset="-120"/>
                <a:ea typeface="標楷體" pitchFamily="65" charset="-120"/>
              </a:rPr>
              <a:t>77</a:t>
            </a:r>
            <a:r>
              <a:rPr lang="zh-TW" altLang="en-US" sz="2600" b="1" dirty="0" smtClean="0">
                <a:latin typeface="標楷體" pitchFamily="65" charset="-120"/>
                <a:ea typeface="標楷體" pitchFamily="65" charset="-120"/>
              </a:rPr>
              <a:t>年</a:t>
            </a:r>
            <a:r>
              <a:rPr lang="en-US" altLang="zh-TW" sz="2600" b="1" dirty="0" smtClean="0">
                <a:latin typeface="標楷體" pitchFamily="65" charset="-120"/>
                <a:ea typeface="標楷體" pitchFamily="65" charset="-120"/>
              </a:rPr>
              <a:t>12</a:t>
            </a:r>
            <a:r>
              <a:rPr lang="zh-TW" altLang="en-US" sz="2600" b="1" dirty="0" smtClean="0">
                <a:latin typeface="標楷體" pitchFamily="65" charset="-120"/>
                <a:ea typeface="標楷體" pitchFamily="65" charset="-120"/>
              </a:rPr>
              <a:t>月</a:t>
            </a:r>
            <a:r>
              <a:rPr lang="en-US" altLang="zh-TW" sz="2600" b="1" dirty="0" smtClean="0">
                <a:latin typeface="標楷體" pitchFamily="65" charset="-120"/>
                <a:ea typeface="標楷體" pitchFamily="65" charset="-120"/>
              </a:rPr>
              <a:t>6</a:t>
            </a:r>
            <a:r>
              <a:rPr lang="zh-TW" altLang="en-US" sz="2600" b="1" dirty="0" smtClean="0">
                <a:latin typeface="標楷體" pitchFamily="65" charset="-120"/>
                <a:ea typeface="標楷體" pitchFamily="65" charset="-120"/>
              </a:rPr>
              <a:t>日台</a:t>
            </a:r>
            <a:r>
              <a:rPr lang="en-US" altLang="zh-TW" sz="2600" b="1" dirty="0" smtClean="0">
                <a:latin typeface="標楷體" pitchFamily="65" charset="-120"/>
                <a:ea typeface="標楷體" pitchFamily="65" charset="-120"/>
              </a:rPr>
              <a:t>77</a:t>
            </a:r>
            <a:r>
              <a:rPr lang="zh-TW" altLang="en-US" sz="2600" b="1" dirty="0" smtClean="0">
                <a:latin typeface="標楷體" pitchFamily="65" charset="-120"/>
                <a:ea typeface="標楷體" pitchFamily="65" charset="-120"/>
              </a:rPr>
              <a:t>勞福一字第</a:t>
            </a:r>
            <a:r>
              <a:rPr lang="en-US" altLang="zh-TW" sz="2600" b="1" dirty="0" smtClean="0">
                <a:latin typeface="標楷體" pitchFamily="65" charset="-120"/>
                <a:ea typeface="標楷體" pitchFamily="65" charset="-120"/>
              </a:rPr>
              <a:t>19008</a:t>
            </a:r>
            <a:r>
              <a:rPr lang="zh-TW" altLang="en-US" sz="2600" b="1" dirty="0" smtClean="0">
                <a:latin typeface="標楷體" pitchFamily="65" charset="-120"/>
                <a:ea typeface="標楷體" pitchFamily="65" charset="-120"/>
              </a:rPr>
              <a:t>號函釋，</a:t>
            </a:r>
            <a:r>
              <a:rPr lang="zh-TW" altLang="en-US" sz="2600" b="1" u="sng" dirty="0" smtClean="0">
                <a:solidFill>
                  <a:srgbClr val="0000CC"/>
                </a:solidFill>
                <a:latin typeface="標楷體" pitchFamily="65" charset="-120"/>
                <a:ea typeface="標楷體" pitchFamily="65" charset="-120"/>
              </a:rPr>
              <a:t>可提經職工福利委員會通過後在福利金以外之經費或財源籌措之</a:t>
            </a:r>
            <a:r>
              <a:rPr lang="zh-TW" altLang="en-US" sz="2600" b="1" dirty="0" smtClean="0">
                <a:latin typeface="標楷體" pitchFamily="65" charset="-120"/>
                <a:ea typeface="標楷體" pitchFamily="65" charset="-120"/>
              </a:rPr>
              <a:t>，但不宜為經常、例行性之給與。準此，本案職工福利委員會不論是否為財團法人，其工作人員如由事業單位員工調任者，仍依前開規定辦理。</a:t>
            </a:r>
            <a:r>
              <a:rPr lang="zh-TW" altLang="en-US" sz="2600" b="1" dirty="0" smtClean="0">
                <a:solidFill>
                  <a:srgbClr val="0000CC"/>
                </a:solidFill>
                <a:latin typeface="標楷體" pitchFamily="65" charset="-120"/>
                <a:ea typeface="標楷體" pitchFamily="65" charset="-120"/>
              </a:rPr>
              <a:t>不得由職工福利金中支付主管特支費、交通費、工作獎金、不休假加班費及年終獎金。</a:t>
            </a:r>
            <a:endParaRPr lang="en-US" altLang="zh-TW" sz="2600" b="1" dirty="0" smtClean="0">
              <a:solidFill>
                <a:srgbClr val="0000CC"/>
              </a:solidFill>
              <a:latin typeface="標楷體" pitchFamily="65" charset="-120"/>
              <a:ea typeface="標楷體" pitchFamily="65" charset="-120"/>
            </a:endParaRPr>
          </a:p>
          <a:p>
            <a:pPr>
              <a:defRPr/>
            </a:pPr>
            <a:endParaRPr lang="zh-TW" altLang="en-US" sz="2400" b="1" dirty="0">
              <a:latin typeface="標楷體" pitchFamily="65" charset="-120"/>
              <a:ea typeface="標楷體" pitchFamily="65" charset="-120"/>
            </a:endParaRPr>
          </a:p>
        </p:txBody>
      </p:sp>
      <p:sp>
        <p:nvSpPr>
          <p:cNvPr id="6246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CEEB9D1-23A2-406C-987C-B8EADC981DB5}" type="slidenum">
              <a:rPr kumimoji="0" lang="en-US" altLang="zh-TW" smtClean="0"/>
              <a:pPr eaLnBrk="1" hangingPunct="1"/>
              <a:t>59</a:t>
            </a:fld>
            <a:endParaRPr kumimoji="0" lang="en-US" altLang="zh-TW"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p:txBody>
          <a:bodyPr/>
          <a:lstStyle/>
          <a:p>
            <a:r>
              <a:rPr lang="zh-TW" altLang="en-US" b="1" smtClean="0">
                <a:solidFill>
                  <a:schemeClr val="tx1"/>
                </a:solidFill>
                <a:latin typeface="標楷體" pitchFamily="65" charset="-120"/>
                <a:ea typeface="標楷體" pitchFamily="65" charset="-120"/>
              </a:rPr>
              <a:t>適用對象</a:t>
            </a:r>
            <a:endParaRPr lang="zh-TW" altLang="en-US" smtClean="0"/>
          </a:p>
        </p:txBody>
      </p:sp>
      <p:sp>
        <p:nvSpPr>
          <p:cNvPr id="3" name="內容版面配置區 2"/>
          <p:cNvSpPr>
            <a:spLocks noGrp="1"/>
          </p:cNvSpPr>
          <p:nvPr>
            <p:ph idx="1"/>
          </p:nvPr>
        </p:nvSpPr>
        <p:spPr/>
        <p:txBody>
          <a:bodyPr/>
          <a:lstStyle/>
          <a:p>
            <a:pPr>
              <a:defRPr/>
            </a:pPr>
            <a:r>
              <a:rPr lang="zh-TW" altLang="en-US" b="1" dirty="0" smtClean="0">
                <a:solidFill>
                  <a:srgbClr val="FF0000"/>
                </a:solidFill>
                <a:latin typeface="標楷體" pitchFamily="65" charset="-120"/>
                <a:ea typeface="標楷體" pitchFamily="65" charset="-120"/>
              </a:rPr>
              <a:t>其他企業組織之範圍</a:t>
            </a:r>
            <a:endParaRPr lang="en-US" altLang="zh-TW" b="1" dirty="0" smtClean="0">
              <a:solidFill>
                <a:srgbClr val="FF0000"/>
              </a:solidFill>
              <a:latin typeface="標楷體" pitchFamily="65" charset="-120"/>
              <a:ea typeface="標楷體" pitchFamily="65" charset="-120"/>
            </a:endParaRPr>
          </a:p>
          <a:p>
            <a:pPr marL="0" indent="0">
              <a:buFont typeface="Wingdings" pitchFamily="2" charset="2"/>
              <a:buNone/>
              <a:defRPr/>
            </a:pPr>
            <a:r>
              <a:rPr lang="zh-TW" altLang="en-US" b="1" dirty="0" smtClean="0">
                <a:latin typeface="標楷體" pitchFamily="65" charset="-120"/>
                <a:ea typeface="標楷體" pitchFamily="65" charset="-120"/>
              </a:rPr>
              <a:t>依職工福利金條例第</a:t>
            </a: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條第</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項規定，訂定</a:t>
            </a:r>
            <a:r>
              <a:rPr lang="zh-TW"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其他企業組織之範圍</a:t>
            </a:r>
            <a:r>
              <a:rPr lang="zh-TW"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，為平時僱用職工在</a:t>
            </a:r>
            <a:r>
              <a:rPr lang="zh-TW" altLang="en-US" sz="3600" b="1" dirty="0" smtClean="0">
                <a:solidFill>
                  <a:srgbClr val="0000CC"/>
                </a:solidFill>
                <a:latin typeface="標楷體" pitchFamily="65" charset="-120"/>
                <a:ea typeface="標楷體" pitchFamily="65" charset="-120"/>
              </a:rPr>
              <a:t>五十人以上</a:t>
            </a:r>
            <a:r>
              <a:rPr lang="zh-TW" altLang="en-US" b="1" dirty="0" smtClean="0">
                <a:latin typeface="標楷體" pitchFamily="65" charset="-120"/>
                <a:ea typeface="標楷體" pitchFamily="65" charset="-120"/>
              </a:rPr>
              <a:t>之金融機構、公司、行號、農、漁、牧場等。</a:t>
            </a:r>
            <a:endParaRPr lang="zh-TW" altLang="zh-TW" b="1" dirty="0" smtClean="0">
              <a:latin typeface="標楷體" pitchFamily="65" charset="-120"/>
              <a:ea typeface="標楷體" pitchFamily="65" charset="-120"/>
            </a:endParaRPr>
          </a:p>
          <a:p>
            <a:pPr>
              <a:defRPr/>
            </a:pPr>
            <a:endParaRPr lang="zh-TW" altLang="en-US" dirty="0"/>
          </a:p>
        </p:txBody>
      </p:sp>
      <p:sp>
        <p:nvSpPr>
          <p:cNvPr id="819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2E82080-71A7-40C2-A908-82D80B1382F6}" type="slidenum">
              <a:rPr kumimoji="0" lang="en-US" altLang="zh-TW" smtClean="0"/>
              <a:pPr eaLnBrk="1" hangingPunct="1"/>
              <a:t>6</a:t>
            </a:fld>
            <a:endParaRPr kumimoji="0" lang="en-US" altLang="zh-TW"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標題 1"/>
          <p:cNvSpPr>
            <a:spLocks noGrp="1"/>
          </p:cNvSpPr>
          <p:nvPr>
            <p:ph type="title"/>
          </p:nvPr>
        </p:nvSpPr>
        <p:spPr>
          <a:xfrm>
            <a:off x="1187450" y="549275"/>
            <a:ext cx="7793038" cy="1462088"/>
          </a:xfrm>
        </p:spPr>
        <p:txBody>
          <a:bodyPr/>
          <a:lstStyle/>
          <a:p>
            <a:r>
              <a:rPr lang="zh-TW" altLang="en-US" sz="2800" b="1" smtClean="0">
                <a:solidFill>
                  <a:srgbClr val="FF0000"/>
                </a:solidFill>
                <a:latin typeface="標楷體" pitchFamily="65" charset="-120"/>
                <a:ea typeface="標楷體" pitchFamily="65" charset="-120"/>
              </a:rPr>
              <a:t>工會推選之福利委員調離原單位時其委員身分是否自然喪失疑義</a:t>
            </a:r>
            <a:r>
              <a:rPr lang="en-US" altLang="zh-TW" sz="2800" b="1" smtClean="0">
                <a:solidFill>
                  <a:srgbClr val="FF0000"/>
                </a:solidFill>
                <a:latin typeface="標楷體" pitchFamily="65" charset="-120"/>
                <a:ea typeface="標楷體" pitchFamily="65" charset="-120"/>
              </a:rPr>
              <a:t/>
            </a:r>
            <a:br>
              <a:rPr lang="en-US" altLang="zh-TW" sz="2800" b="1" smtClean="0">
                <a:solidFill>
                  <a:srgbClr val="FF0000"/>
                </a:solidFill>
                <a:latin typeface="標楷體" pitchFamily="65" charset="-120"/>
                <a:ea typeface="標楷體" pitchFamily="65" charset="-120"/>
              </a:rPr>
            </a:br>
            <a:endParaRPr lang="zh-TW" altLang="en-US" sz="2800" smtClean="0"/>
          </a:p>
        </p:txBody>
      </p:sp>
      <p:sp>
        <p:nvSpPr>
          <p:cNvPr id="3" name="文字版面配置區 2"/>
          <p:cNvSpPr>
            <a:spLocks noGrp="1"/>
          </p:cNvSpPr>
          <p:nvPr>
            <p:ph type="body" sz="half" idx="1"/>
          </p:nvPr>
        </p:nvSpPr>
        <p:spPr>
          <a:xfrm>
            <a:off x="684213" y="1989138"/>
            <a:ext cx="8208962" cy="4608512"/>
          </a:xfrm>
        </p:spPr>
        <p:txBody>
          <a:bodyPr/>
          <a:lstStyle/>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80</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11</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11</a:t>
            </a:r>
            <a:r>
              <a:rPr lang="zh-TW" altLang="en-US" sz="2000" b="1" dirty="0" smtClean="0">
                <a:solidFill>
                  <a:srgbClr val="7030A0"/>
                </a:solidFill>
                <a:latin typeface="標楷體" pitchFamily="65" charset="-120"/>
                <a:ea typeface="標楷體" pitchFamily="65" charset="-120"/>
              </a:rPr>
              <a:t>日臺</a:t>
            </a:r>
            <a:r>
              <a:rPr lang="en-US" altLang="zh-TW" sz="2000" b="1" dirty="0" smtClean="0">
                <a:solidFill>
                  <a:srgbClr val="7030A0"/>
                </a:solidFill>
                <a:latin typeface="標楷體" pitchFamily="65" charset="-120"/>
                <a:ea typeface="標楷體" pitchFamily="65" charset="-120"/>
              </a:rPr>
              <a:t>80</a:t>
            </a:r>
            <a:r>
              <a:rPr lang="zh-TW" altLang="en-US" sz="2000" b="1" dirty="0" smtClean="0">
                <a:solidFill>
                  <a:srgbClr val="7030A0"/>
                </a:solidFill>
                <a:latin typeface="標楷體" pitchFamily="65" charset="-120"/>
                <a:ea typeface="標楷體" pitchFamily="65" charset="-120"/>
              </a:rPr>
              <a:t>勞福一字第</a:t>
            </a:r>
            <a:r>
              <a:rPr lang="en-US" altLang="zh-TW" sz="2000" b="1" dirty="0" smtClean="0">
                <a:solidFill>
                  <a:srgbClr val="7030A0"/>
                </a:solidFill>
                <a:latin typeface="標楷體" pitchFamily="65" charset="-120"/>
                <a:ea typeface="標楷體" pitchFamily="65" charset="-120"/>
              </a:rPr>
              <a:t>28667</a:t>
            </a:r>
            <a:r>
              <a:rPr lang="zh-TW" altLang="en-US" sz="2000" b="1" dirty="0" smtClean="0">
                <a:solidFill>
                  <a:srgbClr val="7030A0"/>
                </a:solidFill>
                <a:latin typeface="標楷體" pitchFamily="65" charset="-120"/>
                <a:ea typeface="標楷體" pitchFamily="65" charset="-120"/>
              </a:rPr>
              <a:t>號</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600" b="1" dirty="0" smtClean="0">
                <a:latin typeface="標楷體" pitchFamily="65" charset="-120"/>
                <a:ea typeface="標楷體" pitchFamily="65" charset="-120"/>
              </a:rPr>
              <a:t>查職工福利金條例及職工福利委員會組織規程，對於福利委員調離原單位時其委員身份是否自然喪失乙節並無明文規定，惟本於職工福利委員會組織特性，如</a:t>
            </a:r>
            <a:r>
              <a:rPr lang="zh-TW" altLang="en-US" sz="2600" b="1" u="sng" dirty="0" smtClean="0">
                <a:latin typeface="標楷體" pitchFamily="65" charset="-120"/>
                <a:ea typeface="標楷體" pitchFamily="65" charset="-120"/>
              </a:rPr>
              <a:t>委員係該單位代表者，其委員身份可否因調離原單位而喪失</a:t>
            </a:r>
            <a:r>
              <a:rPr lang="zh-TW" altLang="en-US" sz="2600" b="1" dirty="0" smtClean="0">
                <a:latin typeface="標楷體" pitchFamily="65" charset="-120"/>
                <a:ea typeface="標楷體" pitchFamily="65" charset="-120"/>
              </a:rPr>
              <a:t>，</a:t>
            </a:r>
            <a:r>
              <a:rPr lang="zh-TW" altLang="en-US" sz="2600" b="1" u="sng" dirty="0" smtClean="0">
                <a:latin typeface="標楷體" pitchFamily="65" charset="-120"/>
                <a:ea typeface="標楷體" pitchFamily="65" charset="-120"/>
              </a:rPr>
              <a:t>得於</a:t>
            </a:r>
            <a:r>
              <a:rPr lang="zh-TW" altLang="en-US" sz="2600" b="1" u="sng" dirty="0" smtClean="0">
                <a:solidFill>
                  <a:srgbClr val="0000CC"/>
                </a:solidFill>
                <a:latin typeface="標楷體" pitchFamily="65" charset="-120"/>
                <a:ea typeface="標楷體" pitchFamily="65" charset="-120"/>
              </a:rPr>
              <a:t>工會章程</a:t>
            </a:r>
            <a:r>
              <a:rPr lang="zh-TW" altLang="en-US" sz="2600" b="1" u="sng" dirty="0" smtClean="0">
                <a:latin typeface="標楷體" pitchFamily="65" charset="-120"/>
                <a:ea typeface="標楷體" pitchFamily="65" charset="-120"/>
              </a:rPr>
              <a:t>或</a:t>
            </a:r>
            <a:r>
              <a:rPr lang="zh-TW" altLang="en-US" sz="2600" b="1" u="sng" dirty="0" smtClean="0">
                <a:solidFill>
                  <a:srgbClr val="0000CC"/>
                </a:solidFill>
                <a:latin typeface="標楷體" pitchFamily="65" charset="-120"/>
                <a:ea typeface="標楷體" pitchFamily="65" charset="-120"/>
              </a:rPr>
              <a:t>選舉辦法</a:t>
            </a:r>
            <a:r>
              <a:rPr lang="zh-TW" altLang="en-US" sz="2600" b="1" u="sng" dirty="0" smtClean="0">
                <a:latin typeface="標楷體" pitchFamily="65" charset="-120"/>
                <a:ea typeface="標楷體" pitchFamily="65" charset="-120"/>
              </a:rPr>
              <a:t>中</a:t>
            </a:r>
            <a:r>
              <a:rPr lang="zh-TW" altLang="en-US" sz="2600" b="1" u="sng" dirty="0" smtClean="0">
                <a:solidFill>
                  <a:srgbClr val="0000CC"/>
                </a:solidFill>
                <a:latin typeface="標楷體" pitchFamily="65" charset="-120"/>
                <a:ea typeface="標楷體" pitchFamily="65" charset="-120"/>
              </a:rPr>
              <a:t>自行決定</a:t>
            </a:r>
            <a:r>
              <a:rPr lang="zh-TW" altLang="en-US" sz="2600" b="1" dirty="0" smtClean="0">
                <a:latin typeface="標楷體" pitchFamily="65" charset="-120"/>
                <a:ea typeface="標楷體" pitchFamily="65" charset="-120"/>
              </a:rPr>
              <a:t>。</a:t>
            </a:r>
            <a:endParaRPr lang="en-US" altLang="zh-TW" sz="2600" b="1" dirty="0" smtClean="0">
              <a:latin typeface="標楷體" pitchFamily="65" charset="-120"/>
              <a:ea typeface="標楷體" pitchFamily="65" charset="-120"/>
            </a:endParaRPr>
          </a:p>
          <a:p>
            <a:pPr marL="0" indent="0">
              <a:buFont typeface="Wingdings" pitchFamily="2" charset="2"/>
              <a:buNone/>
              <a:defRPr/>
            </a:pPr>
            <a:endParaRPr lang="en-US" altLang="zh-TW" sz="2400" b="1" dirty="0" smtClean="0">
              <a:latin typeface="標楷體" pitchFamily="65" charset="-120"/>
              <a:ea typeface="標楷體" pitchFamily="65" charset="-120"/>
            </a:endParaRPr>
          </a:p>
          <a:p>
            <a:pPr marL="0" indent="0">
              <a:buFont typeface="Wingdings" pitchFamily="2" charset="2"/>
              <a:buNone/>
              <a:defRPr/>
            </a:pPr>
            <a:endParaRPr lang="en-US" altLang="zh-TW" sz="2400" b="1" dirty="0" smtClean="0">
              <a:latin typeface="標楷體" pitchFamily="65" charset="-120"/>
              <a:ea typeface="標楷體" pitchFamily="65" charset="-120"/>
            </a:endParaRPr>
          </a:p>
          <a:p>
            <a:pPr marL="0" indent="0">
              <a:buFont typeface="Wingdings" pitchFamily="2" charset="2"/>
              <a:buNone/>
              <a:defRPr/>
            </a:pPr>
            <a:r>
              <a:rPr lang="zh-TW" altLang="en-US" sz="2400" b="1" dirty="0" smtClean="0"/>
              <a:t>*</a:t>
            </a:r>
            <a:r>
              <a:rPr lang="zh-TW" altLang="zh-TW" sz="2400" b="1" dirty="0" smtClean="0"/>
              <a:t>「</a:t>
            </a:r>
            <a:r>
              <a:rPr lang="zh-TW" altLang="en-US" sz="2400" b="1" dirty="0" smtClean="0">
                <a:latin typeface="標楷體" pitchFamily="65" charset="-120"/>
                <a:ea typeface="標楷體" pitchFamily="65" charset="-120"/>
              </a:rPr>
              <a:t>職工福利金條例及職工福利委員會組織規程</a:t>
            </a:r>
            <a:r>
              <a:rPr lang="zh-TW" altLang="zh-TW" sz="2400" b="1" dirty="0" smtClean="0"/>
              <a:t>」</a:t>
            </a:r>
            <a:r>
              <a:rPr lang="zh-TW" altLang="en-US" sz="2400" b="1" dirty="0" smtClean="0">
                <a:latin typeface="標楷體" pitchFamily="65" charset="-120"/>
                <a:ea typeface="標楷體" pitchFamily="65" charset="-120"/>
              </a:rPr>
              <a:t>名稱已修正為</a:t>
            </a:r>
            <a:r>
              <a:rPr lang="zh-TW" altLang="zh-TW" sz="2400" b="1" dirty="0" smtClean="0"/>
              <a:t>「</a:t>
            </a:r>
            <a:r>
              <a:rPr lang="zh-TW" altLang="en-US" sz="2400" b="1" dirty="0" smtClean="0">
                <a:latin typeface="標楷體" pitchFamily="65" charset="-120"/>
                <a:ea typeface="標楷體" pitchFamily="65" charset="-120"/>
              </a:rPr>
              <a:t>職工福利委員會組織準則</a:t>
            </a:r>
            <a:r>
              <a:rPr lang="zh-TW" altLang="zh-TW" sz="2400" b="1" dirty="0" smtClean="0"/>
              <a:t>」</a:t>
            </a:r>
            <a:endParaRPr lang="en-US" altLang="zh-TW" sz="2400" b="1" dirty="0" smtClean="0">
              <a:latin typeface="標楷體" pitchFamily="65" charset="-120"/>
              <a:ea typeface="標楷體" pitchFamily="65" charset="-120"/>
            </a:endParaRPr>
          </a:p>
          <a:p>
            <a:pPr>
              <a:defRPr/>
            </a:pPr>
            <a:endParaRPr lang="zh-TW" altLang="en-US" sz="2400" dirty="0">
              <a:latin typeface="標楷體" pitchFamily="65" charset="-120"/>
              <a:ea typeface="標楷體" pitchFamily="65" charset="-120"/>
            </a:endParaRPr>
          </a:p>
        </p:txBody>
      </p:sp>
      <p:sp>
        <p:nvSpPr>
          <p:cNvPr id="6349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BDBBDAB4-C3BF-492F-B5C6-38B82B529E10}" type="slidenum">
              <a:rPr kumimoji="0" lang="en-US" altLang="zh-TW" smtClean="0"/>
              <a:pPr eaLnBrk="1" hangingPunct="1"/>
              <a:t>60</a:t>
            </a:fld>
            <a:endParaRPr kumimoji="0" lang="en-US" altLang="zh-TW"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標題 1"/>
          <p:cNvSpPr>
            <a:spLocks noGrp="1"/>
          </p:cNvSpPr>
          <p:nvPr>
            <p:ph type="title"/>
          </p:nvPr>
        </p:nvSpPr>
        <p:spPr>
          <a:xfrm>
            <a:off x="1090613" y="692150"/>
            <a:ext cx="8081962" cy="1462088"/>
          </a:xfrm>
        </p:spPr>
        <p:txBody>
          <a:bodyPr/>
          <a:lstStyle/>
          <a:p>
            <a:r>
              <a:rPr lang="zh-TW" altLang="en-US" sz="3200" b="1" smtClean="0">
                <a:solidFill>
                  <a:srgbClr val="FF0000"/>
                </a:solidFill>
                <a:latin typeface="標楷體" pitchFamily="65" charset="-120"/>
                <a:ea typeface="標楷體" pitchFamily="65" charset="-120"/>
              </a:rPr>
              <a:t>職工福利委員會在非屬工作時間召開委員會，不視為延長工時工作</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3" name="文字版面配置區 2"/>
          <p:cNvSpPr>
            <a:spLocks noGrp="1"/>
          </p:cNvSpPr>
          <p:nvPr>
            <p:ph type="body" sz="half" idx="1"/>
          </p:nvPr>
        </p:nvSpPr>
        <p:spPr>
          <a:xfrm>
            <a:off x="323850" y="2017713"/>
            <a:ext cx="8640763" cy="4579937"/>
          </a:xfrm>
        </p:spPr>
        <p:txBody>
          <a:bodyPr/>
          <a:lstStyle/>
          <a:p>
            <a:pPr marL="0" indent="0">
              <a:buFont typeface="Wingdings" pitchFamily="2" charset="2"/>
              <a:buNone/>
              <a:defRPr/>
            </a:pPr>
            <a:r>
              <a:rPr lang="zh-TW" altLang="en-US" sz="24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行院院勞工委員會</a:t>
            </a:r>
            <a:r>
              <a:rPr lang="en-US" altLang="zh-TW" sz="2000" b="1" dirty="0" smtClean="0">
                <a:solidFill>
                  <a:srgbClr val="7030A0"/>
                </a:solidFill>
                <a:latin typeface="標楷體" pitchFamily="65" charset="-120"/>
                <a:ea typeface="標楷體" pitchFamily="65" charset="-120"/>
              </a:rPr>
              <a:t>86</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4</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11</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86</a:t>
            </a:r>
            <a:r>
              <a:rPr lang="zh-TW" altLang="en-US" sz="2000" b="1" dirty="0" smtClean="0">
                <a:solidFill>
                  <a:srgbClr val="7030A0"/>
                </a:solidFill>
                <a:latin typeface="標楷體" pitchFamily="65" charset="-120"/>
                <a:ea typeface="標楷體" pitchFamily="65" charset="-120"/>
              </a:rPr>
              <a:t>勞福</a:t>
            </a:r>
            <a:r>
              <a:rPr lang="en-US" altLang="zh-TW" sz="2000" b="1" dirty="0" smtClean="0">
                <a:solidFill>
                  <a:srgbClr val="7030A0"/>
                </a:solidFill>
                <a:latin typeface="標楷體" pitchFamily="65" charset="-120"/>
                <a:ea typeface="標楷體" pitchFamily="65" charset="-120"/>
              </a:rPr>
              <a:t>1</a:t>
            </a:r>
            <a:r>
              <a:rPr lang="zh-TW" altLang="en-US" sz="2000" b="1" dirty="0" smtClean="0">
                <a:solidFill>
                  <a:srgbClr val="7030A0"/>
                </a:solidFill>
                <a:latin typeface="標楷體" pitchFamily="65" charset="-120"/>
                <a:ea typeface="標楷體" pitchFamily="65" charset="-120"/>
              </a:rPr>
              <a:t>字第</a:t>
            </a:r>
            <a:r>
              <a:rPr lang="en-US" altLang="zh-TW" sz="2000" b="1" dirty="0" smtClean="0">
                <a:solidFill>
                  <a:srgbClr val="7030A0"/>
                </a:solidFill>
                <a:latin typeface="標楷體" pitchFamily="65" charset="-120"/>
                <a:ea typeface="標楷體" pitchFamily="65" charset="-120"/>
              </a:rPr>
              <a:t>011538</a:t>
            </a:r>
            <a:r>
              <a:rPr lang="zh-TW" altLang="en-US" sz="2000" b="1" dirty="0" smtClean="0">
                <a:solidFill>
                  <a:srgbClr val="7030A0"/>
                </a:solidFill>
                <a:latin typeface="標楷體" pitchFamily="65" charset="-120"/>
                <a:ea typeface="標楷體" pitchFamily="65" charset="-120"/>
              </a:rPr>
              <a:t>號</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defRPr/>
            </a:pPr>
            <a:endParaRPr lang="en-US" altLang="zh-TW" sz="2800" b="1" dirty="0" smtClean="0">
              <a:latin typeface="標楷體" pitchFamily="65" charset="-120"/>
              <a:ea typeface="標楷體" pitchFamily="65" charset="-120"/>
            </a:endParaRPr>
          </a:p>
          <a:p>
            <a:pPr marL="0" indent="0">
              <a:buFont typeface="Wingdings" pitchFamily="2" charset="2"/>
              <a:buNone/>
              <a:defRPr/>
            </a:pPr>
            <a:r>
              <a:rPr lang="zh-TW" altLang="en-US" b="1" dirty="0" smtClean="0">
                <a:latin typeface="標楷體" pitchFamily="65" charset="-120"/>
                <a:ea typeface="標楷體" pitchFamily="65" charset="-120"/>
              </a:rPr>
              <a:t>職工福利委員會主任委員及委員在</a:t>
            </a:r>
            <a:r>
              <a:rPr lang="zh-TW" altLang="en-US" b="1" dirty="0" smtClean="0">
                <a:solidFill>
                  <a:srgbClr val="0000CC"/>
                </a:solidFill>
                <a:latin typeface="標楷體" pitchFamily="65" charset="-120"/>
                <a:ea typeface="標楷體" pitchFamily="65" charset="-120"/>
              </a:rPr>
              <a:t>召開會議時給予公假</a:t>
            </a:r>
            <a:r>
              <a:rPr lang="zh-TW" altLang="en-US" b="1" dirty="0" smtClean="0">
                <a:latin typeface="標楷體" pitchFamily="65" charset="-120"/>
                <a:ea typeface="標楷體" pitchFamily="65" charset="-120"/>
              </a:rPr>
              <a:t>，職工福利委員會等在</a:t>
            </a:r>
            <a:r>
              <a:rPr lang="zh-TW" altLang="en-US" b="1" u="sng" dirty="0" smtClean="0">
                <a:latin typeface="標楷體" pitchFamily="65" charset="-120"/>
                <a:ea typeface="標楷體" pitchFamily="65" charset="-120"/>
              </a:rPr>
              <a:t>非屬工作時間</a:t>
            </a:r>
            <a:r>
              <a:rPr lang="zh-TW" altLang="en-US" b="1" dirty="0" smtClean="0">
                <a:latin typeface="標楷體" pitchFamily="65" charset="-120"/>
                <a:ea typeface="標楷體" pitchFamily="65" charset="-120"/>
              </a:rPr>
              <a:t>召開職工福利委員會議，法並無得以抵銷當天工作時間之規定，至其召開會議超過正常工作時間之部分，</a:t>
            </a:r>
            <a:r>
              <a:rPr lang="zh-TW" altLang="en-US" b="1" dirty="0" smtClean="0">
                <a:solidFill>
                  <a:srgbClr val="0000CC"/>
                </a:solidFill>
                <a:latin typeface="標楷體" pitchFamily="65" charset="-120"/>
                <a:ea typeface="標楷體" pitchFamily="65" charset="-120"/>
              </a:rPr>
              <a:t>應不視為延長工時工作</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a:defRPr/>
            </a:pPr>
            <a:endParaRPr lang="zh-TW" altLang="en-US" sz="2400" b="1" dirty="0">
              <a:latin typeface="標楷體" pitchFamily="65" charset="-120"/>
              <a:ea typeface="標楷體" pitchFamily="65" charset="-120"/>
            </a:endParaRPr>
          </a:p>
        </p:txBody>
      </p:sp>
      <p:sp>
        <p:nvSpPr>
          <p:cNvPr id="6451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071E346-55BE-4C46-B231-E1EACFAE93F9}" type="slidenum">
              <a:rPr kumimoji="0" lang="en-US" altLang="zh-TW" smtClean="0"/>
              <a:pPr eaLnBrk="1" hangingPunct="1"/>
              <a:t>61</a:t>
            </a:fld>
            <a:endParaRPr kumimoji="0" lang="en-US" altLang="zh-TW"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標題 1"/>
          <p:cNvSpPr>
            <a:spLocks noGrp="1"/>
          </p:cNvSpPr>
          <p:nvPr>
            <p:ph type="title"/>
          </p:nvPr>
        </p:nvSpPr>
        <p:spPr/>
        <p:txBody>
          <a:bodyPr/>
          <a:lstStyle/>
          <a:p>
            <a:r>
              <a:rPr lang="zh-TW" altLang="en-US" sz="2800" b="1" smtClean="0">
                <a:solidFill>
                  <a:srgbClr val="FF0000"/>
                </a:solidFill>
                <a:latin typeface="標楷體" pitchFamily="65" charset="-120"/>
                <a:ea typeface="標楷體" pitchFamily="65" charset="-120"/>
              </a:rPr>
              <a:t>職工福利金條例第二條第二款</a:t>
            </a:r>
            <a:r>
              <a:rPr lang="zh-TW" altLang="zh-TW" sz="2800" b="1" smtClean="0">
                <a:solidFill>
                  <a:srgbClr val="FF0000"/>
                </a:solidFill>
                <a:latin typeface="標楷體" pitchFamily="65" charset="-120"/>
                <a:ea typeface="標楷體" pitchFamily="65" charset="-120"/>
              </a:rPr>
              <a:t>「</a:t>
            </a:r>
            <a:r>
              <a:rPr lang="zh-TW" altLang="en-US" sz="2800" b="1" smtClean="0">
                <a:solidFill>
                  <a:srgbClr val="FF0000"/>
                </a:solidFill>
                <a:latin typeface="標楷體" pitchFamily="65" charset="-120"/>
                <a:ea typeface="標楷體" pitchFamily="65" charset="-120"/>
              </a:rPr>
              <a:t>營業收入總額</a:t>
            </a:r>
            <a:r>
              <a:rPr lang="zh-TW" altLang="zh-TW" sz="2800" b="1" smtClean="0">
                <a:solidFill>
                  <a:srgbClr val="FF0000"/>
                </a:solidFill>
                <a:latin typeface="標楷體" pitchFamily="65" charset="-120"/>
                <a:ea typeface="標楷體" pitchFamily="65" charset="-120"/>
              </a:rPr>
              <a:t>」</a:t>
            </a:r>
            <a:r>
              <a:rPr lang="en-US" altLang="zh-TW" sz="2800" b="1" smtClean="0">
                <a:solidFill>
                  <a:srgbClr val="FF0000"/>
                </a:solidFill>
                <a:latin typeface="標楷體" pitchFamily="65" charset="-120"/>
                <a:ea typeface="標楷體" pitchFamily="65" charset="-120"/>
              </a:rPr>
              <a:t/>
            </a:r>
            <a:br>
              <a:rPr lang="en-US" altLang="zh-TW" sz="2800" b="1" smtClean="0">
                <a:solidFill>
                  <a:srgbClr val="FF0000"/>
                </a:solidFill>
                <a:latin typeface="標楷體" pitchFamily="65" charset="-120"/>
                <a:ea typeface="標楷體" pitchFamily="65" charset="-120"/>
              </a:rPr>
            </a:br>
            <a:endParaRPr lang="zh-TW" altLang="en-US" sz="2800" smtClean="0"/>
          </a:p>
        </p:txBody>
      </p:sp>
      <p:sp>
        <p:nvSpPr>
          <p:cNvPr id="65539" name="文字版面配置區 2"/>
          <p:cNvSpPr>
            <a:spLocks noGrp="1"/>
          </p:cNvSpPr>
          <p:nvPr>
            <p:ph type="body" sz="half" idx="1"/>
          </p:nvPr>
        </p:nvSpPr>
        <p:spPr>
          <a:xfrm>
            <a:off x="684213" y="2017713"/>
            <a:ext cx="8064500"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行政院勞工委員會</a:t>
            </a:r>
            <a:r>
              <a:rPr lang="en-US" altLang="zh-TW" sz="2000" b="1" smtClean="0">
                <a:solidFill>
                  <a:srgbClr val="7030A0"/>
                </a:solidFill>
                <a:latin typeface="標楷體" pitchFamily="65" charset="-120"/>
                <a:ea typeface="標楷體" pitchFamily="65" charset="-120"/>
              </a:rPr>
              <a:t>93</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27</a:t>
            </a:r>
            <a:r>
              <a:rPr lang="zh-TW" altLang="en-US" sz="2000" b="1" smtClean="0">
                <a:solidFill>
                  <a:srgbClr val="7030A0"/>
                </a:solidFill>
                <a:latin typeface="標楷體" pitchFamily="65" charset="-120"/>
                <a:ea typeface="標楷體" pitchFamily="65" charset="-120"/>
              </a:rPr>
              <a:t>日勞福一字第</a:t>
            </a:r>
            <a:r>
              <a:rPr lang="en-US" altLang="zh-TW" sz="2000" b="1" smtClean="0">
                <a:solidFill>
                  <a:srgbClr val="7030A0"/>
                </a:solidFill>
                <a:latin typeface="標楷體" pitchFamily="65" charset="-120"/>
                <a:ea typeface="標楷體" pitchFamily="65" charset="-120"/>
              </a:rPr>
              <a:t>0920071085</a:t>
            </a:r>
            <a:r>
              <a:rPr lang="zh-TW" altLang="en-US"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endParaRPr lang="en-US" altLang="zh-TW" sz="2400" b="1" smtClean="0">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有關事業單位依營業收入提撥福利金，應依營業稅法第</a:t>
            </a:r>
            <a:r>
              <a:rPr lang="en-US" altLang="zh-TW" sz="2800" b="1" smtClean="0">
                <a:latin typeface="標楷體" pitchFamily="65" charset="-120"/>
                <a:ea typeface="標楷體" pitchFamily="65" charset="-120"/>
              </a:rPr>
              <a:t>16</a:t>
            </a:r>
            <a:r>
              <a:rPr lang="zh-TW" altLang="en-US" sz="2800" b="1" smtClean="0">
                <a:latin typeface="標楷體" pitchFamily="65" charset="-120"/>
                <a:ea typeface="標楷體" pitchFamily="65" charset="-120"/>
              </a:rPr>
              <a:t>條第</a:t>
            </a:r>
            <a:r>
              <a:rPr lang="en-US" altLang="zh-TW" sz="2800" b="1" smtClean="0">
                <a:latin typeface="標楷體" pitchFamily="65" charset="-120"/>
                <a:ea typeface="標楷體" pitchFamily="65" charset="-120"/>
              </a:rPr>
              <a:t>1</a:t>
            </a:r>
            <a:r>
              <a:rPr lang="zh-TW" altLang="en-US" sz="2800" b="1" smtClean="0">
                <a:latin typeface="標楷體" pitchFamily="65" charset="-120"/>
                <a:ea typeface="標楷體" pitchFamily="65" charset="-120"/>
              </a:rPr>
              <a:t>項但書規定，銷售額不含本次銷售之營業稅。</a:t>
            </a:r>
            <a:endParaRPr lang="en-US" altLang="zh-TW" sz="2800" b="1" smtClean="0">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準此，職工福利金條例第</a:t>
            </a:r>
            <a:r>
              <a:rPr lang="en-US" altLang="zh-TW" sz="2800" b="1" smtClean="0">
                <a:latin typeface="標楷體" pitchFamily="65" charset="-120"/>
                <a:ea typeface="標楷體" pitchFamily="65" charset="-120"/>
              </a:rPr>
              <a:t>2</a:t>
            </a:r>
            <a:r>
              <a:rPr lang="zh-TW" altLang="en-US" sz="2800" b="1" smtClean="0">
                <a:latin typeface="標楷體" pitchFamily="65" charset="-120"/>
                <a:ea typeface="標楷體" pitchFamily="65" charset="-120"/>
              </a:rPr>
              <a:t>條第</a:t>
            </a:r>
            <a:r>
              <a:rPr lang="en-US" altLang="zh-TW" sz="2800" b="1" smtClean="0">
                <a:latin typeface="標楷體" pitchFamily="65" charset="-120"/>
                <a:ea typeface="標楷體" pitchFamily="65" charset="-120"/>
              </a:rPr>
              <a:t>2</a:t>
            </a:r>
            <a:r>
              <a:rPr lang="zh-TW" altLang="en-US" sz="2800" b="1" smtClean="0">
                <a:latin typeface="標楷體" pitchFamily="65" charset="-120"/>
                <a:ea typeface="標楷體" pitchFamily="65" charset="-120"/>
              </a:rPr>
              <a:t>款所稱</a:t>
            </a:r>
            <a:r>
              <a:rPr lang="zh-TW"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營業收入總額</a:t>
            </a:r>
            <a:r>
              <a:rPr lang="zh-TW"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係指</a:t>
            </a:r>
            <a:r>
              <a:rPr lang="zh-TW" altLang="en-US" sz="2800" b="1" smtClean="0">
                <a:solidFill>
                  <a:srgbClr val="0000CC"/>
                </a:solidFill>
                <a:latin typeface="標楷體" pitchFamily="65" charset="-120"/>
                <a:ea typeface="標楷體" pitchFamily="65" charset="-120"/>
              </a:rPr>
              <a:t>營業稅法所稱之銷售額</a:t>
            </a:r>
            <a:r>
              <a:rPr lang="en-US" altLang="zh-TW" sz="2800" b="1" smtClean="0">
                <a:solidFill>
                  <a:srgbClr val="FF0000"/>
                </a:solidFill>
                <a:latin typeface="標楷體" pitchFamily="65" charset="-120"/>
                <a:ea typeface="標楷體" pitchFamily="65" charset="-120"/>
              </a:rPr>
              <a:t>(</a:t>
            </a:r>
            <a:r>
              <a:rPr lang="zh-TW" altLang="en-US" sz="2800" b="1" smtClean="0">
                <a:solidFill>
                  <a:srgbClr val="FF0000"/>
                </a:solidFill>
                <a:latin typeface="標楷體" pitchFamily="65" charset="-120"/>
                <a:ea typeface="標楷體" pitchFamily="65" charset="-120"/>
              </a:rPr>
              <a:t>不含營業稅</a:t>
            </a:r>
            <a:r>
              <a:rPr lang="en-US" altLang="zh-TW" sz="2800" b="1" smtClean="0">
                <a:solidFill>
                  <a:srgbClr val="FF0000"/>
                </a:solidFill>
                <a:latin typeface="標楷體" pitchFamily="65" charset="-120"/>
                <a:ea typeface="標楷體" pitchFamily="65" charset="-120"/>
              </a:rPr>
              <a:t>)</a:t>
            </a:r>
            <a:r>
              <a:rPr lang="zh-TW" altLang="en-US" sz="2800" b="1" smtClean="0">
                <a:latin typeface="標楷體" pitchFamily="65" charset="-120"/>
                <a:ea typeface="標楷體" pitchFamily="65" charset="-120"/>
              </a:rPr>
              <a:t>。</a:t>
            </a:r>
            <a:endParaRPr lang="en-US" altLang="zh-TW" sz="2800" b="1" smtClean="0">
              <a:latin typeface="標楷體" pitchFamily="65" charset="-120"/>
              <a:ea typeface="標楷體" pitchFamily="65" charset="-120"/>
            </a:endParaRPr>
          </a:p>
          <a:p>
            <a:pPr marL="0" indent="0">
              <a:buFont typeface="Wingdings" pitchFamily="2" charset="2"/>
              <a:buNone/>
            </a:pPr>
            <a:endParaRPr lang="en-US" altLang="zh-TW" sz="24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400" b="1" smtClean="0">
                <a:solidFill>
                  <a:srgbClr val="7030A0"/>
                </a:solidFill>
                <a:latin typeface="標楷體" pitchFamily="65" charset="-120"/>
                <a:ea typeface="標楷體" pitchFamily="65" charset="-120"/>
              </a:rPr>
              <a:t>例如：筆記本 </a:t>
            </a:r>
            <a:r>
              <a:rPr lang="en-US" altLang="zh-TW" sz="2400" b="1" smtClean="0">
                <a:solidFill>
                  <a:srgbClr val="7030A0"/>
                </a:solidFill>
                <a:latin typeface="標楷體" pitchFamily="65" charset="-120"/>
                <a:ea typeface="標楷體" pitchFamily="65" charset="-120"/>
              </a:rPr>
              <a:t>100(</a:t>
            </a:r>
            <a:r>
              <a:rPr lang="zh-TW" altLang="en-US" sz="2400" b="1" smtClean="0">
                <a:solidFill>
                  <a:srgbClr val="7030A0"/>
                </a:solidFill>
                <a:latin typeface="標楷體" pitchFamily="65" charset="-120"/>
                <a:ea typeface="標楷體" pitchFamily="65" charset="-120"/>
              </a:rPr>
              <a:t>銷售額</a:t>
            </a:r>
            <a:r>
              <a:rPr lang="en-US" altLang="zh-TW" sz="2400" b="1" smtClean="0">
                <a:solidFill>
                  <a:srgbClr val="7030A0"/>
                </a:solidFill>
                <a:latin typeface="標楷體" pitchFamily="65" charset="-120"/>
                <a:ea typeface="標楷體" pitchFamily="65" charset="-120"/>
              </a:rPr>
              <a:t>)+5(</a:t>
            </a:r>
            <a:r>
              <a:rPr lang="zh-TW" altLang="en-US" sz="2400" b="1" smtClean="0">
                <a:solidFill>
                  <a:srgbClr val="7030A0"/>
                </a:solidFill>
                <a:latin typeface="標楷體" pitchFamily="65" charset="-120"/>
                <a:ea typeface="標楷體" pitchFamily="65" charset="-120"/>
              </a:rPr>
              <a:t>營業稅</a:t>
            </a:r>
            <a:r>
              <a:rPr lang="en-US" altLang="zh-TW" sz="2400" b="1" smtClean="0">
                <a:solidFill>
                  <a:srgbClr val="7030A0"/>
                </a:solidFill>
                <a:latin typeface="標楷體" pitchFamily="65" charset="-120"/>
                <a:ea typeface="標楷體" pitchFamily="65" charset="-120"/>
              </a:rPr>
              <a:t>)=105</a:t>
            </a:r>
            <a:r>
              <a:rPr lang="zh-TW" altLang="en-US" sz="2400" b="1" smtClean="0">
                <a:solidFill>
                  <a:srgbClr val="7030A0"/>
                </a:solidFill>
                <a:latin typeface="標楷體" pitchFamily="65" charset="-120"/>
                <a:ea typeface="標楷體" pitchFamily="65" charset="-120"/>
              </a:rPr>
              <a:t>元</a:t>
            </a:r>
            <a:r>
              <a:rPr lang="en-US" altLang="zh-TW" sz="2400" b="1" smtClean="0">
                <a:solidFill>
                  <a:srgbClr val="7030A0"/>
                </a:solidFill>
                <a:latin typeface="標楷體" pitchFamily="65" charset="-120"/>
                <a:ea typeface="標楷體" pitchFamily="65" charset="-120"/>
              </a:rPr>
              <a:t>(</a:t>
            </a:r>
            <a:r>
              <a:rPr lang="zh-TW" altLang="en-US" sz="2400" b="1" smtClean="0">
                <a:solidFill>
                  <a:srgbClr val="7030A0"/>
                </a:solidFill>
                <a:latin typeface="標楷體" pitchFamily="65" charset="-120"/>
                <a:ea typeface="標楷體" pitchFamily="65" charset="-120"/>
              </a:rPr>
              <a:t>營業額</a:t>
            </a:r>
            <a:r>
              <a:rPr lang="en-US" altLang="zh-TW" sz="2400" b="1" smtClean="0">
                <a:solidFill>
                  <a:srgbClr val="7030A0"/>
                </a:solidFill>
                <a:latin typeface="標楷體" pitchFamily="65" charset="-120"/>
                <a:ea typeface="標楷體" pitchFamily="65" charset="-120"/>
              </a:rPr>
              <a:t>)</a:t>
            </a:r>
          </a:p>
          <a:p>
            <a:pPr marL="0" indent="0">
              <a:buFont typeface="Wingdings" pitchFamily="2" charset="2"/>
              <a:buNone/>
            </a:pPr>
            <a:endParaRPr lang="en-US" altLang="zh-TW" sz="2400" b="1" smtClean="0">
              <a:latin typeface="標楷體" pitchFamily="65" charset="-120"/>
              <a:ea typeface="標楷體" pitchFamily="65" charset="-120"/>
            </a:endParaRPr>
          </a:p>
        </p:txBody>
      </p:sp>
      <p:sp>
        <p:nvSpPr>
          <p:cNvPr id="6554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1A2AD8A-3179-4EDE-B13C-B42618AE2534}" type="slidenum">
              <a:rPr kumimoji="0" lang="en-US" altLang="zh-TW" smtClean="0"/>
              <a:pPr eaLnBrk="1" hangingPunct="1"/>
              <a:t>62</a:t>
            </a:fld>
            <a:endParaRPr kumimoji="0" lang="en-US" altLang="zh-TW"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標題 1"/>
          <p:cNvSpPr>
            <a:spLocks noGrp="1"/>
          </p:cNvSpPr>
          <p:nvPr>
            <p:ph type="title"/>
          </p:nvPr>
        </p:nvSpPr>
        <p:spPr>
          <a:xfrm>
            <a:off x="1258888" y="692150"/>
            <a:ext cx="7793037" cy="1462088"/>
          </a:xfrm>
        </p:spPr>
        <p:txBody>
          <a:bodyPr/>
          <a:lstStyle/>
          <a:p>
            <a:r>
              <a:rPr lang="zh-TW" altLang="zh-TW" sz="3600" b="1" smtClean="0">
                <a:solidFill>
                  <a:srgbClr val="FF0000"/>
                </a:solidFill>
                <a:latin typeface="標楷體" pitchFamily="65" charset="-120"/>
                <a:ea typeface="標楷體" pitchFamily="65" charset="-120"/>
              </a:rPr>
              <a:t>「</a:t>
            </a:r>
            <a:r>
              <a:rPr lang="zh-TW" altLang="en-US" sz="3600" b="1" smtClean="0">
                <a:solidFill>
                  <a:srgbClr val="FF0000"/>
                </a:solidFill>
                <a:latin typeface="標楷體" pitchFamily="65" charset="-120"/>
                <a:ea typeface="標楷體" pitchFamily="65" charset="-120"/>
              </a:rPr>
              <a:t>下腳</a:t>
            </a:r>
            <a:r>
              <a:rPr lang="zh-TW" altLang="zh-TW" sz="3600" b="1" smtClean="0">
                <a:solidFill>
                  <a:srgbClr val="FF0000"/>
                </a:solidFill>
                <a:latin typeface="標楷體" pitchFamily="65" charset="-120"/>
                <a:ea typeface="標楷體" pitchFamily="65" charset="-120"/>
              </a:rPr>
              <a:t>」</a:t>
            </a:r>
            <a:r>
              <a:rPr lang="zh-TW" altLang="en-US" sz="3600" b="1" smtClean="0">
                <a:solidFill>
                  <a:srgbClr val="FF0000"/>
                </a:solidFill>
                <a:latin typeface="標楷體" pitchFamily="65" charset="-120"/>
                <a:ea typeface="標楷體" pitchFamily="65" charset="-120"/>
              </a:rPr>
              <a:t>定義</a:t>
            </a:r>
            <a:r>
              <a:rPr lang="en-US" altLang="zh-TW" sz="3600" b="1" smtClean="0">
                <a:solidFill>
                  <a:srgbClr val="FF0000"/>
                </a:solidFill>
                <a:latin typeface="標楷體" pitchFamily="65" charset="-120"/>
                <a:ea typeface="標楷體" pitchFamily="65" charset="-120"/>
              </a:rPr>
              <a:t/>
            </a:r>
            <a:br>
              <a:rPr lang="en-US" altLang="zh-TW" sz="3600" b="1" smtClean="0">
                <a:solidFill>
                  <a:srgbClr val="FF0000"/>
                </a:solidFill>
                <a:latin typeface="標楷體" pitchFamily="65" charset="-120"/>
                <a:ea typeface="標楷體" pitchFamily="65" charset="-120"/>
              </a:rPr>
            </a:br>
            <a:endParaRPr lang="zh-TW" altLang="en-US" sz="3600" smtClean="0"/>
          </a:p>
        </p:txBody>
      </p:sp>
      <p:sp>
        <p:nvSpPr>
          <p:cNvPr id="66563" name="文字版面配置區 2"/>
          <p:cNvSpPr>
            <a:spLocks noGrp="1"/>
          </p:cNvSpPr>
          <p:nvPr>
            <p:ph type="body" sz="half" idx="1"/>
          </p:nvPr>
        </p:nvSpPr>
        <p:spPr>
          <a:xfrm>
            <a:off x="755650" y="2017713"/>
            <a:ext cx="8137525"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1800" b="1" smtClean="0">
                <a:solidFill>
                  <a:srgbClr val="7030A0"/>
                </a:solidFill>
                <a:latin typeface="標楷體" pitchFamily="65" charset="-120"/>
                <a:ea typeface="標楷體" pitchFamily="65" charset="-120"/>
              </a:rPr>
              <a:t>行政院勞工委員會</a:t>
            </a:r>
            <a:r>
              <a:rPr lang="en-US" altLang="zh-TW" sz="1800" b="1" smtClean="0">
                <a:solidFill>
                  <a:srgbClr val="7030A0"/>
                </a:solidFill>
                <a:latin typeface="標楷體" pitchFamily="65" charset="-120"/>
                <a:ea typeface="標楷體" pitchFamily="65" charset="-120"/>
              </a:rPr>
              <a:t>84</a:t>
            </a:r>
            <a:r>
              <a:rPr lang="zh-TW" altLang="en-US" sz="1800" b="1" smtClean="0">
                <a:solidFill>
                  <a:srgbClr val="7030A0"/>
                </a:solidFill>
                <a:latin typeface="標楷體" pitchFamily="65" charset="-120"/>
                <a:ea typeface="標楷體" pitchFamily="65" charset="-120"/>
              </a:rPr>
              <a:t>年</a:t>
            </a:r>
            <a:r>
              <a:rPr lang="en-US" altLang="zh-TW" sz="1800" b="1" smtClean="0">
                <a:solidFill>
                  <a:srgbClr val="7030A0"/>
                </a:solidFill>
                <a:latin typeface="標楷體" pitchFamily="65" charset="-120"/>
                <a:ea typeface="標楷體" pitchFamily="65" charset="-120"/>
              </a:rPr>
              <a:t>6</a:t>
            </a:r>
            <a:r>
              <a:rPr lang="zh-TW" altLang="en-US" sz="1800" b="1" smtClean="0">
                <a:solidFill>
                  <a:srgbClr val="7030A0"/>
                </a:solidFill>
                <a:latin typeface="標楷體" pitchFamily="65" charset="-120"/>
                <a:ea typeface="標楷體" pitchFamily="65" charset="-120"/>
              </a:rPr>
              <a:t>月</a:t>
            </a:r>
            <a:r>
              <a:rPr lang="en-US" altLang="zh-TW" sz="1800" b="1" smtClean="0">
                <a:solidFill>
                  <a:srgbClr val="7030A0"/>
                </a:solidFill>
                <a:latin typeface="標楷體" pitchFamily="65" charset="-120"/>
                <a:ea typeface="標楷體" pitchFamily="65" charset="-120"/>
              </a:rPr>
              <a:t>14</a:t>
            </a:r>
            <a:r>
              <a:rPr lang="zh-TW" altLang="en-US" sz="1800" b="1" smtClean="0">
                <a:solidFill>
                  <a:srgbClr val="7030A0"/>
                </a:solidFill>
                <a:latin typeface="標楷體" pitchFamily="65" charset="-120"/>
                <a:ea typeface="標楷體" pitchFamily="65" charset="-120"/>
              </a:rPr>
              <a:t>日台</a:t>
            </a:r>
            <a:r>
              <a:rPr lang="en-US" altLang="zh-TW" sz="1800" b="1" smtClean="0">
                <a:solidFill>
                  <a:srgbClr val="7030A0"/>
                </a:solidFill>
                <a:latin typeface="標楷體" pitchFamily="65" charset="-120"/>
                <a:ea typeface="標楷體" pitchFamily="65" charset="-120"/>
              </a:rPr>
              <a:t>84</a:t>
            </a:r>
            <a:r>
              <a:rPr lang="zh-TW" altLang="en-US" sz="1800" b="1" smtClean="0">
                <a:solidFill>
                  <a:srgbClr val="7030A0"/>
                </a:solidFill>
                <a:latin typeface="標楷體" pitchFamily="65" charset="-120"/>
                <a:ea typeface="標楷體" pitchFamily="65" charset="-120"/>
              </a:rPr>
              <a:t>勞福一字第</a:t>
            </a:r>
            <a:r>
              <a:rPr lang="en-US" altLang="zh-TW" sz="1800" b="1" smtClean="0">
                <a:solidFill>
                  <a:srgbClr val="7030A0"/>
                </a:solidFill>
                <a:latin typeface="標楷體" pitchFamily="65" charset="-120"/>
                <a:ea typeface="標楷體" pitchFamily="65" charset="-120"/>
              </a:rPr>
              <a:t>119059</a:t>
            </a:r>
            <a:r>
              <a:rPr lang="zh-TW" altLang="en-US" sz="1800" b="1" smtClean="0">
                <a:solidFill>
                  <a:srgbClr val="7030A0"/>
                </a:solidFill>
                <a:latin typeface="標楷體" pitchFamily="65" charset="-120"/>
                <a:ea typeface="標楷體" pitchFamily="65" charset="-120"/>
              </a:rPr>
              <a:t>號函</a:t>
            </a:r>
            <a:endParaRPr lang="en-US" altLang="zh-TW" sz="18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下腳係指事業單位在營運過程中所殘留之渣滓、廢料，該事業單位無法回收再生，作為其營業項目相關之用途，而尚可資為他用，仍能變價之物。</a:t>
            </a:r>
            <a:endParaRPr lang="en-US" altLang="zh-TW" sz="2800" b="1" smtClean="0">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而本案公司於使用期限且無修理價值之廢油罐車，其並未經過營運製造過程，係屬資材之性質，在該公司雖已無用途，惟仍不能列為下腳處理。</a:t>
            </a:r>
          </a:p>
        </p:txBody>
      </p:sp>
      <p:sp>
        <p:nvSpPr>
          <p:cNvPr id="6656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3B06C419-0FDB-41C3-8BB3-31DAA25A13E7}" type="slidenum">
              <a:rPr kumimoji="0" lang="en-US" altLang="zh-TW" smtClean="0"/>
              <a:pPr eaLnBrk="1" hangingPunct="1"/>
              <a:t>63</a:t>
            </a:fld>
            <a:endParaRPr kumimoji="0" lang="en-US" altLang="zh-TW"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標題 1"/>
          <p:cNvSpPr>
            <a:spLocks noGrp="1"/>
          </p:cNvSpPr>
          <p:nvPr>
            <p:ph type="title"/>
          </p:nvPr>
        </p:nvSpPr>
        <p:spPr>
          <a:xfrm>
            <a:off x="1187450" y="836613"/>
            <a:ext cx="7793038" cy="1462087"/>
          </a:xfrm>
        </p:spPr>
        <p:txBody>
          <a:bodyPr/>
          <a:lstStyle/>
          <a:p>
            <a:r>
              <a:rPr lang="zh-TW" altLang="en-US" sz="3200" b="1" smtClean="0">
                <a:solidFill>
                  <a:srgbClr val="FF0000"/>
                </a:solidFill>
                <a:latin typeface="標楷體" pitchFamily="65" charset="-120"/>
                <a:ea typeface="標楷體" pitchFamily="65" charset="-120"/>
              </a:rPr>
              <a:t>職工福利金如有虧損，職工福利委員會應負賠償責任</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67587" name="文字版面配置區 2"/>
          <p:cNvSpPr>
            <a:spLocks noGrp="1"/>
          </p:cNvSpPr>
          <p:nvPr>
            <p:ph type="body" sz="half" idx="1"/>
          </p:nvPr>
        </p:nvSpPr>
        <p:spPr>
          <a:xfrm>
            <a:off x="611188" y="2017713"/>
            <a:ext cx="7993062" cy="4114800"/>
          </a:xfrm>
        </p:spPr>
        <p:txBody>
          <a:bodyPr/>
          <a:lstStyle/>
          <a:p>
            <a:pPr marL="0" indent="0">
              <a:buFont typeface="Wingdings" pitchFamily="2" charset="2"/>
              <a:buNone/>
            </a:pPr>
            <a:r>
              <a:rPr lang="zh-TW" altLang="en-US" sz="1800" b="1" smtClean="0">
                <a:latin typeface="標楷體" pitchFamily="65" charset="-120"/>
                <a:ea typeface="標楷體" pitchFamily="65" charset="-120"/>
              </a:rPr>
              <a:t>答：內政部</a:t>
            </a:r>
            <a:r>
              <a:rPr lang="en-US" altLang="zh-TW" sz="1800" b="1" smtClean="0">
                <a:latin typeface="標楷體" pitchFamily="65" charset="-120"/>
                <a:ea typeface="標楷體" pitchFamily="65" charset="-120"/>
              </a:rPr>
              <a:t>48</a:t>
            </a:r>
            <a:r>
              <a:rPr lang="zh-TW" altLang="en-US" sz="1800" b="1" smtClean="0">
                <a:latin typeface="標楷體" pitchFamily="65" charset="-120"/>
                <a:ea typeface="標楷體" pitchFamily="65" charset="-120"/>
              </a:rPr>
              <a:t>年</a:t>
            </a:r>
            <a:r>
              <a:rPr lang="en-US" altLang="zh-TW" sz="1800" b="1" smtClean="0">
                <a:latin typeface="標楷體" pitchFamily="65" charset="-120"/>
                <a:ea typeface="標楷體" pitchFamily="65" charset="-120"/>
              </a:rPr>
              <a:t>4</a:t>
            </a:r>
            <a:r>
              <a:rPr lang="zh-TW" altLang="en-US" sz="1800" b="1" smtClean="0">
                <a:latin typeface="標楷體" pitchFamily="65" charset="-120"/>
                <a:ea typeface="標楷體" pitchFamily="65" charset="-120"/>
              </a:rPr>
              <a:t>月</a:t>
            </a:r>
            <a:r>
              <a:rPr lang="en-US" altLang="zh-TW" sz="1800" b="1" smtClean="0">
                <a:latin typeface="標楷體" pitchFamily="65" charset="-120"/>
                <a:ea typeface="標楷體" pitchFamily="65" charset="-120"/>
              </a:rPr>
              <a:t>13</a:t>
            </a:r>
            <a:r>
              <a:rPr lang="zh-TW" altLang="en-US" sz="1800" b="1" smtClean="0">
                <a:latin typeface="標楷體" pitchFamily="65" charset="-120"/>
                <a:ea typeface="標楷體" pitchFamily="65" charset="-120"/>
              </a:rPr>
              <a:t>日臺內勞字</a:t>
            </a:r>
            <a:r>
              <a:rPr lang="en-US" altLang="zh-TW" sz="1800" b="1" smtClean="0">
                <a:latin typeface="標楷體" pitchFamily="65" charset="-120"/>
                <a:ea typeface="標楷體" pitchFamily="65" charset="-120"/>
              </a:rPr>
              <a:t>03598</a:t>
            </a:r>
            <a:r>
              <a:rPr lang="zh-TW" altLang="en-US" sz="1800" b="1" smtClean="0">
                <a:latin typeface="標楷體" pitchFamily="65" charset="-120"/>
                <a:ea typeface="標楷體" pitchFamily="65" charset="-120"/>
              </a:rPr>
              <a:t>號令</a:t>
            </a:r>
            <a:endParaRPr lang="en-US" altLang="zh-TW" sz="1800" b="1" smtClean="0">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查職工福利金條例第</a:t>
            </a:r>
            <a:r>
              <a:rPr lang="en-US" altLang="zh-TW" sz="2800" b="1" smtClean="0">
                <a:latin typeface="標楷體" pitchFamily="65" charset="-120"/>
                <a:ea typeface="標楷體" pitchFamily="65" charset="-120"/>
              </a:rPr>
              <a:t>10</a:t>
            </a:r>
            <a:r>
              <a:rPr lang="zh-TW" altLang="en-US" sz="2800" b="1" smtClean="0">
                <a:latin typeface="標楷體" pitchFamily="65" charset="-120"/>
                <a:ea typeface="標楷體" pitchFamily="65" charset="-120"/>
              </a:rPr>
              <a:t>條規定：</a:t>
            </a:r>
            <a:r>
              <a:rPr lang="zh-TW"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因保管人之過失致職工福利金受損時，保管人應負賠償責任</a:t>
            </a:r>
            <a:r>
              <a:rPr lang="zh-TW"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，復依職工福利委員會組織規程第</a:t>
            </a:r>
            <a:r>
              <a:rPr lang="en-US" altLang="zh-TW" sz="2800" b="1" smtClean="0">
                <a:latin typeface="標楷體" pitchFamily="65" charset="-120"/>
                <a:ea typeface="標楷體" pitchFamily="65" charset="-120"/>
              </a:rPr>
              <a:t>8</a:t>
            </a:r>
            <a:r>
              <a:rPr lang="zh-TW" altLang="en-US" sz="2800" b="1" smtClean="0">
                <a:latin typeface="標楷體" pitchFamily="65" charset="-120"/>
                <a:ea typeface="標楷體" pitchFamily="65" charset="-120"/>
              </a:rPr>
              <a:t>條規定，職工福利金之籌畫保管及動用事項，係屬職工福利委員會任務之一，</a:t>
            </a:r>
            <a:r>
              <a:rPr lang="zh-TW" altLang="en-US" sz="2800" b="1" smtClean="0">
                <a:solidFill>
                  <a:srgbClr val="0000CC"/>
                </a:solidFill>
                <a:latin typeface="標楷體" pitchFamily="65" charset="-120"/>
                <a:ea typeface="標楷體" pitchFamily="65" charset="-120"/>
              </a:rPr>
              <a:t>職工福利委員會未依規定而致職工福利金發生虧損，自應共同負有賠償責任</a:t>
            </a:r>
            <a:r>
              <a:rPr lang="zh-TW" altLang="en-US" sz="2800" b="1" smtClean="0">
                <a:latin typeface="標楷體" pitchFamily="65" charset="-120"/>
                <a:ea typeface="標楷體" pitchFamily="65" charset="-120"/>
              </a:rPr>
              <a:t>。</a:t>
            </a:r>
            <a:endParaRPr lang="en-US" altLang="zh-TW" sz="2800" b="1" smtClean="0">
              <a:latin typeface="標楷體" pitchFamily="65" charset="-120"/>
              <a:ea typeface="標楷體" pitchFamily="65" charset="-120"/>
            </a:endParaRPr>
          </a:p>
          <a:p>
            <a:pPr marL="0" indent="0">
              <a:buFont typeface="Wingdings" pitchFamily="2" charset="2"/>
              <a:buNone/>
            </a:pPr>
            <a:endParaRPr lang="en-US" altLang="zh-TW" sz="2800" b="1" smtClean="0">
              <a:latin typeface="標楷體" pitchFamily="65" charset="-120"/>
              <a:ea typeface="標楷體" pitchFamily="65" charset="-120"/>
            </a:endParaRPr>
          </a:p>
          <a:p>
            <a:pPr marL="0" indent="0">
              <a:buFont typeface="Wingdings" pitchFamily="2" charset="2"/>
              <a:buNone/>
            </a:pPr>
            <a:r>
              <a:rPr lang="zh-TW" altLang="en-US" sz="2400" b="1" smtClean="0">
                <a:solidFill>
                  <a:srgbClr val="7030A0"/>
                </a:solidFill>
                <a:latin typeface="標楷體" pitchFamily="65" charset="-120"/>
                <a:ea typeface="標楷體" pitchFamily="65" charset="-120"/>
              </a:rPr>
              <a:t>*職工福利委員會組織規程第</a:t>
            </a:r>
            <a:r>
              <a:rPr lang="en-US" altLang="zh-TW" sz="2400" b="1" smtClean="0">
                <a:solidFill>
                  <a:srgbClr val="7030A0"/>
                </a:solidFill>
                <a:latin typeface="標楷體" pitchFamily="65" charset="-120"/>
                <a:ea typeface="標楷體" pitchFamily="65" charset="-120"/>
              </a:rPr>
              <a:t>8</a:t>
            </a:r>
            <a:r>
              <a:rPr lang="zh-TW" altLang="en-US" sz="2400" b="1" smtClean="0">
                <a:solidFill>
                  <a:srgbClr val="7030A0"/>
                </a:solidFill>
                <a:latin typeface="標楷體" pitchFamily="65" charset="-120"/>
                <a:ea typeface="標楷體" pitchFamily="65" charset="-120"/>
              </a:rPr>
              <a:t>條現為</a:t>
            </a:r>
            <a:r>
              <a:rPr lang="zh-TW" altLang="zh-TW" sz="2400" b="1" smtClean="0">
                <a:latin typeface="標楷體" pitchFamily="65" charset="-120"/>
                <a:ea typeface="標楷體" pitchFamily="65" charset="-120"/>
              </a:rPr>
              <a:t>「</a:t>
            </a:r>
            <a:r>
              <a:rPr lang="zh-TW" altLang="en-US" sz="2400" b="1" smtClean="0">
                <a:solidFill>
                  <a:srgbClr val="7030A0"/>
                </a:solidFill>
                <a:latin typeface="標楷體" pitchFamily="65" charset="-120"/>
                <a:ea typeface="標楷體" pitchFamily="65" charset="-120"/>
              </a:rPr>
              <a:t>職工福利委員會組織準則第</a:t>
            </a:r>
            <a:r>
              <a:rPr lang="en-US" altLang="zh-TW" sz="2400" b="1" smtClean="0">
                <a:solidFill>
                  <a:srgbClr val="7030A0"/>
                </a:solidFill>
                <a:latin typeface="標楷體" pitchFamily="65" charset="-120"/>
                <a:ea typeface="標楷體" pitchFamily="65" charset="-120"/>
              </a:rPr>
              <a:t>12</a:t>
            </a:r>
            <a:r>
              <a:rPr lang="zh-TW" altLang="en-US" sz="2400" b="1" smtClean="0">
                <a:solidFill>
                  <a:srgbClr val="7030A0"/>
                </a:solidFill>
                <a:latin typeface="標楷體" pitchFamily="65" charset="-120"/>
                <a:ea typeface="標楷體" pitchFamily="65" charset="-120"/>
              </a:rPr>
              <a:t>條</a:t>
            </a:r>
            <a:r>
              <a:rPr lang="zh-TW" altLang="zh-TW" sz="2400" b="1" smtClean="0">
                <a:latin typeface="標楷體" pitchFamily="65" charset="-120"/>
                <a:ea typeface="標楷體" pitchFamily="65" charset="-120"/>
              </a:rPr>
              <a:t>」</a:t>
            </a:r>
            <a:endParaRPr lang="zh-TW" altLang="en-US" sz="2400" b="1" smtClean="0">
              <a:solidFill>
                <a:srgbClr val="7030A0"/>
              </a:solidFill>
              <a:latin typeface="標楷體" pitchFamily="65" charset="-120"/>
              <a:ea typeface="標楷體" pitchFamily="65" charset="-120"/>
            </a:endParaRPr>
          </a:p>
        </p:txBody>
      </p:sp>
      <p:sp>
        <p:nvSpPr>
          <p:cNvPr id="6758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BE9965F-7A4D-46CF-B0C7-0E87C25E53AC}" type="slidenum">
              <a:rPr kumimoji="0" lang="en-US" altLang="zh-TW" smtClean="0"/>
              <a:pPr eaLnBrk="1" hangingPunct="1"/>
              <a:t>64</a:t>
            </a:fld>
            <a:endParaRPr kumimoji="0" lang="en-US" altLang="zh-TW"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p:cNvSpPr>
            <a:spLocks noGrp="1"/>
          </p:cNvSpPr>
          <p:nvPr>
            <p:ph type="title"/>
          </p:nvPr>
        </p:nvSpPr>
        <p:spPr/>
        <p:txBody>
          <a:bodyPr/>
          <a:lstStyle/>
          <a:p>
            <a:endParaRPr lang="zh-TW" altLang="en-US" smtClean="0"/>
          </a:p>
        </p:txBody>
      </p:sp>
      <p:sp>
        <p:nvSpPr>
          <p:cNvPr id="3" name="文字版面配置區 2"/>
          <p:cNvSpPr>
            <a:spLocks noGrp="1"/>
          </p:cNvSpPr>
          <p:nvPr>
            <p:ph type="body" sz="half" idx="1"/>
          </p:nvPr>
        </p:nvSpPr>
        <p:spPr>
          <a:xfrm>
            <a:off x="755650" y="1989138"/>
            <a:ext cx="8137525" cy="4319587"/>
          </a:xfrm>
        </p:spPr>
        <p:txBody>
          <a:bodyPr/>
          <a:lstStyle/>
          <a:p>
            <a:pPr>
              <a:defRPr/>
            </a:pPr>
            <a:r>
              <a:rPr lang="zh-TW" altLang="en-US" sz="2600" b="1" dirty="0" smtClean="0">
                <a:solidFill>
                  <a:srgbClr val="FF0000"/>
                </a:solidFill>
                <a:latin typeface="標楷體" pitchFamily="65" charset="-120"/>
                <a:ea typeface="標楷體" pitchFamily="65" charset="-120"/>
              </a:rPr>
              <a:t>工會聘請會計師等酬金不得在職工福利金下開支</a:t>
            </a:r>
            <a:endParaRPr lang="en-US" altLang="zh-TW" sz="2600" b="1" dirty="0" smtClean="0">
              <a:solidFill>
                <a:srgbClr val="FF0000"/>
              </a:solidFill>
              <a:latin typeface="標楷體" pitchFamily="65" charset="-120"/>
              <a:ea typeface="標楷體" pitchFamily="65" charset="-120"/>
            </a:endParaRPr>
          </a:p>
          <a:p>
            <a:pPr marL="0" indent="0">
              <a:buFont typeface="Wingdings" pitchFamily="2" charset="2"/>
              <a:buNone/>
              <a:defRPr/>
            </a:pPr>
            <a:r>
              <a:rPr lang="zh-TW" altLang="en-US" sz="2400" b="1" dirty="0" smtClean="0">
                <a:solidFill>
                  <a:srgbClr val="7030A0"/>
                </a:solidFill>
                <a:latin typeface="標楷體" pitchFamily="65" charset="-120"/>
                <a:ea typeface="標楷體" pitchFamily="65" charset="-120"/>
              </a:rPr>
              <a:t>答：</a:t>
            </a:r>
            <a:r>
              <a:rPr lang="zh-TW" altLang="en-US" sz="1600" b="1" dirty="0" smtClean="0">
                <a:solidFill>
                  <a:srgbClr val="7030A0"/>
                </a:solidFill>
                <a:latin typeface="標楷體" pitchFamily="65" charset="-120"/>
                <a:ea typeface="標楷體" pitchFamily="65" charset="-120"/>
              </a:rPr>
              <a:t>內政部</a:t>
            </a:r>
            <a:r>
              <a:rPr lang="en-US" altLang="zh-TW" sz="1600" b="1" dirty="0" smtClean="0">
                <a:solidFill>
                  <a:srgbClr val="7030A0"/>
                </a:solidFill>
                <a:latin typeface="標楷體" pitchFamily="65" charset="-120"/>
                <a:ea typeface="標楷體" pitchFamily="65" charset="-120"/>
              </a:rPr>
              <a:t>50</a:t>
            </a:r>
            <a:r>
              <a:rPr lang="zh-TW" altLang="en-US" sz="1600" b="1" dirty="0" smtClean="0">
                <a:solidFill>
                  <a:srgbClr val="7030A0"/>
                </a:solidFill>
                <a:latin typeface="標楷體" pitchFamily="65" charset="-120"/>
                <a:ea typeface="標楷體" pitchFamily="65" charset="-120"/>
              </a:rPr>
              <a:t>年</a:t>
            </a:r>
            <a:r>
              <a:rPr lang="en-US" altLang="zh-TW" sz="1600" b="1" dirty="0" smtClean="0">
                <a:solidFill>
                  <a:srgbClr val="7030A0"/>
                </a:solidFill>
                <a:latin typeface="標楷體" pitchFamily="65" charset="-120"/>
                <a:ea typeface="標楷體" pitchFamily="65" charset="-120"/>
              </a:rPr>
              <a:t>3</a:t>
            </a:r>
            <a:r>
              <a:rPr lang="zh-TW" altLang="en-US" sz="1600" b="1" dirty="0" smtClean="0">
                <a:solidFill>
                  <a:srgbClr val="7030A0"/>
                </a:solidFill>
                <a:latin typeface="標楷體" pitchFamily="65" charset="-120"/>
                <a:ea typeface="標楷體" pitchFamily="65" charset="-120"/>
              </a:rPr>
              <a:t>月</a:t>
            </a:r>
            <a:r>
              <a:rPr lang="en-US" altLang="zh-TW" sz="1600" b="1" dirty="0" smtClean="0">
                <a:solidFill>
                  <a:srgbClr val="7030A0"/>
                </a:solidFill>
                <a:latin typeface="標楷體" pitchFamily="65" charset="-120"/>
                <a:ea typeface="標楷體" pitchFamily="65" charset="-120"/>
              </a:rPr>
              <a:t>22</a:t>
            </a:r>
            <a:r>
              <a:rPr lang="zh-TW" altLang="en-US" sz="1600" b="1" dirty="0" smtClean="0">
                <a:solidFill>
                  <a:srgbClr val="7030A0"/>
                </a:solidFill>
                <a:latin typeface="標楷體" pitchFamily="65" charset="-120"/>
                <a:ea typeface="標楷體" pitchFamily="65" charset="-120"/>
              </a:rPr>
              <a:t>日臺內勞字第</a:t>
            </a:r>
            <a:r>
              <a:rPr lang="en-US" altLang="zh-TW" sz="1600" b="1" dirty="0" smtClean="0">
                <a:solidFill>
                  <a:srgbClr val="7030A0"/>
                </a:solidFill>
                <a:latin typeface="標楷體" pitchFamily="65" charset="-120"/>
                <a:ea typeface="標楷體" pitchFamily="65" charset="-120"/>
              </a:rPr>
              <a:t>55209</a:t>
            </a:r>
            <a:r>
              <a:rPr lang="zh-TW" altLang="en-US" sz="1600" b="1" dirty="0" smtClean="0">
                <a:solidFill>
                  <a:srgbClr val="7030A0"/>
                </a:solidFill>
                <a:latin typeface="標楷體" pitchFamily="65" charset="-120"/>
                <a:ea typeface="標楷體" pitchFamily="65" charset="-120"/>
              </a:rPr>
              <a:t>號令</a:t>
            </a:r>
            <a:endParaRPr lang="en-US" altLang="zh-TW" sz="16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400" b="1" dirty="0" smtClean="0">
                <a:latin typeface="標楷體" pitchFamily="65" charset="-120"/>
                <a:ea typeface="標楷體" pitchFamily="65" charset="-120"/>
              </a:rPr>
              <a:t>查職工福利金依法不得移作別用，致聘請會計師及律師清理福利社帳務，為該工會維護會員權益之重要措施，應在工會經常費項下支給。</a:t>
            </a:r>
            <a:endParaRPr lang="en-US" altLang="zh-TW" sz="2400" b="1" dirty="0" smtClean="0">
              <a:latin typeface="標楷體" pitchFamily="65" charset="-120"/>
              <a:ea typeface="標楷體" pitchFamily="65" charset="-120"/>
            </a:endParaRPr>
          </a:p>
          <a:p>
            <a:pPr marL="0" indent="0">
              <a:buFont typeface="Wingdings" pitchFamily="2" charset="2"/>
              <a:buNone/>
              <a:defRPr/>
            </a:pPr>
            <a:endParaRPr lang="en-US" altLang="zh-TW" sz="2400" b="1" dirty="0" smtClean="0">
              <a:latin typeface="標楷體" pitchFamily="65" charset="-120"/>
              <a:ea typeface="標楷體" pitchFamily="65" charset="-120"/>
            </a:endParaRPr>
          </a:p>
          <a:p>
            <a:pPr>
              <a:defRPr/>
            </a:pPr>
            <a:r>
              <a:rPr lang="zh-TW" altLang="en-US" sz="2600" b="1" dirty="0" smtClean="0">
                <a:solidFill>
                  <a:srgbClr val="FF0000"/>
                </a:solidFill>
                <a:latin typeface="標楷體" pitchFamily="65" charset="-120"/>
                <a:ea typeface="標楷體" pitchFamily="65" charset="-120"/>
              </a:rPr>
              <a:t>福利社貨物火險如提委員會議通過，准予核銷</a:t>
            </a:r>
            <a:r>
              <a:rPr lang="zh-TW" altLang="en-US" sz="2400" b="1" dirty="0" smtClean="0">
                <a:solidFill>
                  <a:srgbClr val="FF0000"/>
                </a:solidFill>
                <a:latin typeface="標楷體" pitchFamily="65" charset="-120"/>
                <a:ea typeface="標楷體" pitchFamily="65" charset="-120"/>
              </a:rPr>
              <a:t>。</a:t>
            </a:r>
            <a:endParaRPr lang="en-US" altLang="zh-TW" sz="2400" b="1" dirty="0" smtClean="0">
              <a:solidFill>
                <a:srgbClr val="FF0000"/>
              </a:solidFill>
              <a:latin typeface="標楷體" pitchFamily="65" charset="-120"/>
              <a:ea typeface="標楷體" pitchFamily="65" charset="-120"/>
            </a:endParaRPr>
          </a:p>
          <a:p>
            <a:pPr marL="0" indent="0">
              <a:buFont typeface="Wingdings" pitchFamily="2" charset="2"/>
              <a:buNone/>
              <a:defRPr/>
            </a:pPr>
            <a:r>
              <a:rPr lang="zh-TW" altLang="en-US" sz="2400" b="1" dirty="0">
                <a:solidFill>
                  <a:srgbClr val="7030A0"/>
                </a:solidFill>
                <a:latin typeface="標楷體" pitchFamily="65" charset="-120"/>
                <a:ea typeface="標楷體" pitchFamily="65" charset="-120"/>
              </a:rPr>
              <a:t>答</a:t>
            </a:r>
            <a:r>
              <a:rPr lang="zh-TW" altLang="en-US" sz="2400" b="1" dirty="0" smtClean="0">
                <a:solidFill>
                  <a:srgbClr val="7030A0"/>
                </a:solidFill>
                <a:latin typeface="標楷體" pitchFamily="65" charset="-120"/>
                <a:ea typeface="標楷體" pitchFamily="65" charset="-120"/>
              </a:rPr>
              <a:t>：</a:t>
            </a:r>
            <a:r>
              <a:rPr lang="zh-TW" altLang="en-US" sz="1600" b="1" dirty="0" smtClean="0">
                <a:solidFill>
                  <a:srgbClr val="7030A0"/>
                </a:solidFill>
                <a:latin typeface="標楷體" pitchFamily="65" charset="-120"/>
                <a:ea typeface="標楷體" pitchFamily="65" charset="-120"/>
              </a:rPr>
              <a:t>內政部臺</a:t>
            </a:r>
            <a:r>
              <a:rPr lang="en-US" altLang="zh-TW" sz="1600" b="1" dirty="0" smtClean="0">
                <a:solidFill>
                  <a:srgbClr val="7030A0"/>
                </a:solidFill>
                <a:latin typeface="標楷體" pitchFamily="65" charset="-120"/>
                <a:ea typeface="標楷體" pitchFamily="65" charset="-120"/>
              </a:rPr>
              <a:t>50</a:t>
            </a:r>
            <a:r>
              <a:rPr lang="zh-TW" altLang="en-US" sz="1600" b="1" dirty="0" smtClean="0">
                <a:solidFill>
                  <a:srgbClr val="7030A0"/>
                </a:solidFill>
                <a:latin typeface="標楷體" pitchFamily="65" charset="-120"/>
                <a:ea typeface="標楷體" pitchFamily="65" charset="-120"/>
              </a:rPr>
              <a:t>內勞字第</a:t>
            </a:r>
            <a:r>
              <a:rPr lang="en-US" altLang="zh-TW" sz="1600" b="1" dirty="0" smtClean="0">
                <a:solidFill>
                  <a:srgbClr val="7030A0"/>
                </a:solidFill>
                <a:latin typeface="標楷體" pitchFamily="65" charset="-120"/>
                <a:ea typeface="標楷體" pitchFamily="65" charset="-120"/>
              </a:rPr>
              <a:t>62518</a:t>
            </a:r>
            <a:r>
              <a:rPr lang="zh-TW" altLang="en-US" sz="1600" b="1" dirty="0" smtClean="0">
                <a:solidFill>
                  <a:srgbClr val="7030A0"/>
                </a:solidFill>
                <a:latin typeface="標楷體" pitchFamily="65" charset="-120"/>
                <a:ea typeface="標楷體" pitchFamily="65" charset="-120"/>
              </a:rPr>
              <a:t>號令</a:t>
            </a:r>
            <a:endParaRPr lang="en-US" altLang="zh-TW" sz="1600"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sz="2400" b="1" dirty="0">
                <a:solidFill>
                  <a:srgbClr val="000000"/>
                </a:solidFill>
                <a:latin typeface="標楷體" pitchFamily="65" charset="-120"/>
                <a:ea typeface="標楷體" pitchFamily="65" charset="-120"/>
              </a:rPr>
              <a:t>職工福利社列</a:t>
            </a:r>
            <a:r>
              <a:rPr lang="zh-TW" altLang="en-US" sz="2400" b="1" dirty="0" smtClean="0">
                <a:solidFill>
                  <a:srgbClr val="000000"/>
                </a:solidFill>
                <a:latin typeface="標楷體" pitchFamily="65" charset="-120"/>
                <a:ea typeface="標楷體" pitchFamily="65" charset="-120"/>
              </a:rPr>
              <a:t>支供應部貨物火災保險費如提委員會通過應准核銷。</a:t>
            </a:r>
            <a:endParaRPr lang="en-US" altLang="zh-TW" sz="2400" b="1" dirty="0" smtClean="0">
              <a:solidFill>
                <a:srgbClr val="000000"/>
              </a:solidFill>
              <a:latin typeface="標楷體" pitchFamily="65" charset="-120"/>
              <a:ea typeface="標楷體" pitchFamily="65" charset="-120"/>
            </a:endParaRPr>
          </a:p>
          <a:p>
            <a:pPr>
              <a:defRPr/>
            </a:pPr>
            <a:endParaRPr lang="en-US" altLang="zh-TW" sz="2400" b="1" dirty="0" smtClean="0">
              <a:solidFill>
                <a:srgbClr val="FF0000"/>
              </a:solidFill>
              <a:latin typeface="標楷體" pitchFamily="65" charset="-120"/>
              <a:ea typeface="標楷體" pitchFamily="65" charset="-120"/>
            </a:endParaRPr>
          </a:p>
          <a:p>
            <a:pPr marL="0" indent="0">
              <a:buFont typeface="Wingdings" pitchFamily="2" charset="2"/>
              <a:buNone/>
              <a:defRPr/>
            </a:pPr>
            <a:endParaRPr lang="en-US" altLang="zh-TW" sz="2400" b="1" dirty="0">
              <a:latin typeface="標楷體" pitchFamily="65" charset="-120"/>
              <a:ea typeface="標楷體" pitchFamily="65" charset="-120"/>
            </a:endParaRPr>
          </a:p>
          <a:p>
            <a:pPr marL="0" indent="0">
              <a:buFont typeface="Wingdings" pitchFamily="2" charset="2"/>
              <a:buNone/>
              <a:defRPr/>
            </a:pPr>
            <a:endParaRPr lang="zh-TW" altLang="en-US" sz="2400" b="1" dirty="0">
              <a:latin typeface="標楷體" pitchFamily="65" charset="-120"/>
              <a:ea typeface="標楷體" pitchFamily="65" charset="-120"/>
            </a:endParaRPr>
          </a:p>
        </p:txBody>
      </p:sp>
      <p:sp>
        <p:nvSpPr>
          <p:cNvPr id="6861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7652B45-E234-482D-88AE-4C04AC5F6623}" type="slidenum">
              <a:rPr kumimoji="0" lang="en-US" altLang="zh-TW" smtClean="0"/>
              <a:pPr eaLnBrk="1" hangingPunct="1"/>
              <a:t>65</a:t>
            </a:fld>
            <a:endParaRPr kumimoji="0" lang="en-US" altLang="zh-TW"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標題 1"/>
          <p:cNvSpPr>
            <a:spLocks noGrp="1"/>
          </p:cNvSpPr>
          <p:nvPr>
            <p:ph type="title"/>
          </p:nvPr>
        </p:nvSpPr>
        <p:spPr>
          <a:xfrm>
            <a:off x="1187450" y="692150"/>
            <a:ext cx="7793038" cy="1462088"/>
          </a:xfrm>
        </p:spPr>
        <p:txBody>
          <a:bodyPr/>
          <a:lstStyle/>
          <a:p>
            <a:r>
              <a:rPr lang="zh-TW" altLang="en-US" sz="3200" b="1" smtClean="0">
                <a:solidFill>
                  <a:srgbClr val="FF0000"/>
                </a:solidFill>
                <a:latin typeface="標楷體" pitchFamily="65" charset="-120"/>
                <a:ea typeface="標楷體" pitchFamily="65" charset="-120"/>
              </a:rPr>
              <a:t>累積結存之福利金提經委員會通過報主管機關核准得動用</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69635" name="文字版面配置區 2"/>
          <p:cNvSpPr>
            <a:spLocks noGrp="1"/>
          </p:cNvSpPr>
          <p:nvPr>
            <p:ph type="body" sz="half" idx="1"/>
          </p:nvPr>
        </p:nvSpPr>
        <p:spPr>
          <a:xfrm>
            <a:off x="395288" y="2017713"/>
            <a:ext cx="8424862" cy="4114800"/>
          </a:xfrm>
        </p:spPr>
        <p:txBody>
          <a:bodyPr/>
          <a:lstStyle/>
          <a:p>
            <a:pPr marL="0" indent="0">
              <a:buFont typeface="Wingdings" pitchFamily="2" charset="2"/>
              <a:buNone/>
            </a:pPr>
            <a:r>
              <a:rPr lang="zh-TW" altLang="en-US" sz="2800" b="1" dirty="0" smtClean="0">
                <a:latin typeface="標楷體" pitchFamily="65" charset="-120"/>
                <a:ea typeface="標楷體" pitchFamily="65" charset="-120"/>
              </a:rPr>
              <a:t>答：</a:t>
            </a:r>
            <a:r>
              <a:rPr lang="zh-TW" altLang="en-US" sz="1800" b="1" dirty="0" smtClean="0">
                <a:solidFill>
                  <a:srgbClr val="7030A0"/>
                </a:solidFill>
                <a:latin typeface="標楷體" pitchFamily="65" charset="-120"/>
                <a:ea typeface="標楷體" pitchFamily="65" charset="-120"/>
              </a:rPr>
              <a:t>內政部</a:t>
            </a:r>
            <a:r>
              <a:rPr lang="en-US" altLang="zh-TW" sz="1800" b="1" dirty="0" smtClean="0">
                <a:solidFill>
                  <a:srgbClr val="7030A0"/>
                </a:solidFill>
                <a:latin typeface="標楷體" pitchFamily="65" charset="-120"/>
                <a:ea typeface="標楷體" pitchFamily="65" charset="-120"/>
              </a:rPr>
              <a:t>74</a:t>
            </a:r>
            <a:r>
              <a:rPr lang="zh-TW" altLang="en-US" sz="1800" b="1" dirty="0" smtClean="0">
                <a:solidFill>
                  <a:srgbClr val="7030A0"/>
                </a:solidFill>
                <a:latin typeface="標楷體" pitchFamily="65" charset="-120"/>
                <a:ea typeface="標楷體" pitchFamily="65" charset="-120"/>
              </a:rPr>
              <a:t>年</a:t>
            </a:r>
            <a:r>
              <a:rPr lang="en-US" altLang="zh-TW" sz="1800" b="1" dirty="0" smtClean="0">
                <a:solidFill>
                  <a:srgbClr val="7030A0"/>
                </a:solidFill>
                <a:latin typeface="標楷體" pitchFamily="65" charset="-120"/>
                <a:ea typeface="標楷體" pitchFamily="65" charset="-120"/>
              </a:rPr>
              <a:t>8</a:t>
            </a:r>
            <a:r>
              <a:rPr lang="zh-TW" altLang="en-US" sz="1800" b="1" dirty="0" smtClean="0">
                <a:solidFill>
                  <a:srgbClr val="7030A0"/>
                </a:solidFill>
                <a:latin typeface="標楷體" pitchFamily="65" charset="-120"/>
                <a:ea typeface="標楷體" pitchFamily="65" charset="-120"/>
              </a:rPr>
              <a:t>月</a:t>
            </a:r>
            <a:r>
              <a:rPr lang="en-US" altLang="zh-TW" sz="1800" b="1" dirty="0" smtClean="0">
                <a:solidFill>
                  <a:srgbClr val="7030A0"/>
                </a:solidFill>
                <a:latin typeface="標楷體" pitchFamily="65" charset="-120"/>
                <a:ea typeface="標楷體" pitchFamily="65" charset="-120"/>
              </a:rPr>
              <a:t>31</a:t>
            </a:r>
            <a:r>
              <a:rPr lang="zh-TW" altLang="en-US" sz="1800" b="1" dirty="0" smtClean="0">
                <a:solidFill>
                  <a:srgbClr val="7030A0"/>
                </a:solidFill>
                <a:latin typeface="標楷體" pitchFamily="65" charset="-120"/>
                <a:ea typeface="標楷體" pitchFamily="65" charset="-120"/>
              </a:rPr>
              <a:t>日</a:t>
            </a:r>
            <a:r>
              <a:rPr lang="en-US" altLang="zh-TW" sz="1800" b="1" dirty="0" smtClean="0">
                <a:solidFill>
                  <a:srgbClr val="7030A0"/>
                </a:solidFill>
                <a:latin typeface="標楷體" pitchFamily="65" charset="-120"/>
                <a:ea typeface="標楷體" pitchFamily="65" charset="-120"/>
              </a:rPr>
              <a:t>74</a:t>
            </a:r>
            <a:r>
              <a:rPr lang="zh-TW" altLang="en-US" sz="1800" b="1" dirty="0" smtClean="0">
                <a:solidFill>
                  <a:srgbClr val="7030A0"/>
                </a:solidFill>
                <a:latin typeface="標楷體" pitchFamily="65" charset="-120"/>
                <a:ea typeface="標楷體" pitchFamily="65" charset="-120"/>
              </a:rPr>
              <a:t>臺內勞字第</a:t>
            </a:r>
            <a:r>
              <a:rPr lang="en-US" altLang="zh-TW" sz="1800" b="1" dirty="0" smtClean="0">
                <a:solidFill>
                  <a:srgbClr val="7030A0"/>
                </a:solidFill>
                <a:latin typeface="標楷體" pitchFamily="65" charset="-120"/>
                <a:ea typeface="標楷體" pitchFamily="65" charset="-120"/>
              </a:rPr>
              <a:t>340398</a:t>
            </a:r>
            <a:r>
              <a:rPr lang="zh-TW" altLang="en-US" sz="1800" b="1" dirty="0" smtClean="0">
                <a:solidFill>
                  <a:srgbClr val="7030A0"/>
                </a:solidFill>
                <a:latin typeface="標楷體" pitchFamily="65" charset="-120"/>
                <a:ea typeface="標楷體" pitchFamily="65" charset="-120"/>
              </a:rPr>
              <a:t>號函</a:t>
            </a: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600" b="1" dirty="0" smtClean="0">
                <a:latin typeface="標楷體" pitchFamily="65" charset="-120"/>
                <a:ea typeface="標楷體" pitchFamily="65" charset="-120"/>
              </a:rPr>
              <a:t>舉凡有關改善事業單位職工之食、衣、住、行、育、樂各項福利措施或活動，均可依照規定動支職工福利金辦理，職工福利機構每年度結存職工福利金應併入次年度收入預算，用以推展次年度職工福利工作計畫。</a:t>
            </a:r>
            <a:endParaRPr lang="en-US" altLang="zh-TW" sz="2600" b="1" dirty="0" smtClean="0">
              <a:latin typeface="標楷體" pitchFamily="65" charset="-120"/>
              <a:ea typeface="標楷體" pitchFamily="65" charset="-120"/>
            </a:endParaRPr>
          </a:p>
          <a:p>
            <a:pPr marL="0" indent="0">
              <a:buFont typeface="Wingdings" pitchFamily="2" charset="2"/>
              <a:buNone/>
            </a:pPr>
            <a:r>
              <a:rPr lang="zh-TW" altLang="en-US" sz="2600" b="1" dirty="0" smtClean="0">
                <a:latin typeface="標楷體" pitchFamily="65" charset="-120"/>
                <a:ea typeface="標楷體" pitchFamily="65" charset="-120"/>
              </a:rPr>
              <a:t>本案事業單位職工福利委員會歷年累積結餘職工福利金，除依照</a:t>
            </a:r>
            <a:r>
              <a:rPr lang="zh-TW" altLang="zh-TW" sz="2600" b="1" dirty="0" smtClean="0">
                <a:solidFill>
                  <a:srgbClr val="0000CC"/>
                </a:solidFill>
                <a:latin typeface="標楷體" pitchFamily="65" charset="-120"/>
                <a:ea typeface="標楷體" pitchFamily="65" charset="-120"/>
              </a:rPr>
              <a:t>「</a:t>
            </a:r>
            <a:r>
              <a:rPr lang="zh-TW" altLang="en-US" sz="2600" b="1" dirty="0" smtClean="0">
                <a:solidFill>
                  <a:srgbClr val="0000CC"/>
                </a:solidFill>
                <a:latin typeface="標楷體" pitchFamily="65" charset="-120"/>
                <a:ea typeface="標楷體" pitchFamily="65" charset="-120"/>
              </a:rPr>
              <a:t>教育、文化、公益、慈善機關或團體免納所得稅適用標準</a:t>
            </a:r>
            <a:r>
              <a:rPr lang="zh-TW" altLang="zh-TW" sz="2600" b="1" dirty="0" smtClean="0">
                <a:solidFill>
                  <a:srgbClr val="0000CC"/>
                </a:solidFill>
                <a:latin typeface="標楷體" pitchFamily="65" charset="-120"/>
                <a:ea typeface="標楷體" pitchFamily="65" charset="-120"/>
              </a:rPr>
              <a:t>」</a:t>
            </a:r>
            <a:r>
              <a:rPr lang="zh-TW" altLang="en-US" sz="2600" b="1" dirty="0" smtClean="0">
                <a:solidFill>
                  <a:srgbClr val="0000CC"/>
                </a:solidFill>
                <a:latin typeface="標楷體" pitchFamily="65" charset="-120"/>
                <a:ea typeface="標楷體" pitchFamily="65" charset="-120"/>
              </a:rPr>
              <a:t>第</a:t>
            </a:r>
            <a:r>
              <a:rPr lang="en-US" altLang="zh-TW" sz="2600" b="1" dirty="0" smtClean="0">
                <a:solidFill>
                  <a:srgbClr val="0000CC"/>
                </a:solidFill>
                <a:latin typeface="標楷體" pitchFamily="65" charset="-120"/>
                <a:ea typeface="標楷體" pitchFamily="65" charset="-120"/>
              </a:rPr>
              <a:t>2</a:t>
            </a:r>
            <a:r>
              <a:rPr lang="zh-TW" altLang="en-US" sz="2600" b="1" dirty="0" smtClean="0">
                <a:solidFill>
                  <a:srgbClr val="0000CC"/>
                </a:solidFill>
                <a:latin typeface="標楷體" pitchFamily="65" charset="-120"/>
                <a:ea typeface="標楷體" pitchFamily="65" charset="-120"/>
              </a:rPr>
              <a:t>條第</a:t>
            </a:r>
            <a:r>
              <a:rPr lang="en-US" altLang="zh-TW" sz="2600" b="1" dirty="0" smtClean="0">
                <a:solidFill>
                  <a:srgbClr val="0000CC"/>
                </a:solidFill>
                <a:latin typeface="標楷體" pitchFamily="65" charset="-120"/>
                <a:ea typeface="標楷體" pitchFamily="65" charset="-120"/>
              </a:rPr>
              <a:t>1</a:t>
            </a:r>
            <a:r>
              <a:rPr lang="zh-TW" altLang="en-US" sz="2600" b="1" dirty="0" smtClean="0">
                <a:solidFill>
                  <a:srgbClr val="0000CC"/>
                </a:solidFill>
                <a:latin typeface="標楷體" pitchFamily="65" charset="-120"/>
                <a:ea typeface="標楷體" pitchFamily="65" charset="-120"/>
              </a:rPr>
              <a:t>項第</a:t>
            </a:r>
            <a:r>
              <a:rPr lang="en-US" altLang="zh-TW" sz="2600" b="1" dirty="0" smtClean="0">
                <a:solidFill>
                  <a:srgbClr val="0000CC"/>
                </a:solidFill>
                <a:latin typeface="標楷體" pitchFamily="65" charset="-120"/>
                <a:ea typeface="標楷體" pitchFamily="65" charset="-120"/>
              </a:rPr>
              <a:t>8</a:t>
            </a:r>
            <a:r>
              <a:rPr lang="zh-TW" altLang="en-US" sz="2600" b="1" dirty="0" smtClean="0">
                <a:solidFill>
                  <a:srgbClr val="0000CC"/>
                </a:solidFill>
                <a:latin typeface="標楷體" pitchFamily="65" charset="-120"/>
                <a:ea typeface="標楷體" pitchFamily="65" charset="-120"/>
              </a:rPr>
              <a:t>款</a:t>
            </a:r>
            <a:r>
              <a:rPr lang="zh-TW" altLang="en-US" sz="2600" b="1" dirty="0" smtClean="0">
                <a:latin typeface="標楷體" pitchFamily="65" charset="-120"/>
                <a:ea typeface="標楷體" pitchFamily="65" charset="-120"/>
              </a:rPr>
              <a:t>規定，已報准累積備用者外，其餘累積結存之福利金均可辦理各項福利，但仍</a:t>
            </a:r>
            <a:r>
              <a:rPr lang="zh-TW" altLang="en-US" sz="2600" b="1" dirty="0" smtClean="0">
                <a:solidFill>
                  <a:srgbClr val="0000CC"/>
                </a:solidFill>
                <a:latin typeface="標楷體" pitchFamily="65" charset="-120"/>
                <a:ea typeface="標楷體" pitchFamily="65" charset="-120"/>
              </a:rPr>
              <a:t>應提經職工福利委員會議通過報經主管機關核准後始得動支。</a:t>
            </a:r>
          </a:p>
        </p:txBody>
      </p:sp>
      <p:sp>
        <p:nvSpPr>
          <p:cNvPr id="6963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A066BEA8-4285-4D7D-AF85-C5EF40440FD3}" type="slidenum">
              <a:rPr kumimoji="0" lang="en-US" altLang="zh-TW" smtClean="0"/>
              <a:pPr eaLnBrk="1" hangingPunct="1"/>
              <a:t>66</a:t>
            </a:fld>
            <a:endParaRPr kumimoji="0" lang="en-US" altLang="zh-TW"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標題 1"/>
          <p:cNvSpPr>
            <a:spLocks noGrp="1"/>
          </p:cNvSpPr>
          <p:nvPr>
            <p:ph type="title"/>
          </p:nvPr>
        </p:nvSpPr>
        <p:spPr>
          <a:xfrm>
            <a:off x="1187450" y="620713"/>
            <a:ext cx="7793038" cy="1462087"/>
          </a:xfrm>
        </p:spPr>
        <p:txBody>
          <a:bodyPr/>
          <a:lstStyle/>
          <a:p>
            <a:r>
              <a:rPr lang="zh-TW" altLang="en-US" sz="3200" b="1" smtClean="0">
                <a:solidFill>
                  <a:srgbClr val="FF0000"/>
                </a:solidFill>
                <a:latin typeface="標楷體" pitchFamily="65" charset="-120"/>
                <a:ea typeface="標楷體" pitchFamily="65" charset="-120"/>
              </a:rPr>
              <a:t>職工福利金有特定用途與計畫需長期累積者，須報經財政部同意方可免稅</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0659" name="文字版面配置區 2"/>
          <p:cNvSpPr>
            <a:spLocks noGrp="1"/>
          </p:cNvSpPr>
          <p:nvPr>
            <p:ph type="body" sz="half" idx="1"/>
          </p:nvPr>
        </p:nvSpPr>
        <p:spPr>
          <a:xfrm>
            <a:off x="468313" y="2017713"/>
            <a:ext cx="8280400" cy="4506912"/>
          </a:xfrm>
        </p:spPr>
        <p:txBody>
          <a:bodyPr/>
          <a:lstStyle/>
          <a:p>
            <a:pPr marL="0" indent="0">
              <a:buFont typeface="Wingdings" pitchFamily="2" charset="2"/>
              <a:buNone/>
            </a:pPr>
            <a:r>
              <a:rPr lang="zh-TW" altLang="en-US" sz="2800"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78</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12</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7</a:t>
            </a:r>
            <a:r>
              <a:rPr lang="zh-TW" altLang="en-US" sz="2000" b="1" dirty="0" smtClean="0">
                <a:solidFill>
                  <a:srgbClr val="7030A0"/>
                </a:solidFill>
                <a:latin typeface="標楷體" pitchFamily="65" charset="-120"/>
                <a:ea typeface="標楷體" pitchFamily="65" charset="-120"/>
              </a:rPr>
              <a:t>日臺</a:t>
            </a:r>
            <a:r>
              <a:rPr lang="en-US" altLang="zh-TW" sz="2000" b="1" dirty="0" smtClean="0">
                <a:solidFill>
                  <a:srgbClr val="7030A0"/>
                </a:solidFill>
                <a:latin typeface="標楷體" pitchFamily="65" charset="-120"/>
                <a:ea typeface="標楷體" pitchFamily="65" charset="-120"/>
              </a:rPr>
              <a:t>78</a:t>
            </a:r>
            <a:r>
              <a:rPr lang="zh-TW" altLang="en-US" sz="2000" b="1" dirty="0" smtClean="0">
                <a:solidFill>
                  <a:srgbClr val="7030A0"/>
                </a:solidFill>
                <a:latin typeface="標楷體" pitchFamily="65" charset="-120"/>
                <a:ea typeface="標楷體" pitchFamily="65" charset="-120"/>
              </a:rPr>
              <a:t>勞福一字第</a:t>
            </a:r>
            <a:r>
              <a:rPr lang="en-US" altLang="zh-TW" sz="2000" b="1" dirty="0" smtClean="0">
                <a:solidFill>
                  <a:srgbClr val="7030A0"/>
                </a:solidFill>
                <a:latin typeface="標楷體" pitchFamily="65" charset="-120"/>
                <a:ea typeface="標楷體" pitchFamily="65" charset="-120"/>
              </a:rPr>
              <a:t>29675</a:t>
            </a:r>
            <a:r>
              <a:rPr lang="zh-TW" altLang="en-US" sz="2000" b="1" dirty="0" smtClean="0">
                <a:solidFill>
                  <a:srgbClr val="7030A0"/>
                </a:solidFill>
                <a:latin typeface="標楷體" pitchFamily="65" charset="-120"/>
                <a:ea typeface="標楷體" pitchFamily="65" charset="-120"/>
              </a:rPr>
              <a:t>號函</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有關職工福利委員會為</a:t>
            </a:r>
            <a:r>
              <a:rPr lang="zh-TW" altLang="en-US" sz="2800" b="1" dirty="0" smtClean="0">
                <a:solidFill>
                  <a:srgbClr val="0000CC"/>
                </a:solidFill>
                <a:latin typeface="標楷體" pitchFamily="65" charset="-120"/>
                <a:ea typeface="標楷體" pitchFamily="65" charset="-120"/>
              </a:rPr>
              <a:t>興建大型勞工福利設施或辦理長期性之福利措施</a:t>
            </a:r>
            <a:r>
              <a:rPr lang="zh-TW" altLang="en-US" sz="2800" b="1" dirty="0" smtClean="0">
                <a:latin typeface="標楷體" pitchFamily="65" charset="-120"/>
                <a:ea typeface="標楷體" pitchFamily="65" charset="-120"/>
              </a:rPr>
              <a:t>，</a:t>
            </a:r>
            <a:r>
              <a:rPr lang="zh-TW" altLang="en-US" sz="2800" b="1" dirty="0" smtClean="0">
                <a:solidFill>
                  <a:srgbClr val="0000CC"/>
                </a:solidFill>
                <a:latin typeface="標楷體" pitchFamily="65" charset="-120"/>
                <a:ea typeface="標楷體" pitchFamily="65" charset="-120"/>
              </a:rPr>
              <a:t>需長期累積職工福利金方能推動，致當年度支出未能達收入之百分之六十者</a:t>
            </a:r>
            <a:r>
              <a:rPr lang="zh-TW" altLang="en-US" sz="2800" b="1" dirty="0" smtClean="0">
                <a:latin typeface="標楷體" pitchFamily="65" charset="-120"/>
                <a:ea typeface="標楷體" pitchFamily="65" charset="-120"/>
              </a:rPr>
              <a:t>，其</a:t>
            </a:r>
            <a:r>
              <a:rPr lang="zh-TW" altLang="en-US" sz="2800" b="1" u="sng" dirty="0" smtClean="0">
                <a:solidFill>
                  <a:srgbClr val="7030A0"/>
                </a:solidFill>
                <a:latin typeface="標楷體" pitchFamily="65" charset="-120"/>
                <a:ea typeface="標楷體" pitchFamily="65" charset="-120"/>
              </a:rPr>
              <a:t>應於事前擬定具體計畫並經當地主管機關</a:t>
            </a:r>
            <a:r>
              <a:rPr lang="zh-TW" altLang="en-US" sz="2800" b="1" u="sng" dirty="0" smtClean="0">
                <a:solidFill>
                  <a:srgbClr val="7030A0"/>
                </a:solidFill>
                <a:latin typeface="標楷體" pitchFamily="65" charset="-120"/>
                <a:ea typeface="標楷體" pitchFamily="65" charset="-120"/>
              </a:rPr>
              <a:t>審核</a:t>
            </a:r>
            <a:r>
              <a:rPr lang="zh-TW" altLang="en-US" sz="2800" b="1" dirty="0" smtClean="0">
                <a:latin typeface="標楷體" pitchFamily="65" charset="-120"/>
                <a:ea typeface="標楷體" pitchFamily="65" charset="-120"/>
              </a:rPr>
              <a:t>，</a:t>
            </a:r>
            <a:r>
              <a:rPr lang="zh-TW" altLang="en-US" sz="2800" b="1" dirty="0" smtClean="0">
                <a:solidFill>
                  <a:srgbClr val="7030A0"/>
                </a:solidFill>
                <a:latin typeface="標楷體" pitchFamily="65" charset="-120"/>
                <a:ea typeface="標楷體" pitchFamily="65" charset="-120"/>
              </a:rPr>
              <a:t>轉請財政部同意在案</a:t>
            </a:r>
            <a:r>
              <a:rPr lang="zh-TW" altLang="en-US" sz="2800" b="1" dirty="0" smtClean="0">
                <a:latin typeface="標楷體" pitchFamily="65" charset="-120"/>
                <a:ea typeface="標楷體" pitchFamily="65" charset="-120"/>
              </a:rPr>
              <a:t>，嗣後並應於計畫內逐年於年度結束後檢附文件及申請理由，由</a:t>
            </a:r>
            <a:r>
              <a:rPr lang="zh-TW" altLang="en-US" sz="2800" b="1" dirty="0" smtClean="0">
                <a:solidFill>
                  <a:srgbClr val="7030A0"/>
                </a:solidFill>
                <a:latin typeface="標楷體" pitchFamily="65" charset="-120"/>
                <a:ea typeface="標楷體" pitchFamily="65" charset="-120"/>
              </a:rPr>
              <a:t>當地主管機關核定後核轉財政部同意，方可免受</a:t>
            </a:r>
            <a:r>
              <a:rPr lang="zh-TW"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教育、文化、公益、慈善機關或團體免納所得稅適用標準</a:t>
            </a:r>
            <a:r>
              <a:rPr lang="zh-TW"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第</a:t>
            </a:r>
            <a:r>
              <a:rPr lang="en-US" altLang="zh-TW" sz="2800" b="1" dirty="0" smtClean="0">
                <a:latin typeface="標楷體" pitchFamily="65" charset="-120"/>
                <a:ea typeface="標楷體" pitchFamily="65" charset="-120"/>
              </a:rPr>
              <a:t>2</a:t>
            </a:r>
            <a:r>
              <a:rPr lang="zh-TW" altLang="en-US" sz="2800" b="1" dirty="0" smtClean="0">
                <a:latin typeface="標楷體" pitchFamily="65" charset="-120"/>
                <a:ea typeface="標楷體" pitchFamily="65" charset="-120"/>
              </a:rPr>
              <a:t>條第</a:t>
            </a:r>
            <a:r>
              <a:rPr lang="en-US" altLang="zh-TW" sz="2800" b="1"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項第</a:t>
            </a:r>
            <a:r>
              <a:rPr lang="en-US" altLang="zh-TW" sz="2800" b="1" dirty="0" smtClean="0">
                <a:latin typeface="標楷體" pitchFamily="65" charset="-120"/>
                <a:ea typeface="標楷體" pitchFamily="65" charset="-120"/>
              </a:rPr>
              <a:t>8</a:t>
            </a:r>
            <a:r>
              <a:rPr lang="zh-TW" altLang="en-US" sz="2800" b="1" dirty="0" smtClean="0">
                <a:latin typeface="標楷體" pitchFamily="65" charset="-120"/>
                <a:ea typeface="標楷體" pitchFamily="65" charset="-120"/>
              </a:rPr>
              <a:t>款之限制。</a:t>
            </a:r>
            <a:endParaRPr lang="zh-TW" altLang="en-US" sz="2800" dirty="0" smtClean="0">
              <a:latin typeface="標楷體" pitchFamily="65" charset="-120"/>
              <a:ea typeface="標楷體" pitchFamily="65" charset="-120"/>
            </a:endParaRPr>
          </a:p>
        </p:txBody>
      </p:sp>
      <p:sp>
        <p:nvSpPr>
          <p:cNvPr id="7066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D38020F-8820-4111-A784-6CDF005F13C6}" type="slidenum">
              <a:rPr kumimoji="0" lang="en-US" altLang="zh-TW" smtClean="0"/>
              <a:pPr eaLnBrk="1" hangingPunct="1"/>
              <a:t>67</a:t>
            </a:fld>
            <a:endParaRPr kumimoji="0" lang="en-US" altLang="zh-TW"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標題 1"/>
          <p:cNvSpPr>
            <a:spLocks noGrp="1"/>
          </p:cNvSpPr>
          <p:nvPr>
            <p:ph type="title"/>
          </p:nvPr>
        </p:nvSpPr>
        <p:spPr/>
        <p:txBody>
          <a:bodyPr/>
          <a:lstStyle/>
          <a:p>
            <a:endParaRPr lang="zh-TW" altLang="en-US" smtClean="0"/>
          </a:p>
        </p:txBody>
      </p:sp>
      <p:sp>
        <p:nvSpPr>
          <p:cNvPr id="3" name="文字版面配置區 2"/>
          <p:cNvSpPr>
            <a:spLocks noGrp="1"/>
          </p:cNvSpPr>
          <p:nvPr>
            <p:ph type="body" sz="half" idx="1"/>
          </p:nvPr>
        </p:nvSpPr>
        <p:spPr>
          <a:xfrm>
            <a:off x="468313" y="2017713"/>
            <a:ext cx="8351837" cy="4506912"/>
          </a:xfrm>
        </p:spPr>
        <p:txBody>
          <a:bodyPr/>
          <a:lstStyle/>
          <a:p>
            <a:pPr>
              <a:defRPr/>
            </a:pPr>
            <a:r>
              <a:rPr lang="zh-TW" altLang="en-US" sz="2800" b="1" dirty="0" smtClean="0">
                <a:latin typeface="標楷體" pitchFamily="65" charset="-120"/>
                <a:ea typeface="標楷體" pitchFamily="65" charset="-120"/>
              </a:rPr>
              <a:t>職工福利委員會所購置之</a:t>
            </a:r>
            <a:r>
              <a:rPr lang="zh-TW" altLang="en-US" sz="2800" b="1" u="sng" dirty="0" smtClean="0">
                <a:solidFill>
                  <a:srgbClr val="FF0000"/>
                </a:solidFill>
                <a:latin typeface="標楷體" pitchFamily="65" charset="-120"/>
                <a:ea typeface="標楷體" pitchFamily="65" charset="-120"/>
              </a:rPr>
              <a:t>交通車</a:t>
            </a:r>
            <a:r>
              <a:rPr lang="zh-TW" altLang="en-US" sz="2800" b="1" dirty="0" smtClean="0">
                <a:latin typeface="標楷體" pitchFamily="65" charset="-120"/>
                <a:ea typeface="標楷體" pitchFamily="65" charset="-120"/>
              </a:rPr>
              <a:t>應由事業單位申領牌照</a:t>
            </a:r>
            <a:endParaRPr lang="en-US" altLang="zh-TW" sz="2800" b="1" dirty="0" smtClean="0">
              <a:latin typeface="標楷體" pitchFamily="65" charset="-120"/>
              <a:ea typeface="標楷體" pitchFamily="65" charset="-120"/>
            </a:endParaRPr>
          </a:p>
          <a:p>
            <a:pPr>
              <a:defRPr/>
            </a:pPr>
            <a:r>
              <a:rPr lang="zh-TW" altLang="en-US" sz="2800" b="1" u="sng" dirty="0" smtClean="0">
                <a:solidFill>
                  <a:srgbClr val="FF0000"/>
                </a:solidFill>
                <a:latin typeface="標楷體" pitchFamily="65" charset="-120"/>
                <a:ea typeface="標楷體" pitchFamily="65" charset="-120"/>
              </a:rPr>
              <a:t>尾牙聚餐費用</a:t>
            </a:r>
            <a:r>
              <a:rPr lang="zh-TW" altLang="en-US" sz="2800" b="1" dirty="0" smtClean="0">
                <a:latin typeface="標楷體" pitchFamily="65" charset="-120"/>
                <a:ea typeface="標楷體" pitchFamily="65" charset="-120"/>
              </a:rPr>
              <a:t>不宜動支職工福利金</a:t>
            </a:r>
            <a:endParaRPr lang="en-US" altLang="zh-TW" sz="2800" b="1" dirty="0" smtClean="0">
              <a:latin typeface="標楷體" pitchFamily="65" charset="-120"/>
              <a:ea typeface="標楷體" pitchFamily="65" charset="-120"/>
            </a:endParaRPr>
          </a:p>
          <a:p>
            <a:pPr>
              <a:defRPr/>
            </a:pPr>
            <a:r>
              <a:rPr lang="zh-TW" altLang="en-US" sz="2800" b="1" dirty="0" smtClean="0">
                <a:latin typeface="標楷體" pitchFamily="65" charset="-120"/>
                <a:ea typeface="標楷體" pitchFamily="65" charset="-120"/>
              </a:rPr>
              <a:t>由職工福利委員會辦理之餐廳可補助職工每人每日中餐伙食費</a:t>
            </a:r>
            <a:endParaRPr lang="en-US" altLang="zh-TW" sz="2800" b="1" dirty="0" smtClean="0">
              <a:latin typeface="標楷體" pitchFamily="65" charset="-120"/>
              <a:ea typeface="標楷體" pitchFamily="65" charset="-120"/>
            </a:endParaRPr>
          </a:p>
          <a:p>
            <a:pPr>
              <a:defRPr/>
            </a:pPr>
            <a:r>
              <a:rPr lang="zh-TW" altLang="en-US" sz="2800" b="1" dirty="0">
                <a:latin typeface="標楷體" pitchFamily="65" charset="-120"/>
                <a:ea typeface="標楷體" pitchFamily="65" charset="-120"/>
              </a:rPr>
              <a:t>職工福利委員會不得動支歷年結存福利金購買</a:t>
            </a:r>
            <a:r>
              <a:rPr lang="zh-TW" altLang="en-US" sz="2800" b="1" u="sng" dirty="0">
                <a:solidFill>
                  <a:srgbClr val="FF0000"/>
                </a:solidFill>
                <a:latin typeface="標楷體" pitchFamily="65" charset="-120"/>
                <a:ea typeface="標楷體" pitchFamily="65" charset="-120"/>
              </a:rPr>
              <a:t>公務車</a:t>
            </a:r>
            <a:r>
              <a:rPr lang="zh-TW" altLang="en-US" sz="2800" b="1" dirty="0" smtClean="0">
                <a:latin typeface="標楷體" pitchFamily="65" charset="-120"/>
                <a:ea typeface="標楷體" pitchFamily="65" charset="-120"/>
              </a:rPr>
              <a:t>以推行</a:t>
            </a:r>
            <a:r>
              <a:rPr lang="zh-TW" altLang="en-US" sz="2800" b="1" dirty="0">
                <a:latin typeface="標楷體" pitchFamily="65" charset="-120"/>
                <a:ea typeface="標楷體" pitchFamily="65" charset="-120"/>
              </a:rPr>
              <a:t>福利</a:t>
            </a:r>
            <a:r>
              <a:rPr lang="zh-TW" altLang="en-US" sz="2800" b="1" dirty="0" smtClean="0">
                <a:latin typeface="標楷體" pitchFamily="65" charset="-120"/>
                <a:ea typeface="標楷體" pitchFamily="65" charset="-120"/>
              </a:rPr>
              <a:t>業務</a:t>
            </a:r>
            <a:endParaRPr lang="en-US" altLang="zh-TW" sz="2800" b="1" dirty="0" smtClean="0">
              <a:latin typeface="標楷體" pitchFamily="65" charset="-120"/>
              <a:ea typeface="標楷體" pitchFamily="65" charset="-120"/>
            </a:endParaRPr>
          </a:p>
          <a:p>
            <a:pPr>
              <a:defRPr/>
            </a:pPr>
            <a:r>
              <a:rPr lang="zh-TW" altLang="en-US" sz="2800" b="1" dirty="0">
                <a:latin typeface="標楷體" pitchFamily="65" charset="-120"/>
                <a:ea typeface="標楷體" pitchFamily="65" charset="-120"/>
              </a:rPr>
              <a:t>歷年累積結餘職工福利金不得辦理</a:t>
            </a:r>
            <a:r>
              <a:rPr lang="zh-TW" altLang="en-US" sz="2800" b="1" dirty="0">
                <a:solidFill>
                  <a:srgbClr val="FF0000"/>
                </a:solidFill>
                <a:latin typeface="標楷體" pitchFamily="65" charset="-120"/>
                <a:ea typeface="標楷體" pitchFamily="65" charset="-120"/>
              </a:rPr>
              <a:t>公司周年慶祝</a:t>
            </a:r>
            <a:r>
              <a:rPr lang="zh-TW" altLang="en-US" sz="2800" b="1" dirty="0" smtClean="0">
                <a:solidFill>
                  <a:srgbClr val="FF0000"/>
                </a:solidFill>
                <a:latin typeface="標楷體" pitchFamily="65" charset="-120"/>
                <a:ea typeface="標楷體" pitchFamily="65" charset="-120"/>
              </a:rPr>
              <a:t>活動</a:t>
            </a:r>
            <a:endParaRPr lang="en-US" altLang="zh-TW" sz="2800" b="1" dirty="0" smtClean="0">
              <a:solidFill>
                <a:srgbClr val="FF0000"/>
              </a:solidFill>
              <a:latin typeface="標楷體" pitchFamily="65" charset="-120"/>
              <a:ea typeface="標楷體" pitchFamily="65" charset="-120"/>
            </a:endParaRPr>
          </a:p>
          <a:p>
            <a:pPr marL="0" indent="0">
              <a:buFont typeface="Wingdings" pitchFamily="2" charset="2"/>
              <a:buNone/>
              <a:defRPr/>
            </a:pPr>
            <a:endParaRPr lang="zh-TW" altLang="en-US" sz="2800" b="1" dirty="0">
              <a:latin typeface="標楷體" pitchFamily="65" charset="-120"/>
              <a:ea typeface="標楷體" pitchFamily="65" charset="-120"/>
            </a:endParaRPr>
          </a:p>
        </p:txBody>
      </p:sp>
      <p:sp>
        <p:nvSpPr>
          <p:cNvPr id="7168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64892471-F3E1-4DB1-82A7-07D692DCB5C4}" type="slidenum">
              <a:rPr kumimoji="0" lang="en-US" altLang="zh-TW" smtClean="0"/>
              <a:pPr eaLnBrk="1" hangingPunct="1"/>
              <a:t>68</a:t>
            </a:fld>
            <a:endParaRPr kumimoji="0" lang="en-US" altLang="zh-TW"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標題 1"/>
          <p:cNvSpPr>
            <a:spLocks noGrp="1"/>
          </p:cNvSpPr>
          <p:nvPr>
            <p:ph type="title"/>
          </p:nvPr>
        </p:nvSpPr>
        <p:spPr>
          <a:xfrm>
            <a:off x="1187450" y="476250"/>
            <a:ext cx="7793038" cy="1462088"/>
          </a:xfrm>
        </p:spPr>
        <p:txBody>
          <a:bodyPr/>
          <a:lstStyle/>
          <a:p>
            <a:r>
              <a:rPr lang="zh-TW" altLang="en-US" sz="3200" b="1" smtClean="0">
                <a:solidFill>
                  <a:srgbClr val="FF0000"/>
                </a:solidFill>
                <a:latin typeface="標楷體" pitchFamily="65" charset="-120"/>
                <a:ea typeface="標楷體" pitchFamily="65" charset="-120"/>
              </a:rPr>
              <a:t>職工福利委員會不得補助職工個別旅遊費</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2707" name="文字版面配置區 2"/>
          <p:cNvSpPr>
            <a:spLocks noGrp="1"/>
          </p:cNvSpPr>
          <p:nvPr>
            <p:ph type="body" sz="half" idx="1"/>
          </p:nvPr>
        </p:nvSpPr>
        <p:spPr>
          <a:xfrm>
            <a:off x="395288" y="2017713"/>
            <a:ext cx="8208962"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行政院勞工委員會</a:t>
            </a:r>
            <a:r>
              <a:rPr lang="en-US" altLang="zh-TW" sz="2000" b="1" smtClean="0">
                <a:solidFill>
                  <a:srgbClr val="7030A0"/>
                </a:solidFill>
                <a:latin typeface="標楷體" pitchFamily="65" charset="-120"/>
                <a:ea typeface="標楷體" pitchFamily="65" charset="-120"/>
              </a:rPr>
              <a:t>85</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29</a:t>
            </a:r>
            <a:r>
              <a:rPr lang="zh-TW" altLang="en-US" sz="2000" b="1" smtClean="0">
                <a:solidFill>
                  <a:srgbClr val="7030A0"/>
                </a:solidFill>
                <a:latin typeface="標楷體" pitchFamily="65" charset="-120"/>
                <a:ea typeface="標楷體" pitchFamily="65" charset="-120"/>
              </a:rPr>
              <a:t>日台</a:t>
            </a:r>
            <a:r>
              <a:rPr lang="en-US" altLang="zh-TW" sz="2000" b="1" smtClean="0">
                <a:solidFill>
                  <a:srgbClr val="7030A0"/>
                </a:solidFill>
                <a:latin typeface="標楷體" pitchFamily="65" charset="-120"/>
                <a:ea typeface="標楷體" pitchFamily="65" charset="-120"/>
              </a:rPr>
              <a:t>85</a:t>
            </a:r>
            <a:r>
              <a:rPr lang="zh-TW" altLang="en-US" sz="2000" b="1" smtClean="0">
                <a:solidFill>
                  <a:srgbClr val="7030A0"/>
                </a:solidFill>
                <a:latin typeface="標楷體" pitchFamily="65" charset="-120"/>
                <a:ea typeface="標楷體" pitchFamily="65" charset="-120"/>
              </a:rPr>
              <a:t>勞福一字第</a:t>
            </a:r>
            <a:r>
              <a:rPr lang="en-US" altLang="zh-TW" sz="2000" b="1" smtClean="0">
                <a:solidFill>
                  <a:srgbClr val="7030A0"/>
                </a:solidFill>
                <a:latin typeface="標楷體" pitchFamily="65" charset="-120"/>
                <a:ea typeface="標楷體" pitchFamily="65" charset="-120"/>
              </a:rPr>
              <a:t>102089</a:t>
            </a:r>
            <a:r>
              <a:rPr lang="zh-TW" altLang="en-US"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b="1" smtClean="0">
                <a:latin typeface="標楷體" pitchFamily="65" charset="-120"/>
                <a:ea typeface="標楷體" pitchFamily="65" charset="-120"/>
              </a:rPr>
              <a:t>查職工福利金條例暨其施行細則之立法精神，均係以全體職工為福利服務之對象，員工依其得支配之假期、經濟能力等個別因素所為之個別旅遊，與職工福利委員會所辦理之活動顯有差異，應由其自行負擔所需費用。職工福利委員會補助旅行經費，</a:t>
            </a:r>
            <a:r>
              <a:rPr lang="zh-TW" altLang="en-US" b="1" smtClean="0">
                <a:solidFill>
                  <a:srgbClr val="0000CC"/>
                </a:solidFill>
                <a:latin typeface="標楷體" pitchFamily="65" charset="-120"/>
                <a:ea typeface="標楷體" pitchFamily="65" charset="-120"/>
              </a:rPr>
              <a:t>仍應以團體為準，不得個別補助</a:t>
            </a:r>
            <a:r>
              <a:rPr lang="zh-TW" altLang="en-US" b="1" smtClean="0">
                <a:latin typeface="標楷體" pitchFamily="65" charset="-120"/>
                <a:ea typeface="標楷體" pitchFamily="65" charset="-120"/>
              </a:rPr>
              <a:t>。</a:t>
            </a:r>
          </a:p>
        </p:txBody>
      </p:sp>
      <p:sp>
        <p:nvSpPr>
          <p:cNvPr id="7270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97DE1EA-263E-4522-A627-0E6FC0D107C9}" type="slidenum">
              <a:rPr kumimoji="0" lang="en-US" altLang="zh-TW" smtClean="0"/>
              <a:pPr eaLnBrk="1" hangingPunct="1"/>
              <a:t>69</a:t>
            </a:fld>
            <a:endParaRPr kumimoji="0" lang="en-US" altLang="zh-TW"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2"/>
          <p:cNvSpPr>
            <a:spLocks noGrp="1" noChangeArrowheads="1"/>
          </p:cNvSpPr>
          <p:nvPr>
            <p:ph type="title"/>
          </p:nvPr>
        </p:nvSpPr>
        <p:spPr/>
        <p:txBody>
          <a:bodyPr/>
          <a:lstStyle/>
          <a:p>
            <a:pPr eaLnBrk="1" hangingPunct="1"/>
            <a:r>
              <a:rPr lang="zh-TW" altLang="en-US" sz="3600" b="1" smtClean="0">
                <a:ea typeface="標楷體" pitchFamily="65" charset="-120"/>
              </a:rPr>
              <a:t>貳、職工福利金提撥來源</a:t>
            </a:r>
          </a:p>
        </p:txBody>
      </p:sp>
      <p:sp>
        <p:nvSpPr>
          <p:cNvPr id="9219" name="Rectangle 3"/>
          <p:cNvSpPr>
            <a:spLocks noGrp="1" noChangeArrowheads="1"/>
          </p:cNvSpPr>
          <p:nvPr>
            <p:ph type="body" sz="half" idx="1"/>
          </p:nvPr>
        </p:nvSpPr>
        <p:spPr>
          <a:xfrm>
            <a:off x="395288" y="1844675"/>
            <a:ext cx="6121400" cy="2447925"/>
          </a:xfrm>
        </p:spPr>
        <p:txBody>
          <a:bodyPr/>
          <a:lstStyle/>
          <a:p>
            <a:pPr eaLnBrk="1" hangingPunct="1">
              <a:lnSpc>
                <a:spcPct val="150000"/>
              </a:lnSpc>
              <a:buFont typeface="Wingdings" pitchFamily="2" charset="2"/>
              <a:buNone/>
            </a:pPr>
            <a:r>
              <a:rPr lang="zh-TW" altLang="en-US" sz="2400" b="1" smtClean="0">
                <a:latin typeface="標楷體" pitchFamily="65" charset="-120"/>
                <a:ea typeface="標楷體" pitchFamily="65" charset="-120"/>
              </a:rPr>
              <a:t>一、創立時就其資本總額</a:t>
            </a:r>
            <a:r>
              <a:rPr lang="en-US" altLang="zh-TW" sz="2400" b="1" smtClean="0">
                <a:solidFill>
                  <a:srgbClr val="FF0000"/>
                </a:solidFill>
                <a:latin typeface="標楷體" pitchFamily="65" charset="-120"/>
                <a:ea typeface="標楷體" pitchFamily="65" charset="-120"/>
              </a:rPr>
              <a:t>1%</a:t>
            </a:r>
            <a:r>
              <a:rPr lang="zh-TW" altLang="en-US" sz="2400" b="1" smtClean="0">
                <a:solidFill>
                  <a:srgbClr val="FF0000"/>
                </a:solidFill>
                <a:latin typeface="標楷體" pitchFamily="65" charset="-120"/>
                <a:ea typeface="標楷體" pitchFamily="65" charset="-120"/>
              </a:rPr>
              <a:t>至</a:t>
            </a:r>
            <a:r>
              <a:rPr lang="en-US" altLang="zh-TW" sz="2400" b="1" smtClean="0">
                <a:solidFill>
                  <a:srgbClr val="FF0000"/>
                </a:solidFill>
                <a:latin typeface="標楷體" pitchFamily="65" charset="-120"/>
                <a:ea typeface="標楷體" pitchFamily="65" charset="-120"/>
              </a:rPr>
              <a:t>5%</a:t>
            </a:r>
            <a:r>
              <a:rPr lang="zh-TW" altLang="en-US" sz="2400" b="1" smtClean="0">
                <a:latin typeface="標楷體" pitchFamily="65" charset="-120"/>
                <a:ea typeface="標楷體" pitchFamily="65" charset="-120"/>
              </a:rPr>
              <a:t>。 </a:t>
            </a:r>
          </a:p>
          <a:p>
            <a:pPr eaLnBrk="1" hangingPunct="1">
              <a:lnSpc>
                <a:spcPct val="150000"/>
              </a:lnSpc>
              <a:buFont typeface="Wingdings" pitchFamily="2" charset="2"/>
              <a:buNone/>
            </a:pPr>
            <a:r>
              <a:rPr lang="zh-TW" altLang="en-US" sz="2400" b="1" smtClean="0">
                <a:latin typeface="標楷體" pitchFamily="65" charset="-120"/>
                <a:ea typeface="標楷體" pitchFamily="65" charset="-120"/>
              </a:rPr>
              <a:t>二、每月營業收入總額</a:t>
            </a:r>
            <a:r>
              <a:rPr lang="en-US" altLang="zh-TW" sz="2400" b="1" smtClean="0">
                <a:solidFill>
                  <a:srgbClr val="FF0000"/>
                </a:solidFill>
                <a:latin typeface="標楷體" pitchFamily="65" charset="-120"/>
                <a:ea typeface="標楷體" pitchFamily="65" charset="-120"/>
              </a:rPr>
              <a:t>0.05%</a:t>
            </a:r>
            <a:r>
              <a:rPr lang="zh-TW" altLang="en-US" sz="2400" b="1" smtClean="0">
                <a:solidFill>
                  <a:srgbClr val="FF0000"/>
                </a:solidFill>
                <a:latin typeface="標楷體" pitchFamily="65" charset="-120"/>
                <a:ea typeface="標楷體" pitchFamily="65" charset="-120"/>
              </a:rPr>
              <a:t>至</a:t>
            </a:r>
            <a:r>
              <a:rPr lang="en-US" altLang="zh-TW" sz="2400" b="1" smtClean="0">
                <a:solidFill>
                  <a:srgbClr val="FF0000"/>
                </a:solidFill>
                <a:latin typeface="標楷體" pitchFamily="65" charset="-120"/>
                <a:ea typeface="標楷體" pitchFamily="65" charset="-120"/>
              </a:rPr>
              <a:t>0.15%</a:t>
            </a:r>
            <a:r>
              <a:rPr lang="zh-TW" altLang="en-US" sz="2400" b="1" smtClean="0">
                <a:latin typeface="標楷體" pitchFamily="65" charset="-120"/>
                <a:ea typeface="標楷體" pitchFamily="65" charset="-120"/>
              </a:rPr>
              <a:t>。 </a:t>
            </a:r>
          </a:p>
          <a:p>
            <a:pPr eaLnBrk="1" hangingPunct="1">
              <a:lnSpc>
                <a:spcPct val="150000"/>
              </a:lnSpc>
              <a:buFont typeface="Wingdings" pitchFamily="2" charset="2"/>
              <a:buNone/>
            </a:pPr>
            <a:r>
              <a:rPr lang="zh-TW" altLang="en-US" sz="2400" b="1" smtClean="0">
                <a:latin typeface="標楷體" pitchFamily="65" charset="-120"/>
                <a:ea typeface="標楷體" pitchFamily="65" charset="-120"/>
              </a:rPr>
              <a:t>三、每月於每個職員、工人薪津內</a:t>
            </a:r>
            <a:r>
              <a:rPr lang="zh-TW" altLang="en-US" sz="2400" b="1" smtClean="0">
                <a:solidFill>
                  <a:srgbClr val="FF0000"/>
                </a:solidFill>
                <a:latin typeface="標楷體" pitchFamily="65" charset="-120"/>
                <a:ea typeface="標楷體" pitchFamily="65" charset="-120"/>
              </a:rPr>
              <a:t>各扣</a:t>
            </a:r>
            <a:r>
              <a:rPr lang="en-US" altLang="zh-TW" sz="2400" b="1" smtClean="0">
                <a:solidFill>
                  <a:srgbClr val="FF0000"/>
                </a:solidFill>
                <a:latin typeface="標楷體" pitchFamily="65" charset="-120"/>
                <a:ea typeface="標楷體" pitchFamily="65" charset="-120"/>
              </a:rPr>
              <a:t>0.5%</a:t>
            </a:r>
            <a:r>
              <a:rPr lang="zh-TW" altLang="en-US" sz="2400" b="1" smtClean="0">
                <a:latin typeface="標楷體" pitchFamily="65" charset="-120"/>
                <a:ea typeface="標楷體" pitchFamily="65" charset="-120"/>
              </a:rPr>
              <a:t>。</a:t>
            </a:r>
          </a:p>
          <a:p>
            <a:pPr eaLnBrk="1" hangingPunct="1">
              <a:lnSpc>
                <a:spcPct val="150000"/>
              </a:lnSpc>
              <a:buFont typeface="Wingdings" pitchFamily="2" charset="2"/>
              <a:buNone/>
            </a:pPr>
            <a:r>
              <a:rPr lang="zh-TW" altLang="en-US" sz="2400" b="1" smtClean="0">
                <a:latin typeface="標楷體" pitchFamily="65" charset="-120"/>
                <a:ea typeface="標楷體" pitchFamily="65" charset="-120"/>
              </a:rPr>
              <a:t>四、下腳變價時提撥</a:t>
            </a:r>
            <a:r>
              <a:rPr lang="en-US" altLang="zh-TW" sz="2400" b="1" smtClean="0">
                <a:solidFill>
                  <a:srgbClr val="FF0000"/>
                </a:solidFill>
                <a:latin typeface="標楷體" pitchFamily="65" charset="-120"/>
                <a:ea typeface="標楷體" pitchFamily="65" charset="-120"/>
              </a:rPr>
              <a:t>20%</a:t>
            </a:r>
            <a:r>
              <a:rPr lang="zh-TW" altLang="en-US" sz="2400" b="1" smtClean="0">
                <a:solidFill>
                  <a:srgbClr val="FF0000"/>
                </a:solidFill>
                <a:latin typeface="標楷體" pitchFamily="65" charset="-120"/>
                <a:ea typeface="標楷體" pitchFamily="65" charset="-120"/>
              </a:rPr>
              <a:t>至</a:t>
            </a:r>
            <a:r>
              <a:rPr lang="en-US" altLang="zh-TW" sz="2400" b="1" smtClean="0">
                <a:solidFill>
                  <a:srgbClr val="FF0000"/>
                </a:solidFill>
                <a:latin typeface="標楷體" pitchFamily="65" charset="-120"/>
                <a:ea typeface="標楷體" pitchFamily="65" charset="-120"/>
              </a:rPr>
              <a:t>40%</a:t>
            </a:r>
            <a:r>
              <a:rPr lang="zh-TW" altLang="en-US" sz="2400" smtClean="0">
                <a:latin typeface="標楷體" pitchFamily="65" charset="-120"/>
                <a:ea typeface="標楷體" pitchFamily="65" charset="-120"/>
              </a:rPr>
              <a:t>。</a:t>
            </a:r>
          </a:p>
          <a:p>
            <a:pPr eaLnBrk="1" hangingPunct="1">
              <a:buFont typeface="Wingdings" pitchFamily="2" charset="2"/>
              <a:buNone/>
            </a:pPr>
            <a:endParaRPr lang="zh-TW" altLang="en-US" sz="2400" smtClean="0">
              <a:latin typeface="標楷體" pitchFamily="65" charset="-120"/>
              <a:ea typeface="標楷體" pitchFamily="65" charset="-120"/>
            </a:endParaRPr>
          </a:p>
          <a:p>
            <a:pPr eaLnBrk="1" hangingPunct="1"/>
            <a:r>
              <a:rPr lang="zh-TW" altLang="en-US" sz="2000" b="1" smtClean="0">
                <a:solidFill>
                  <a:srgbClr val="003399"/>
                </a:solidFill>
                <a:latin typeface="標楷體" pitchFamily="65" charset="-120"/>
                <a:ea typeface="標楷體" pitchFamily="65" charset="-120"/>
              </a:rPr>
              <a:t>第一、二及第四項為</a:t>
            </a:r>
            <a:r>
              <a:rPr lang="zh-TW" altLang="en-US" sz="2000" b="1" u="sng" smtClean="0">
                <a:solidFill>
                  <a:srgbClr val="003399"/>
                </a:solidFill>
                <a:latin typeface="標楷體" pitchFamily="65" charset="-120"/>
                <a:ea typeface="標楷體" pitchFamily="65" charset="-120"/>
              </a:rPr>
              <a:t>不定額比例</a:t>
            </a:r>
            <a:endParaRPr lang="en-US" altLang="zh-TW" sz="2000" b="1" u="sng" smtClean="0">
              <a:solidFill>
                <a:srgbClr val="003399"/>
              </a:solidFill>
              <a:latin typeface="標楷體" pitchFamily="65" charset="-120"/>
              <a:ea typeface="標楷體" pitchFamily="65" charset="-120"/>
            </a:endParaRPr>
          </a:p>
          <a:p>
            <a:pPr eaLnBrk="1" hangingPunct="1"/>
            <a:r>
              <a:rPr lang="zh-TW" altLang="en-US" sz="2000" b="1" smtClean="0">
                <a:solidFill>
                  <a:srgbClr val="003399"/>
                </a:solidFill>
                <a:latin typeface="標楷體" pitchFamily="65" charset="-120"/>
                <a:ea typeface="標楷體" pitchFamily="65" charset="-120"/>
              </a:rPr>
              <a:t>第三項為強制</a:t>
            </a:r>
            <a:r>
              <a:rPr lang="zh-TW" altLang="en-US" sz="2000" b="1" u="sng" smtClean="0">
                <a:solidFill>
                  <a:srgbClr val="003399"/>
                </a:solidFill>
                <a:latin typeface="標楷體" pitchFamily="65" charset="-120"/>
                <a:ea typeface="標楷體" pitchFamily="65" charset="-120"/>
              </a:rPr>
              <a:t>定額比例</a:t>
            </a:r>
            <a:r>
              <a:rPr lang="zh-TW" altLang="en-US" sz="2000" b="1" smtClean="0">
                <a:solidFill>
                  <a:srgbClr val="003399"/>
                </a:solidFill>
                <a:latin typeface="標楷體" pitchFamily="65" charset="-120"/>
                <a:ea typeface="標楷體" pitchFamily="65" charset="-120"/>
              </a:rPr>
              <a:t>提撥</a:t>
            </a:r>
          </a:p>
          <a:p>
            <a:pPr eaLnBrk="1" hangingPunct="1">
              <a:buFont typeface="Wingdings" pitchFamily="2" charset="2"/>
              <a:buNone/>
            </a:pPr>
            <a:endParaRPr lang="zh-TW" altLang="en-US" sz="3000" smtClean="0">
              <a:latin typeface="新細明體" pitchFamily="18" charset="-120"/>
            </a:endParaRPr>
          </a:p>
          <a:p>
            <a:pPr eaLnBrk="1" hangingPunct="1"/>
            <a:endParaRPr lang="en-US" altLang="zh-TW" smtClean="0"/>
          </a:p>
        </p:txBody>
      </p:sp>
      <p:pic>
        <p:nvPicPr>
          <p:cNvPr id="9220" name="Picture 9" descr="img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3716338"/>
            <a:ext cx="43053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05CDEC14-8EC7-44DE-BBB0-862841A8BFD7}" type="slidenum">
              <a:rPr kumimoji="0" lang="en-US" altLang="zh-TW" smtClean="0"/>
              <a:pPr eaLnBrk="1" hangingPunct="1"/>
              <a:t>7</a:t>
            </a:fld>
            <a:endParaRPr kumimoji="0" lang="en-US" altLang="zh-TW"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a:xfrm>
            <a:off x="1116013" y="404813"/>
            <a:ext cx="8027987" cy="1462087"/>
          </a:xfrm>
        </p:spPr>
        <p:txBody>
          <a:bodyPr/>
          <a:lstStyle/>
          <a:p>
            <a:r>
              <a:rPr lang="zh-TW" altLang="en-US" sz="3200" b="1" smtClean="0">
                <a:solidFill>
                  <a:srgbClr val="FF0000"/>
                </a:solidFill>
                <a:latin typeface="標楷體" pitchFamily="65" charset="-120"/>
                <a:ea typeface="標楷體" pitchFamily="65" charset="-120"/>
              </a:rPr>
              <a:t>職工福利委員會舉辦旅遊活動最低組團人數</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3731" name="文字版面配置區 2"/>
          <p:cNvSpPr>
            <a:spLocks noGrp="1"/>
          </p:cNvSpPr>
          <p:nvPr>
            <p:ph type="body" sz="half" idx="1"/>
          </p:nvPr>
        </p:nvSpPr>
        <p:spPr>
          <a:xfrm>
            <a:off x="539750" y="2133600"/>
            <a:ext cx="8135938"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1600" b="1" smtClean="0">
                <a:solidFill>
                  <a:srgbClr val="7030A0"/>
                </a:solidFill>
                <a:latin typeface="標楷體" pitchFamily="65" charset="-120"/>
                <a:ea typeface="標楷體" pitchFamily="65" charset="-120"/>
              </a:rPr>
              <a:t>行政院勞工委員會</a:t>
            </a:r>
            <a:r>
              <a:rPr lang="en-US" altLang="zh-TW" sz="1600" b="1" smtClean="0">
                <a:solidFill>
                  <a:srgbClr val="7030A0"/>
                </a:solidFill>
                <a:latin typeface="標楷體" pitchFamily="65" charset="-120"/>
                <a:ea typeface="標楷體" pitchFamily="65" charset="-120"/>
              </a:rPr>
              <a:t>95</a:t>
            </a:r>
            <a:r>
              <a:rPr lang="zh-TW" altLang="en-US" sz="1600" b="1" smtClean="0">
                <a:solidFill>
                  <a:srgbClr val="7030A0"/>
                </a:solidFill>
                <a:latin typeface="標楷體" pitchFamily="65" charset="-120"/>
                <a:ea typeface="標楷體" pitchFamily="65" charset="-120"/>
              </a:rPr>
              <a:t>年</a:t>
            </a:r>
            <a:r>
              <a:rPr lang="en-US" altLang="zh-TW" sz="1600" b="1" smtClean="0">
                <a:solidFill>
                  <a:srgbClr val="7030A0"/>
                </a:solidFill>
                <a:latin typeface="標楷體" pitchFamily="65" charset="-120"/>
                <a:ea typeface="標楷體" pitchFamily="65" charset="-120"/>
              </a:rPr>
              <a:t>11</a:t>
            </a:r>
            <a:r>
              <a:rPr lang="zh-TW" altLang="en-US" sz="1600" b="1" smtClean="0">
                <a:solidFill>
                  <a:srgbClr val="7030A0"/>
                </a:solidFill>
                <a:latin typeface="標楷體" pitchFamily="65" charset="-120"/>
                <a:ea typeface="標楷體" pitchFamily="65" charset="-120"/>
              </a:rPr>
              <a:t>月</a:t>
            </a:r>
            <a:r>
              <a:rPr lang="en-US" altLang="zh-TW" sz="1600" b="1" smtClean="0">
                <a:solidFill>
                  <a:srgbClr val="7030A0"/>
                </a:solidFill>
                <a:latin typeface="標楷體" pitchFamily="65" charset="-120"/>
                <a:ea typeface="標楷體" pitchFamily="65" charset="-120"/>
              </a:rPr>
              <a:t>17</a:t>
            </a:r>
            <a:r>
              <a:rPr lang="zh-TW" altLang="en-US" sz="1600" b="1" smtClean="0">
                <a:solidFill>
                  <a:srgbClr val="7030A0"/>
                </a:solidFill>
                <a:latin typeface="標楷體" pitchFamily="65" charset="-120"/>
                <a:ea typeface="標楷體" pitchFamily="65" charset="-120"/>
              </a:rPr>
              <a:t>日勞福一字第</a:t>
            </a:r>
            <a:r>
              <a:rPr lang="en-US" altLang="zh-TW" sz="1600" b="1" smtClean="0">
                <a:solidFill>
                  <a:srgbClr val="7030A0"/>
                </a:solidFill>
                <a:latin typeface="標楷體" pitchFamily="65" charset="-120"/>
                <a:ea typeface="標楷體" pitchFamily="65" charset="-120"/>
              </a:rPr>
              <a:t>0950045107</a:t>
            </a:r>
            <a:r>
              <a:rPr lang="zh-TW" altLang="en-US" sz="1600" b="1" smtClean="0">
                <a:solidFill>
                  <a:srgbClr val="7030A0"/>
                </a:solidFill>
                <a:latin typeface="標楷體" pitchFamily="65" charset="-120"/>
                <a:ea typeface="標楷體" pitchFamily="65" charset="-120"/>
              </a:rPr>
              <a:t>號函</a:t>
            </a:r>
            <a:endParaRPr lang="en-US" altLang="zh-TW" sz="16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查依本會</a:t>
            </a:r>
            <a:r>
              <a:rPr lang="en-US" altLang="zh-TW" sz="2800" b="1" smtClean="0">
                <a:latin typeface="標楷體" pitchFamily="65" charset="-120"/>
                <a:ea typeface="標楷體" pitchFamily="65" charset="-120"/>
              </a:rPr>
              <a:t>85</a:t>
            </a:r>
            <a:r>
              <a:rPr lang="zh-TW" altLang="en-US" sz="2800" b="1" smtClean="0">
                <a:latin typeface="標楷體" pitchFamily="65" charset="-120"/>
                <a:ea typeface="標楷體" pitchFamily="65" charset="-120"/>
              </a:rPr>
              <a:t>年</a:t>
            </a:r>
            <a:r>
              <a:rPr lang="en-US" altLang="zh-TW" sz="2800" b="1" smtClean="0">
                <a:latin typeface="標楷體" pitchFamily="65" charset="-120"/>
                <a:ea typeface="標楷體" pitchFamily="65" charset="-120"/>
              </a:rPr>
              <a:t>1</a:t>
            </a:r>
            <a:r>
              <a:rPr lang="zh-TW" altLang="en-US" sz="2800" b="1" smtClean="0">
                <a:latin typeface="標楷體" pitchFamily="65" charset="-120"/>
                <a:ea typeface="標楷體" pitchFamily="65" charset="-120"/>
              </a:rPr>
              <a:t>月</a:t>
            </a:r>
            <a:r>
              <a:rPr lang="en-US" altLang="zh-TW" sz="2800" b="1" smtClean="0">
                <a:latin typeface="標楷體" pitchFamily="65" charset="-120"/>
                <a:ea typeface="標楷體" pitchFamily="65" charset="-120"/>
              </a:rPr>
              <a:t>29</a:t>
            </a:r>
            <a:r>
              <a:rPr lang="zh-TW" altLang="en-US" sz="2800" b="1" smtClean="0">
                <a:latin typeface="標楷體" pitchFamily="65" charset="-120"/>
                <a:ea typeface="標楷體" pitchFamily="65" charset="-120"/>
              </a:rPr>
              <a:t>日台</a:t>
            </a:r>
            <a:r>
              <a:rPr lang="en-US" altLang="zh-TW" sz="2800" b="1" smtClean="0">
                <a:latin typeface="標楷體" pitchFamily="65" charset="-120"/>
                <a:ea typeface="標楷體" pitchFamily="65" charset="-120"/>
              </a:rPr>
              <a:t>85</a:t>
            </a:r>
            <a:r>
              <a:rPr lang="zh-TW" altLang="en-US" sz="2800" b="1" smtClean="0">
                <a:latin typeface="標楷體" pitchFamily="65" charset="-120"/>
                <a:ea typeface="標楷體" pitchFamily="65" charset="-120"/>
              </a:rPr>
              <a:t>勞福一字第</a:t>
            </a:r>
            <a:r>
              <a:rPr lang="en-US" altLang="zh-TW" sz="2800" b="1" smtClean="0">
                <a:latin typeface="標楷體" pitchFamily="65" charset="-120"/>
                <a:ea typeface="標楷體" pitchFamily="65" charset="-120"/>
              </a:rPr>
              <a:t>102089</a:t>
            </a:r>
            <a:r>
              <a:rPr lang="zh-TW" altLang="en-US" sz="2800" b="1" smtClean="0">
                <a:latin typeface="標楷體" pitchFamily="65" charset="-120"/>
                <a:ea typeface="標楷體" pitchFamily="65" charset="-120"/>
              </a:rPr>
              <a:t>號函釋，職工福利委員會補助旅遊經費，仍以團體為主，不得個別補助。至於事業單位為免影響公司正常營運運作，而以分梯次、部門</a:t>
            </a:r>
            <a:r>
              <a:rPr lang="en-US"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廠場</a:t>
            </a:r>
            <a:r>
              <a:rPr lang="en-US"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或職工自行組團方式辦理者，</a:t>
            </a:r>
            <a:r>
              <a:rPr lang="zh-TW" altLang="en-US" sz="2800" b="1" u="sng" smtClean="0">
                <a:solidFill>
                  <a:srgbClr val="0000CC"/>
                </a:solidFill>
                <a:latin typeface="標楷體" pitchFamily="65" charset="-120"/>
                <a:ea typeface="標楷體" pitchFamily="65" charset="-120"/>
              </a:rPr>
              <a:t>其最低組團人數及補助經費得由職工福利委員會衡酌全體職工實際需要及經費狀況自行決定</a:t>
            </a:r>
            <a:r>
              <a:rPr lang="zh-TW" altLang="en-US" sz="2800" b="1" smtClean="0">
                <a:solidFill>
                  <a:srgbClr val="0000CC"/>
                </a:solidFill>
                <a:latin typeface="標楷體" pitchFamily="65" charset="-120"/>
                <a:ea typeface="標楷體" pitchFamily="65" charset="-120"/>
              </a:rPr>
              <a:t>。</a:t>
            </a:r>
          </a:p>
        </p:txBody>
      </p:sp>
      <p:sp>
        <p:nvSpPr>
          <p:cNvPr id="7373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9878B7B3-02CD-4174-BFAC-A02AE823EF0D}" type="slidenum">
              <a:rPr kumimoji="0" lang="en-US" altLang="zh-TW" smtClean="0"/>
              <a:pPr eaLnBrk="1" hangingPunct="1"/>
              <a:t>70</a:t>
            </a:fld>
            <a:endParaRPr kumimoji="0" lang="en-US" altLang="zh-TW"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1"/>
          <p:cNvSpPr>
            <a:spLocks noGrp="1"/>
          </p:cNvSpPr>
          <p:nvPr>
            <p:ph type="title"/>
          </p:nvPr>
        </p:nvSpPr>
        <p:spPr>
          <a:xfrm>
            <a:off x="1619250" y="620713"/>
            <a:ext cx="7793038" cy="1462087"/>
          </a:xfrm>
        </p:spPr>
        <p:txBody>
          <a:bodyPr/>
          <a:lstStyle/>
          <a:p>
            <a:r>
              <a:rPr lang="zh-TW" altLang="en-US" sz="3200" b="1" smtClean="0">
                <a:solidFill>
                  <a:srgbClr val="FF0000"/>
                </a:solidFill>
                <a:latin typeface="標楷體" pitchFamily="65" charset="-120"/>
                <a:ea typeface="標楷體" pitchFamily="65" charset="-120"/>
              </a:rPr>
              <a:t>職工福利委員會出售職工福利委員會</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r>
              <a:rPr lang="zh-TW" altLang="en-US" sz="3200" b="1" smtClean="0">
                <a:solidFill>
                  <a:srgbClr val="FF0000"/>
                </a:solidFill>
                <a:latin typeface="標楷體" pitchFamily="65" charset="-120"/>
                <a:ea typeface="標楷體" pitchFamily="65" charset="-120"/>
              </a:rPr>
              <a:t>資產處理原則</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4755" name="文字版面配置區 2"/>
          <p:cNvSpPr>
            <a:spLocks noGrp="1"/>
          </p:cNvSpPr>
          <p:nvPr>
            <p:ph type="body" sz="half" idx="1"/>
          </p:nvPr>
        </p:nvSpPr>
        <p:spPr>
          <a:xfrm>
            <a:off x="539750" y="2060575"/>
            <a:ext cx="8280400" cy="4114800"/>
          </a:xfrm>
        </p:spPr>
        <p:txBody>
          <a:bodyPr/>
          <a:lstStyle/>
          <a:p>
            <a:pPr marL="0" indent="0">
              <a:buFont typeface="Wingdings" pitchFamily="2" charset="2"/>
              <a:buNone/>
            </a:pPr>
            <a:r>
              <a:rPr lang="zh-TW" altLang="en-US" sz="2800"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85</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8</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29</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85</a:t>
            </a:r>
            <a:r>
              <a:rPr lang="zh-TW" altLang="en-US" sz="2000" b="1" dirty="0" smtClean="0">
                <a:solidFill>
                  <a:srgbClr val="7030A0"/>
                </a:solidFill>
                <a:latin typeface="標楷體" pitchFamily="65" charset="-120"/>
                <a:ea typeface="標楷體" pitchFamily="65" charset="-120"/>
              </a:rPr>
              <a:t>勞福一字第</a:t>
            </a:r>
            <a:r>
              <a:rPr lang="en-US" altLang="zh-TW" sz="2000" b="1" dirty="0" smtClean="0">
                <a:solidFill>
                  <a:srgbClr val="7030A0"/>
                </a:solidFill>
                <a:latin typeface="標楷體" pitchFamily="65" charset="-120"/>
                <a:ea typeface="標楷體" pitchFamily="65" charset="-120"/>
              </a:rPr>
              <a:t>130401</a:t>
            </a:r>
            <a:r>
              <a:rPr lang="zh-TW" altLang="en-US" sz="2000" b="1" dirty="0" smtClean="0">
                <a:solidFill>
                  <a:srgbClr val="7030A0"/>
                </a:solidFill>
                <a:latin typeface="標楷體" pitchFamily="65" charset="-120"/>
                <a:ea typeface="標楷體" pitchFamily="65" charset="-120"/>
              </a:rPr>
              <a:t>號函</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公司福利大樓屬職工福利委員會之資產，為顧及職工福利委員會及職工雙方權益，宜妥定辦法，並依下列原則辦理：</a:t>
            </a:r>
            <a:endParaRPr lang="en-US" altLang="zh-TW" sz="2800" b="1" dirty="0" smtClean="0">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一、</a:t>
            </a:r>
            <a:r>
              <a:rPr lang="zh-TW" altLang="en-US" sz="2800" b="1" dirty="0" smtClean="0">
                <a:solidFill>
                  <a:srgbClr val="0000CC"/>
                </a:solidFill>
                <a:latin typeface="標楷體" pitchFamily="65" charset="-120"/>
                <a:ea typeface="標楷體" pitchFamily="65" charset="-120"/>
              </a:rPr>
              <a:t>出售不動產之價格，不得低於原取得價格</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二、</a:t>
            </a:r>
            <a:r>
              <a:rPr lang="zh-TW" altLang="en-US" sz="2800" b="1" dirty="0" smtClean="0">
                <a:solidFill>
                  <a:srgbClr val="0000CC"/>
                </a:solidFill>
                <a:latin typeface="標楷體" pitchFamily="65" charset="-120"/>
                <a:ea typeface="標楷體" pitchFamily="65" charset="-120"/>
              </a:rPr>
              <a:t>出售不動產所得款，應全數用於辦理職工福利事業之用</a:t>
            </a:r>
            <a:r>
              <a:rPr lang="zh-TW" altLang="en-US" sz="2800" b="1" dirty="0" smtClean="0">
                <a:latin typeface="標楷體" pitchFamily="65" charset="-120"/>
                <a:ea typeface="標楷體" pitchFamily="65" charset="-120"/>
              </a:rPr>
              <a:t>。</a:t>
            </a:r>
          </a:p>
        </p:txBody>
      </p:sp>
      <p:sp>
        <p:nvSpPr>
          <p:cNvPr id="7475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34A5CC3-D5EE-4513-8B5A-4D494ACA6675}" type="slidenum">
              <a:rPr kumimoji="0" lang="en-US" altLang="zh-TW" smtClean="0"/>
              <a:pPr eaLnBrk="1" hangingPunct="1"/>
              <a:t>71</a:t>
            </a:fld>
            <a:endParaRPr kumimoji="0" lang="en-US" altLang="zh-TW"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標題 1"/>
          <p:cNvSpPr>
            <a:spLocks noGrp="1"/>
          </p:cNvSpPr>
          <p:nvPr>
            <p:ph type="title"/>
          </p:nvPr>
        </p:nvSpPr>
        <p:spPr>
          <a:xfrm>
            <a:off x="1133475" y="476250"/>
            <a:ext cx="8007350" cy="1462088"/>
          </a:xfrm>
        </p:spPr>
        <p:txBody>
          <a:bodyPr/>
          <a:lstStyle/>
          <a:p>
            <a:r>
              <a:rPr lang="zh-TW" altLang="en-US" sz="3200" b="1" smtClean="0">
                <a:solidFill>
                  <a:srgbClr val="FF0000"/>
                </a:solidFill>
                <a:latin typeface="標楷體" pitchFamily="65" charset="-120"/>
                <a:ea typeface="標楷體" pitchFamily="65" charset="-120"/>
              </a:rPr>
              <a:t>長期在國外受訓員工可在國外辦理福利活動</a:t>
            </a:r>
            <a:r>
              <a:rPr lang="en-US" altLang="zh-TW" sz="2800" b="1" smtClean="0">
                <a:solidFill>
                  <a:srgbClr val="FF0000"/>
                </a:solidFill>
                <a:latin typeface="標楷體" pitchFamily="65" charset="-120"/>
                <a:ea typeface="標楷體" pitchFamily="65" charset="-120"/>
              </a:rPr>
              <a:t/>
            </a:r>
            <a:br>
              <a:rPr lang="en-US" altLang="zh-TW" sz="2800" b="1" smtClean="0">
                <a:solidFill>
                  <a:srgbClr val="FF0000"/>
                </a:solidFill>
                <a:latin typeface="標楷體" pitchFamily="65" charset="-120"/>
                <a:ea typeface="標楷體" pitchFamily="65" charset="-120"/>
              </a:rPr>
            </a:br>
            <a:endParaRPr lang="zh-TW" altLang="en-US" sz="2800" smtClean="0"/>
          </a:p>
        </p:txBody>
      </p:sp>
      <p:sp>
        <p:nvSpPr>
          <p:cNvPr id="75779" name="文字版面配置區 2"/>
          <p:cNvSpPr>
            <a:spLocks noGrp="1"/>
          </p:cNvSpPr>
          <p:nvPr>
            <p:ph type="body" sz="half" idx="1"/>
          </p:nvPr>
        </p:nvSpPr>
        <p:spPr>
          <a:xfrm>
            <a:off x="755650" y="2017713"/>
            <a:ext cx="7777163" cy="4114800"/>
          </a:xfrm>
        </p:spPr>
        <p:txBody>
          <a:bodyPr/>
          <a:lstStyle/>
          <a:p>
            <a:pPr marL="0" indent="0">
              <a:buFont typeface="Wingdings" pitchFamily="2" charset="2"/>
              <a:buNone/>
            </a:pPr>
            <a:r>
              <a:rPr lang="zh-TW" altLang="en-US" sz="2800" dirty="0" smtClean="0">
                <a:latin typeface="標楷體" pitchFamily="65" charset="-120"/>
                <a:ea typeface="標楷體" pitchFamily="65" charset="-120"/>
              </a:rPr>
              <a:t>答：</a:t>
            </a:r>
            <a:r>
              <a:rPr lang="zh-TW" altLang="en-US" sz="1800" b="1" dirty="0" smtClean="0">
                <a:solidFill>
                  <a:srgbClr val="7030A0"/>
                </a:solidFill>
                <a:latin typeface="標楷體" pitchFamily="65" charset="-120"/>
                <a:ea typeface="標楷體" pitchFamily="65" charset="-120"/>
              </a:rPr>
              <a:t>內政部</a:t>
            </a:r>
            <a:r>
              <a:rPr lang="en-US" altLang="zh-TW" sz="1800" b="1" dirty="0" smtClean="0">
                <a:solidFill>
                  <a:srgbClr val="7030A0"/>
                </a:solidFill>
                <a:latin typeface="標楷體" pitchFamily="65" charset="-120"/>
                <a:ea typeface="標楷體" pitchFamily="65" charset="-120"/>
              </a:rPr>
              <a:t>71</a:t>
            </a:r>
            <a:r>
              <a:rPr lang="zh-TW" altLang="en-US" sz="1800" b="1" dirty="0" smtClean="0">
                <a:solidFill>
                  <a:srgbClr val="7030A0"/>
                </a:solidFill>
                <a:latin typeface="標楷體" pitchFamily="65" charset="-120"/>
                <a:ea typeface="標楷體" pitchFamily="65" charset="-120"/>
              </a:rPr>
              <a:t>年</a:t>
            </a:r>
            <a:r>
              <a:rPr lang="en-US" altLang="zh-TW" sz="1800" b="1" dirty="0" smtClean="0">
                <a:solidFill>
                  <a:srgbClr val="7030A0"/>
                </a:solidFill>
                <a:latin typeface="標楷體" pitchFamily="65" charset="-120"/>
                <a:ea typeface="標楷體" pitchFamily="65" charset="-120"/>
              </a:rPr>
              <a:t>3</a:t>
            </a:r>
            <a:r>
              <a:rPr lang="zh-TW" altLang="en-US" sz="1800" b="1" dirty="0" smtClean="0">
                <a:solidFill>
                  <a:srgbClr val="7030A0"/>
                </a:solidFill>
                <a:latin typeface="標楷體" pitchFamily="65" charset="-120"/>
                <a:ea typeface="標楷體" pitchFamily="65" charset="-120"/>
              </a:rPr>
              <a:t>月</a:t>
            </a:r>
            <a:r>
              <a:rPr lang="en-US" altLang="zh-TW" sz="1800" b="1" dirty="0" smtClean="0">
                <a:solidFill>
                  <a:srgbClr val="7030A0"/>
                </a:solidFill>
                <a:latin typeface="標楷體" pitchFamily="65" charset="-120"/>
                <a:ea typeface="標楷體" pitchFamily="65" charset="-120"/>
              </a:rPr>
              <a:t>15</a:t>
            </a:r>
            <a:r>
              <a:rPr lang="zh-TW" altLang="en-US" sz="1800" b="1" dirty="0" smtClean="0">
                <a:solidFill>
                  <a:srgbClr val="7030A0"/>
                </a:solidFill>
                <a:latin typeface="標楷體" pitchFamily="65" charset="-120"/>
                <a:ea typeface="標楷體" pitchFamily="65" charset="-120"/>
              </a:rPr>
              <a:t>日</a:t>
            </a:r>
            <a:r>
              <a:rPr lang="en-US" altLang="zh-TW" sz="1800" b="1" dirty="0" smtClean="0">
                <a:solidFill>
                  <a:srgbClr val="7030A0"/>
                </a:solidFill>
                <a:latin typeface="標楷體" pitchFamily="65" charset="-120"/>
                <a:ea typeface="標楷體" pitchFamily="65" charset="-120"/>
              </a:rPr>
              <a:t>71</a:t>
            </a:r>
            <a:r>
              <a:rPr lang="zh-TW" altLang="en-US" sz="1800" b="1" dirty="0" smtClean="0">
                <a:solidFill>
                  <a:srgbClr val="7030A0"/>
                </a:solidFill>
                <a:latin typeface="標楷體" pitchFamily="65" charset="-120"/>
                <a:ea typeface="標楷體" pitchFamily="65" charset="-120"/>
              </a:rPr>
              <a:t>臺內勞字第</a:t>
            </a:r>
            <a:r>
              <a:rPr lang="en-US" altLang="zh-TW" sz="1800" b="1" dirty="0" smtClean="0">
                <a:solidFill>
                  <a:srgbClr val="7030A0"/>
                </a:solidFill>
                <a:latin typeface="標楷體" pitchFamily="65" charset="-120"/>
                <a:ea typeface="標楷體" pitchFamily="65" charset="-120"/>
              </a:rPr>
              <a:t>74005</a:t>
            </a:r>
            <a:r>
              <a:rPr lang="zh-TW" altLang="en-US" sz="1800" b="1" dirty="0" smtClean="0">
                <a:solidFill>
                  <a:srgbClr val="7030A0"/>
                </a:solidFill>
                <a:latin typeface="標楷體" pitchFamily="65" charset="-120"/>
                <a:ea typeface="標楷體" pitchFamily="65" charset="-120"/>
              </a:rPr>
              <a:t>號函</a:t>
            </a: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b="1" dirty="0" smtClean="0">
                <a:latin typeface="標楷體" pitchFamily="65" charset="-120"/>
                <a:ea typeface="標楷體" pitchFamily="65" charset="-120"/>
              </a:rPr>
              <a:t>公司派遣在國外長期受訓之員工，以依照職工福利金條例第</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條第</a:t>
            </a: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項第</a:t>
            </a:r>
            <a:r>
              <a:rPr lang="en-US" altLang="zh-TW" b="1" dirty="0" smtClean="0">
                <a:latin typeface="標楷體" pitchFamily="65" charset="-120"/>
                <a:ea typeface="標楷體" pitchFamily="65" charset="-120"/>
              </a:rPr>
              <a:t>3</a:t>
            </a:r>
            <a:r>
              <a:rPr lang="zh-TW" altLang="en-US" b="1" dirty="0" smtClean="0">
                <a:latin typeface="標楷體" pitchFamily="65" charset="-120"/>
                <a:ea typeface="標楷體" pitchFamily="65" charset="-120"/>
              </a:rPr>
              <a:t>款之規定按月在薪津內扣繳職工福利金者，應准比照該公司職工福利委員會在國內所舉辦之職工福利活動項目及其每人受益之同額福利金範圍，</a:t>
            </a:r>
            <a:r>
              <a:rPr lang="zh-TW" altLang="en-US" b="1" dirty="0" smtClean="0">
                <a:solidFill>
                  <a:srgbClr val="0000CC"/>
                </a:solidFill>
                <a:latin typeface="標楷體" pitchFamily="65" charset="-120"/>
                <a:ea typeface="標楷體" pitchFamily="65" charset="-120"/>
              </a:rPr>
              <a:t>在國外辦理活動</a:t>
            </a:r>
            <a:r>
              <a:rPr lang="zh-TW" altLang="en-US" b="1" dirty="0" smtClean="0">
                <a:latin typeface="標楷體" pitchFamily="65" charset="-120"/>
                <a:ea typeface="標楷體" pitchFamily="65" charset="-120"/>
              </a:rPr>
              <a:t>。</a:t>
            </a:r>
          </a:p>
        </p:txBody>
      </p:sp>
      <p:sp>
        <p:nvSpPr>
          <p:cNvPr id="7578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6C17295E-DA3D-45C8-9AA6-E3DD7D791F6E}" type="slidenum">
              <a:rPr kumimoji="0" lang="en-US" altLang="zh-TW" smtClean="0"/>
              <a:pPr eaLnBrk="1" hangingPunct="1"/>
              <a:t>72</a:t>
            </a:fld>
            <a:endParaRPr kumimoji="0" lang="en-US" altLang="zh-TW"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標題 1"/>
          <p:cNvSpPr>
            <a:spLocks noGrp="1"/>
          </p:cNvSpPr>
          <p:nvPr>
            <p:ph type="title"/>
          </p:nvPr>
        </p:nvSpPr>
        <p:spPr>
          <a:xfrm>
            <a:off x="1187450" y="549275"/>
            <a:ext cx="7793038" cy="1462088"/>
          </a:xfrm>
        </p:spPr>
        <p:txBody>
          <a:bodyPr/>
          <a:lstStyle/>
          <a:p>
            <a:r>
              <a:rPr lang="zh-TW" altLang="en-US" sz="3200" b="1" smtClean="0">
                <a:solidFill>
                  <a:srgbClr val="FF0000"/>
                </a:solidFill>
                <a:latin typeface="標楷體" pitchFamily="65" charset="-120"/>
                <a:ea typeface="標楷體" pitchFamily="65" charset="-120"/>
              </a:rPr>
              <a:t>職工福利之辦理亦不得因職員工人而有別</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6803"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行政院勞工委員會</a:t>
            </a:r>
            <a:r>
              <a:rPr lang="en-US" altLang="zh-TW" sz="2000" b="1" smtClean="0">
                <a:solidFill>
                  <a:srgbClr val="7030A0"/>
                </a:solidFill>
                <a:latin typeface="標楷體" pitchFamily="65" charset="-120"/>
                <a:ea typeface="標楷體" pitchFamily="65" charset="-120"/>
              </a:rPr>
              <a:t>77</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10</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26</a:t>
            </a:r>
            <a:r>
              <a:rPr lang="zh-TW" altLang="en-US" sz="2000" b="1" smtClean="0">
                <a:solidFill>
                  <a:srgbClr val="7030A0"/>
                </a:solidFill>
                <a:latin typeface="標楷體" pitchFamily="65" charset="-120"/>
                <a:ea typeface="標楷體" pitchFamily="65" charset="-120"/>
              </a:rPr>
              <a:t>日台</a:t>
            </a:r>
            <a:r>
              <a:rPr lang="en-US" altLang="zh-TW" sz="2000" b="1" smtClean="0">
                <a:solidFill>
                  <a:srgbClr val="7030A0"/>
                </a:solidFill>
                <a:latin typeface="標楷體" pitchFamily="65" charset="-120"/>
                <a:ea typeface="標楷體" pitchFamily="65" charset="-120"/>
              </a:rPr>
              <a:t>77</a:t>
            </a:r>
            <a:r>
              <a:rPr lang="zh-TW" altLang="en-US" sz="2000" b="1" smtClean="0">
                <a:solidFill>
                  <a:srgbClr val="7030A0"/>
                </a:solidFill>
                <a:latin typeface="標楷體" pitchFamily="65" charset="-120"/>
                <a:ea typeface="標楷體" pitchFamily="65" charset="-120"/>
              </a:rPr>
              <a:t>勞福一字第</a:t>
            </a:r>
            <a:r>
              <a:rPr lang="en-US" altLang="zh-TW" sz="2000" b="1" smtClean="0">
                <a:solidFill>
                  <a:srgbClr val="7030A0"/>
                </a:solidFill>
                <a:latin typeface="標楷體" pitchFamily="65" charset="-120"/>
                <a:ea typeface="標楷體" pitchFamily="65" charset="-120"/>
              </a:rPr>
              <a:t>24456</a:t>
            </a:r>
            <a:r>
              <a:rPr lang="zh-TW" altLang="en-US"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b="1" smtClean="0">
                <a:latin typeface="標楷體" pitchFamily="65" charset="-120"/>
                <a:ea typeface="標楷體" pitchFamily="65" charset="-120"/>
              </a:rPr>
              <a:t>依據職工福利金條例第</a:t>
            </a:r>
            <a:r>
              <a:rPr lang="en-US" altLang="zh-TW" b="1" smtClean="0">
                <a:latin typeface="標楷體" pitchFamily="65" charset="-120"/>
                <a:ea typeface="標楷體" pitchFamily="65" charset="-120"/>
              </a:rPr>
              <a:t>2</a:t>
            </a:r>
            <a:r>
              <a:rPr lang="zh-TW" altLang="en-US" b="1" smtClean="0">
                <a:latin typeface="標楷體" pitchFamily="65" charset="-120"/>
                <a:ea typeface="標楷體" pitchFamily="65" charset="-120"/>
              </a:rPr>
              <a:t>條各款規定提撥之職工福利金大部分均係事業單位所提撥，職工薪資扣繳部分僅係對職工福利權利享受應盡之義務，精神意義重於物質意義，且佔職工福利金之形成比例亦不高，基於勞資一體，彼此互助理念，公平普遍運用職工福利金之立場，</a:t>
            </a:r>
            <a:r>
              <a:rPr lang="zh-TW" altLang="en-US" b="1" smtClean="0">
                <a:solidFill>
                  <a:srgbClr val="0000CC"/>
                </a:solidFill>
                <a:latin typeface="標楷體" pitchFamily="65" charset="-120"/>
                <a:ea typeface="標楷體" pitchFamily="65" charset="-120"/>
              </a:rPr>
              <a:t>絕不宜有職員工人之分</a:t>
            </a:r>
            <a:r>
              <a:rPr lang="zh-TW" altLang="en-US" b="1" smtClean="0">
                <a:latin typeface="標楷體" pitchFamily="65" charset="-120"/>
                <a:ea typeface="標楷體" pitchFamily="65" charset="-120"/>
              </a:rPr>
              <a:t>，而致福利權益享受，有所不同之主張。</a:t>
            </a:r>
          </a:p>
        </p:txBody>
      </p:sp>
      <p:sp>
        <p:nvSpPr>
          <p:cNvPr id="7680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F1C907C-819B-452A-9CFD-50A588DDB9AA}" type="slidenum">
              <a:rPr kumimoji="0" lang="en-US" altLang="zh-TW" smtClean="0"/>
              <a:pPr eaLnBrk="1" hangingPunct="1"/>
              <a:t>73</a:t>
            </a:fld>
            <a:endParaRPr kumimoji="0" lang="en-US" altLang="zh-TW"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標題 1"/>
          <p:cNvSpPr>
            <a:spLocks noGrp="1"/>
          </p:cNvSpPr>
          <p:nvPr>
            <p:ph type="title"/>
          </p:nvPr>
        </p:nvSpPr>
        <p:spPr>
          <a:xfrm>
            <a:off x="1319213" y="620713"/>
            <a:ext cx="7793037" cy="1462087"/>
          </a:xfrm>
        </p:spPr>
        <p:txBody>
          <a:bodyPr/>
          <a:lstStyle/>
          <a:p>
            <a:r>
              <a:rPr lang="zh-TW" altLang="en-US" sz="3200" b="1" smtClean="0">
                <a:solidFill>
                  <a:srgbClr val="FF0000"/>
                </a:solidFill>
                <a:latin typeface="標楷體" pitchFamily="65" charset="-120"/>
                <a:ea typeface="標楷體" pitchFamily="65" charset="-120"/>
              </a:rPr>
              <a:t>尾牙聚餐費用不宜動支職工福利金</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7827"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行政院勞工委員會</a:t>
            </a:r>
            <a:r>
              <a:rPr lang="en-US" altLang="zh-TW" sz="2000" b="1" smtClean="0">
                <a:solidFill>
                  <a:srgbClr val="7030A0"/>
                </a:solidFill>
                <a:latin typeface="標楷體" pitchFamily="65" charset="-120"/>
                <a:ea typeface="標楷體" pitchFamily="65" charset="-120"/>
              </a:rPr>
              <a:t>77</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10</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26</a:t>
            </a:r>
            <a:r>
              <a:rPr lang="zh-TW" altLang="en-US" sz="2000" b="1" smtClean="0">
                <a:solidFill>
                  <a:srgbClr val="7030A0"/>
                </a:solidFill>
                <a:latin typeface="標楷體" pitchFamily="65" charset="-120"/>
                <a:ea typeface="標楷體" pitchFamily="65" charset="-120"/>
              </a:rPr>
              <a:t>日台</a:t>
            </a:r>
            <a:r>
              <a:rPr lang="en-US" altLang="zh-TW" sz="2000" b="1" smtClean="0">
                <a:solidFill>
                  <a:srgbClr val="7030A0"/>
                </a:solidFill>
                <a:latin typeface="標楷體" pitchFamily="65" charset="-120"/>
                <a:ea typeface="標楷體" pitchFamily="65" charset="-120"/>
              </a:rPr>
              <a:t>77</a:t>
            </a:r>
            <a:r>
              <a:rPr lang="zh-TW" altLang="en-US" sz="2000" b="1" smtClean="0">
                <a:solidFill>
                  <a:srgbClr val="7030A0"/>
                </a:solidFill>
                <a:latin typeface="標楷體" pitchFamily="65" charset="-120"/>
                <a:ea typeface="標楷體" pitchFamily="65" charset="-120"/>
              </a:rPr>
              <a:t>勞福一字第</a:t>
            </a:r>
            <a:r>
              <a:rPr lang="en-US" altLang="zh-TW" sz="2000" b="1" smtClean="0">
                <a:solidFill>
                  <a:srgbClr val="7030A0"/>
                </a:solidFill>
                <a:latin typeface="標楷體" pitchFamily="65" charset="-120"/>
                <a:ea typeface="標楷體" pitchFamily="65" charset="-120"/>
              </a:rPr>
              <a:t>24456</a:t>
            </a:r>
            <a:r>
              <a:rPr lang="zh-TW" altLang="en-US"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b="1" smtClean="0">
                <a:latin typeface="標楷體" pitchFamily="65" charset="-120"/>
                <a:ea typeface="標楷體" pitchFamily="65" charset="-120"/>
              </a:rPr>
              <a:t>事業單位歲末尾牙宴請全體員工聚餐，係屬事業主慰勞員工一年來之辛勞所舉辦之活動，非一般由職工福利委員會主辦之聚餐活動，故</a:t>
            </a:r>
            <a:r>
              <a:rPr lang="zh-TW" altLang="en-US" b="1" u="sng" smtClean="0">
                <a:solidFill>
                  <a:srgbClr val="0000CC"/>
                </a:solidFill>
                <a:latin typeface="標楷體" pitchFamily="65" charset="-120"/>
                <a:ea typeface="標楷體" pitchFamily="65" charset="-120"/>
              </a:rPr>
              <a:t>尾牙聚餐費用自不宜動支職工福利金</a:t>
            </a:r>
            <a:r>
              <a:rPr lang="zh-TW" altLang="en-US" b="1" smtClean="0">
                <a:latin typeface="標楷體" pitchFamily="65" charset="-120"/>
                <a:ea typeface="標楷體" pitchFamily="65" charset="-120"/>
              </a:rPr>
              <a:t>。</a:t>
            </a:r>
          </a:p>
        </p:txBody>
      </p:sp>
      <p:sp>
        <p:nvSpPr>
          <p:cNvPr id="7782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6187123-D7F4-4560-BE3A-F12045B6D06C}" type="slidenum">
              <a:rPr kumimoji="0" lang="en-US" altLang="zh-TW" smtClean="0"/>
              <a:pPr eaLnBrk="1" hangingPunct="1"/>
              <a:t>74</a:t>
            </a:fld>
            <a:endParaRPr kumimoji="0" lang="en-US" altLang="zh-TW"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標題 1"/>
          <p:cNvSpPr>
            <a:spLocks noGrp="1"/>
          </p:cNvSpPr>
          <p:nvPr>
            <p:ph type="title"/>
          </p:nvPr>
        </p:nvSpPr>
        <p:spPr>
          <a:xfrm>
            <a:off x="1187450" y="692150"/>
            <a:ext cx="7793038" cy="1462088"/>
          </a:xfrm>
        </p:spPr>
        <p:txBody>
          <a:bodyPr/>
          <a:lstStyle/>
          <a:p>
            <a:r>
              <a:rPr lang="zh-TW" altLang="en-US" sz="3200" b="1" smtClean="0">
                <a:solidFill>
                  <a:srgbClr val="FF0000"/>
                </a:solidFill>
                <a:latin typeface="標楷體" pitchFamily="65" charset="-120"/>
                <a:ea typeface="標楷體" pitchFamily="65" charset="-120"/>
              </a:rPr>
              <a:t>職工福利委員會不得提撥福利金贊助工會舉辦福利事業</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8851" name="文字版面配置區 2"/>
          <p:cNvSpPr>
            <a:spLocks noGrp="1"/>
          </p:cNvSpPr>
          <p:nvPr>
            <p:ph type="body" sz="half" idx="1"/>
          </p:nvPr>
        </p:nvSpPr>
        <p:spPr>
          <a:xfrm>
            <a:off x="539750" y="1989138"/>
            <a:ext cx="8423275" cy="4679950"/>
          </a:xfrm>
        </p:spPr>
        <p:txBody>
          <a:bodyPr/>
          <a:lstStyle/>
          <a:p>
            <a:pPr marL="0" indent="0">
              <a:buFont typeface="Wingdings" pitchFamily="2" charset="2"/>
              <a:buNone/>
            </a:pPr>
            <a:r>
              <a:rPr lang="zh-TW" altLang="en-US" sz="24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82</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4</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2</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82</a:t>
            </a:r>
            <a:r>
              <a:rPr lang="zh-TW" altLang="en-US" sz="2000" b="1" dirty="0" smtClean="0">
                <a:solidFill>
                  <a:srgbClr val="7030A0"/>
                </a:solidFill>
                <a:latin typeface="標楷體" pitchFamily="65" charset="-120"/>
                <a:ea typeface="標楷體" pitchFamily="65" charset="-120"/>
              </a:rPr>
              <a:t>勞福一字第</a:t>
            </a:r>
            <a:r>
              <a:rPr lang="en-US" altLang="zh-TW" sz="2000" b="1" dirty="0" smtClean="0">
                <a:solidFill>
                  <a:srgbClr val="7030A0"/>
                </a:solidFill>
                <a:latin typeface="標楷體" pitchFamily="65" charset="-120"/>
                <a:ea typeface="標楷體" pitchFamily="65" charset="-120"/>
              </a:rPr>
              <a:t>11734</a:t>
            </a:r>
            <a:r>
              <a:rPr lang="zh-TW" altLang="en-US" sz="2000" b="1" dirty="0" smtClean="0">
                <a:solidFill>
                  <a:srgbClr val="7030A0"/>
                </a:solidFill>
                <a:latin typeface="標楷體" pitchFamily="65" charset="-120"/>
                <a:ea typeface="標楷體" pitchFamily="65" charset="-120"/>
              </a:rPr>
              <a:t>號函</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600" b="1" dirty="0" smtClean="0">
                <a:latin typeface="標楷體" pitchFamily="65" charset="-120"/>
                <a:ea typeface="標楷體" pitchFamily="65" charset="-120"/>
              </a:rPr>
              <a:t>一、查依據職工福利金條例所提撥之職工福利金係為全體職工所共有，其各項福利措施應以全體職工為對象。</a:t>
            </a:r>
            <a:endParaRPr lang="en-US" altLang="zh-TW" sz="2600" b="1" dirty="0" smtClean="0">
              <a:latin typeface="標楷體" pitchFamily="65" charset="-120"/>
              <a:ea typeface="標楷體" pitchFamily="65" charset="-120"/>
            </a:endParaRPr>
          </a:p>
          <a:p>
            <a:pPr marL="0" indent="0">
              <a:buFont typeface="Wingdings" pitchFamily="2" charset="2"/>
              <a:buNone/>
            </a:pPr>
            <a:r>
              <a:rPr lang="zh-TW" altLang="en-US" sz="2600" b="1" dirty="0" smtClean="0">
                <a:latin typeface="標楷體" pitchFamily="65" charset="-120"/>
                <a:ea typeface="標楷體" pitchFamily="65" charset="-120"/>
              </a:rPr>
              <a:t>二、又查職工福利金不得移作他用，</a:t>
            </a:r>
            <a:r>
              <a:rPr lang="zh-TW" altLang="en-US" sz="2600" b="1" u="sng" dirty="0" smtClean="0">
                <a:solidFill>
                  <a:srgbClr val="7030A0"/>
                </a:solidFill>
                <a:latin typeface="標楷體" pitchFamily="65" charset="-120"/>
                <a:ea typeface="標楷體" pitchFamily="65" charset="-120"/>
              </a:rPr>
              <a:t>但對全國性或全省</a:t>
            </a:r>
            <a:r>
              <a:rPr lang="en-US" altLang="zh-TW" sz="2600" b="1" u="sng" dirty="0" smtClean="0">
                <a:solidFill>
                  <a:srgbClr val="7030A0"/>
                </a:solidFill>
                <a:latin typeface="標楷體" pitchFamily="65" charset="-120"/>
                <a:ea typeface="標楷體" pitchFamily="65" charset="-120"/>
              </a:rPr>
              <a:t>(</a:t>
            </a:r>
            <a:r>
              <a:rPr lang="zh-TW" altLang="en-US" sz="2600" b="1" u="sng" dirty="0" smtClean="0">
                <a:solidFill>
                  <a:srgbClr val="7030A0"/>
                </a:solidFill>
                <a:latin typeface="標楷體" pitchFamily="65" charset="-120"/>
                <a:ea typeface="標楷體" pitchFamily="65" charset="-120"/>
              </a:rPr>
              <a:t>市</a:t>
            </a:r>
            <a:r>
              <a:rPr lang="en-US" altLang="zh-TW" sz="2600" b="1" u="sng" dirty="0" smtClean="0">
                <a:solidFill>
                  <a:srgbClr val="7030A0"/>
                </a:solidFill>
                <a:latin typeface="標楷體" pitchFamily="65" charset="-120"/>
                <a:ea typeface="標楷體" pitchFamily="65" charset="-120"/>
              </a:rPr>
              <a:t>)</a:t>
            </a:r>
            <a:r>
              <a:rPr lang="zh-TW" altLang="en-US" sz="2600" b="1" u="sng" dirty="0" smtClean="0">
                <a:solidFill>
                  <a:srgbClr val="7030A0"/>
                </a:solidFill>
                <a:latin typeface="標楷體" pitchFamily="65" charset="-120"/>
                <a:ea typeface="標楷體" pitchFamily="65" charset="-120"/>
              </a:rPr>
              <a:t>、縣</a:t>
            </a:r>
            <a:r>
              <a:rPr lang="en-US" altLang="zh-TW" sz="2600" b="1" u="sng" dirty="0" smtClean="0">
                <a:solidFill>
                  <a:srgbClr val="7030A0"/>
                </a:solidFill>
                <a:latin typeface="標楷體" pitchFamily="65" charset="-120"/>
                <a:ea typeface="標楷體" pitchFamily="65" charset="-120"/>
              </a:rPr>
              <a:t>(</a:t>
            </a:r>
            <a:r>
              <a:rPr lang="zh-TW" altLang="en-US" sz="2600" b="1" u="sng" dirty="0" smtClean="0">
                <a:solidFill>
                  <a:srgbClr val="7030A0"/>
                </a:solidFill>
                <a:latin typeface="標楷體" pitchFamily="65" charset="-120"/>
                <a:ea typeface="標楷體" pitchFamily="65" charset="-120"/>
              </a:rPr>
              <a:t>市</a:t>
            </a:r>
            <a:r>
              <a:rPr lang="en-US" altLang="zh-TW" sz="2600" b="1" u="sng" dirty="0" smtClean="0">
                <a:solidFill>
                  <a:srgbClr val="7030A0"/>
                </a:solidFill>
                <a:latin typeface="標楷體" pitchFamily="65" charset="-120"/>
                <a:ea typeface="標楷體" pitchFamily="65" charset="-120"/>
              </a:rPr>
              <a:t>)</a:t>
            </a:r>
            <a:r>
              <a:rPr lang="zh-TW" altLang="en-US" sz="2600" b="1" u="sng" dirty="0" smtClean="0">
                <a:solidFill>
                  <a:srgbClr val="7030A0"/>
                </a:solidFill>
                <a:latin typeface="標楷體" pitchFamily="65" charset="-120"/>
                <a:ea typeface="標楷體" pitchFamily="65" charset="-120"/>
              </a:rPr>
              <a:t>性工會舉辦福利事業，經主管官署備案得提撥</a:t>
            </a:r>
            <a:r>
              <a:rPr lang="en-US" altLang="zh-TW" sz="2600" b="1" u="sng" dirty="0" smtClean="0">
                <a:solidFill>
                  <a:srgbClr val="7030A0"/>
                </a:solidFill>
                <a:latin typeface="標楷體" pitchFamily="65" charset="-120"/>
                <a:ea typeface="標楷體" pitchFamily="65" charset="-120"/>
              </a:rPr>
              <a:t>10%</a:t>
            </a:r>
            <a:r>
              <a:rPr lang="zh-TW" altLang="en-US" sz="2600" b="1" u="sng" dirty="0" smtClean="0">
                <a:solidFill>
                  <a:srgbClr val="7030A0"/>
                </a:solidFill>
                <a:latin typeface="標楷體" pitchFamily="65" charset="-120"/>
                <a:ea typeface="標楷體" pitchFamily="65" charset="-120"/>
              </a:rPr>
              <a:t>以內補助金</a:t>
            </a:r>
            <a:r>
              <a:rPr lang="zh-TW" altLang="en-US" sz="2600" b="1" dirty="0" smtClean="0">
                <a:latin typeface="標楷體" pitchFamily="65" charset="-120"/>
                <a:ea typeface="標楷體" pitchFamily="65" charset="-120"/>
              </a:rPr>
              <a:t>，固為職工福利金條例第</a:t>
            </a:r>
            <a:r>
              <a:rPr lang="en-US" altLang="zh-TW" sz="2600" b="1" dirty="0" smtClean="0">
                <a:latin typeface="標楷體" pitchFamily="65" charset="-120"/>
                <a:ea typeface="標楷體" pitchFamily="65" charset="-120"/>
              </a:rPr>
              <a:t>7</a:t>
            </a:r>
            <a:r>
              <a:rPr lang="zh-TW" altLang="en-US" sz="2600" b="1" dirty="0" smtClean="0">
                <a:latin typeface="標楷體" pitchFamily="65" charset="-120"/>
                <a:ea typeface="標楷體" pitchFamily="65" charset="-120"/>
              </a:rPr>
              <a:t>條規定，惟</a:t>
            </a:r>
            <a:r>
              <a:rPr lang="zh-TW" altLang="en-US" sz="2600" b="1" u="sng" dirty="0" smtClean="0">
                <a:solidFill>
                  <a:srgbClr val="FF0000"/>
                </a:solidFill>
                <a:latin typeface="標楷體" pitchFamily="65" charset="-120"/>
                <a:ea typeface="標楷體" pitchFamily="65" charset="-120"/>
              </a:rPr>
              <a:t>非指事業體內之工會與職工福利委員會間之補助事項</a:t>
            </a:r>
            <a:r>
              <a:rPr lang="zh-TW" altLang="en-US" sz="2600" b="1" dirty="0" smtClean="0">
                <a:latin typeface="標楷體" pitchFamily="65" charset="-120"/>
                <a:ea typeface="標楷體" pitchFamily="65" charset="-120"/>
              </a:rPr>
              <a:t>，</a:t>
            </a:r>
            <a:r>
              <a:rPr lang="zh-TW" altLang="en-US" sz="2600" b="1" dirty="0" smtClean="0">
                <a:solidFill>
                  <a:srgbClr val="0000CC"/>
                </a:solidFill>
                <a:latin typeface="標楷體" pitchFamily="65" charset="-120"/>
                <a:ea typeface="標楷體" pitchFamily="65" charset="-120"/>
              </a:rPr>
              <a:t>且因同一事業單位內之職工委員會及工會所屬福利服務對象均為一致，應本協調合作原則辦理福利事業，無需另行提撥經費補助。</a:t>
            </a:r>
          </a:p>
        </p:txBody>
      </p:sp>
      <p:sp>
        <p:nvSpPr>
          <p:cNvPr id="7885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AD9D597-DEA3-48FE-9060-F787A974003C}" type="slidenum">
              <a:rPr kumimoji="0" lang="en-US" altLang="zh-TW" smtClean="0"/>
              <a:pPr eaLnBrk="1" hangingPunct="1"/>
              <a:t>75</a:t>
            </a:fld>
            <a:endParaRPr kumimoji="0" lang="en-US" altLang="zh-TW"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標題 1"/>
          <p:cNvSpPr>
            <a:spLocks noGrp="1"/>
          </p:cNvSpPr>
          <p:nvPr>
            <p:ph type="title"/>
          </p:nvPr>
        </p:nvSpPr>
        <p:spPr>
          <a:xfrm>
            <a:off x="1258888" y="765175"/>
            <a:ext cx="7793037" cy="1462088"/>
          </a:xfrm>
        </p:spPr>
        <p:txBody>
          <a:bodyPr/>
          <a:lstStyle/>
          <a:p>
            <a:r>
              <a:rPr lang="zh-TW" altLang="en-US" sz="3200" b="1" smtClean="0">
                <a:solidFill>
                  <a:srgbClr val="FF0000"/>
                </a:solidFill>
                <a:latin typeface="標楷體" pitchFamily="65" charset="-120"/>
                <a:ea typeface="標楷體" pitchFamily="65" charset="-120"/>
              </a:rPr>
              <a:t>歷年累積結餘職工福利金不得辦理公司週年慶祝活動</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79875" name="文字版面配置區 2"/>
          <p:cNvSpPr>
            <a:spLocks noGrp="1"/>
          </p:cNvSpPr>
          <p:nvPr>
            <p:ph type="body" sz="half" idx="1"/>
          </p:nvPr>
        </p:nvSpPr>
        <p:spPr>
          <a:xfrm>
            <a:off x="827088" y="2017713"/>
            <a:ext cx="7777162" cy="4114800"/>
          </a:xfrm>
        </p:spPr>
        <p:txBody>
          <a:bodyPr/>
          <a:lstStyle/>
          <a:p>
            <a:pPr marL="0" indent="0">
              <a:buFont typeface="Wingdings" pitchFamily="2" charset="2"/>
              <a:buNone/>
            </a:pPr>
            <a:r>
              <a:rPr lang="zh-TW" altLang="en-US" sz="2600" b="1" dirty="0" smtClean="0">
                <a:latin typeface="標楷體" pitchFamily="65" charset="-120"/>
                <a:ea typeface="標楷體" pitchFamily="65" charset="-120"/>
              </a:rPr>
              <a:t>答：</a:t>
            </a:r>
            <a:r>
              <a:rPr lang="zh-TW" altLang="en-US" sz="2000" b="1" dirty="0" smtClean="0">
                <a:solidFill>
                  <a:srgbClr val="7030A0"/>
                </a:solidFill>
                <a:latin typeface="標楷體" pitchFamily="65" charset="-120"/>
                <a:ea typeface="標楷體" pitchFamily="65" charset="-120"/>
              </a:rPr>
              <a:t>行政院勞工委員會</a:t>
            </a:r>
            <a:r>
              <a:rPr lang="en-US" altLang="zh-TW" sz="2000" b="1" dirty="0" smtClean="0">
                <a:solidFill>
                  <a:srgbClr val="7030A0"/>
                </a:solidFill>
                <a:latin typeface="標楷體" pitchFamily="65" charset="-120"/>
                <a:ea typeface="標楷體" pitchFamily="65" charset="-120"/>
              </a:rPr>
              <a:t>83</a:t>
            </a:r>
            <a:r>
              <a:rPr lang="zh-TW" altLang="en-US" sz="2000" b="1" dirty="0" smtClean="0">
                <a:solidFill>
                  <a:srgbClr val="7030A0"/>
                </a:solidFill>
                <a:latin typeface="標楷體" pitchFamily="65" charset="-120"/>
                <a:ea typeface="標楷體" pitchFamily="65" charset="-120"/>
              </a:rPr>
              <a:t>年</a:t>
            </a:r>
            <a:r>
              <a:rPr lang="en-US" altLang="zh-TW" sz="2000" b="1" dirty="0" smtClean="0">
                <a:solidFill>
                  <a:srgbClr val="7030A0"/>
                </a:solidFill>
                <a:latin typeface="標楷體" pitchFamily="65" charset="-120"/>
                <a:ea typeface="標楷體" pitchFamily="65" charset="-120"/>
              </a:rPr>
              <a:t>8</a:t>
            </a:r>
            <a:r>
              <a:rPr lang="zh-TW" altLang="en-US" sz="2000" b="1" dirty="0" smtClean="0">
                <a:solidFill>
                  <a:srgbClr val="7030A0"/>
                </a:solidFill>
                <a:latin typeface="標楷體" pitchFamily="65" charset="-120"/>
                <a:ea typeface="標楷體" pitchFamily="65" charset="-120"/>
              </a:rPr>
              <a:t>月</a:t>
            </a:r>
            <a:r>
              <a:rPr lang="en-US" altLang="zh-TW" sz="2000" b="1" dirty="0" smtClean="0">
                <a:solidFill>
                  <a:srgbClr val="7030A0"/>
                </a:solidFill>
                <a:latin typeface="標楷體" pitchFamily="65" charset="-120"/>
                <a:ea typeface="標楷體" pitchFamily="65" charset="-120"/>
              </a:rPr>
              <a:t>13</a:t>
            </a:r>
            <a:r>
              <a:rPr lang="zh-TW" altLang="en-US" sz="2000" b="1" dirty="0" smtClean="0">
                <a:solidFill>
                  <a:srgbClr val="7030A0"/>
                </a:solidFill>
                <a:latin typeface="標楷體" pitchFamily="65" charset="-120"/>
                <a:ea typeface="標楷體" pitchFamily="65" charset="-120"/>
              </a:rPr>
              <a:t>日台</a:t>
            </a:r>
            <a:r>
              <a:rPr lang="en-US" altLang="zh-TW" sz="2000" b="1" dirty="0" smtClean="0">
                <a:solidFill>
                  <a:srgbClr val="7030A0"/>
                </a:solidFill>
                <a:latin typeface="標楷體" pitchFamily="65" charset="-120"/>
                <a:ea typeface="標楷體" pitchFamily="65" charset="-120"/>
              </a:rPr>
              <a:t>83</a:t>
            </a:r>
            <a:r>
              <a:rPr lang="zh-TW" altLang="en-US" sz="2000" b="1" dirty="0" smtClean="0">
                <a:solidFill>
                  <a:srgbClr val="7030A0"/>
                </a:solidFill>
                <a:latin typeface="標楷體" pitchFamily="65" charset="-120"/>
                <a:ea typeface="標楷體" pitchFamily="65" charset="-120"/>
              </a:rPr>
              <a:t>勞福一字第</a:t>
            </a:r>
            <a:r>
              <a:rPr lang="en-US" altLang="zh-TW" sz="2000" b="1" dirty="0" smtClean="0">
                <a:solidFill>
                  <a:srgbClr val="7030A0"/>
                </a:solidFill>
                <a:latin typeface="標楷體" pitchFamily="65" charset="-120"/>
                <a:ea typeface="標楷體" pitchFamily="65" charset="-120"/>
              </a:rPr>
              <a:t>64709</a:t>
            </a:r>
            <a:r>
              <a:rPr lang="zh-TW" altLang="en-US" sz="2000" b="1" dirty="0" smtClean="0">
                <a:solidFill>
                  <a:srgbClr val="7030A0"/>
                </a:solidFill>
                <a:latin typeface="標楷體" pitchFamily="65" charset="-120"/>
                <a:ea typeface="標楷體" pitchFamily="65" charset="-120"/>
              </a:rPr>
              <a:t>號函</a:t>
            </a:r>
            <a:endParaRPr lang="en-US" altLang="zh-TW" sz="20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b="1" dirty="0" smtClean="0">
                <a:latin typeface="標楷體" pitchFamily="65" charset="-120"/>
                <a:ea typeface="標楷體" pitchFamily="65" charset="-120"/>
              </a:rPr>
              <a:t>查依職工福利金條例規定提撥之職工福利金，主要係用於辦理職工之各項福利措施，本案該公司擬動支歷年累積結存職工福利金，辦理事業單位週年慶祝活動，與職工福利金條例第</a:t>
            </a:r>
            <a:r>
              <a:rPr lang="en-US" altLang="zh-TW" b="1" dirty="0" smtClean="0">
                <a:latin typeface="標楷體" pitchFamily="65" charset="-120"/>
                <a:ea typeface="標楷體" pitchFamily="65" charset="-120"/>
              </a:rPr>
              <a:t>7</a:t>
            </a:r>
            <a:r>
              <a:rPr lang="zh-TW" altLang="en-US" b="1" dirty="0" smtClean="0">
                <a:latin typeface="標楷體" pitchFamily="65" charset="-120"/>
                <a:ea typeface="標楷體" pitchFamily="65" charset="-120"/>
              </a:rPr>
              <a:t>條：職工福利金不得移作別用之規定不合。</a:t>
            </a:r>
          </a:p>
        </p:txBody>
      </p:sp>
      <p:sp>
        <p:nvSpPr>
          <p:cNvPr id="7987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418B898-3E31-4C07-AB28-CB4A05ECC528}" type="slidenum">
              <a:rPr kumimoji="0" lang="en-US" altLang="zh-TW" smtClean="0"/>
              <a:pPr eaLnBrk="1" hangingPunct="1"/>
              <a:t>76</a:t>
            </a:fld>
            <a:endParaRPr kumimoji="0" lang="en-US" altLang="zh-TW"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標題 1"/>
          <p:cNvSpPr>
            <a:spLocks noGrp="1"/>
          </p:cNvSpPr>
          <p:nvPr>
            <p:ph type="title"/>
          </p:nvPr>
        </p:nvSpPr>
        <p:spPr>
          <a:xfrm>
            <a:off x="1350963" y="836613"/>
            <a:ext cx="7793037" cy="1462087"/>
          </a:xfrm>
        </p:spPr>
        <p:txBody>
          <a:bodyPr/>
          <a:lstStyle/>
          <a:p>
            <a:r>
              <a:rPr lang="zh-TW" altLang="en-US" sz="3200" b="1" smtClean="0">
                <a:solidFill>
                  <a:srgbClr val="FF0000"/>
                </a:solidFill>
                <a:latin typeface="標楷體" pitchFamily="65" charset="-120"/>
                <a:ea typeface="標楷體" pitchFamily="65" charset="-120"/>
              </a:rPr>
              <a:t>職工福利委員會不宜編列預算辦理會務人員自強活動</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0899" name="文字版面配置區 2"/>
          <p:cNvSpPr>
            <a:spLocks noGrp="1"/>
          </p:cNvSpPr>
          <p:nvPr>
            <p:ph type="body" sz="half" idx="1"/>
          </p:nvPr>
        </p:nvSpPr>
        <p:spPr>
          <a:xfrm>
            <a:off x="179388" y="2017713"/>
            <a:ext cx="8713787" cy="4114800"/>
          </a:xfrm>
        </p:spPr>
        <p:txBody>
          <a:bodyPr/>
          <a:lstStyle/>
          <a:p>
            <a:pPr marL="0" indent="0">
              <a:buFont typeface="Wingdings" pitchFamily="2" charset="2"/>
              <a:buNone/>
            </a:pPr>
            <a:r>
              <a:rPr lang="zh-TW" altLang="en-US" sz="2400" b="1" dirty="0" smtClean="0">
                <a:latin typeface="標楷體" pitchFamily="65" charset="-120"/>
                <a:ea typeface="標楷體" pitchFamily="65" charset="-120"/>
              </a:rPr>
              <a:t>答：</a:t>
            </a:r>
            <a:r>
              <a:rPr lang="zh-TW" altLang="en-US" sz="1800" b="1" dirty="0" smtClean="0">
                <a:solidFill>
                  <a:srgbClr val="7030A0"/>
                </a:solidFill>
                <a:latin typeface="標楷體" pitchFamily="65" charset="-120"/>
                <a:ea typeface="標楷體" pitchFamily="65" charset="-120"/>
              </a:rPr>
              <a:t>行政院勞工委員會</a:t>
            </a:r>
            <a:r>
              <a:rPr lang="en-US" altLang="zh-TW" sz="1800" b="1" dirty="0" smtClean="0">
                <a:solidFill>
                  <a:srgbClr val="7030A0"/>
                </a:solidFill>
                <a:latin typeface="標楷體" pitchFamily="65" charset="-120"/>
                <a:ea typeface="標楷體" pitchFamily="65" charset="-120"/>
              </a:rPr>
              <a:t>84</a:t>
            </a:r>
            <a:r>
              <a:rPr lang="zh-TW" altLang="en-US" sz="1800" b="1" dirty="0" smtClean="0">
                <a:solidFill>
                  <a:srgbClr val="7030A0"/>
                </a:solidFill>
                <a:latin typeface="標楷體" pitchFamily="65" charset="-120"/>
                <a:ea typeface="標楷體" pitchFamily="65" charset="-120"/>
              </a:rPr>
              <a:t>年</a:t>
            </a:r>
            <a:r>
              <a:rPr lang="en-US" altLang="zh-TW" sz="1800" b="1" dirty="0" smtClean="0">
                <a:solidFill>
                  <a:srgbClr val="7030A0"/>
                </a:solidFill>
                <a:latin typeface="標楷體" pitchFamily="65" charset="-120"/>
                <a:ea typeface="標楷體" pitchFamily="65" charset="-120"/>
              </a:rPr>
              <a:t>7</a:t>
            </a:r>
            <a:r>
              <a:rPr lang="zh-TW" altLang="en-US" sz="1800" b="1" dirty="0" smtClean="0">
                <a:solidFill>
                  <a:srgbClr val="7030A0"/>
                </a:solidFill>
                <a:latin typeface="標楷體" pitchFamily="65" charset="-120"/>
                <a:ea typeface="標楷體" pitchFamily="65" charset="-120"/>
              </a:rPr>
              <a:t>月</a:t>
            </a:r>
            <a:r>
              <a:rPr lang="en-US" altLang="zh-TW" sz="1800" b="1" dirty="0" smtClean="0">
                <a:solidFill>
                  <a:srgbClr val="7030A0"/>
                </a:solidFill>
                <a:latin typeface="標楷體" pitchFamily="65" charset="-120"/>
                <a:ea typeface="標楷體" pitchFamily="65" charset="-120"/>
              </a:rPr>
              <a:t>7</a:t>
            </a:r>
            <a:r>
              <a:rPr lang="zh-TW" altLang="en-US" sz="1800" b="1" dirty="0" smtClean="0">
                <a:solidFill>
                  <a:srgbClr val="7030A0"/>
                </a:solidFill>
                <a:latin typeface="標楷體" pitchFamily="65" charset="-120"/>
                <a:ea typeface="標楷體" pitchFamily="65" charset="-120"/>
              </a:rPr>
              <a:t>日台</a:t>
            </a:r>
            <a:r>
              <a:rPr lang="en-US" altLang="zh-TW" sz="1800" b="1" dirty="0" smtClean="0">
                <a:solidFill>
                  <a:srgbClr val="7030A0"/>
                </a:solidFill>
                <a:latin typeface="標楷體" pitchFamily="65" charset="-120"/>
                <a:ea typeface="標楷體" pitchFamily="65" charset="-120"/>
              </a:rPr>
              <a:t>84</a:t>
            </a:r>
            <a:r>
              <a:rPr lang="zh-TW" altLang="en-US" sz="1800" b="1" dirty="0" smtClean="0">
                <a:solidFill>
                  <a:srgbClr val="7030A0"/>
                </a:solidFill>
                <a:latin typeface="標楷體" pitchFamily="65" charset="-120"/>
                <a:ea typeface="標楷體" pitchFamily="65" charset="-120"/>
              </a:rPr>
              <a:t>勞福一字第</a:t>
            </a:r>
            <a:r>
              <a:rPr lang="en-US" altLang="zh-TW" sz="1800" b="1" dirty="0" smtClean="0">
                <a:solidFill>
                  <a:srgbClr val="7030A0"/>
                </a:solidFill>
                <a:latin typeface="標楷體" pitchFamily="65" charset="-120"/>
                <a:ea typeface="標楷體" pitchFamily="65" charset="-120"/>
              </a:rPr>
              <a:t>122568</a:t>
            </a:r>
            <a:r>
              <a:rPr lang="zh-TW" altLang="en-US" sz="1800" b="1" dirty="0" smtClean="0">
                <a:solidFill>
                  <a:srgbClr val="7030A0"/>
                </a:solidFill>
                <a:latin typeface="標楷體" pitchFamily="65" charset="-120"/>
                <a:ea typeface="標楷體" pitchFamily="65" charset="-120"/>
              </a:rPr>
              <a:t>號函</a:t>
            </a: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600" b="1" dirty="0" smtClean="0">
                <a:latin typeface="標楷體" pitchFamily="65" charset="-120"/>
                <a:ea typeface="標楷體" pitchFamily="65" charset="-120"/>
              </a:rPr>
              <a:t>查依據職工福利金條例規定所提撥之職工福利金，係為全體職工所共有，其各項福利措施應以全體職工為對象，故福利委員會以</a:t>
            </a:r>
            <a:r>
              <a:rPr lang="zh-TW" altLang="en-US" sz="2600" b="1" dirty="0" smtClean="0">
                <a:solidFill>
                  <a:srgbClr val="0000CC"/>
                </a:solidFill>
                <a:latin typeface="標楷體" pitchFamily="65" charset="-120"/>
                <a:ea typeface="標楷體" pitchFamily="65" charset="-120"/>
              </a:rPr>
              <a:t>會務人員</a:t>
            </a:r>
            <a:r>
              <a:rPr lang="zh-TW" altLang="en-US" sz="2600" b="1" dirty="0" smtClean="0">
                <a:latin typeface="標楷體" pitchFamily="65" charset="-120"/>
                <a:ea typeface="標楷體" pitchFamily="65" charset="-120"/>
              </a:rPr>
              <a:t>為對象</a:t>
            </a:r>
            <a:r>
              <a:rPr lang="zh-TW" altLang="en-US" sz="2600" b="1" dirty="0" smtClean="0">
                <a:solidFill>
                  <a:srgbClr val="0000CC"/>
                </a:solidFill>
                <a:latin typeface="標楷體" pitchFamily="65" charset="-120"/>
                <a:ea typeface="標楷體" pitchFamily="65" charset="-120"/>
              </a:rPr>
              <a:t>單獨編列預算，而非對一般職工</a:t>
            </a:r>
            <a:r>
              <a:rPr lang="zh-TW" altLang="en-US" sz="2600" b="1" dirty="0" smtClean="0">
                <a:latin typeface="標楷體" pitchFamily="65" charset="-120"/>
                <a:ea typeface="標楷體" pitchFamily="65" charset="-120"/>
              </a:rPr>
              <a:t>，則與職工福利委員會運用職工福利金應公平、普遍為原則之規定不符，</a:t>
            </a:r>
            <a:r>
              <a:rPr lang="zh-TW" altLang="en-US" sz="2600" b="1" dirty="0" smtClean="0">
                <a:solidFill>
                  <a:srgbClr val="0000CC"/>
                </a:solidFill>
                <a:latin typeface="標楷體" pitchFamily="65" charset="-120"/>
                <a:ea typeface="標楷體" pitchFamily="65" charset="-120"/>
              </a:rPr>
              <a:t>以不由職工福利金項下核支為宜</a:t>
            </a:r>
            <a:r>
              <a:rPr lang="zh-TW" altLang="en-US" sz="2600" b="1" dirty="0" smtClean="0">
                <a:latin typeface="標楷體" pitchFamily="65" charset="-120"/>
                <a:ea typeface="標楷體" pitchFamily="65" charset="-120"/>
              </a:rPr>
              <a:t>。</a:t>
            </a:r>
            <a:endParaRPr lang="en-US" altLang="zh-TW" sz="2600" b="1" dirty="0" smtClean="0">
              <a:latin typeface="標楷體" pitchFamily="65" charset="-120"/>
              <a:ea typeface="標楷體" pitchFamily="65" charset="-120"/>
            </a:endParaRPr>
          </a:p>
          <a:p>
            <a:pPr marL="0" indent="0">
              <a:buFont typeface="Wingdings" pitchFamily="2" charset="2"/>
              <a:buNone/>
            </a:pPr>
            <a:endParaRPr lang="en-US" altLang="zh-TW" sz="2600" b="1" dirty="0" smtClean="0">
              <a:latin typeface="標楷體" pitchFamily="65" charset="-120"/>
              <a:ea typeface="標楷體" pitchFamily="65" charset="-120"/>
            </a:endParaRPr>
          </a:p>
          <a:p>
            <a:pPr marL="0" indent="0">
              <a:buFont typeface="Wingdings" pitchFamily="2" charset="2"/>
              <a:buNone/>
            </a:pPr>
            <a:r>
              <a:rPr lang="zh-TW" altLang="en-US" sz="2600" b="1" dirty="0" smtClean="0">
                <a:latin typeface="標楷體" pitchFamily="65" charset="-120"/>
                <a:ea typeface="標楷體" pitchFamily="65" charset="-120"/>
              </a:rPr>
              <a:t>惟為激勵士氣，可提經職工福利委員會通過在職福利金以外之經費或財源籌措，但不宜成為經常、例行性之給與。</a:t>
            </a:r>
          </a:p>
        </p:txBody>
      </p:sp>
      <p:sp>
        <p:nvSpPr>
          <p:cNvPr id="8090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70EA638B-A354-473B-AB36-6B9084DDA42E}" type="slidenum">
              <a:rPr kumimoji="0" lang="en-US" altLang="zh-TW" smtClean="0"/>
              <a:pPr eaLnBrk="1" hangingPunct="1"/>
              <a:t>77</a:t>
            </a:fld>
            <a:endParaRPr kumimoji="0" lang="en-US" altLang="zh-TW"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標題 1"/>
          <p:cNvSpPr>
            <a:spLocks noGrp="1"/>
          </p:cNvSpPr>
          <p:nvPr>
            <p:ph type="title"/>
          </p:nvPr>
        </p:nvSpPr>
        <p:spPr>
          <a:xfrm>
            <a:off x="1116013" y="765175"/>
            <a:ext cx="7793037" cy="1462088"/>
          </a:xfrm>
        </p:spPr>
        <p:txBody>
          <a:bodyPr/>
          <a:lstStyle/>
          <a:p>
            <a:r>
              <a:rPr lang="zh-TW" altLang="en-US" sz="3200" b="1" smtClean="0">
                <a:solidFill>
                  <a:srgbClr val="FF0000"/>
                </a:solidFill>
                <a:latin typeface="標楷體" pitchFamily="65" charset="-120"/>
                <a:ea typeface="標楷體" pitchFamily="65" charset="-120"/>
              </a:rPr>
              <a:t>事業單位員工調至乙公司時，其應得之職工福利金，不得移轉至乙公司列帳</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1923" name="文字版面配置區 2"/>
          <p:cNvSpPr>
            <a:spLocks noGrp="1"/>
          </p:cNvSpPr>
          <p:nvPr>
            <p:ph type="body" sz="half" idx="1"/>
          </p:nvPr>
        </p:nvSpPr>
        <p:spPr>
          <a:xfrm>
            <a:off x="755650" y="2017713"/>
            <a:ext cx="7848600"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1800" b="1" smtClean="0">
                <a:solidFill>
                  <a:srgbClr val="7030A0"/>
                </a:solidFill>
                <a:latin typeface="標楷體" pitchFamily="65" charset="-120"/>
                <a:ea typeface="標楷體" pitchFamily="65" charset="-120"/>
              </a:rPr>
              <a:t>行政院勞工委員會</a:t>
            </a:r>
            <a:r>
              <a:rPr lang="en-US" altLang="zh-TW" sz="1800" b="1" smtClean="0">
                <a:solidFill>
                  <a:srgbClr val="7030A0"/>
                </a:solidFill>
                <a:latin typeface="標楷體" pitchFamily="65" charset="-120"/>
                <a:ea typeface="標楷體" pitchFamily="65" charset="-120"/>
              </a:rPr>
              <a:t>79</a:t>
            </a:r>
            <a:r>
              <a:rPr lang="zh-TW" altLang="en-US" sz="1800" b="1" smtClean="0">
                <a:solidFill>
                  <a:srgbClr val="7030A0"/>
                </a:solidFill>
                <a:latin typeface="標楷體" pitchFamily="65" charset="-120"/>
                <a:ea typeface="標楷體" pitchFamily="65" charset="-120"/>
              </a:rPr>
              <a:t>年</a:t>
            </a:r>
            <a:r>
              <a:rPr lang="en-US" altLang="zh-TW" sz="1800" b="1" smtClean="0">
                <a:solidFill>
                  <a:srgbClr val="7030A0"/>
                </a:solidFill>
                <a:latin typeface="標楷體" pitchFamily="65" charset="-120"/>
                <a:ea typeface="標楷體" pitchFamily="65" charset="-120"/>
              </a:rPr>
              <a:t>10</a:t>
            </a:r>
            <a:r>
              <a:rPr lang="zh-TW" altLang="en-US" sz="1800" b="1" smtClean="0">
                <a:solidFill>
                  <a:srgbClr val="7030A0"/>
                </a:solidFill>
                <a:latin typeface="標楷體" pitchFamily="65" charset="-120"/>
                <a:ea typeface="標楷體" pitchFamily="65" charset="-120"/>
              </a:rPr>
              <a:t>月</a:t>
            </a:r>
            <a:r>
              <a:rPr lang="en-US" altLang="zh-TW" sz="1800" b="1" smtClean="0">
                <a:solidFill>
                  <a:srgbClr val="7030A0"/>
                </a:solidFill>
                <a:latin typeface="標楷體" pitchFamily="65" charset="-120"/>
                <a:ea typeface="標楷體" pitchFamily="65" charset="-120"/>
              </a:rPr>
              <a:t>24</a:t>
            </a:r>
            <a:r>
              <a:rPr lang="zh-TW" altLang="en-US" sz="1800" b="1" smtClean="0">
                <a:solidFill>
                  <a:srgbClr val="7030A0"/>
                </a:solidFill>
                <a:latin typeface="標楷體" pitchFamily="65" charset="-120"/>
                <a:ea typeface="標楷體" pitchFamily="65" charset="-120"/>
              </a:rPr>
              <a:t>日台</a:t>
            </a:r>
            <a:r>
              <a:rPr lang="en-US" altLang="zh-TW" sz="1800" b="1" smtClean="0">
                <a:solidFill>
                  <a:srgbClr val="7030A0"/>
                </a:solidFill>
                <a:latin typeface="標楷體" pitchFamily="65" charset="-120"/>
                <a:ea typeface="標楷體" pitchFamily="65" charset="-120"/>
              </a:rPr>
              <a:t>79</a:t>
            </a:r>
            <a:r>
              <a:rPr lang="zh-TW" altLang="en-US" sz="1800" b="1" smtClean="0">
                <a:solidFill>
                  <a:srgbClr val="7030A0"/>
                </a:solidFill>
                <a:latin typeface="標楷體" pitchFamily="65" charset="-120"/>
                <a:ea typeface="標楷體" pitchFamily="65" charset="-120"/>
              </a:rPr>
              <a:t>勞福一字第</a:t>
            </a:r>
            <a:r>
              <a:rPr lang="en-US" altLang="zh-TW" sz="1800" b="1" smtClean="0">
                <a:solidFill>
                  <a:srgbClr val="7030A0"/>
                </a:solidFill>
                <a:latin typeface="標楷體" pitchFamily="65" charset="-120"/>
                <a:ea typeface="標楷體" pitchFamily="65" charset="-120"/>
              </a:rPr>
              <a:t>24507</a:t>
            </a:r>
            <a:r>
              <a:rPr lang="zh-TW" altLang="en-US" sz="1800" b="1" smtClean="0">
                <a:solidFill>
                  <a:srgbClr val="7030A0"/>
                </a:solidFill>
                <a:latin typeface="標楷體" pitchFamily="65" charset="-120"/>
                <a:ea typeface="標楷體" pitchFamily="65" charset="-120"/>
              </a:rPr>
              <a:t>號函</a:t>
            </a:r>
            <a:endParaRPr lang="en-US" altLang="zh-TW" sz="18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依據職工福利金條例之立法意旨及歷來解釋，凡依法提撥之職工福利金，</a:t>
            </a:r>
            <a:r>
              <a:rPr lang="zh-TW" altLang="en-US" sz="2800" b="1" smtClean="0">
                <a:solidFill>
                  <a:srgbClr val="0000CC"/>
                </a:solidFill>
                <a:latin typeface="標楷體" pitchFamily="65" charset="-120"/>
                <a:ea typeface="標楷體" pitchFamily="65" charset="-120"/>
              </a:rPr>
              <a:t>一經撥出，即為職工福利委員會所有，不屬事業單位及任一職工</a:t>
            </a:r>
            <a:r>
              <a:rPr lang="zh-TW" altLang="en-US" sz="2800" b="1" smtClean="0">
                <a:latin typeface="標楷體" pitchFamily="65" charset="-120"/>
                <a:ea typeface="標楷體" pitchFamily="65" charset="-120"/>
              </a:rPr>
              <a:t>。其目的係用以辦理在職員工之福利業務，故員工離職或調動均不得主張向職工福利委員會領回職工福利金。有關甲公司員工因業務需要調至乙公司服務，該職工所應得職工福利金不得移轉至乙公司。</a:t>
            </a:r>
          </a:p>
        </p:txBody>
      </p:sp>
      <p:sp>
        <p:nvSpPr>
          <p:cNvPr id="8192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7749918-F574-4FD8-AA0C-BFB557C344B8}" type="slidenum">
              <a:rPr kumimoji="0" lang="en-US" altLang="zh-TW" smtClean="0"/>
              <a:pPr eaLnBrk="1" hangingPunct="1"/>
              <a:t>78</a:t>
            </a:fld>
            <a:endParaRPr kumimoji="0" lang="en-US" altLang="zh-TW"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標題 1"/>
          <p:cNvSpPr>
            <a:spLocks noGrp="1"/>
          </p:cNvSpPr>
          <p:nvPr>
            <p:ph type="title"/>
          </p:nvPr>
        </p:nvSpPr>
        <p:spPr>
          <a:xfrm>
            <a:off x="1116013" y="692150"/>
            <a:ext cx="7920037" cy="1462088"/>
          </a:xfrm>
        </p:spPr>
        <p:txBody>
          <a:bodyPr/>
          <a:lstStyle/>
          <a:p>
            <a:r>
              <a:rPr lang="zh-TW" altLang="en-US" sz="3200" b="1" smtClean="0">
                <a:solidFill>
                  <a:srgbClr val="FF0000"/>
                </a:solidFill>
                <a:latin typeface="標楷體" pitchFamily="65" charset="-120"/>
                <a:ea typeface="標楷體" pitchFamily="65" charset="-120"/>
              </a:rPr>
              <a:t>工讀生應提撥職工福利金享受各項福利措施</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2947"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400" b="1" dirty="0" smtClean="0">
                <a:latin typeface="標楷體" pitchFamily="65" charset="-120"/>
                <a:ea typeface="標楷體" pitchFamily="65" charset="-120"/>
              </a:rPr>
              <a:t>答：</a:t>
            </a:r>
            <a:r>
              <a:rPr lang="zh-TW" altLang="en-US" sz="1800" b="1" dirty="0" smtClean="0">
                <a:solidFill>
                  <a:srgbClr val="7030A0"/>
                </a:solidFill>
                <a:latin typeface="標楷體" pitchFamily="65" charset="-120"/>
                <a:ea typeface="標楷體" pitchFamily="65" charset="-120"/>
              </a:rPr>
              <a:t>行政院勞工委員會</a:t>
            </a:r>
            <a:r>
              <a:rPr lang="en-US" altLang="zh-TW" sz="1800" b="1" dirty="0" smtClean="0">
                <a:solidFill>
                  <a:srgbClr val="7030A0"/>
                </a:solidFill>
                <a:latin typeface="標楷體" pitchFamily="65" charset="-120"/>
                <a:ea typeface="標楷體" pitchFamily="65" charset="-120"/>
              </a:rPr>
              <a:t>80</a:t>
            </a:r>
            <a:r>
              <a:rPr lang="zh-TW" altLang="en-US" sz="1800" b="1" dirty="0" smtClean="0">
                <a:solidFill>
                  <a:srgbClr val="7030A0"/>
                </a:solidFill>
                <a:latin typeface="標楷體" pitchFamily="65" charset="-120"/>
                <a:ea typeface="標楷體" pitchFamily="65" charset="-120"/>
              </a:rPr>
              <a:t>年</a:t>
            </a:r>
            <a:r>
              <a:rPr lang="en-US" altLang="zh-TW" sz="1800" b="1" dirty="0" smtClean="0">
                <a:solidFill>
                  <a:srgbClr val="7030A0"/>
                </a:solidFill>
                <a:latin typeface="標楷體" pitchFamily="65" charset="-120"/>
                <a:ea typeface="標楷體" pitchFamily="65" charset="-120"/>
              </a:rPr>
              <a:t>2</a:t>
            </a:r>
            <a:r>
              <a:rPr lang="zh-TW" altLang="en-US" sz="1800" b="1" dirty="0" smtClean="0">
                <a:solidFill>
                  <a:srgbClr val="7030A0"/>
                </a:solidFill>
                <a:latin typeface="標楷體" pitchFamily="65" charset="-120"/>
                <a:ea typeface="標楷體" pitchFamily="65" charset="-120"/>
              </a:rPr>
              <a:t>月</a:t>
            </a:r>
            <a:r>
              <a:rPr lang="en-US" altLang="zh-TW" sz="1800" b="1" dirty="0" smtClean="0">
                <a:solidFill>
                  <a:srgbClr val="7030A0"/>
                </a:solidFill>
                <a:latin typeface="標楷體" pitchFamily="65" charset="-120"/>
                <a:ea typeface="標楷體" pitchFamily="65" charset="-120"/>
              </a:rPr>
              <a:t>25</a:t>
            </a:r>
            <a:r>
              <a:rPr lang="zh-TW" altLang="en-US" sz="1800" b="1" dirty="0" smtClean="0">
                <a:solidFill>
                  <a:srgbClr val="7030A0"/>
                </a:solidFill>
                <a:latin typeface="標楷體" pitchFamily="65" charset="-120"/>
                <a:ea typeface="標楷體" pitchFamily="65" charset="-120"/>
              </a:rPr>
              <a:t>日台</a:t>
            </a:r>
            <a:r>
              <a:rPr lang="en-US" altLang="zh-TW" sz="1800" b="1" dirty="0" smtClean="0">
                <a:solidFill>
                  <a:srgbClr val="7030A0"/>
                </a:solidFill>
                <a:latin typeface="標楷體" pitchFamily="65" charset="-120"/>
                <a:ea typeface="標楷體" pitchFamily="65" charset="-120"/>
              </a:rPr>
              <a:t>80</a:t>
            </a:r>
            <a:r>
              <a:rPr lang="zh-TW" altLang="en-US" sz="1800" b="1" dirty="0" smtClean="0">
                <a:solidFill>
                  <a:srgbClr val="7030A0"/>
                </a:solidFill>
                <a:latin typeface="標楷體" pitchFamily="65" charset="-120"/>
                <a:ea typeface="標楷體" pitchFamily="65" charset="-120"/>
              </a:rPr>
              <a:t>勞福一字第</a:t>
            </a:r>
            <a:r>
              <a:rPr lang="en-US" altLang="zh-TW" sz="1800" b="1" dirty="0" smtClean="0">
                <a:solidFill>
                  <a:srgbClr val="7030A0"/>
                </a:solidFill>
                <a:latin typeface="標楷體" pitchFamily="65" charset="-120"/>
                <a:ea typeface="標楷體" pitchFamily="65" charset="-120"/>
              </a:rPr>
              <a:t>04369</a:t>
            </a:r>
            <a:r>
              <a:rPr lang="zh-TW" altLang="en-US" sz="1800" b="1" dirty="0" smtClean="0">
                <a:solidFill>
                  <a:srgbClr val="7030A0"/>
                </a:solidFill>
                <a:latin typeface="標楷體" pitchFamily="65" charset="-120"/>
                <a:ea typeface="標楷體" pitchFamily="65" charset="-120"/>
              </a:rPr>
              <a:t>號函</a:t>
            </a: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依據職工福利金條例之立法精神，凡受僱者均應享受職工福利，故</a:t>
            </a:r>
            <a:r>
              <a:rPr lang="zh-TW" altLang="en-US" sz="2800" b="1" dirty="0" smtClean="0">
                <a:solidFill>
                  <a:srgbClr val="0000CC"/>
                </a:solidFill>
                <a:latin typeface="標楷體" pitchFamily="65" charset="-120"/>
                <a:ea typeface="標楷體" pitchFamily="65" charset="-120"/>
              </a:rPr>
              <a:t>工讀生</a:t>
            </a:r>
            <a:r>
              <a:rPr lang="zh-TW" altLang="en-US" sz="2800" b="1" dirty="0" smtClean="0">
                <a:latin typeface="標楷體" pitchFamily="65" charset="-120"/>
                <a:ea typeface="標楷體" pitchFamily="65" charset="-120"/>
              </a:rPr>
              <a:t>自應依該條例由事業單位自其薪津內扣繳職工福利金，並使其享受各項福利措施。</a:t>
            </a:r>
          </a:p>
        </p:txBody>
      </p:sp>
      <p:sp>
        <p:nvSpPr>
          <p:cNvPr id="8294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A823B1FE-4FF3-4BDA-AFA6-E1FF9656B44C}" type="slidenum">
              <a:rPr kumimoji="0" lang="en-US" altLang="zh-TW" smtClean="0"/>
              <a:pPr eaLnBrk="1" hangingPunct="1"/>
              <a:t>79</a:t>
            </a:fld>
            <a:endParaRPr kumimoji="0" lang="en-US" altLang="zh-TW"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CF0C73AD-7319-4080-B026-17297227D4BB}" type="slidenum">
              <a:rPr kumimoji="0" lang="en-US" altLang="zh-TW" smtClean="0"/>
              <a:pPr eaLnBrk="1" hangingPunct="1"/>
              <a:t>8</a:t>
            </a:fld>
            <a:endParaRPr kumimoji="0" lang="en-US" altLang="zh-TW" smtClean="0"/>
          </a:p>
        </p:txBody>
      </p:sp>
      <p:sp>
        <p:nvSpPr>
          <p:cNvPr id="10243" name="Rectangle 2"/>
          <p:cNvSpPr>
            <a:spLocks noGrp="1" noChangeArrowheads="1"/>
          </p:cNvSpPr>
          <p:nvPr>
            <p:ph type="title"/>
          </p:nvPr>
        </p:nvSpPr>
        <p:spPr>
          <a:xfrm>
            <a:off x="1835150" y="260350"/>
            <a:ext cx="6049963" cy="1462088"/>
          </a:xfrm>
        </p:spPr>
        <p:txBody>
          <a:bodyPr/>
          <a:lstStyle/>
          <a:p>
            <a:pPr eaLnBrk="1" hangingPunct="1"/>
            <a:r>
              <a:rPr lang="zh-TW" altLang="en-US" sz="3600" b="1" smtClean="0">
                <a:latin typeface="標楷體" pitchFamily="65" charset="-120"/>
                <a:ea typeface="標楷體" pitchFamily="65" charset="-120"/>
              </a:rPr>
              <a:t>職工福利金提撥來源說明</a:t>
            </a:r>
            <a:r>
              <a:rPr lang="en-US" altLang="zh-TW" sz="3600" b="1" smtClean="0">
                <a:latin typeface="標楷體" pitchFamily="65" charset="-120"/>
                <a:ea typeface="標楷體" pitchFamily="65" charset="-120"/>
              </a:rPr>
              <a:t>-1</a:t>
            </a:r>
          </a:p>
        </p:txBody>
      </p:sp>
      <p:sp>
        <p:nvSpPr>
          <p:cNvPr id="10244" name="Rectangle 3"/>
          <p:cNvSpPr>
            <a:spLocks noGrp="1" noChangeArrowheads="1"/>
          </p:cNvSpPr>
          <p:nvPr>
            <p:ph type="body" idx="1"/>
          </p:nvPr>
        </p:nvSpPr>
        <p:spPr>
          <a:xfrm>
            <a:off x="468313" y="2060575"/>
            <a:ext cx="8413750" cy="4162425"/>
          </a:xfrm>
        </p:spPr>
        <p:txBody>
          <a:bodyPr/>
          <a:lstStyle/>
          <a:p>
            <a:pPr eaLnBrk="1" hangingPunct="1">
              <a:lnSpc>
                <a:spcPct val="80000"/>
              </a:lnSpc>
            </a:pPr>
            <a:r>
              <a:rPr kumimoji="0" lang="zh-TW" altLang="en-US" sz="2800" b="1" smtClean="0">
                <a:solidFill>
                  <a:srgbClr val="FF0000"/>
                </a:solidFill>
                <a:latin typeface="標楷體" pitchFamily="65" charset="-120"/>
                <a:ea typeface="標楷體" pitchFamily="65" charset="-120"/>
              </a:rPr>
              <a:t>職工薪津</a:t>
            </a:r>
            <a:r>
              <a:rPr lang="en-US" altLang="zh-TW" sz="2800" b="1" smtClean="0">
                <a:solidFill>
                  <a:srgbClr val="FF0000"/>
                </a:solidFill>
                <a:latin typeface="標楷體" pitchFamily="65" charset="-120"/>
                <a:ea typeface="標楷體" pitchFamily="65" charset="-120"/>
              </a:rPr>
              <a:t>—</a:t>
            </a:r>
            <a:r>
              <a:rPr lang="zh-TW" altLang="en-US" sz="2800" b="1" smtClean="0">
                <a:solidFill>
                  <a:srgbClr val="FF0000"/>
                </a:solidFill>
                <a:latin typeface="標楷體" pitchFamily="65" charset="-120"/>
                <a:ea typeface="標楷體" pitchFamily="65" charset="-120"/>
              </a:rPr>
              <a:t>由勞資雙方參據其他法規議定</a:t>
            </a:r>
            <a:endParaRPr kumimoji="0" lang="zh-TW" altLang="en-US" sz="2800" smtClean="0">
              <a:solidFill>
                <a:srgbClr val="FF0000"/>
              </a:solidFill>
              <a:latin typeface="標楷體" pitchFamily="65" charset="-120"/>
              <a:ea typeface="標楷體" pitchFamily="65" charset="-120"/>
            </a:endParaRPr>
          </a:p>
          <a:p>
            <a:pPr eaLnBrk="1" hangingPunct="1">
              <a:lnSpc>
                <a:spcPct val="80000"/>
              </a:lnSpc>
              <a:buFont typeface="Wingdings" pitchFamily="2" charset="2"/>
              <a:buNone/>
            </a:pPr>
            <a:endParaRPr lang="en-US" altLang="zh-TW" sz="2000" smtClean="0">
              <a:latin typeface="標楷體" pitchFamily="65" charset="-120"/>
              <a:ea typeface="標楷體" pitchFamily="65" charset="-120"/>
            </a:endParaRPr>
          </a:p>
          <a:p>
            <a:pPr eaLnBrk="1" hangingPunct="1">
              <a:lnSpc>
                <a:spcPts val="2900"/>
              </a:lnSpc>
              <a:buFont typeface="Wingdings" pitchFamily="2" charset="2"/>
              <a:buNone/>
            </a:pPr>
            <a:r>
              <a:rPr lang="zh-TW" altLang="en-US" sz="2000" smtClean="0">
                <a:latin typeface="標楷體" pitchFamily="65" charset="-120"/>
                <a:ea typeface="標楷體" pitchFamily="65" charset="-120"/>
              </a:rPr>
              <a:t>★</a:t>
            </a:r>
            <a:r>
              <a:rPr lang="zh-TW" altLang="en-US" sz="2000" b="1" smtClean="0">
                <a:solidFill>
                  <a:srgbClr val="7030A0"/>
                </a:solidFill>
                <a:latin typeface="標楷體" pitchFamily="65" charset="-120"/>
                <a:ea typeface="標楷體" pitchFamily="65" charset="-120"/>
              </a:rPr>
              <a:t>前</a:t>
            </a:r>
            <a:r>
              <a:rPr kumimoji="0" lang="zh-TW" altLang="en-US" sz="2000" b="1" smtClean="0">
                <a:solidFill>
                  <a:srgbClr val="7030A0"/>
                </a:solidFill>
                <a:latin typeface="標楷體" pitchFamily="65" charset="-120"/>
                <a:ea typeface="標楷體" pitchFamily="65" charset="-120"/>
              </a:rPr>
              <a:t>行</a:t>
            </a:r>
            <a:r>
              <a:rPr lang="zh-TW" altLang="en-US" sz="2000" b="1" smtClean="0">
                <a:solidFill>
                  <a:srgbClr val="7030A0"/>
                </a:solidFill>
                <a:latin typeface="標楷體" pitchFamily="65" charset="-120"/>
                <a:ea typeface="標楷體" pitchFamily="65" charset="-120"/>
              </a:rPr>
              <a:t>政院勞工委員會</a:t>
            </a:r>
            <a:r>
              <a:rPr lang="en-US" altLang="zh-TW" sz="2000" b="1" smtClean="0">
                <a:solidFill>
                  <a:srgbClr val="7030A0"/>
                </a:solidFill>
                <a:latin typeface="標楷體" pitchFamily="65" charset="-120"/>
                <a:ea typeface="標楷體" pitchFamily="65" charset="-120"/>
              </a:rPr>
              <a:t>78</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11</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23</a:t>
            </a:r>
            <a:r>
              <a:rPr lang="zh-TW" altLang="en-US" sz="2000" b="1" smtClean="0">
                <a:solidFill>
                  <a:srgbClr val="7030A0"/>
                </a:solidFill>
                <a:latin typeface="標楷體" pitchFamily="65" charset="-120"/>
                <a:ea typeface="標楷體" pitchFamily="65" charset="-120"/>
              </a:rPr>
              <a:t>日臺</a:t>
            </a:r>
            <a:r>
              <a:rPr lang="en-US" altLang="zh-TW" sz="2000" b="1" smtClean="0">
                <a:solidFill>
                  <a:srgbClr val="7030A0"/>
                </a:solidFill>
                <a:latin typeface="標楷體" pitchFamily="65" charset="-120"/>
                <a:ea typeface="標楷體" pitchFamily="65" charset="-120"/>
              </a:rPr>
              <a:t>78</a:t>
            </a:r>
            <a:r>
              <a:rPr lang="zh-TW" altLang="en-US" sz="2000" b="1" smtClean="0">
                <a:solidFill>
                  <a:srgbClr val="7030A0"/>
                </a:solidFill>
                <a:latin typeface="標楷體" pitchFamily="65" charset="-120"/>
                <a:ea typeface="標楷體" pitchFamily="65" charset="-120"/>
              </a:rPr>
              <a:t>勞福</a:t>
            </a:r>
            <a:r>
              <a:rPr lang="en-US" altLang="zh-TW" sz="2000" b="1" smtClean="0">
                <a:solidFill>
                  <a:srgbClr val="7030A0"/>
                </a:solidFill>
                <a:latin typeface="標楷體" pitchFamily="65" charset="-120"/>
                <a:ea typeface="標楷體" pitchFamily="65" charset="-120"/>
              </a:rPr>
              <a:t>1</a:t>
            </a:r>
            <a:r>
              <a:rPr lang="zh-TW" altLang="en-US" sz="2000" b="1" smtClean="0">
                <a:solidFill>
                  <a:srgbClr val="7030A0"/>
                </a:solidFill>
                <a:latin typeface="標楷體" pitchFamily="65" charset="-120"/>
                <a:ea typeface="標楷體" pitchFamily="65" charset="-120"/>
              </a:rPr>
              <a:t>字第</a:t>
            </a:r>
            <a:r>
              <a:rPr lang="en-US" altLang="zh-TW" sz="2000" b="1" smtClean="0">
                <a:solidFill>
                  <a:srgbClr val="7030A0"/>
                </a:solidFill>
                <a:latin typeface="標楷體" pitchFamily="65" charset="-120"/>
                <a:ea typeface="標楷體" pitchFamily="65" charset="-120"/>
              </a:rPr>
              <a:t>24614</a:t>
            </a:r>
            <a:r>
              <a:rPr lang="zh-TW" altLang="en-US" sz="2000" b="1" smtClean="0">
                <a:solidFill>
                  <a:srgbClr val="7030A0"/>
                </a:solidFill>
                <a:latin typeface="標楷體" pitchFamily="65" charset="-120"/>
                <a:ea typeface="標楷體" pitchFamily="65" charset="-120"/>
              </a:rPr>
              <a:t>號函</a:t>
            </a:r>
            <a:r>
              <a:rPr lang="zh-TW" altLang="en-US" sz="2000" smtClean="0">
                <a:solidFill>
                  <a:srgbClr val="7030A0"/>
                </a:solidFill>
                <a:latin typeface="標楷體" pitchFamily="65" charset="-120"/>
                <a:ea typeface="標楷體" pitchFamily="65" charset="-120"/>
              </a:rPr>
              <a:t> </a:t>
            </a:r>
            <a:r>
              <a:rPr lang="zh-TW" altLang="en-US" sz="2000" smtClean="0">
                <a:latin typeface="標楷體" pitchFamily="65" charset="-120"/>
                <a:ea typeface="標楷體" pitchFamily="65" charset="-120"/>
              </a:rPr>
              <a:t>　　　</a:t>
            </a:r>
          </a:p>
          <a:p>
            <a:pPr eaLnBrk="1" hangingPunct="1">
              <a:lnSpc>
                <a:spcPts val="2900"/>
              </a:lnSpc>
              <a:buFont typeface="Wingdings" pitchFamily="2" charset="2"/>
              <a:buNone/>
            </a:pPr>
            <a:r>
              <a:rPr lang="zh-TW" altLang="en-US" sz="2000" smtClean="0">
                <a:latin typeface="標楷體" pitchFamily="65" charset="-120"/>
                <a:ea typeface="標楷體" pitchFamily="65" charset="-120"/>
              </a:rPr>
              <a:t> </a:t>
            </a:r>
            <a:r>
              <a:rPr lang="en-US" altLang="zh-TW" sz="2200" b="1" smtClean="0">
                <a:latin typeface="標楷體" pitchFamily="65" charset="-120"/>
                <a:ea typeface="標楷體" pitchFamily="65" charset="-120"/>
              </a:rPr>
              <a:t>1.</a:t>
            </a:r>
            <a:r>
              <a:rPr lang="zh-TW" altLang="en-US" sz="2200" b="1" smtClean="0">
                <a:latin typeface="標楷體" pitchFamily="65" charset="-120"/>
                <a:ea typeface="標楷體" pitchFamily="65" charset="-120"/>
              </a:rPr>
              <a:t>按事業單位給付職工之薪津，其名義及結構頗不一致，如發生疑</a:t>
            </a:r>
          </a:p>
          <a:p>
            <a:pPr eaLnBrk="1" hangingPunct="1">
              <a:lnSpc>
                <a:spcPts val="2900"/>
              </a:lnSpc>
              <a:buFont typeface="Wingdings" pitchFamily="2" charset="2"/>
              <a:buNone/>
            </a:pPr>
            <a:r>
              <a:rPr lang="zh-TW" altLang="en-US" sz="2200" b="1" smtClean="0">
                <a:latin typeface="標楷體" pitchFamily="65" charset="-120"/>
                <a:ea typeface="標楷體" pitchFamily="65" charset="-120"/>
              </a:rPr>
              <a:t>  義時，可由勞、資雙方參據</a:t>
            </a:r>
            <a:r>
              <a:rPr lang="zh-TW" altLang="en-US" sz="2200" b="1" u="sng" smtClean="0">
                <a:latin typeface="標楷體" pitchFamily="65" charset="-120"/>
                <a:ea typeface="標楷體" pitchFamily="65" charset="-120"/>
              </a:rPr>
              <a:t>勞動基準法第</a:t>
            </a:r>
            <a:r>
              <a:rPr lang="en-US" altLang="zh-TW" sz="2200" b="1" u="sng" smtClean="0">
                <a:latin typeface="標楷體" pitchFamily="65" charset="-120"/>
                <a:ea typeface="標楷體" pitchFamily="65" charset="-120"/>
              </a:rPr>
              <a:t>2</a:t>
            </a:r>
            <a:r>
              <a:rPr lang="zh-TW" altLang="en-US" sz="2200" b="1" u="sng" smtClean="0">
                <a:latin typeface="標楷體" pitchFamily="65" charset="-120"/>
                <a:ea typeface="標楷體" pitchFamily="65" charset="-120"/>
              </a:rPr>
              <a:t>條第</a:t>
            </a:r>
            <a:r>
              <a:rPr lang="en-US" altLang="zh-TW" sz="2200" b="1" u="sng" smtClean="0">
                <a:latin typeface="標楷體" pitchFamily="65" charset="-120"/>
                <a:ea typeface="標楷體" pitchFamily="65" charset="-120"/>
              </a:rPr>
              <a:t>3</a:t>
            </a:r>
            <a:r>
              <a:rPr lang="zh-TW" altLang="en-US" sz="2200" b="1" u="sng" smtClean="0">
                <a:latin typeface="標楷體" pitchFamily="65" charset="-120"/>
                <a:ea typeface="標楷體" pitchFamily="65" charset="-120"/>
              </a:rPr>
              <a:t>款暨其施行細</a:t>
            </a:r>
          </a:p>
          <a:p>
            <a:pPr eaLnBrk="1" hangingPunct="1">
              <a:lnSpc>
                <a:spcPts val="2900"/>
              </a:lnSpc>
              <a:buFont typeface="Wingdings" pitchFamily="2" charset="2"/>
              <a:buNone/>
            </a:pPr>
            <a:r>
              <a:rPr lang="zh-TW" altLang="en-US" sz="2200" b="1" smtClean="0">
                <a:latin typeface="標楷體" pitchFamily="65" charset="-120"/>
                <a:ea typeface="標楷體" pitchFamily="65" charset="-120"/>
              </a:rPr>
              <a:t>  </a:t>
            </a:r>
            <a:r>
              <a:rPr lang="zh-TW" altLang="en-US" sz="2200" b="1" u="sng" smtClean="0">
                <a:latin typeface="標楷體" pitchFamily="65" charset="-120"/>
                <a:ea typeface="標楷體" pitchFamily="65" charset="-120"/>
              </a:rPr>
              <a:t>則第</a:t>
            </a:r>
            <a:r>
              <a:rPr lang="en-US" altLang="zh-TW" sz="2200" b="1" u="sng" smtClean="0">
                <a:latin typeface="標楷體" pitchFamily="65" charset="-120"/>
                <a:ea typeface="標楷體" pitchFamily="65" charset="-120"/>
              </a:rPr>
              <a:t>10</a:t>
            </a:r>
            <a:r>
              <a:rPr lang="zh-TW" altLang="en-US" sz="2200" b="1" u="sng" smtClean="0">
                <a:latin typeface="標楷體" pitchFamily="65" charset="-120"/>
                <a:ea typeface="標楷體" pitchFamily="65" charset="-120"/>
              </a:rPr>
              <a:t>條</a:t>
            </a:r>
            <a:r>
              <a:rPr lang="zh-TW" altLang="en-US" sz="2200" b="1" smtClean="0">
                <a:latin typeface="標楷體" pitchFamily="65" charset="-120"/>
                <a:ea typeface="標楷體" pitchFamily="65" charset="-120"/>
              </a:rPr>
              <a:t>。</a:t>
            </a:r>
            <a:endParaRPr lang="en-US" altLang="zh-TW" sz="2200" b="1" smtClean="0">
              <a:latin typeface="標楷體" pitchFamily="65" charset="-120"/>
              <a:ea typeface="標楷體" pitchFamily="65" charset="-120"/>
            </a:endParaRPr>
          </a:p>
          <a:p>
            <a:pPr eaLnBrk="1" hangingPunct="1">
              <a:lnSpc>
                <a:spcPts val="2900"/>
              </a:lnSpc>
              <a:buFont typeface="Wingdings" pitchFamily="2" charset="2"/>
              <a:buNone/>
            </a:pPr>
            <a:r>
              <a:rPr lang="en-US" altLang="zh-TW" sz="2200" b="1" smtClean="0">
                <a:latin typeface="標楷體" pitchFamily="65" charset="-120"/>
                <a:ea typeface="標楷體" pitchFamily="65" charset="-120"/>
              </a:rPr>
              <a:t> 2.</a:t>
            </a:r>
            <a:r>
              <a:rPr lang="zh-TW" altLang="en-US" sz="2200" b="1" smtClean="0">
                <a:latin typeface="標楷體" pitchFamily="65" charset="-120"/>
                <a:ea typeface="標楷體" pitchFamily="65" charset="-120"/>
              </a:rPr>
              <a:t>或</a:t>
            </a:r>
            <a:r>
              <a:rPr lang="zh-TW" altLang="en-US" sz="2200" b="1" u="sng" smtClean="0">
                <a:latin typeface="標楷體" pitchFamily="65" charset="-120"/>
                <a:ea typeface="標楷體" pitchFamily="65" charset="-120"/>
              </a:rPr>
              <a:t>勞工保險條例施行細則第</a:t>
            </a:r>
            <a:r>
              <a:rPr lang="en-US" altLang="zh-TW" sz="2200" b="1" u="sng" smtClean="0">
                <a:latin typeface="標楷體" pitchFamily="65" charset="-120"/>
                <a:ea typeface="標楷體" pitchFamily="65" charset="-120"/>
              </a:rPr>
              <a:t>33</a:t>
            </a:r>
            <a:r>
              <a:rPr lang="zh-TW" altLang="en-US" sz="2200" b="1" u="sng" smtClean="0">
                <a:latin typeface="標楷體" pitchFamily="65" charset="-120"/>
                <a:ea typeface="標楷體" pitchFamily="65" charset="-120"/>
              </a:rPr>
              <a:t>條</a:t>
            </a:r>
            <a:r>
              <a:rPr lang="zh-TW" altLang="en-US" sz="2200" b="1" smtClean="0">
                <a:latin typeface="標楷體" pitchFamily="65" charset="-120"/>
                <a:ea typeface="標楷體" pitchFamily="65" charset="-120"/>
              </a:rPr>
              <a:t>；</a:t>
            </a:r>
            <a:endParaRPr lang="en-US" altLang="zh-TW" sz="2200" b="1" smtClean="0">
              <a:latin typeface="標楷體" pitchFamily="65" charset="-120"/>
              <a:ea typeface="標楷體" pitchFamily="65" charset="-120"/>
            </a:endParaRPr>
          </a:p>
          <a:p>
            <a:pPr eaLnBrk="1" hangingPunct="1">
              <a:lnSpc>
                <a:spcPts val="2900"/>
              </a:lnSpc>
              <a:buFont typeface="Wingdings" pitchFamily="2" charset="2"/>
              <a:buNone/>
            </a:pPr>
            <a:r>
              <a:rPr lang="en-US" altLang="zh-TW" sz="2200" b="1" smtClean="0">
                <a:latin typeface="標楷體" pitchFamily="65" charset="-120"/>
                <a:ea typeface="標楷體" pitchFamily="65" charset="-120"/>
              </a:rPr>
              <a:t> 3.</a:t>
            </a:r>
            <a:r>
              <a:rPr lang="zh-TW" altLang="en-US" sz="2200" b="1" smtClean="0">
                <a:latin typeface="標楷體" pitchFamily="65" charset="-120"/>
                <a:ea typeface="標楷體" pitchFamily="65" charset="-120"/>
              </a:rPr>
              <a:t>或</a:t>
            </a:r>
            <a:r>
              <a:rPr lang="zh-TW" altLang="en-US" sz="2200" b="1" u="sng" smtClean="0">
                <a:latin typeface="標楷體" pitchFamily="65" charset="-120"/>
                <a:ea typeface="標楷體" pitchFamily="65" charset="-120"/>
              </a:rPr>
              <a:t>所得稅法第</a:t>
            </a:r>
            <a:r>
              <a:rPr lang="en-US" altLang="zh-TW" sz="2200" b="1" u="sng" smtClean="0">
                <a:latin typeface="標楷體" pitchFamily="65" charset="-120"/>
                <a:ea typeface="標楷體" pitchFamily="65" charset="-120"/>
              </a:rPr>
              <a:t>14</a:t>
            </a:r>
            <a:r>
              <a:rPr lang="zh-TW" altLang="en-US" sz="2200" b="1" u="sng" smtClean="0">
                <a:latin typeface="標楷體" pitchFamily="65" charset="-120"/>
                <a:ea typeface="標楷體" pitchFamily="65" charset="-120"/>
              </a:rPr>
              <a:t>條</a:t>
            </a:r>
            <a:r>
              <a:rPr lang="zh-TW" altLang="en-US" sz="2200" b="1" smtClean="0">
                <a:latin typeface="標楷體" pitchFamily="65" charset="-120"/>
                <a:ea typeface="標楷體" pitchFamily="65" charset="-120"/>
              </a:rPr>
              <a:t>，在該事業單位內之薪資所得有關規定事項，議定其應扣內涵。</a:t>
            </a:r>
          </a:p>
          <a:p>
            <a:pPr eaLnBrk="1" hangingPunct="1">
              <a:lnSpc>
                <a:spcPts val="2900"/>
              </a:lnSpc>
              <a:buFont typeface="Wingdings" pitchFamily="2" charset="2"/>
              <a:buNone/>
            </a:pPr>
            <a:r>
              <a:rPr lang="zh-TW" altLang="en-US" sz="2200" b="1" smtClean="0">
                <a:latin typeface="標楷體" pitchFamily="65" charset="-120"/>
                <a:ea typeface="標楷體" pitchFamily="65" charset="-120"/>
              </a:rPr>
              <a:t>  （註：勞工保險條例施行細則第</a:t>
            </a:r>
            <a:r>
              <a:rPr lang="en-US" altLang="zh-TW" sz="2200" b="1" smtClean="0">
                <a:latin typeface="標楷體" pitchFamily="65" charset="-120"/>
                <a:ea typeface="標楷體" pitchFamily="65" charset="-120"/>
              </a:rPr>
              <a:t>33</a:t>
            </a:r>
            <a:r>
              <a:rPr lang="zh-TW" altLang="en-US" sz="2200" b="1" smtClean="0">
                <a:latin typeface="標楷體" pitchFamily="65" charset="-120"/>
                <a:ea typeface="標楷體" pitchFamily="65" charset="-120"/>
              </a:rPr>
              <a:t>條現為該細則第</a:t>
            </a:r>
            <a:r>
              <a:rPr lang="en-US" altLang="zh-TW" sz="2200" b="1" smtClean="0">
                <a:latin typeface="標楷體" pitchFamily="65" charset="-120"/>
                <a:ea typeface="標楷體" pitchFamily="65" charset="-120"/>
              </a:rPr>
              <a:t>27</a:t>
            </a:r>
            <a:r>
              <a:rPr lang="zh-TW" altLang="en-US" sz="2200" b="1" smtClean="0">
                <a:latin typeface="標楷體" pitchFamily="65" charset="-120"/>
                <a:ea typeface="標楷體" pitchFamily="65" charset="-120"/>
              </a:rPr>
              <a:t>條）</a:t>
            </a:r>
          </a:p>
          <a:p>
            <a:pPr eaLnBrk="1" hangingPunct="1">
              <a:lnSpc>
                <a:spcPct val="80000"/>
              </a:lnSpc>
              <a:buFont typeface="Wingdings" pitchFamily="2" charset="2"/>
              <a:buNone/>
            </a:pPr>
            <a:endParaRPr lang="zh-TW" altLang="en-US" sz="2000"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標題 1"/>
          <p:cNvSpPr>
            <a:spLocks noGrp="1"/>
          </p:cNvSpPr>
          <p:nvPr>
            <p:ph type="title"/>
          </p:nvPr>
        </p:nvSpPr>
        <p:spPr/>
        <p:txBody>
          <a:bodyPr/>
          <a:lstStyle/>
          <a:p>
            <a:r>
              <a:rPr lang="zh-TW" altLang="en-US" sz="3600" b="1" smtClean="0">
                <a:solidFill>
                  <a:srgbClr val="FF0000"/>
                </a:solidFill>
                <a:latin typeface="標楷體" pitchFamily="65" charset="-120"/>
                <a:ea typeface="標楷體" pitchFamily="65" charset="-120"/>
              </a:rPr>
              <a:t>臨時工是否需提撥職工福利金疑義</a:t>
            </a:r>
            <a:r>
              <a:rPr lang="en-US" altLang="zh-TW" sz="3600" b="1" smtClean="0">
                <a:solidFill>
                  <a:srgbClr val="FF0000"/>
                </a:solidFill>
                <a:latin typeface="標楷體" pitchFamily="65" charset="-120"/>
                <a:ea typeface="標楷體" pitchFamily="65" charset="-120"/>
              </a:rPr>
              <a:t/>
            </a:r>
            <a:br>
              <a:rPr lang="en-US" altLang="zh-TW" sz="3600" b="1" smtClean="0">
                <a:solidFill>
                  <a:srgbClr val="FF0000"/>
                </a:solidFill>
                <a:latin typeface="標楷體" pitchFamily="65" charset="-120"/>
                <a:ea typeface="標楷體" pitchFamily="65" charset="-120"/>
              </a:rPr>
            </a:br>
            <a:endParaRPr lang="zh-TW" altLang="en-US" sz="3600" smtClean="0"/>
          </a:p>
        </p:txBody>
      </p:sp>
      <p:sp>
        <p:nvSpPr>
          <p:cNvPr id="83971"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1800" b="1" smtClean="0">
                <a:solidFill>
                  <a:srgbClr val="7030A0"/>
                </a:solidFill>
                <a:latin typeface="標楷體" pitchFamily="65" charset="-120"/>
                <a:ea typeface="標楷體" pitchFamily="65" charset="-120"/>
              </a:rPr>
              <a:t>行政院勞工委員會</a:t>
            </a:r>
            <a:r>
              <a:rPr lang="en-US" altLang="zh-TW" sz="1800" b="1" smtClean="0">
                <a:solidFill>
                  <a:srgbClr val="7030A0"/>
                </a:solidFill>
                <a:latin typeface="標楷體" pitchFamily="65" charset="-120"/>
                <a:ea typeface="標楷體" pitchFamily="65" charset="-120"/>
              </a:rPr>
              <a:t>93</a:t>
            </a:r>
            <a:r>
              <a:rPr lang="zh-TW" altLang="en-US" sz="1800" b="1" smtClean="0">
                <a:solidFill>
                  <a:srgbClr val="7030A0"/>
                </a:solidFill>
                <a:latin typeface="標楷體" pitchFamily="65" charset="-120"/>
                <a:ea typeface="標楷體" pitchFamily="65" charset="-120"/>
              </a:rPr>
              <a:t>年</a:t>
            </a:r>
            <a:r>
              <a:rPr lang="en-US" altLang="zh-TW" sz="1800" b="1" smtClean="0">
                <a:solidFill>
                  <a:srgbClr val="7030A0"/>
                </a:solidFill>
                <a:latin typeface="標楷體" pitchFamily="65" charset="-120"/>
                <a:ea typeface="標楷體" pitchFamily="65" charset="-120"/>
              </a:rPr>
              <a:t>2</a:t>
            </a:r>
            <a:r>
              <a:rPr lang="zh-TW" altLang="en-US" sz="1800" b="1" smtClean="0">
                <a:solidFill>
                  <a:srgbClr val="7030A0"/>
                </a:solidFill>
                <a:latin typeface="標楷體" pitchFamily="65" charset="-120"/>
                <a:ea typeface="標楷體" pitchFamily="65" charset="-120"/>
              </a:rPr>
              <a:t>月</a:t>
            </a:r>
            <a:r>
              <a:rPr lang="en-US" altLang="zh-TW" sz="1800" b="1" smtClean="0">
                <a:solidFill>
                  <a:srgbClr val="7030A0"/>
                </a:solidFill>
                <a:latin typeface="標楷體" pitchFamily="65" charset="-120"/>
                <a:ea typeface="標楷體" pitchFamily="65" charset="-120"/>
              </a:rPr>
              <a:t>17</a:t>
            </a:r>
            <a:r>
              <a:rPr lang="zh-TW" altLang="en-US" sz="1800" b="1" smtClean="0">
                <a:solidFill>
                  <a:srgbClr val="7030A0"/>
                </a:solidFill>
                <a:latin typeface="標楷體" pitchFamily="65" charset="-120"/>
                <a:ea typeface="標楷體" pitchFamily="65" charset="-120"/>
              </a:rPr>
              <a:t>日勞福一字第</a:t>
            </a:r>
            <a:r>
              <a:rPr lang="en-US" altLang="zh-TW" sz="1800" b="1" smtClean="0">
                <a:solidFill>
                  <a:srgbClr val="7030A0"/>
                </a:solidFill>
                <a:latin typeface="標楷體" pitchFamily="65" charset="-120"/>
                <a:ea typeface="標楷體" pitchFamily="65" charset="-120"/>
              </a:rPr>
              <a:t>0930006802</a:t>
            </a:r>
            <a:r>
              <a:rPr lang="zh-TW" altLang="en-US" sz="1800" b="1" smtClean="0">
                <a:solidFill>
                  <a:srgbClr val="7030A0"/>
                </a:solidFill>
                <a:latin typeface="標楷體" pitchFamily="65" charset="-120"/>
                <a:ea typeface="標楷體" pitchFamily="65" charset="-120"/>
              </a:rPr>
              <a:t>號函</a:t>
            </a:r>
            <a:endParaRPr lang="en-US" altLang="zh-TW" sz="1800" b="1" smtClean="0">
              <a:solidFill>
                <a:srgbClr val="7030A0"/>
              </a:solidFill>
              <a:latin typeface="標楷體" pitchFamily="65" charset="-120"/>
              <a:ea typeface="標楷體" pitchFamily="65" charset="-120"/>
            </a:endParaRPr>
          </a:p>
          <a:p>
            <a:pPr marL="0" indent="0">
              <a:buFont typeface="Wingdings" pitchFamily="2" charset="2"/>
              <a:buNone/>
            </a:pPr>
            <a:endParaRPr lang="en-US" altLang="zh-TW" sz="18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依職工福利金條例及其附屬法規立法意旨，係本自助互助原則，由事業單位及受僱職工共同提撥福利金，推派代表組織職工福利委員會，本合法公平及普遍有效原則辦理職工福利事業，據此，臨時工應依前開條例自其薪津內扣繳職工福利金，並公平享有各項福利措施。</a:t>
            </a:r>
          </a:p>
        </p:txBody>
      </p:sp>
      <p:sp>
        <p:nvSpPr>
          <p:cNvPr id="8397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225D7A26-FB1B-4BB2-8681-CCFDDC4BDEE3}" type="slidenum">
              <a:rPr kumimoji="0" lang="en-US" altLang="zh-TW" smtClean="0"/>
              <a:pPr eaLnBrk="1" hangingPunct="1"/>
              <a:t>80</a:t>
            </a:fld>
            <a:endParaRPr kumimoji="0" lang="en-US" altLang="zh-TW"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標題 1"/>
          <p:cNvSpPr>
            <a:spLocks noGrp="1"/>
          </p:cNvSpPr>
          <p:nvPr>
            <p:ph type="title"/>
          </p:nvPr>
        </p:nvSpPr>
        <p:spPr>
          <a:xfrm>
            <a:off x="539750" y="214313"/>
            <a:ext cx="8496300" cy="1462087"/>
          </a:xfrm>
        </p:spPr>
        <p:txBody>
          <a:bodyPr/>
          <a:lstStyle/>
          <a:p>
            <a:r>
              <a:rPr lang="zh-TW" altLang="en-US" sz="3200" b="1" smtClean="0">
                <a:solidFill>
                  <a:srgbClr val="FF0000"/>
                </a:solidFill>
                <a:latin typeface="標楷體" pitchFamily="65" charset="-120"/>
                <a:ea typeface="標楷體" pitchFamily="65" charset="-120"/>
              </a:rPr>
              <a:t>派遣勞工得否加入要派機構之職工福利委員會</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4995"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400" b="1" smtClean="0">
                <a:latin typeface="標楷體" pitchFamily="65" charset="-120"/>
                <a:ea typeface="標楷體" pitchFamily="65" charset="-120"/>
              </a:rPr>
              <a:t>答：</a:t>
            </a:r>
            <a:r>
              <a:rPr lang="zh-TW" altLang="en-US" sz="1800" b="1" smtClean="0">
                <a:solidFill>
                  <a:srgbClr val="7030A0"/>
                </a:solidFill>
                <a:latin typeface="標楷體" pitchFamily="65" charset="-120"/>
                <a:ea typeface="標楷體" pitchFamily="65" charset="-120"/>
              </a:rPr>
              <a:t>行政院勞工委員會</a:t>
            </a:r>
            <a:r>
              <a:rPr lang="en-US" altLang="zh-TW" sz="1800" b="1" smtClean="0">
                <a:solidFill>
                  <a:srgbClr val="7030A0"/>
                </a:solidFill>
                <a:latin typeface="標楷體" pitchFamily="65" charset="-120"/>
                <a:ea typeface="標楷體" pitchFamily="65" charset="-120"/>
              </a:rPr>
              <a:t>94</a:t>
            </a:r>
            <a:r>
              <a:rPr lang="zh-TW" altLang="en-US" sz="1800" b="1" smtClean="0">
                <a:solidFill>
                  <a:srgbClr val="7030A0"/>
                </a:solidFill>
                <a:latin typeface="標楷體" pitchFamily="65" charset="-120"/>
                <a:ea typeface="標楷體" pitchFamily="65" charset="-120"/>
              </a:rPr>
              <a:t>年</a:t>
            </a:r>
            <a:r>
              <a:rPr lang="en-US" altLang="zh-TW" sz="1800" b="1" smtClean="0">
                <a:solidFill>
                  <a:srgbClr val="7030A0"/>
                </a:solidFill>
                <a:latin typeface="標楷體" pitchFamily="65" charset="-120"/>
                <a:ea typeface="標楷體" pitchFamily="65" charset="-120"/>
              </a:rPr>
              <a:t>12</a:t>
            </a:r>
            <a:r>
              <a:rPr lang="zh-TW" altLang="en-US" sz="1800" b="1" smtClean="0">
                <a:solidFill>
                  <a:srgbClr val="7030A0"/>
                </a:solidFill>
                <a:latin typeface="標楷體" pitchFamily="65" charset="-120"/>
                <a:ea typeface="標楷體" pitchFamily="65" charset="-120"/>
              </a:rPr>
              <a:t>月</a:t>
            </a:r>
            <a:r>
              <a:rPr lang="en-US" altLang="zh-TW" sz="1800" b="1" smtClean="0">
                <a:solidFill>
                  <a:srgbClr val="7030A0"/>
                </a:solidFill>
                <a:latin typeface="標楷體" pitchFamily="65" charset="-120"/>
                <a:ea typeface="標楷體" pitchFamily="65" charset="-120"/>
              </a:rPr>
              <a:t>28</a:t>
            </a:r>
            <a:r>
              <a:rPr lang="zh-TW" altLang="en-US" sz="1800" b="1" smtClean="0">
                <a:solidFill>
                  <a:srgbClr val="7030A0"/>
                </a:solidFill>
                <a:latin typeface="標楷體" pitchFamily="65" charset="-120"/>
                <a:ea typeface="標楷體" pitchFamily="65" charset="-120"/>
              </a:rPr>
              <a:t>日勞福一字第</a:t>
            </a:r>
            <a:r>
              <a:rPr lang="en-US" altLang="zh-TW" sz="1800" b="1" smtClean="0">
                <a:solidFill>
                  <a:srgbClr val="7030A0"/>
                </a:solidFill>
                <a:latin typeface="標楷體" pitchFamily="65" charset="-120"/>
                <a:ea typeface="標楷體" pitchFamily="65" charset="-120"/>
              </a:rPr>
              <a:t>0940071252</a:t>
            </a:r>
            <a:r>
              <a:rPr lang="zh-TW" altLang="en-US" sz="1800" b="1" smtClean="0">
                <a:solidFill>
                  <a:srgbClr val="7030A0"/>
                </a:solidFill>
                <a:latin typeface="標楷體" pitchFamily="65" charset="-120"/>
                <a:ea typeface="標楷體" pitchFamily="65" charset="-120"/>
              </a:rPr>
              <a:t>號函</a:t>
            </a:r>
            <a:endParaRPr lang="en-US" altLang="zh-TW" sz="18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查職工福利金條例第一條規定凡公營、私營之工廠、礦場或平時僱用職工在</a:t>
            </a:r>
            <a:r>
              <a:rPr lang="en-US" altLang="zh-TW" sz="2800" b="1" smtClean="0">
                <a:latin typeface="標楷體" pitchFamily="65" charset="-120"/>
                <a:ea typeface="標楷體" pitchFamily="65" charset="-120"/>
              </a:rPr>
              <a:t>50</a:t>
            </a:r>
            <a:r>
              <a:rPr lang="zh-TW" altLang="en-US" sz="2800" b="1" smtClean="0">
                <a:latin typeface="標楷體" pitchFamily="65" charset="-120"/>
                <a:ea typeface="標楷體" pitchFamily="65" charset="-120"/>
              </a:rPr>
              <a:t>人以上之金融機構、公司、行號、農、漁、牧場等，均應提撥職工福利金，辦理職工福利事業。據此，</a:t>
            </a:r>
            <a:r>
              <a:rPr lang="zh-TW" altLang="en-US" sz="2800" b="1" u="sng" smtClean="0">
                <a:solidFill>
                  <a:srgbClr val="0000CC"/>
                </a:solidFill>
                <a:latin typeface="標楷體" pitchFamily="65" charset="-120"/>
                <a:ea typeface="標楷體" pitchFamily="65" charset="-120"/>
              </a:rPr>
              <a:t>派遣機構自應為其職工提撥福利金，辦理職工福利事業</a:t>
            </a:r>
            <a:r>
              <a:rPr lang="zh-TW" altLang="en-US" sz="2800" b="1" smtClean="0">
                <a:latin typeface="標楷體" pitchFamily="65" charset="-120"/>
                <a:ea typeface="標楷體" pitchFamily="65" charset="-120"/>
              </a:rPr>
              <a:t>，又</a:t>
            </a:r>
            <a:r>
              <a:rPr lang="zh-TW" altLang="en-US" sz="2800" b="1" smtClean="0">
                <a:solidFill>
                  <a:srgbClr val="7030A0"/>
                </a:solidFill>
                <a:latin typeface="標楷體" pitchFamily="65" charset="-120"/>
                <a:ea typeface="標楷體" pitchFamily="65" charset="-120"/>
              </a:rPr>
              <a:t>派遣勞工非屬</a:t>
            </a:r>
            <a:r>
              <a:rPr lang="zh-TW" altLang="en-US" sz="2800" b="1" u="sng" smtClean="0">
                <a:solidFill>
                  <a:srgbClr val="7030A0"/>
                </a:solidFill>
                <a:latin typeface="標楷體" pitchFamily="65" charset="-120"/>
                <a:ea typeface="標楷體" pitchFamily="65" charset="-120"/>
              </a:rPr>
              <a:t>要派機構</a:t>
            </a:r>
            <a:r>
              <a:rPr lang="zh-TW" altLang="en-US" sz="2800" b="1" smtClean="0">
                <a:solidFill>
                  <a:srgbClr val="7030A0"/>
                </a:solidFill>
                <a:latin typeface="標楷體" pitchFamily="65" charset="-120"/>
                <a:ea typeface="標楷體" pitchFamily="65" charset="-120"/>
              </a:rPr>
              <a:t>僱用之職工，自不得加入要派機構之職工福利委員會。</a:t>
            </a:r>
          </a:p>
        </p:txBody>
      </p:sp>
      <p:sp>
        <p:nvSpPr>
          <p:cNvPr id="8499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5F16F5E0-A1CC-497B-ABE6-8C090E4C99FE}" type="slidenum">
              <a:rPr kumimoji="0" lang="en-US" altLang="zh-TW" smtClean="0"/>
              <a:pPr eaLnBrk="1" hangingPunct="1"/>
              <a:t>81</a:t>
            </a:fld>
            <a:endParaRPr kumimoji="0" lang="en-US" altLang="zh-TW"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標題 1"/>
          <p:cNvSpPr>
            <a:spLocks noGrp="1"/>
          </p:cNvSpPr>
          <p:nvPr>
            <p:ph type="title"/>
          </p:nvPr>
        </p:nvSpPr>
        <p:spPr>
          <a:xfrm>
            <a:off x="1187450" y="692150"/>
            <a:ext cx="7793038" cy="1462088"/>
          </a:xfrm>
        </p:spPr>
        <p:txBody>
          <a:bodyPr/>
          <a:lstStyle/>
          <a:p>
            <a:r>
              <a:rPr lang="zh-TW" altLang="en-US" sz="3200" b="1" smtClean="0">
                <a:solidFill>
                  <a:srgbClr val="FF0000"/>
                </a:solidFill>
                <a:latin typeface="標楷體" pitchFamily="65" charset="-120"/>
                <a:ea typeface="標楷體" pitchFamily="65" charset="-120"/>
              </a:rPr>
              <a:t>職工福利委員會可將歷年辦理退休人員聯誼會擴大適用對象至離職員工</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6019"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800" b="1" dirty="0" smtClean="0">
                <a:latin typeface="標楷體" pitchFamily="65" charset="-120"/>
                <a:ea typeface="標楷體" pitchFamily="65" charset="-120"/>
              </a:rPr>
              <a:t>答：</a:t>
            </a:r>
            <a:r>
              <a:rPr lang="zh-TW" altLang="en-US" sz="1800" b="1" dirty="0" smtClean="0">
                <a:solidFill>
                  <a:srgbClr val="7030A0"/>
                </a:solidFill>
                <a:latin typeface="標楷體" pitchFamily="65" charset="-120"/>
                <a:ea typeface="標楷體" pitchFamily="65" charset="-120"/>
              </a:rPr>
              <a:t>行政院勞工委員會</a:t>
            </a:r>
            <a:r>
              <a:rPr lang="en-US" altLang="zh-TW" sz="1800" b="1" dirty="0" smtClean="0">
                <a:solidFill>
                  <a:srgbClr val="7030A0"/>
                </a:solidFill>
                <a:latin typeface="標楷體" pitchFamily="65" charset="-120"/>
                <a:ea typeface="標楷體" pitchFamily="65" charset="-120"/>
              </a:rPr>
              <a:t>82</a:t>
            </a:r>
            <a:r>
              <a:rPr lang="zh-TW" altLang="en-US" sz="1800" b="1" dirty="0" smtClean="0">
                <a:solidFill>
                  <a:srgbClr val="7030A0"/>
                </a:solidFill>
                <a:latin typeface="標楷體" pitchFamily="65" charset="-120"/>
                <a:ea typeface="標楷體" pitchFamily="65" charset="-120"/>
              </a:rPr>
              <a:t>年</a:t>
            </a:r>
            <a:r>
              <a:rPr lang="en-US" altLang="zh-TW" sz="1800" b="1" dirty="0" smtClean="0">
                <a:solidFill>
                  <a:srgbClr val="7030A0"/>
                </a:solidFill>
                <a:latin typeface="標楷體" pitchFamily="65" charset="-120"/>
                <a:ea typeface="標楷體" pitchFamily="65" charset="-120"/>
              </a:rPr>
              <a:t>4</a:t>
            </a:r>
            <a:r>
              <a:rPr lang="zh-TW" altLang="en-US" sz="1800" b="1" dirty="0" smtClean="0">
                <a:solidFill>
                  <a:srgbClr val="7030A0"/>
                </a:solidFill>
                <a:latin typeface="標楷體" pitchFamily="65" charset="-120"/>
                <a:ea typeface="標楷體" pitchFamily="65" charset="-120"/>
              </a:rPr>
              <a:t>月</a:t>
            </a:r>
            <a:r>
              <a:rPr lang="en-US" altLang="zh-TW" sz="1800" b="1" dirty="0" smtClean="0">
                <a:solidFill>
                  <a:srgbClr val="7030A0"/>
                </a:solidFill>
                <a:latin typeface="標楷體" pitchFamily="65" charset="-120"/>
                <a:ea typeface="標楷體" pitchFamily="65" charset="-120"/>
              </a:rPr>
              <a:t>13</a:t>
            </a:r>
            <a:r>
              <a:rPr lang="zh-TW" altLang="en-US" sz="1800" b="1" dirty="0" smtClean="0">
                <a:solidFill>
                  <a:srgbClr val="7030A0"/>
                </a:solidFill>
                <a:latin typeface="標楷體" pitchFamily="65" charset="-120"/>
                <a:ea typeface="標楷體" pitchFamily="65" charset="-120"/>
              </a:rPr>
              <a:t>日台</a:t>
            </a:r>
            <a:r>
              <a:rPr lang="en-US" altLang="zh-TW" sz="1800" b="1" dirty="0" smtClean="0">
                <a:solidFill>
                  <a:srgbClr val="7030A0"/>
                </a:solidFill>
                <a:latin typeface="標楷體" pitchFamily="65" charset="-120"/>
                <a:ea typeface="標楷體" pitchFamily="65" charset="-120"/>
              </a:rPr>
              <a:t>82</a:t>
            </a:r>
            <a:r>
              <a:rPr lang="zh-TW" altLang="en-US" sz="1800" b="1" dirty="0" smtClean="0">
                <a:solidFill>
                  <a:srgbClr val="7030A0"/>
                </a:solidFill>
                <a:latin typeface="標楷體" pitchFamily="65" charset="-120"/>
                <a:ea typeface="標楷體" pitchFamily="65" charset="-120"/>
              </a:rPr>
              <a:t>勞福一字第</a:t>
            </a:r>
            <a:r>
              <a:rPr lang="en-US" altLang="zh-TW" sz="1800" b="1" dirty="0" smtClean="0">
                <a:solidFill>
                  <a:srgbClr val="7030A0"/>
                </a:solidFill>
                <a:latin typeface="標楷體" pitchFamily="65" charset="-120"/>
                <a:ea typeface="標楷體" pitchFamily="65" charset="-120"/>
              </a:rPr>
              <a:t>18062</a:t>
            </a:r>
            <a:r>
              <a:rPr lang="zh-TW" altLang="en-US" sz="1800" b="1" dirty="0" smtClean="0">
                <a:solidFill>
                  <a:srgbClr val="7030A0"/>
                </a:solidFill>
                <a:latin typeface="標楷體" pitchFamily="65" charset="-120"/>
                <a:ea typeface="標楷體" pitchFamily="65" charset="-120"/>
              </a:rPr>
              <a:t>號函</a:t>
            </a: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為擴大落實勞工福利政策，有關職工福利委員會擬辦理之</a:t>
            </a:r>
            <a:r>
              <a:rPr lang="zh-TW" altLang="en-US" sz="2800" b="1" dirty="0" smtClean="0">
                <a:solidFill>
                  <a:srgbClr val="0000CC"/>
                </a:solidFill>
                <a:latin typeface="標楷體" pitchFamily="65" charset="-120"/>
                <a:ea typeface="標楷體" pitchFamily="65" charset="-120"/>
              </a:rPr>
              <a:t>退休、離職人員</a:t>
            </a:r>
            <a:r>
              <a:rPr lang="zh-TW" altLang="en-US" sz="2800" b="1" dirty="0" smtClean="0">
                <a:latin typeface="標楷體" pitchFamily="65" charset="-120"/>
                <a:ea typeface="標楷體" pitchFamily="65" charset="-120"/>
              </a:rPr>
              <a:t>各種福利措施，可由職工福利金支付，惟應依下列原則辦理：</a:t>
            </a:r>
            <a:endParaRPr lang="en-US" altLang="zh-TW" sz="2800" b="1" dirty="0" smtClean="0">
              <a:latin typeface="標楷體" pitchFamily="65" charset="-120"/>
              <a:ea typeface="標楷體" pitchFamily="65" charset="-120"/>
            </a:endParaRPr>
          </a:p>
          <a:p>
            <a:pPr marL="0" indent="0">
              <a:buFont typeface="Wingdings" pitchFamily="2" charset="2"/>
              <a:buNone/>
            </a:pPr>
            <a:r>
              <a:rPr lang="en-US" altLang="zh-TW" sz="2800" b="1" dirty="0" smtClean="0">
                <a:latin typeface="標楷體" pitchFamily="65" charset="-120"/>
                <a:ea typeface="標楷體" pitchFamily="65" charset="-120"/>
              </a:rPr>
              <a:t>1.</a:t>
            </a:r>
            <a:r>
              <a:rPr lang="zh-TW" altLang="en-US" sz="2800" b="1" dirty="0" smtClean="0">
                <a:solidFill>
                  <a:srgbClr val="0000CC"/>
                </a:solidFill>
                <a:latin typeface="標楷體" pitchFamily="65" charset="-120"/>
                <a:ea typeface="標楷體" pitchFamily="65" charset="-120"/>
              </a:rPr>
              <a:t>應擬訂具體辦法經職工福利委員會議通過，並報主管機關核備後實施</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marL="0" indent="0">
              <a:buFont typeface="Wingdings" pitchFamily="2" charset="2"/>
              <a:buNone/>
            </a:pPr>
            <a:endParaRPr lang="en-US" altLang="zh-TW" sz="2800" b="1" dirty="0" smtClean="0">
              <a:latin typeface="標楷體" pitchFamily="65" charset="-120"/>
              <a:ea typeface="標楷體" pitchFamily="65" charset="-120"/>
            </a:endParaRPr>
          </a:p>
          <a:p>
            <a:pPr marL="0" indent="0">
              <a:buFont typeface="Wingdings" pitchFamily="2" charset="2"/>
              <a:buNone/>
            </a:pPr>
            <a:r>
              <a:rPr lang="en-US" altLang="zh-TW" sz="2800" b="1" dirty="0" smtClean="0">
                <a:latin typeface="標楷體" pitchFamily="65" charset="-120"/>
                <a:ea typeface="標楷體" pitchFamily="65" charset="-120"/>
              </a:rPr>
              <a:t>2.</a:t>
            </a:r>
            <a:r>
              <a:rPr lang="zh-TW" altLang="en-US" sz="2800" b="1" dirty="0" smtClean="0">
                <a:solidFill>
                  <a:srgbClr val="0000CC"/>
                </a:solidFill>
                <a:latin typeface="標楷體" pitchFamily="65" charset="-120"/>
                <a:ea typeface="標楷體" pitchFamily="65" charset="-120"/>
              </a:rPr>
              <a:t>職工福利設施確已建立規模並著績效者</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marL="0" indent="0">
              <a:buFont typeface="Wingdings" pitchFamily="2" charset="2"/>
              <a:buNone/>
            </a:pPr>
            <a:endParaRPr lang="en-US" altLang="zh-TW" sz="2800" b="1" dirty="0" smtClean="0">
              <a:latin typeface="標楷體" pitchFamily="65" charset="-120"/>
              <a:ea typeface="標楷體" pitchFamily="65" charset="-120"/>
            </a:endParaRPr>
          </a:p>
          <a:p>
            <a:pPr marL="0" indent="0">
              <a:buFont typeface="Wingdings" pitchFamily="2" charset="2"/>
              <a:buNone/>
            </a:pPr>
            <a:endParaRPr lang="zh-TW" altLang="en-US" sz="2800" b="1" dirty="0" smtClean="0">
              <a:latin typeface="標楷體" pitchFamily="65" charset="-120"/>
              <a:ea typeface="標楷體" pitchFamily="65" charset="-120"/>
            </a:endParaRPr>
          </a:p>
        </p:txBody>
      </p:sp>
      <p:sp>
        <p:nvSpPr>
          <p:cNvPr id="8602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33C15E36-F47B-4C6C-BB3C-9F22775383EF}" type="slidenum">
              <a:rPr kumimoji="0" lang="en-US" altLang="zh-TW" smtClean="0"/>
              <a:pPr eaLnBrk="1" hangingPunct="1"/>
              <a:t>82</a:t>
            </a:fld>
            <a:endParaRPr kumimoji="0" lang="en-US" altLang="zh-TW"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標題 1"/>
          <p:cNvSpPr>
            <a:spLocks noGrp="1"/>
          </p:cNvSpPr>
          <p:nvPr>
            <p:ph type="title"/>
          </p:nvPr>
        </p:nvSpPr>
        <p:spPr>
          <a:xfrm>
            <a:off x="1116013" y="765175"/>
            <a:ext cx="7793037" cy="1462088"/>
          </a:xfrm>
        </p:spPr>
        <p:txBody>
          <a:bodyPr/>
          <a:lstStyle/>
          <a:p>
            <a:r>
              <a:rPr lang="zh-TW" altLang="en-US" sz="3200" b="1" smtClean="0">
                <a:solidFill>
                  <a:srgbClr val="FF0000"/>
                </a:solidFill>
                <a:latin typeface="標楷體" pitchFamily="65" charset="-120"/>
                <a:ea typeface="標楷體" pitchFamily="65" charset="-120"/>
              </a:rPr>
              <a:t>各事業單位職工派赴大陸地區工作者其職工福利金之運用疑義</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7043" name="文字版面配置區 2"/>
          <p:cNvSpPr>
            <a:spLocks noGrp="1"/>
          </p:cNvSpPr>
          <p:nvPr>
            <p:ph type="body" sz="half" idx="1"/>
          </p:nvPr>
        </p:nvSpPr>
        <p:spPr>
          <a:xfrm>
            <a:off x="468313" y="2017713"/>
            <a:ext cx="8135937" cy="4114800"/>
          </a:xfrm>
        </p:spPr>
        <p:txBody>
          <a:bodyPr/>
          <a:lstStyle/>
          <a:p>
            <a:pPr marL="0" indent="0">
              <a:buFont typeface="Wingdings" pitchFamily="2" charset="2"/>
              <a:buNone/>
            </a:pPr>
            <a:r>
              <a:rPr lang="zh-TW" altLang="en-US" sz="2800" b="1" dirty="0" smtClean="0">
                <a:latin typeface="標楷體" pitchFamily="65" charset="-120"/>
                <a:ea typeface="標楷體" pitchFamily="65" charset="-120"/>
              </a:rPr>
              <a:t>答：</a:t>
            </a:r>
            <a:r>
              <a:rPr lang="zh-TW" altLang="en-US" sz="1800" b="1" dirty="0" smtClean="0">
                <a:solidFill>
                  <a:srgbClr val="7030A0"/>
                </a:solidFill>
                <a:latin typeface="標楷體" pitchFamily="65" charset="-120"/>
                <a:ea typeface="標楷體" pitchFamily="65" charset="-120"/>
              </a:rPr>
              <a:t>行政院勞工委員會</a:t>
            </a:r>
            <a:r>
              <a:rPr lang="en-US" altLang="zh-TW" sz="1800" b="1" dirty="0" smtClean="0">
                <a:solidFill>
                  <a:srgbClr val="7030A0"/>
                </a:solidFill>
                <a:latin typeface="標楷體" pitchFamily="65" charset="-120"/>
                <a:ea typeface="標楷體" pitchFamily="65" charset="-120"/>
              </a:rPr>
              <a:t>82</a:t>
            </a:r>
            <a:r>
              <a:rPr lang="zh-TW" altLang="en-US" sz="1800" b="1" dirty="0" smtClean="0">
                <a:solidFill>
                  <a:srgbClr val="7030A0"/>
                </a:solidFill>
                <a:latin typeface="標楷體" pitchFamily="65" charset="-120"/>
                <a:ea typeface="標楷體" pitchFamily="65" charset="-120"/>
              </a:rPr>
              <a:t>年</a:t>
            </a:r>
            <a:r>
              <a:rPr lang="en-US" altLang="zh-TW" sz="1800" b="1" dirty="0" smtClean="0">
                <a:solidFill>
                  <a:srgbClr val="7030A0"/>
                </a:solidFill>
                <a:latin typeface="標楷體" pitchFamily="65" charset="-120"/>
                <a:ea typeface="標楷體" pitchFamily="65" charset="-120"/>
              </a:rPr>
              <a:t>5</a:t>
            </a:r>
            <a:r>
              <a:rPr lang="zh-TW" altLang="en-US" sz="1800" b="1" dirty="0" smtClean="0">
                <a:solidFill>
                  <a:srgbClr val="7030A0"/>
                </a:solidFill>
                <a:latin typeface="標楷體" pitchFamily="65" charset="-120"/>
                <a:ea typeface="標楷體" pitchFamily="65" charset="-120"/>
              </a:rPr>
              <a:t>月</a:t>
            </a:r>
            <a:r>
              <a:rPr lang="en-US" altLang="zh-TW" sz="1800" b="1" dirty="0" smtClean="0">
                <a:solidFill>
                  <a:srgbClr val="7030A0"/>
                </a:solidFill>
                <a:latin typeface="標楷體" pitchFamily="65" charset="-120"/>
                <a:ea typeface="標楷體" pitchFamily="65" charset="-120"/>
              </a:rPr>
              <a:t>10</a:t>
            </a:r>
            <a:r>
              <a:rPr lang="zh-TW" altLang="en-US" sz="1800" b="1" dirty="0" smtClean="0">
                <a:solidFill>
                  <a:srgbClr val="7030A0"/>
                </a:solidFill>
                <a:latin typeface="標楷體" pitchFamily="65" charset="-120"/>
                <a:ea typeface="標楷體" pitchFamily="65" charset="-120"/>
              </a:rPr>
              <a:t>日台</a:t>
            </a:r>
            <a:r>
              <a:rPr lang="en-US" altLang="zh-TW" sz="1800" b="1" dirty="0" smtClean="0">
                <a:solidFill>
                  <a:srgbClr val="7030A0"/>
                </a:solidFill>
                <a:latin typeface="標楷體" pitchFamily="65" charset="-120"/>
                <a:ea typeface="標楷體" pitchFamily="65" charset="-120"/>
              </a:rPr>
              <a:t>82</a:t>
            </a:r>
            <a:r>
              <a:rPr lang="zh-TW" altLang="en-US" sz="1800" b="1" dirty="0" smtClean="0">
                <a:solidFill>
                  <a:srgbClr val="7030A0"/>
                </a:solidFill>
                <a:latin typeface="標楷體" pitchFamily="65" charset="-120"/>
                <a:ea typeface="標楷體" pitchFamily="65" charset="-120"/>
              </a:rPr>
              <a:t>勞福一字第</a:t>
            </a:r>
            <a:r>
              <a:rPr lang="en-US" altLang="zh-TW" sz="1800" b="1" dirty="0" smtClean="0">
                <a:solidFill>
                  <a:srgbClr val="7030A0"/>
                </a:solidFill>
                <a:latin typeface="標楷體" pitchFamily="65" charset="-120"/>
                <a:ea typeface="標楷體" pitchFamily="65" charset="-120"/>
              </a:rPr>
              <a:t>25287</a:t>
            </a:r>
            <a:r>
              <a:rPr lang="zh-TW" altLang="en-US" sz="1800" b="1" dirty="0" smtClean="0">
                <a:solidFill>
                  <a:srgbClr val="7030A0"/>
                </a:solidFill>
                <a:latin typeface="標楷體" pitchFamily="65" charset="-120"/>
                <a:ea typeface="標楷體" pitchFamily="65" charset="-120"/>
              </a:rPr>
              <a:t>號函</a:t>
            </a:r>
            <a:endParaRPr lang="en-US" altLang="zh-TW" sz="1800" b="1" dirty="0"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dirty="0" smtClean="0">
                <a:latin typeface="標楷體" pitchFamily="65" charset="-120"/>
                <a:ea typeface="標楷體" pitchFamily="65" charset="-120"/>
              </a:rPr>
              <a:t>各事業單位職工派遣至台澎金馬以外地區長期受訓或工作之員工，已依照職工福利金條例之規定按月在薪津內扣繳職工福利金者，應比照該事業單位職工福利委員會在國內所舉辦之職工福利項目及其每人受益之同額福利金範圍內，在</a:t>
            </a:r>
            <a:r>
              <a:rPr lang="zh-TW" altLang="en-US" sz="2800" b="1" u="sng" dirty="0" smtClean="0">
                <a:solidFill>
                  <a:srgbClr val="0000CC"/>
                </a:solidFill>
                <a:latin typeface="標楷體" pitchFamily="65" charset="-120"/>
                <a:ea typeface="標楷體" pitchFamily="65" charset="-120"/>
              </a:rPr>
              <a:t>國外或大陸地區</a:t>
            </a:r>
            <a:r>
              <a:rPr lang="zh-TW" altLang="en-US" sz="2800" b="1" dirty="0" smtClean="0">
                <a:latin typeface="標楷體" pitchFamily="65" charset="-120"/>
                <a:ea typeface="標楷體" pitchFamily="65" charset="-120"/>
              </a:rPr>
              <a:t>辦理福利活動。</a:t>
            </a:r>
            <a:endParaRPr lang="en-US" altLang="zh-TW" sz="2800" b="1" dirty="0" smtClean="0">
              <a:latin typeface="標楷體" pitchFamily="65" charset="-120"/>
              <a:ea typeface="標楷體" pitchFamily="65" charset="-120"/>
            </a:endParaRPr>
          </a:p>
          <a:p>
            <a:pPr marL="0" indent="0">
              <a:buFont typeface="Wingdings" pitchFamily="2" charset="2"/>
              <a:buNone/>
            </a:pPr>
            <a:endParaRPr lang="en-US" altLang="zh-TW" sz="2400" b="1" dirty="0" smtClean="0">
              <a:latin typeface="標楷體" pitchFamily="65" charset="-120"/>
              <a:ea typeface="標楷體" pitchFamily="65" charset="-120"/>
            </a:endParaRPr>
          </a:p>
          <a:p>
            <a:pPr marL="0" indent="0">
              <a:buFont typeface="Wingdings" pitchFamily="2" charset="2"/>
              <a:buNone/>
            </a:pPr>
            <a:endParaRPr lang="zh-TW" altLang="en-US" sz="2800" b="1" dirty="0" smtClean="0">
              <a:latin typeface="標楷體" pitchFamily="65" charset="-120"/>
              <a:ea typeface="標楷體" pitchFamily="65" charset="-120"/>
            </a:endParaRPr>
          </a:p>
        </p:txBody>
      </p:sp>
      <p:sp>
        <p:nvSpPr>
          <p:cNvPr id="8704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0C8ECEDF-5E02-4E4D-B4F8-CD2DD625C149}" type="slidenum">
              <a:rPr kumimoji="0" lang="en-US" altLang="zh-TW" smtClean="0"/>
              <a:pPr eaLnBrk="1" hangingPunct="1"/>
              <a:t>83</a:t>
            </a:fld>
            <a:endParaRPr kumimoji="0" lang="en-US" altLang="zh-TW"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標題 1"/>
          <p:cNvSpPr>
            <a:spLocks noGrp="1"/>
          </p:cNvSpPr>
          <p:nvPr>
            <p:ph type="title"/>
          </p:nvPr>
        </p:nvSpPr>
        <p:spPr>
          <a:xfrm>
            <a:off x="1187450" y="620713"/>
            <a:ext cx="7793038" cy="1462087"/>
          </a:xfrm>
        </p:spPr>
        <p:txBody>
          <a:bodyPr/>
          <a:lstStyle/>
          <a:p>
            <a:r>
              <a:rPr lang="zh-TW" altLang="en-US" sz="3200" b="1" smtClean="0">
                <a:solidFill>
                  <a:srgbClr val="FF0000"/>
                </a:solidFill>
                <a:latin typeface="標楷體" pitchFamily="65" charset="-120"/>
                <a:ea typeface="標楷體" pitchFamily="65" charset="-120"/>
              </a:rPr>
              <a:t>職工福利委員會不必將帳目收支及年度決算送工會監事會審查</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8067" name="文字版面配置區 2"/>
          <p:cNvSpPr>
            <a:spLocks noGrp="1"/>
          </p:cNvSpPr>
          <p:nvPr>
            <p:ph type="body" sz="half" idx="1"/>
          </p:nvPr>
        </p:nvSpPr>
        <p:spPr>
          <a:xfrm>
            <a:off x="684213" y="2017713"/>
            <a:ext cx="7848600" cy="4114800"/>
          </a:xfrm>
        </p:spPr>
        <p:txBody>
          <a:bodyPr/>
          <a:lstStyle/>
          <a:p>
            <a:pPr marL="0" indent="0">
              <a:buFont typeface="Wingdings" pitchFamily="2" charset="2"/>
              <a:buNone/>
            </a:pPr>
            <a:r>
              <a:rPr lang="zh-TW" altLang="en-US" sz="28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行政院勞工委員會</a:t>
            </a:r>
            <a:r>
              <a:rPr lang="en-US" altLang="zh-TW" sz="2000" b="1" smtClean="0">
                <a:solidFill>
                  <a:srgbClr val="7030A0"/>
                </a:solidFill>
                <a:latin typeface="標楷體" pitchFamily="65" charset="-120"/>
                <a:ea typeface="標楷體" pitchFamily="65" charset="-120"/>
              </a:rPr>
              <a:t>83</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5</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18</a:t>
            </a:r>
            <a:r>
              <a:rPr lang="zh-TW" altLang="en-US" sz="2000" b="1" smtClean="0">
                <a:solidFill>
                  <a:srgbClr val="7030A0"/>
                </a:solidFill>
                <a:latin typeface="標楷體" pitchFamily="65" charset="-120"/>
                <a:ea typeface="標楷體" pitchFamily="65" charset="-120"/>
              </a:rPr>
              <a:t>日台</a:t>
            </a:r>
            <a:r>
              <a:rPr lang="en-US" altLang="zh-TW" sz="2000" b="1" smtClean="0">
                <a:solidFill>
                  <a:srgbClr val="7030A0"/>
                </a:solidFill>
                <a:latin typeface="標楷體" pitchFamily="65" charset="-120"/>
                <a:ea typeface="標楷體" pitchFamily="65" charset="-120"/>
              </a:rPr>
              <a:t>83</a:t>
            </a:r>
            <a:r>
              <a:rPr lang="zh-TW" altLang="en-US" sz="2000" b="1" smtClean="0">
                <a:solidFill>
                  <a:srgbClr val="7030A0"/>
                </a:solidFill>
                <a:latin typeface="標楷體" pitchFamily="65" charset="-120"/>
                <a:ea typeface="標楷體" pitchFamily="65" charset="-120"/>
              </a:rPr>
              <a:t>勞福一字第</a:t>
            </a:r>
            <a:r>
              <a:rPr lang="en-US" altLang="zh-TW" sz="2000" b="1" smtClean="0">
                <a:solidFill>
                  <a:srgbClr val="7030A0"/>
                </a:solidFill>
                <a:latin typeface="標楷體" pitchFamily="65" charset="-120"/>
                <a:ea typeface="標楷體" pitchFamily="65" charset="-120"/>
              </a:rPr>
              <a:t>36240</a:t>
            </a:r>
            <a:r>
              <a:rPr lang="zh-TW" altLang="en-US"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依職工福利金條例第</a:t>
            </a:r>
            <a:r>
              <a:rPr lang="en-US" altLang="zh-TW" sz="2800" b="1" smtClean="0">
                <a:latin typeface="標楷體" pitchFamily="65" charset="-120"/>
                <a:ea typeface="標楷體" pitchFamily="65" charset="-120"/>
              </a:rPr>
              <a:t>5</a:t>
            </a:r>
            <a:r>
              <a:rPr lang="zh-TW" altLang="en-US" sz="2800" b="1" smtClean="0">
                <a:latin typeface="標楷體" pitchFamily="65" charset="-120"/>
                <a:ea typeface="標楷體" pitchFamily="65" charset="-120"/>
              </a:rPr>
              <a:t>條，職工福利金之保管運用，應由依法組織之工會及各工廠、礦場或其他企業組織共同設置職工福利委員會負責辦理，其委員中工會代表人數不得少於三分之二。準此，</a:t>
            </a:r>
            <a:r>
              <a:rPr lang="zh-TW" altLang="en-US" sz="2800" b="1" u="sng" smtClean="0">
                <a:solidFill>
                  <a:srgbClr val="0000CC"/>
                </a:solidFill>
                <a:latin typeface="標楷體" pitchFamily="65" charset="-120"/>
                <a:ea typeface="標楷體" pitchFamily="65" charset="-120"/>
              </a:rPr>
              <a:t>事業單位之職工福利委員會已有工會代表多數之參與</a:t>
            </a:r>
            <a:r>
              <a:rPr lang="zh-TW" altLang="en-US" sz="2800" b="1" smtClean="0">
                <a:solidFill>
                  <a:srgbClr val="0000CC"/>
                </a:solidFill>
                <a:latin typeface="標楷體" pitchFamily="65" charset="-120"/>
                <a:ea typeface="標楷體" pitchFamily="65" charset="-120"/>
              </a:rPr>
              <a:t>，</a:t>
            </a:r>
            <a:r>
              <a:rPr lang="zh-TW" altLang="en-US" sz="2800" b="1" u="sng" smtClean="0">
                <a:solidFill>
                  <a:srgbClr val="0000CC"/>
                </a:solidFill>
                <a:latin typeface="標楷體" pitchFamily="65" charset="-120"/>
                <a:ea typeface="標楷體" pitchFamily="65" charset="-120"/>
              </a:rPr>
              <a:t>且職工福利委員會並非工會之附屬單位</a:t>
            </a:r>
            <a:r>
              <a:rPr lang="zh-TW" altLang="en-US" sz="2800" b="1" smtClean="0">
                <a:latin typeface="標楷體" pitchFamily="65" charset="-120"/>
                <a:ea typeface="標楷體" pitchFamily="65" charset="-120"/>
              </a:rPr>
              <a:t>，其年度收支表冊與決算，自不必送工會監事會審查。</a:t>
            </a:r>
            <a:endParaRPr lang="en-US" altLang="zh-TW" sz="2800" b="1" smtClean="0">
              <a:latin typeface="標楷體" pitchFamily="65" charset="-120"/>
              <a:ea typeface="標楷體" pitchFamily="65" charset="-120"/>
            </a:endParaRPr>
          </a:p>
          <a:p>
            <a:pPr marL="0" indent="0">
              <a:buFont typeface="Wingdings" pitchFamily="2" charset="2"/>
              <a:buNone/>
            </a:pPr>
            <a:endParaRPr lang="zh-TW" altLang="en-US" sz="2400" b="1" smtClean="0">
              <a:latin typeface="標楷體" pitchFamily="65" charset="-120"/>
              <a:ea typeface="標楷體" pitchFamily="65" charset="-120"/>
            </a:endParaRPr>
          </a:p>
        </p:txBody>
      </p:sp>
      <p:sp>
        <p:nvSpPr>
          <p:cNvPr id="8806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A1179A3C-10A9-4B6C-AD01-D94C23B74B91}" type="slidenum">
              <a:rPr kumimoji="0" lang="en-US" altLang="zh-TW" smtClean="0"/>
              <a:pPr eaLnBrk="1" hangingPunct="1"/>
              <a:t>84</a:t>
            </a:fld>
            <a:endParaRPr kumimoji="0" lang="en-US" altLang="zh-TW"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標題 1"/>
          <p:cNvSpPr>
            <a:spLocks noGrp="1"/>
          </p:cNvSpPr>
          <p:nvPr>
            <p:ph type="title"/>
          </p:nvPr>
        </p:nvSpPr>
        <p:spPr>
          <a:xfrm>
            <a:off x="1116013" y="620713"/>
            <a:ext cx="7793037" cy="1462087"/>
          </a:xfrm>
        </p:spPr>
        <p:txBody>
          <a:bodyPr/>
          <a:lstStyle/>
          <a:p>
            <a:r>
              <a:rPr lang="zh-TW" altLang="en-US" sz="3200" b="1" smtClean="0">
                <a:solidFill>
                  <a:srgbClr val="FF0000"/>
                </a:solidFill>
                <a:latin typeface="標楷體" pitchFamily="65" charset="-120"/>
                <a:ea typeface="標楷體" pitchFamily="65" charset="-120"/>
              </a:rPr>
              <a:t>政府機關或公營事業職工福利委員會主任委員不可由會計人員擔任</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89091" name="文字版面配置區 2"/>
          <p:cNvSpPr>
            <a:spLocks noGrp="1"/>
          </p:cNvSpPr>
          <p:nvPr>
            <p:ph type="body" sz="half" idx="1"/>
          </p:nvPr>
        </p:nvSpPr>
        <p:spPr>
          <a:xfrm>
            <a:off x="755650" y="2017713"/>
            <a:ext cx="7561263" cy="4114800"/>
          </a:xfrm>
        </p:spPr>
        <p:txBody>
          <a:bodyPr/>
          <a:lstStyle/>
          <a:p>
            <a:pPr marL="0" indent="0">
              <a:buFont typeface="Wingdings" pitchFamily="2" charset="2"/>
              <a:buNone/>
            </a:pPr>
            <a:r>
              <a:rPr lang="zh-TW" altLang="en-US" sz="28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內政部</a:t>
            </a:r>
            <a:r>
              <a:rPr lang="en-US" altLang="zh-TW" sz="2000" b="1" smtClean="0">
                <a:solidFill>
                  <a:srgbClr val="7030A0"/>
                </a:solidFill>
                <a:latin typeface="標楷體" pitchFamily="65" charset="-120"/>
                <a:ea typeface="標楷體" pitchFamily="65" charset="-120"/>
              </a:rPr>
              <a:t>56</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7</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28</a:t>
            </a:r>
            <a:r>
              <a:rPr lang="zh-TW" altLang="en-US" sz="2000" b="1" smtClean="0">
                <a:solidFill>
                  <a:srgbClr val="7030A0"/>
                </a:solidFill>
                <a:latin typeface="標楷體" pitchFamily="65" charset="-120"/>
                <a:ea typeface="標楷體" pitchFamily="65" charset="-120"/>
              </a:rPr>
              <a:t>日台內勞字第</a:t>
            </a:r>
            <a:r>
              <a:rPr lang="en-US" altLang="zh-TW" sz="2000" b="1" smtClean="0">
                <a:solidFill>
                  <a:srgbClr val="7030A0"/>
                </a:solidFill>
                <a:latin typeface="標楷體" pitchFamily="65" charset="-120"/>
                <a:ea typeface="標楷體" pitchFamily="65" charset="-120"/>
              </a:rPr>
              <a:t>242320</a:t>
            </a:r>
            <a:r>
              <a:rPr lang="zh-TW" altLang="en-US" sz="2000" b="1" smtClean="0">
                <a:solidFill>
                  <a:srgbClr val="7030A0"/>
                </a:solidFill>
                <a:latin typeface="標楷體" pitchFamily="65" charset="-120"/>
                <a:ea typeface="標楷體" pitchFamily="65" charset="-120"/>
              </a:rPr>
              <a:t>號令</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案經函准行政院主計處</a:t>
            </a:r>
            <a:r>
              <a:rPr lang="en-US"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五六</a:t>
            </a:r>
            <a:r>
              <a:rPr lang="en-US"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處忠五字第</a:t>
            </a:r>
            <a:r>
              <a:rPr lang="en-US" altLang="zh-TW" sz="2800" b="1" smtClean="0">
                <a:latin typeface="標楷體" pitchFamily="65" charset="-120"/>
                <a:ea typeface="標楷體" pitchFamily="65" charset="-120"/>
              </a:rPr>
              <a:t>32315</a:t>
            </a:r>
            <a:r>
              <a:rPr lang="zh-TW" altLang="en-US" sz="2800" b="1" smtClean="0">
                <a:latin typeface="標楷體" pitchFamily="65" charset="-120"/>
                <a:ea typeface="標楷體" pitchFamily="65" charset="-120"/>
              </a:rPr>
              <a:t>號函：</a:t>
            </a:r>
            <a:r>
              <a:rPr lang="zh-TW" altLang="zh-TW" sz="2800" b="1" smtClean="0">
                <a:latin typeface="標楷體" pitchFamily="65" charset="-120"/>
                <a:ea typeface="標楷體" pitchFamily="65" charset="-120"/>
              </a:rPr>
              <a:t>「</a:t>
            </a:r>
            <a:r>
              <a:rPr lang="zh-TW" altLang="en-US" sz="2800" b="1" smtClean="0">
                <a:latin typeface="標楷體" pitchFamily="65" charset="-120"/>
                <a:ea typeface="標楷體" pitchFamily="65" charset="-120"/>
              </a:rPr>
              <a:t>查</a:t>
            </a:r>
            <a:r>
              <a:rPr lang="zh-TW" altLang="en-US" sz="2800" b="1" u="sng" smtClean="0">
                <a:solidFill>
                  <a:srgbClr val="0000CC"/>
                </a:solidFill>
                <a:latin typeface="標楷體" pitchFamily="65" charset="-120"/>
                <a:ea typeface="標楷體" pitchFamily="65" charset="-120"/>
              </a:rPr>
              <a:t>會計人員</a:t>
            </a:r>
            <a:r>
              <a:rPr lang="zh-TW" altLang="en-US" sz="2800" b="1" smtClean="0">
                <a:latin typeface="標楷體" pitchFamily="65" charset="-120"/>
                <a:ea typeface="標楷體" pitchFamily="65" charset="-120"/>
              </a:rPr>
              <a:t>應受會計法第</a:t>
            </a:r>
            <a:r>
              <a:rPr lang="en-US" altLang="zh-TW" sz="2800" b="1" smtClean="0">
                <a:latin typeface="標楷體" pitchFamily="65" charset="-120"/>
                <a:ea typeface="標楷體" pitchFamily="65" charset="-120"/>
              </a:rPr>
              <a:t>112</a:t>
            </a:r>
            <a:r>
              <a:rPr lang="zh-TW" altLang="en-US" sz="2800" b="1" smtClean="0">
                <a:latin typeface="標楷體" pitchFamily="65" charset="-120"/>
                <a:ea typeface="標楷體" pitchFamily="65" charset="-120"/>
              </a:rPr>
              <a:t>條規定之限制，不得兼任福利委員會任何職務，</a:t>
            </a:r>
            <a:r>
              <a:rPr lang="zh-TW" altLang="en-US" sz="2800" b="1" u="sng" smtClean="0">
                <a:solidFill>
                  <a:srgbClr val="0000CC"/>
                </a:solidFill>
                <a:latin typeface="標楷體" pitchFamily="65" charset="-120"/>
                <a:ea typeface="標楷體" pitchFamily="65" charset="-120"/>
              </a:rPr>
              <a:t>統計人員</a:t>
            </a:r>
            <a:r>
              <a:rPr lang="zh-TW" altLang="en-US" sz="2800" b="1" smtClean="0">
                <a:latin typeface="標楷體" pitchFamily="65" charset="-120"/>
                <a:ea typeface="標楷體" pitchFamily="65" charset="-120"/>
              </a:rPr>
              <a:t>，尚無限制</a:t>
            </a:r>
            <a:r>
              <a:rPr lang="zh-TW" altLang="zh-TW" sz="2800" b="1" smtClean="0">
                <a:latin typeface="標楷體" pitchFamily="65" charset="-120"/>
                <a:ea typeface="標楷體" pitchFamily="65" charset="-120"/>
              </a:rPr>
              <a:t>」</a:t>
            </a:r>
            <a:r>
              <a:rPr lang="zh-TW" altLang="zh-TW" sz="2800" b="1" smtClean="0">
                <a:solidFill>
                  <a:srgbClr val="0000CC"/>
                </a:solidFill>
                <a:latin typeface="標楷體" pitchFamily="65" charset="-120"/>
                <a:ea typeface="標楷體" pitchFamily="65" charset="-120"/>
              </a:rPr>
              <a:t> </a:t>
            </a:r>
            <a:r>
              <a:rPr lang="zh-TW" altLang="en-US" sz="2800" b="1" smtClean="0">
                <a:latin typeface="標楷體" pitchFamily="65" charset="-120"/>
                <a:ea typeface="標楷體" pitchFamily="65" charset="-120"/>
              </a:rPr>
              <a:t>。</a:t>
            </a:r>
            <a:endParaRPr lang="en-US" altLang="zh-TW" sz="2800" b="1" smtClean="0">
              <a:latin typeface="標楷體" pitchFamily="65" charset="-120"/>
              <a:ea typeface="標楷體" pitchFamily="65" charset="-120"/>
            </a:endParaRPr>
          </a:p>
          <a:p>
            <a:pPr marL="0" indent="0">
              <a:buFont typeface="Wingdings" pitchFamily="2" charset="2"/>
              <a:buNone/>
            </a:pPr>
            <a:endParaRPr lang="zh-TW" altLang="en-US" sz="2400" b="1" smtClean="0">
              <a:latin typeface="標楷體" pitchFamily="65" charset="-120"/>
              <a:ea typeface="標楷體" pitchFamily="65" charset="-120"/>
            </a:endParaRPr>
          </a:p>
        </p:txBody>
      </p:sp>
      <p:sp>
        <p:nvSpPr>
          <p:cNvPr id="89092"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37B6DF52-262B-423F-B0E5-D9EE5AED4CAE}" type="slidenum">
              <a:rPr kumimoji="0" lang="en-US" altLang="zh-TW" smtClean="0"/>
              <a:pPr eaLnBrk="1" hangingPunct="1"/>
              <a:t>85</a:t>
            </a:fld>
            <a:endParaRPr kumimoji="0" lang="en-US" altLang="zh-TW"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標題 1"/>
          <p:cNvSpPr>
            <a:spLocks noGrp="1"/>
          </p:cNvSpPr>
          <p:nvPr>
            <p:ph type="title"/>
          </p:nvPr>
        </p:nvSpPr>
        <p:spPr>
          <a:xfrm>
            <a:off x="1187450" y="692150"/>
            <a:ext cx="7793038" cy="1462088"/>
          </a:xfrm>
        </p:spPr>
        <p:txBody>
          <a:bodyPr/>
          <a:lstStyle/>
          <a:p>
            <a:r>
              <a:rPr lang="zh-TW" altLang="en-US" sz="3200" b="1" smtClean="0">
                <a:solidFill>
                  <a:srgbClr val="FF0000"/>
                </a:solidFill>
                <a:latin typeface="標楷體" pitchFamily="65" charset="-120"/>
                <a:ea typeface="標楷體" pitchFamily="65" charset="-120"/>
              </a:rPr>
              <a:t>政府機關或公營事業主計人員不可擔任職工福利委員會職員</a:t>
            </a:r>
            <a:r>
              <a:rPr lang="en-US" altLang="zh-TW" sz="3200" b="1" smtClean="0">
                <a:solidFill>
                  <a:srgbClr val="FF0000"/>
                </a:solidFill>
                <a:latin typeface="標楷體" pitchFamily="65" charset="-120"/>
                <a:ea typeface="標楷體" pitchFamily="65" charset="-120"/>
              </a:rPr>
              <a:t/>
            </a:r>
            <a:br>
              <a:rPr lang="en-US" altLang="zh-TW" sz="3200" b="1" smtClean="0">
                <a:solidFill>
                  <a:srgbClr val="FF0000"/>
                </a:solidFill>
                <a:latin typeface="標楷體" pitchFamily="65" charset="-120"/>
                <a:ea typeface="標楷體" pitchFamily="65" charset="-120"/>
              </a:rPr>
            </a:br>
            <a:endParaRPr lang="zh-TW" altLang="en-US" sz="3200" smtClean="0"/>
          </a:p>
        </p:txBody>
      </p:sp>
      <p:sp>
        <p:nvSpPr>
          <p:cNvPr id="90115" name="文字版面配置區 2"/>
          <p:cNvSpPr>
            <a:spLocks noGrp="1"/>
          </p:cNvSpPr>
          <p:nvPr>
            <p:ph type="body" sz="half" idx="1"/>
          </p:nvPr>
        </p:nvSpPr>
        <p:spPr>
          <a:xfrm>
            <a:off x="468313" y="1989138"/>
            <a:ext cx="8424862" cy="4579937"/>
          </a:xfrm>
        </p:spPr>
        <p:txBody>
          <a:bodyPr/>
          <a:lstStyle/>
          <a:p>
            <a:pPr marL="0" indent="0">
              <a:buFont typeface="Wingdings" pitchFamily="2" charset="2"/>
              <a:buNone/>
            </a:pPr>
            <a:r>
              <a:rPr lang="zh-TW" altLang="en-US" sz="2800" b="1" smtClean="0">
                <a:latin typeface="標楷體" pitchFamily="65" charset="-120"/>
                <a:ea typeface="標楷體" pitchFamily="65" charset="-120"/>
              </a:rPr>
              <a:t>答：</a:t>
            </a:r>
            <a:r>
              <a:rPr lang="zh-TW" altLang="en-US" sz="2000" b="1" smtClean="0">
                <a:solidFill>
                  <a:srgbClr val="7030A0"/>
                </a:solidFill>
                <a:latin typeface="標楷體" pitchFamily="65" charset="-120"/>
                <a:ea typeface="標楷體" pitchFamily="65" charset="-120"/>
              </a:rPr>
              <a:t>主計處</a:t>
            </a:r>
            <a:r>
              <a:rPr lang="en-US" altLang="zh-TW" sz="2000" b="1" smtClean="0">
                <a:solidFill>
                  <a:srgbClr val="7030A0"/>
                </a:solidFill>
                <a:latin typeface="標楷體" pitchFamily="65" charset="-120"/>
                <a:ea typeface="標楷體" pitchFamily="65" charset="-120"/>
              </a:rPr>
              <a:t>72</a:t>
            </a:r>
            <a:r>
              <a:rPr lang="zh-TW" altLang="en-US" sz="2000" b="1" smtClean="0">
                <a:solidFill>
                  <a:srgbClr val="7030A0"/>
                </a:solidFill>
                <a:latin typeface="標楷體" pitchFamily="65" charset="-120"/>
                <a:ea typeface="標楷體" pitchFamily="65" charset="-120"/>
              </a:rPr>
              <a:t>年</a:t>
            </a:r>
            <a:r>
              <a:rPr lang="en-US" altLang="zh-TW" sz="2000" b="1" smtClean="0">
                <a:solidFill>
                  <a:srgbClr val="7030A0"/>
                </a:solidFill>
                <a:latin typeface="標楷體" pitchFamily="65" charset="-120"/>
                <a:ea typeface="標楷體" pitchFamily="65" charset="-120"/>
              </a:rPr>
              <a:t>3</a:t>
            </a:r>
            <a:r>
              <a:rPr lang="zh-TW" altLang="en-US" sz="2000" b="1" smtClean="0">
                <a:solidFill>
                  <a:srgbClr val="7030A0"/>
                </a:solidFill>
                <a:latin typeface="標楷體" pitchFamily="65" charset="-120"/>
                <a:ea typeface="標楷體" pitchFamily="65" charset="-120"/>
              </a:rPr>
              <a:t>月</a:t>
            </a:r>
            <a:r>
              <a:rPr lang="en-US" altLang="zh-TW" sz="2000" b="1" smtClean="0">
                <a:solidFill>
                  <a:srgbClr val="7030A0"/>
                </a:solidFill>
                <a:latin typeface="標楷體" pitchFamily="65" charset="-120"/>
                <a:ea typeface="標楷體" pitchFamily="65" charset="-120"/>
              </a:rPr>
              <a:t>17</a:t>
            </a:r>
            <a:r>
              <a:rPr lang="zh-TW" altLang="en-US" sz="2000" b="1" smtClean="0">
                <a:solidFill>
                  <a:srgbClr val="7030A0"/>
                </a:solidFill>
                <a:latin typeface="標楷體" pitchFamily="65" charset="-120"/>
                <a:ea typeface="標楷體" pitchFamily="65" charset="-120"/>
              </a:rPr>
              <a:t>日</a:t>
            </a:r>
            <a:r>
              <a:rPr lang="en-US" altLang="zh-TW" sz="2000" b="1" smtClean="0">
                <a:solidFill>
                  <a:srgbClr val="7030A0"/>
                </a:solidFill>
                <a:latin typeface="標楷體" pitchFamily="65" charset="-120"/>
                <a:ea typeface="標楷體" pitchFamily="65" charset="-120"/>
              </a:rPr>
              <a:t>(72)</a:t>
            </a:r>
            <a:r>
              <a:rPr lang="zh-TW" altLang="en-US" sz="2000" b="1" smtClean="0">
                <a:solidFill>
                  <a:srgbClr val="7030A0"/>
                </a:solidFill>
                <a:latin typeface="標楷體" pitchFamily="65" charset="-120"/>
                <a:ea typeface="標楷體" pitchFamily="65" charset="-120"/>
              </a:rPr>
              <a:t>主</a:t>
            </a:r>
            <a:r>
              <a:rPr lang="en-US" altLang="zh-TW" sz="2000" b="1" smtClean="0">
                <a:solidFill>
                  <a:srgbClr val="7030A0"/>
                </a:solidFill>
                <a:latin typeface="標楷體" pitchFamily="65" charset="-120"/>
                <a:ea typeface="標楷體" pitchFamily="65" charset="-120"/>
              </a:rPr>
              <a:t>2</a:t>
            </a:r>
            <a:r>
              <a:rPr lang="zh-TW" altLang="en-US" sz="2000" b="1" smtClean="0">
                <a:solidFill>
                  <a:srgbClr val="7030A0"/>
                </a:solidFill>
                <a:latin typeface="標楷體" pitchFamily="65" charset="-120"/>
                <a:ea typeface="標楷體" pitchFamily="65" charset="-120"/>
              </a:rPr>
              <a:t>人字第</a:t>
            </a:r>
            <a:r>
              <a:rPr lang="en-US" altLang="zh-TW" sz="2000" b="1" smtClean="0">
                <a:solidFill>
                  <a:srgbClr val="7030A0"/>
                </a:solidFill>
                <a:latin typeface="標楷體" pitchFamily="65" charset="-120"/>
                <a:ea typeface="標楷體" pitchFamily="65" charset="-120"/>
              </a:rPr>
              <a:t>8885</a:t>
            </a:r>
            <a:r>
              <a:rPr lang="zh-TW" altLang="en-US" sz="2000" b="1" smtClean="0">
                <a:solidFill>
                  <a:srgbClr val="7030A0"/>
                </a:solidFill>
                <a:latin typeface="標楷體" pitchFamily="65" charset="-120"/>
                <a:ea typeface="標楷體" pitchFamily="65" charset="-120"/>
              </a:rPr>
              <a:t>號函</a:t>
            </a:r>
            <a:endParaRPr lang="en-US" altLang="zh-TW" sz="2000" b="1" smtClean="0">
              <a:solidFill>
                <a:srgbClr val="7030A0"/>
              </a:solidFill>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一、查各機關</a:t>
            </a:r>
            <a:r>
              <a:rPr lang="zh-TW" altLang="en-US" sz="2800" b="1" u="sng" smtClean="0">
                <a:solidFill>
                  <a:srgbClr val="0000CC"/>
                </a:solidFill>
                <a:latin typeface="標楷體" pitchFamily="65" charset="-120"/>
                <a:ea typeface="標楷體" pitchFamily="65" charset="-120"/>
              </a:rPr>
              <a:t>主計人員</a:t>
            </a:r>
            <a:r>
              <a:rPr lang="zh-TW" altLang="en-US" sz="2800" b="1" smtClean="0">
                <a:latin typeface="標楷體" pitchFamily="65" charset="-120"/>
                <a:ea typeface="標楷體" pitchFamily="65" charset="-120"/>
              </a:rPr>
              <a:t>不得兼該機關福利委員會主任委員或福利社經理及合作社理事主席等職務。</a:t>
            </a:r>
            <a:endParaRPr lang="en-US" altLang="zh-TW" sz="2800" b="1" smtClean="0">
              <a:latin typeface="標楷體" pitchFamily="65" charset="-120"/>
              <a:ea typeface="標楷體" pitchFamily="65" charset="-120"/>
            </a:endParaRPr>
          </a:p>
          <a:p>
            <a:pPr marL="0" indent="0">
              <a:buFont typeface="Wingdings" pitchFamily="2" charset="2"/>
              <a:buNone/>
            </a:pPr>
            <a:endParaRPr lang="en-US" altLang="zh-TW" sz="2800" b="1" smtClean="0">
              <a:latin typeface="標楷體" pitchFamily="65" charset="-120"/>
              <a:ea typeface="標楷體" pitchFamily="65" charset="-120"/>
            </a:endParaRPr>
          </a:p>
          <a:p>
            <a:pPr marL="0" indent="0">
              <a:buFont typeface="Wingdings" pitchFamily="2" charset="2"/>
              <a:buNone/>
            </a:pPr>
            <a:r>
              <a:rPr lang="zh-TW" altLang="en-US" sz="2800" b="1" smtClean="0">
                <a:latin typeface="標楷體" pitchFamily="65" charset="-120"/>
                <a:ea typeface="標楷體" pitchFamily="65" charset="-120"/>
              </a:rPr>
              <a:t>二、茲以各機關福利會總辦事職務係承主任委員之命辦理日常會務，負責決策之執行，直接指揮</a:t>
            </a:r>
            <a:r>
              <a:rPr lang="zh-TW" altLang="en-US" sz="2800" b="1" smtClean="0">
                <a:solidFill>
                  <a:srgbClr val="0000CC"/>
                </a:solidFill>
                <a:latin typeface="標楷體" pitchFamily="65" charset="-120"/>
                <a:ea typeface="標楷體" pitchFamily="65" charset="-120"/>
              </a:rPr>
              <a:t>出納</a:t>
            </a:r>
            <a:r>
              <a:rPr lang="zh-TW" altLang="en-US" sz="2800" b="1" smtClean="0">
                <a:latin typeface="標楷體" pitchFamily="65" charset="-120"/>
                <a:ea typeface="標楷體" pitchFamily="65" charset="-120"/>
              </a:rPr>
              <a:t>與</a:t>
            </a:r>
            <a:r>
              <a:rPr lang="zh-TW" altLang="en-US" sz="2800" b="1" smtClean="0">
                <a:solidFill>
                  <a:srgbClr val="0000CC"/>
                </a:solidFill>
                <a:latin typeface="標楷體" pitchFamily="65" charset="-120"/>
                <a:ea typeface="標楷體" pitchFamily="65" charset="-120"/>
              </a:rPr>
              <a:t>總務</a:t>
            </a:r>
            <a:r>
              <a:rPr lang="zh-TW" altLang="en-US" sz="2800" b="1" smtClean="0">
                <a:latin typeface="標楷體" pitchFamily="65" charset="-120"/>
                <a:ea typeface="標楷體" pitchFamily="65" charset="-120"/>
              </a:rPr>
              <a:t>，</a:t>
            </a:r>
            <a:r>
              <a:rPr lang="zh-TW" altLang="en-US" sz="2800" b="1" u="sng" smtClean="0">
                <a:latin typeface="標楷體" pitchFamily="65" charset="-120"/>
                <a:ea typeface="標楷體" pitchFamily="65" charset="-120"/>
              </a:rPr>
              <a:t>間接經理財務</a:t>
            </a:r>
            <a:r>
              <a:rPr lang="zh-TW" altLang="en-US" sz="2800" b="1" smtClean="0">
                <a:latin typeface="標楷體" pitchFamily="65" charset="-120"/>
                <a:ea typeface="標楷體" pitchFamily="65" charset="-120"/>
              </a:rPr>
              <a:t>，各機關</a:t>
            </a:r>
            <a:r>
              <a:rPr lang="zh-TW" altLang="en-US" sz="2800" b="1" smtClean="0">
                <a:solidFill>
                  <a:srgbClr val="0000CC"/>
                </a:solidFill>
                <a:latin typeface="標楷體" pitchFamily="65" charset="-120"/>
                <a:ea typeface="標楷體" pitchFamily="65" charset="-120"/>
              </a:rPr>
              <a:t>會計人員</a:t>
            </a:r>
            <a:r>
              <a:rPr lang="zh-TW" altLang="en-US" sz="2800" b="1" smtClean="0">
                <a:latin typeface="標楷體" pitchFamily="65" charset="-120"/>
                <a:ea typeface="標楷體" pitchFamily="65" charset="-120"/>
              </a:rPr>
              <a:t>亦不宜兼顧。</a:t>
            </a:r>
            <a:endParaRPr lang="en-US" altLang="zh-TW" sz="2800" b="1" smtClean="0">
              <a:latin typeface="標楷體" pitchFamily="65" charset="-120"/>
              <a:ea typeface="標楷體" pitchFamily="65" charset="-120"/>
            </a:endParaRPr>
          </a:p>
          <a:p>
            <a:pPr marL="0" indent="0">
              <a:buFont typeface="Wingdings" pitchFamily="2" charset="2"/>
              <a:buNone/>
            </a:pPr>
            <a:endParaRPr lang="zh-TW" altLang="en-US" sz="2400" b="1" smtClean="0">
              <a:latin typeface="標楷體" pitchFamily="65" charset="-120"/>
              <a:ea typeface="標楷體" pitchFamily="65" charset="-120"/>
            </a:endParaRPr>
          </a:p>
        </p:txBody>
      </p:sp>
      <p:sp>
        <p:nvSpPr>
          <p:cNvPr id="90116"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6EBD3F9D-67E8-419D-9305-BBB1A1A63957}" type="slidenum">
              <a:rPr kumimoji="0" lang="en-US" altLang="zh-TW" smtClean="0"/>
              <a:pPr eaLnBrk="1" hangingPunct="1"/>
              <a:t>86</a:t>
            </a:fld>
            <a:endParaRPr kumimoji="0" lang="en-US" altLang="zh-TW"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標題 1"/>
          <p:cNvSpPr>
            <a:spLocks noGrp="1"/>
          </p:cNvSpPr>
          <p:nvPr>
            <p:ph type="title"/>
          </p:nvPr>
        </p:nvSpPr>
        <p:spPr/>
        <p:txBody>
          <a:bodyPr/>
          <a:lstStyle/>
          <a:p>
            <a:r>
              <a:rPr lang="zh-TW" altLang="en-US" b="1" smtClean="0">
                <a:latin typeface="Times New Roman" pitchFamily="18" charset="0"/>
                <a:ea typeface="標楷體" pitchFamily="65" charset="-120"/>
                <a:cs typeface="Times New Roman" pitchFamily="18" charset="0"/>
              </a:rPr>
              <a:t>捌、</a:t>
            </a:r>
            <a:r>
              <a:rPr lang="zh-TW" altLang="zh-TW" b="1" smtClean="0">
                <a:latin typeface="Times New Roman" pitchFamily="18" charset="0"/>
                <a:ea typeface="標楷體" pitchFamily="65" charset="-120"/>
                <a:cs typeface="Times New Roman" pitchFamily="18" charset="0"/>
              </a:rPr>
              <a:t>職工福利機構管理系統</a:t>
            </a:r>
            <a:endParaRPr lang="zh-TW" altLang="en-US" smtClean="0">
              <a:ea typeface="標楷體" pitchFamily="65" charset="-120"/>
              <a:cs typeface="Times New Roman" pitchFamily="18" charset="0"/>
            </a:endParaRPr>
          </a:p>
        </p:txBody>
      </p:sp>
      <p:sp>
        <p:nvSpPr>
          <p:cNvPr id="91139" name="文字版面配置區 2"/>
          <p:cNvSpPr>
            <a:spLocks noGrp="1"/>
          </p:cNvSpPr>
          <p:nvPr>
            <p:ph type="body" sz="half" idx="1"/>
          </p:nvPr>
        </p:nvSpPr>
        <p:spPr>
          <a:xfrm>
            <a:off x="611188" y="2017713"/>
            <a:ext cx="7993062" cy="4651375"/>
          </a:xfrm>
        </p:spPr>
        <p:txBody>
          <a:bodyPr/>
          <a:lstStyle/>
          <a:p>
            <a:pPr eaLnBrk="1" hangingPunct="1">
              <a:lnSpc>
                <a:spcPct val="90000"/>
              </a:lnSpc>
            </a:pPr>
            <a:r>
              <a:rPr lang="zh-TW" altLang="en-US" sz="2800" b="1" smtClean="0">
                <a:latin typeface="Times New Roman" pitchFamily="18" charset="0"/>
                <a:ea typeface="標楷體" pitchFamily="65" charset="-120"/>
                <a:cs typeface="Times New Roman" pitchFamily="18" charset="0"/>
                <a:hlinkClick r:id="rId2"/>
              </a:rPr>
              <a:t> </a:t>
            </a:r>
            <a:r>
              <a:rPr lang="en-US" altLang="zh-TW" sz="2800" b="1" smtClean="0">
                <a:latin typeface="Times New Roman" pitchFamily="18" charset="0"/>
                <a:ea typeface="標楷體" pitchFamily="65" charset="-120"/>
                <a:cs typeface="Times New Roman" pitchFamily="18" charset="0"/>
                <a:hlinkClick r:id="rId2"/>
              </a:rPr>
              <a:t>http://web.cla.gov.tw/wf/index.asp</a:t>
            </a:r>
            <a:endParaRPr lang="en-US" altLang="zh-TW" sz="2800" b="1" smtClean="0">
              <a:latin typeface="Times New Roman" pitchFamily="18" charset="0"/>
              <a:ea typeface="標楷體" pitchFamily="65" charset="-120"/>
              <a:cs typeface="Times New Roman" pitchFamily="18" charset="0"/>
            </a:endParaRPr>
          </a:p>
          <a:p>
            <a:pPr eaLnBrk="1" hangingPunct="1">
              <a:lnSpc>
                <a:spcPct val="90000"/>
              </a:lnSpc>
            </a:pPr>
            <a:r>
              <a:rPr lang="zh-TW" altLang="en-US" sz="2800" b="1" smtClean="0">
                <a:latin typeface="Times New Roman" pitchFamily="18" charset="0"/>
                <a:ea typeface="標楷體" pitchFamily="65" charset="-120"/>
                <a:cs typeface="Times New Roman" pitchFamily="18" charset="0"/>
              </a:rPr>
              <a:t>申請設置職工福利委員會</a:t>
            </a:r>
            <a:endParaRPr lang="en-US" altLang="zh-TW" sz="2800" b="1" smtClean="0">
              <a:latin typeface="Times New Roman" pitchFamily="18" charset="0"/>
              <a:ea typeface="標楷體" pitchFamily="65" charset="-120"/>
              <a:cs typeface="Times New Roman" pitchFamily="18" charset="0"/>
            </a:endParaRPr>
          </a:p>
          <a:p>
            <a:pPr eaLnBrk="1" hangingPunct="1">
              <a:lnSpc>
                <a:spcPct val="90000"/>
              </a:lnSpc>
            </a:pPr>
            <a:r>
              <a:rPr lang="zh-TW" altLang="en-US" sz="2800" b="1" smtClean="0">
                <a:latin typeface="Times New Roman" pitchFamily="18" charset="0"/>
                <a:ea typeface="標楷體" pitchFamily="65" charset="-120"/>
                <a:cs typeface="Times New Roman" pitchFamily="18" charset="0"/>
              </a:rPr>
              <a:t>申請資料異動</a:t>
            </a:r>
            <a:r>
              <a:rPr lang="en-US" altLang="zh-TW" sz="2400" b="1" smtClean="0">
                <a:solidFill>
                  <a:srgbClr val="7030A0"/>
                </a:solidFill>
                <a:latin typeface="Times New Roman" pitchFamily="18" charset="0"/>
                <a:ea typeface="標楷體" pitchFamily="65" charset="-120"/>
                <a:cs typeface="Times New Roman" pitchFamily="18" charset="0"/>
              </a:rPr>
              <a:t>(</a:t>
            </a:r>
            <a:r>
              <a:rPr lang="zh-TW" altLang="en-US" sz="2400" b="1" smtClean="0">
                <a:solidFill>
                  <a:srgbClr val="7030A0"/>
                </a:solidFill>
                <a:latin typeface="Times New Roman" pitchFamily="18" charset="0"/>
                <a:ea typeface="標楷體" pitchFamily="65" charset="-120"/>
                <a:cs typeface="Times New Roman" pitchFamily="18" charset="0"/>
              </a:rPr>
              <a:t>基本資料變更、主委及委員改</a:t>
            </a:r>
            <a:r>
              <a:rPr lang="en-US" altLang="zh-TW" sz="2400" b="1" smtClean="0">
                <a:solidFill>
                  <a:srgbClr val="7030A0"/>
                </a:solidFill>
                <a:latin typeface="Times New Roman" pitchFamily="18" charset="0"/>
                <a:ea typeface="標楷體" pitchFamily="65" charset="-120"/>
                <a:cs typeface="Times New Roman" pitchFamily="18" charset="0"/>
              </a:rPr>
              <a:t>(</a:t>
            </a:r>
            <a:r>
              <a:rPr lang="zh-TW" altLang="en-US" sz="2400" b="1" smtClean="0">
                <a:solidFill>
                  <a:srgbClr val="7030A0"/>
                </a:solidFill>
                <a:latin typeface="Times New Roman" pitchFamily="18" charset="0"/>
                <a:ea typeface="標楷體" pitchFamily="65" charset="-120"/>
                <a:cs typeface="Times New Roman" pitchFamily="18" charset="0"/>
              </a:rPr>
              <a:t>補</a:t>
            </a:r>
            <a:r>
              <a:rPr lang="en-US" altLang="zh-TW" sz="2400" b="1" smtClean="0">
                <a:solidFill>
                  <a:srgbClr val="7030A0"/>
                </a:solidFill>
                <a:latin typeface="Times New Roman" pitchFamily="18" charset="0"/>
                <a:ea typeface="標楷體" pitchFamily="65" charset="-120"/>
                <a:cs typeface="Times New Roman" pitchFamily="18" charset="0"/>
              </a:rPr>
              <a:t>)</a:t>
            </a:r>
            <a:r>
              <a:rPr lang="zh-TW" altLang="en-US" sz="2400" b="1" smtClean="0">
                <a:solidFill>
                  <a:srgbClr val="7030A0"/>
                </a:solidFill>
                <a:latin typeface="Times New Roman" pitchFamily="18" charset="0"/>
                <a:ea typeface="標楷體" pitchFamily="65" charset="-120"/>
                <a:cs typeface="Times New Roman" pitchFamily="18" charset="0"/>
              </a:rPr>
              <a:t>選、職員異動、組織規章、選舉辦法修訂、年度經費預</a:t>
            </a:r>
            <a:r>
              <a:rPr lang="en-US" altLang="zh-TW" sz="2400" b="1" smtClean="0">
                <a:solidFill>
                  <a:srgbClr val="7030A0"/>
                </a:solidFill>
                <a:latin typeface="Times New Roman" pitchFamily="18" charset="0"/>
                <a:ea typeface="標楷體" pitchFamily="65" charset="-120"/>
                <a:cs typeface="Times New Roman" pitchFamily="18" charset="0"/>
              </a:rPr>
              <a:t>(</a:t>
            </a:r>
            <a:r>
              <a:rPr lang="zh-TW" altLang="en-US" sz="2400" b="1" smtClean="0">
                <a:solidFill>
                  <a:srgbClr val="7030A0"/>
                </a:solidFill>
                <a:latin typeface="Times New Roman" pitchFamily="18" charset="0"/>
                <a:ea typeface="標楷體" pitchFamily="65" charset="-120"/>
                <a:cs typeface="Times New Roman" pitchFamily="18" charset="0"/>
              </a:rPr>
              <a:t>決</a:t>
            </a:r>
            <a:r>
              <a:rPr lang="en-US" altLang="zh-TW" sz="2400" b="1" smtClean="0">
                <a:solidFill>
                  <a:srgbClr val="7030A0"/>
                </a:solidFill>
                <a:latin typeface="Times New Roman" pitchFamily="18" charset="0"/>
                <a:ea typeface="標楷體" pitchFamily="65" charset="-120"/>
                <a:cs typeface="Times New Roman" pitchFamily="18" charset="0"/>
              </a:rPr>
              <a:t>)</a:t>
            </a:r>
            <a:r>
              <a:rPr lang="zh-TW" altLang="en-US" sz="2400" b="1" smtClean="0">
                <a:solidFill>
                  <a:srgbClr val="7030A0"/>
                </a:solidFill>
                <a:latin typeface="Times New Roman" pitchFamily="18" charset="0"/>
                <a:ea typeface="標楷體" pitchFamily="65" charset="-120"/>
                <a:cs typeface="Times New Roman" pitchFamily="18" charset="0"/>
              </a:rPr>
              <a:t>算書及工作計畫書之報備</a:t>
            </a:r>
            <a:r>
              <a:rPr lang="en-US" altLang="zh-TW" sz="2400" b="1" smtClean="0">
                <a:solidFill>
                  <a:srgbClr val="7030A0"/>
                </a:solidFill>
                <a:latin typeface="Times New Roman" pitchFamily="18" charset="0"/>
                <a:ea typeface="標楷體" pitchFamily="65" charset="-120"/>
                <a:cs typeface="Times New Roman" pitchFamily="18" charset="0"/>
              </a:rPr>
              <a:t>)</a:t>
            </a:r>
          </a:p>
          <a:p>
            <a:pPr eaLnBrk="1" hangingPunct="1">
              <a:lnSpc>
                <a:spcPct val="90000"/>
              </a:lnSpc>
            </a:pPr>
            <a:r>
              <a:rPr lang="zh-TW" altLang="en-US" sz="2800" b="1" smtClean="0">
                <a:latin typeface="Times New Roman" pitchFamily="18" charset="0"/>
                <a:ea typeface="標楷體" pitchFamily="65" charset="-120"/>
                <a:cs typeface="Times New Roman" pitchFamily="18" charset="0"/>
              </a:rPr>
              <a:t>相關表格下載</a:t>
            </a:r>
            <a:r>
              <a:rPr lang="en-US" altLang="zh-TW" sz="2400" b="1" smtClean="0">
                <a:solidFill>
                  <a:srgbClr val="7030A0"/>
                </a:solidFill>
                <a:latin typeface="Times New Roman" pitchFamily="18" charset="0"/>
                <a:ea typeface="標楷體" pitchFamily="65" charset="-120"/>
                <a:cs typeface="Times New Roman" pitchFamily="18" charset="0"/>
              </a:rPr>
              <a:t>(</a:t>
            </a:r>
            <a:r>
              <a:rPr lang="zh-TW" altLang="en-US" sz="2400" b="1" smtClean="0">
                <a:solidFill>
                  <a:srgbClr val="7030A0"/>
                </a:solidFill>
                <a:latin typeface="Times New Roman" pitchFamily="18" charset="0"/>
                <a:ea typeface="標楷體" pitchFamily="65" charset="-120"/>
                <a:cs typeface="Times New Roman" pitchFamily="18" charset="0"/>
              </a:rPr>
              <a:t>參考範例、表格</a:t>
            </a:r>
            <a:r>
              <a:rPr lang="en-US" altLang="zh-TW" sz="2400" b="1" smtClean="0">
                <a:solidFill>
                  <a:srgbClr val="7030A0"/>
                </a:solidFill>
                <a:latin typeface="Times New Roman" pitchFamily="18" charset="0"/>
                <a:ea typeface="標楷體" pitchFamily="65" charset="-120"/>
                <a:cs typeface="Times New Roman" pitchFamily="18" charset="0"/>
              </a:rPr>
              <a:t>)</a:t>
            </a:r>
          </a:p>
          <a:p>
            <a:pPr eaLnBrk="1" hangingPunct="1">
              <a:lnSpc>
                <a:spcPct val="90000"/>
              </a:lnSpc>
            </a:pPr>
            <a:r>
              <a:rPr lang="zh-TW" altLang="en-US" sz="2800" b="1" smtClean="0">
                <a:latin typeface="Times New Roman" pitchFamily="18" charset="0"/>
                <a:ea typeface="標楷體" pitchFamily="65" charset="-120"/>
                <a:cs typeface="Times New Roman" pitchFamily="18" charset="0"/>
              </a:rPr>
              <a:t>職工福利金條例相關法規、解釋查詢</a:t>
            </a:r>
            <a:endParaRPr lang="en-US" altLang="zh-TW" sz="2800" b="1" smtClean="0">
              <a:latin typeface="Times New Roman" pitchFamily="18" charset="0"/>
              <a:ea typeface="標楷體" pitchFamily="65" charset="-120"/>
              <a:cs typeface="Times New Roman" pitchFamily="18" charset="0"/>
            </a:endParaRPr>
          </a:p>
          <a:p>
            <a:pPr eaLnBrk="1" hangingPunct="1">
              <a:lnSpc>
                <a:spcPct val="90000"/>
              </a:lnSpc>
            </a:pPr>
            <a:r>
              <a:rPr lang="zh-TW" altLang="en-US" sz="2800" b="1" smtClean="0">
                <a:latin typeface="Times New Roman" pitchFamily="18" charset="0"/>
                <a:ea typeface="標楷體" pitchFamily="65" charset="-120"/>
                <a:cs typeface="Times New Roman" pitchFamily="18" charset="0"/>
              </a:rPr>
              <a:t>辦理多元職工福利經驗分享</a:t>
            </a:r>
            <a:endParaRPr lang="en-US" altLang="zh-TW" sz="2800" b="1" smtClean="0">
              <a:latin typeface="Times New Roman" pitchFamily="18" charset="0"/>
              <a:ea typeface="標楷體" pitchFamily="65" charset="-120"/>
              <a:cs typeface="Times New Roman" pitchFamily="18" charset="0"/>
            </a:endParaRPr>
          </a:p>
          <a:p>
            <a:pPr eaLnBrk="1" hangingPunct="1">
              <a:lnSpc>
                <a:spcPct val="90000"/>
              </a:lnSpc>
            </a:pPr>
            <a:r>
              <a:rPr lang="zh-TW" altLang="en-US" sz="2800" b="1" smtClean="0">
                <a:latin typeface="標楷體" pitchFamily="65" charset="-120"/>
                <a:ea typeface="標楷體" pitchFamily="65" charset="-120"/>
                <a:cs typeface="Times New Roman" pitchFamily="18" charset="0"/>
              </a:rPr>
              <a:t>系統客服電話：</a:t>
            </a:r>
            <a:r>
              <a:rPr lang="en-US" altLang="zh-TW" sz="2800" b="1" smtClean="0">
                <a:latin typeface="標楷體" pitchFamily="65" charset="-120"/>
                <a:ea typeface="標楷體" pitchFamily="65" charset="-120"/>
                <a:cs typeface="Times New Roman" pitchFamily="18" charset="0"/>
              </a:rPr>
              <a:t>02-2767-5866 </a:t>
            </a:r>
          </a:p>
          <a:p>
            <a:pPr eaLnBrk="1" hangingPunct="1">
              <a:lnSpc>
                <a:spcPct val="90000"/>
              </a:lnSpc>
            </a:pPr>
            <a:r>
              <a:rPr lang="zh-TW" altLang="en-US" sz="2800" b="1" smtClean="0">
                <a:latin typeface="標楷體" pitchFamily="65" charset="-120"/>
                <a:ea typeface="標楷體" pitchFamily="65" charset="-120"/>
                <a:cs typeface="Times New Roman" pitchFamily="18" charset="0"/>
              </a:rPr>
              <a:t>系統客服信箱：</a:t>
            </a:r>
            <a:r>
              <a:rPr lang="en-US" altLang="zh-TW" sz="2800" b="1" smtClean="0">
                <a:latin typeface="標楷體" pitchFamily="65" charset="-120"/>
                <a:ea typeface="標楷體" pitchFamily="65" charset="-120"/>
                <a:cs typeface="Times New Roman" pitchFamily="18" charset="0"/>
                <a:hlinkClick r:id="rId3"/>
              </a:rPr>
              <a:t>mol_service@hzn.com.tw</a:t>
            </a:r>
            <a:endParaRPr lang="zh-TW" altLang="en-US" sz="2800" b="1" smtClean="0">
              <a:latin typeface="標楷體" pitchFamily="65" charset="-120"/>
              <a:ea typeface="標楷體" pitchFamily="65" charset="-120"/>
              <a:cs typeface="Times New Roman" pitchFamily="18" charset="0"/>
            </a:endParaRPr>
          </a:p>
        </p:txBody>
      </p:sp>
      <p:sp>
        <p:nvSpPr>
          <p:cNvPr id="9114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8301962C-A506-4592-BF53-7AE62406266A}" type="slidenum">
              <a:rPr kumimoji="0" lang="en-US" altLang="zh-TW" smtClean="0"/>
              <a:pPr eaLnBrk="1" hangingPunct="1"/>
              <a:t>87</a:t>
            </a:fld>
            <a:endParaRPr kumimoji="0" lang="en-US" altLang="zh-TW"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文字版面配置區 2"/>
          <p:cNvSpPr>
            <a:spLocks noGrp="1"/>
          </p:cNvSpPr>
          <p:nvPr>
            <p:ph type="body" sz="half" idx="1"/>
          </p:nvPr>
        </p:nvSpPr>
        <p:spPr>
          <a:xfrm>
            <a:off x="611188" y="2017713"/>
            <a:ext cx="7993062" cy="4114800"/>
          </a:xfrm>
        </p:spPr>
        <p:txBody>
          <a:bodyPr/>
          <a:lstStyle/>
          <a:p>
            <a:pPr>
              <a:defRPr/>
            </a:pPr>
            <a:r>
              <a:rPr lang="zh-TW" altLang="zh-TW" b="1" dirty="0">
                <a:latin typeface="標楷體" pitchFamily="65" charset="-120"/>
                <a:ea typeface="標楷體" pitchFamily="65" charset="-120"/>
              </a:rPr>
              <a:t>林庭</a:t>
            </a:r>
            <a:r>
              <a:rPr lang="zh-TW" altLang="zh-TW" b="1" dirty="0" smtClean="0">
                <a:latin typeface="標楷體" pitchFamily="65" charset="-120"/>
                <a:ea typeface="標楷體" pitchFamily="65" charset="-120"/>
              </a:rPr>
              <a:t>溱</a:t>
            </a: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sym typeface="Wingdings" pitchFamily="2" charset="2"/>
              </a:rPr>
              <a:t>(</a:t>
            </a:r>
            <a:r>
              <a:rPr lang="zh-TW" altLang="en-US" b="1" dirty="0" smtClean="0">
                <a:latin typeface="標楷體" pitchFamily="65" charset="-120"/>
                <a:ea typeface="標楷體" pitchFamily="65" charset="-120"/>
                <a:sym typeface="Wingdings" pitchFamily="2" charset="2"/>
              </a:rPr>
              <a:t>北區</a:t>
            </a:r>
            <a:r>
              <a:rPr lang="en-US" altLang="zh-TW" b="1" dirty="0" smtClean="0">
                <a:latin typeface="標楷體" pitchFamily="65" charset="-120"/>
                <a:ea typeface="標楷體" pitchFamily="65" charset="-120"/>
                <a:sym typeface="Wingdings" pitchFamily="2" charset="2"/>
              </a:rPr>
              <a:t>)</a:t>
            </a:r>
            <a:endParaRPr lang="en-US" altLang="zh-TW" b="1" dirty="0" smtClean="0">
              <a:latin typeface="標楷體" pitchFamily="65" charset="-120"/>
              <a:ea typeface="標楷體" pitchFamily="65" charset="-120"/>
            </a:endParaRPr>
          </a:p>
          <a:p>
            <a:pPr marL="0" indent="0">
              <a:buFont typeface="Wingdings" pitchFamily="2" charset="2"/>
              <a:buNone/>
              <a:defRPr/>
            </a:pPr>
            <a:r>
              <a:rPr lang="zh-TW" altLang="en-US" b="1" dirty="0">
                <a:latin typeface="標楷體" pitchFamily="65" charset="-120"/>
                <a:ea typeface="標楷體" pitchFamily="65" charset="-120"/>
              </a:rPr>
              <a:t> </a:t>
            </a:r>
            <a:r>
              <a:rPr lang="zh-TW" altLang="en-US" b="1" dirty="0" smtClean="0">
                <a:latin typeface="標楷體" pitchFamily="65" charset="-120"/>
                <a:ea typeface="標楷體" pitchFamily="65" charset="-120"/>
              </a:rPr>
              <a:t>  </a:t>
            </a:r>
            <a:r>
              <a:rPr lang="zh-TW" altLang="zh-TW" b="1" dirty="0" smtClean="0">
                <a:solidFill>
                  <a:srgbClr val="7030A0"/>
                </a:solidFill>
                <a:latin typeface="標楷體" pitchFamily="65" charset="-120"/>
                <a:ea typeface="標楷體" pitchFamily="65" charset="-120"/>
              </a:rPr>
              <a:t>桃園區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八德區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蘆</a:t>
            </a:r>
            <a:r>
              <a:rPr lang="zh-TW" altLang="zh-TW" b="1" dirty="0">
                <a:solidFill>
                  <a:srgbClr val="7030A0"/>
                </a:solidFill>
                <a:latin typeface="標楷體" pitchFamily="65" charset="-120"/>
                <a:ea typeface="標楷體" pitchFamily="65" charset="-120"/>
              </a:rPr>
              <a:t>竹</a:t>
            </a:r>
            <a:r>
              <a:rPr lang="zh-TW" altLang="zh-TW" b="1" dirty="0" smtClean="0">
                <a:solidFill>
                  <a:srgbClr val="7030A0"/>
                </a:solidFill>
                <a:latin typeface="標楷體" pitchFamily="65" charset="-120"/>
                <a:ea typeface="標楷體" pitchFamily="65" charset="-120"/>
              </a:rPr>
              <a:t>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龜山區</a:t>
            </a:r>
            <a:r>
              <a:rPr lang="zh-TW" altLang="en-US" b="1" dirty="0" smtClean="0">
                <a:solidFill>
                  <a:srgbClr val="7030A0"/>
                </a:solidFill>
                <a:latin typeface="標楷體" pitchFamily="65" charset="-120"/>
                <a:ea typeface="標楷體" pitchFamily="65" charset="-120"/>
              </a:rPr>
              <a:t>、</a:t>
            </a:r>
            <a:endParaRPr lang="en-US" altLang="zh-TW"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b="1" dirty="0">
                <a:solidFill>
                  <a:srgbClr val="7030A0"/>
                </a:solidFill>
                <a:latin typeface="標楷體" pitchFamily="65" charset="-120"/>
                <a:ea typeface="標楷體" pitchFamily="65" charset="-120"/>
              </a:rPr>
              <a:t> </a:t>
            </a:r>
            <a:r>
              <a:rPr lang="zh-TW" altLang="en-US" b="1" dirty="0" smtClean="0">
                <a:solidFill>
                  <a:srgbClr val="7030A0"/>
                </a:solidFill>
                <a:latin typeface="標楷體" pitchFamily="65" charset="-120"/>
                <a:ea typeface="標楷體" pitchFamily="65" charset="-120"/>
              </a:rPr>
              <a:t>  </a:t>
            </a:r>
            <a:r>
              <a:rPr lang="zh-TW" altLang="zh-TW" b="1" dirty="0" smtClean="0">
                <a:solidFill>
                  <a:srgbClr val="7030A0"/>
                </a:solidFill>
                <a:latin typeface="標楷體" pitchFamily="65" charset="-120"/>
                <a:ea typeface="標楷體" pitchFamily="65" charset="-120"/>
              </a:rPr>
              <a:t>大園區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大溪區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復興區</a:t>
            </a:r>
            <a:r>
              <a:rPr lang="zh-TW" altLang="en-US" b="1" dirty="0" smtClean="0">
                <a:solidFill>
                  <a:srgbClr val="7030A0"/>
                </a:solidFill>
                <a:latin typeface="標楷體" pitchFamily="65" charset="-120"/>
                <a:ea typeface="標楷體" pitchFamily="65" charset="-120"/>
              </a:rPr>
              <a:t>。</a:t>
            </a:r>
            <a:endParaRPr lang="en-US" altLang="zh-TW" b="1" dirty="0" smtClean="0">
              <a:solidFill>
                <a:srgbClr val="7030A0"/>
              </a:solidFill>
              <a:latin typeface="標楷體" pitchFamily="65" charset="-120"/>
              <a:ea typeface="標楷體" pitchFamily="65" charset="-120"/>
            </a:endParaRPr>
          </a:p>
          <a:p>
            <a:pPr marL="0" indent="0">
              <a:buFont typeface="Wingdings" pitchFamily="2" charset="2"/>
              <a:buNone/>
              <a:defRPr/>
            </a:pPr>
            <a:endParaRPr lang="en-US" altLang="zh-TW" b="1" dirty="0" smtClean="0">
              <a:latin typeface="標楷體" pitchFamily="65" charset="-120"/>
              <a:ea typeface="標楷體" pitchFamily="65" charset="-120"/>
            </a:endParaRPr>
          </a:p>
          <a:p>
            <a:pPr>
              <a:defRPr/>
            </a:pPr>
            <a:r>
              <a:rPr lang="zh-TW" altLang="zh-TW" b="1" dirty="0">
                <a:latin typeface="標楷體" pitchFamily="65" charset="-120"/>
                <a:ea typeface="標楷體" pitchFamily="65" charset="-120"/>
              </a:rPr>
              <a:t>簡新</a:t>
            </a:r>
            <a:r>
              <a:rPr lang="zh-TW" altLang="zh-TW" b="1" dirty="0" smtClean="0">
                <a:latin typeface="標楷體" pitchFamily="65" charset="-120"/>
                <a:ea typeface="標楷體" pitchFamily="65" charset="-120"/>
              </a:rPr>
              <a:t>侖</a:t>
            </a: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sym typeface="Wingdings" pitchFamily="2" charset="2"/>
              </a:rPr>
              <a:t>(</a:t>
            </a:r>
            <a:r>
              <a:rPr lang="zh-TW" altLang="en-US" b="1" dirty="0" smtClean="0">
                <a:latin typeface="標楷體" pitchFamily="65" charset="-120"/>
                <a:ea typeface="標楷體" pitchFamily="65" charset="-120"/>
                <a:sym typeface="Wingdings" pitchFamily="2" charset="2"/>
              </a:rPr>
              <a:t>南區</a:t>
            </a:r>
            <a:r>
              <a:rPr lang="en-US" altLang="zh-TW" b="1" dirty="0" smtClean="0">
                <a:latin typeface="標楷體" pitchFamily="65" charset="-120"/>
                <a:ea typeface="標楷體" pitchFamily="65" charset="-120"/>
                <a:sym typeface="Wingdings" pitchFamily="2" charset="2"/>
              </a:rPr>
              <a:t>)</a:t>
            </a:r>
            <a:endParaRPr lang="en-US" altLang="zh-TW" b="1" dirty="0" smtClean="0">
              <a:latin typeface="標楷體" pitchFamily="65" charset="-120"/>
              <a:ea typeface="標楷體" pitchFamily="65" charset="-120"/>
            </a:endParaRPr>
          </a:p>
          <a:p>
            <a:pPr marL="0" indent="0">
              <a:buFont typeface="Wingdings" pitchFamily="2" charset="2"/>
              <a:buNone/>
              <a:defRPr/>
            </a:pPr>
            <a:r>
              <a:rPr lang="zh-TW" altLang="en-US" b="1" dirty="0">
                <a:latin typeface="標楷體" pitchFamily="65" charset="-120"/>
                <a:ea typeface="標楷體" pitchFamily="65" charset="-120"/>
              </a:rPr>
              <a:t> </a:t>
            </a:r>
            <a:r>
              <a:rPr lang="zh-TW" altLang="en-US" b="1" dirty="0" smtClean="0">
                <a:latin typeface="標楷體" pitchFamily="65" charset="-120"/>
                <a:ea typeface="標楷體" pitchFamily="65" charset="-120"/>
              </a:rPr>
              <a:t> </a:t>
            </a:r>
            <a:r>
              <a:rPr lang="zh-TW" altLang="zh-TW" b="1" dirty="0" smtClean="0">
                <a:solidFill>
                  <a:srgbClr val="7030A0"/>
                </a:solidFill>
                <a:latin typeface="標楷體" pitchFamily="65" charset="-120"/>
                <a:ea typeface="標楷體" pitchFamily="65" charset="-120"/>
              </a:rPr>
              <a:t>中壢區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平鎮區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楊梅區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龍潭區</a:t>
            </a:r>
            <a:r>
              <a:rPr lang="zh-TW" altLang="en-US" b="1" dirty="0" smtClean="0">
                <a:solidFill>
                  <a:srgbClr val="7030A0"/>
                </a:solidFill>
                <a:latin typeface="標楷體" pitchFamily="65" charset="-120"/>
                <a:ea typeface="標楷體" pitchFamily="65" charset="-120"/>
              </a:rPr>
              <a:t>、</a:t>
            </a:r>
            <a:endParaRPr lang="en-US" altLang="zh-TW" b="1" dirty="0" smtClean="0">
              <a:solidFill>
                <a:srgbClr val="7030A0"/>
              </a:solidFill>
              <a:latin typeface="標楷體" pitchFamily="65" charset="-120"/>
              <a:ea typeface="標楷體" pitchFamily="65" charset="-120"/>
            </a:endParaRPr>
          </a:p>
          <a:p>
            <a:pPr marL="0" indent="0">
              <a:buFont typeface="Wingdings" pitchFamily="2" charset="2"/>
              <a:buNone/>
              <a:defRPr/>
            </a:pPr>
            <a:r>
              <a:rPr lang="zh-TW" altLang="en-US" b="1" dirty="0">
                <a:solidFill>
                  <a:srgbClr val="7030A0"/>
                </a:solidFill>
                <a:latin typeface="標楷體" pitchFamily="65" charset="-120"/>
                <a:ea typeface="標楷體" pitchFamily="65" charset="-120"/>
              </a:rPr>
              <a:t> </a:t>
            </a:r>
            <a:r>
              <a:rPr lang="zh-TW" altLang="en-US" b="1" dirty="0" smtClean="0">
                <a:solidFill>
                  <a:srgbClr val="7030A0"/>
                </a:solidFill>
                <a:latin typeface="標楷體" pitchFamily="65" charset="-120"/>
                <a:ea typeface="標楷體" pitchFamily="65" charset="-120"/>
              </a:rPr>
              <a:t> </a:t>
            </a:r>
            <a:r>
              <a:rPr lang="zh-TW" altLang="zh-TW" b="1" dirty="0" smtClean="0">
                <a:solidFill>
                  <a:srgbClr val="7030A0"/>
                </a:solidFill>
                <a:latin typeface="標楷體" pitchFamily="65" charset="-120"/>
                <a:ea typeface="標楷體" pitchFamily="65" charset="-120"/>
              </a:rPr>
              <a:t>觀音區</a:t>
            </a:r>
            <a:r>
              <a:rPr lang="zh-TW" altLang="en-US" b="1" dirty="0" smtClean="0">
                <a:solidFill>
                  <a:srgbClr val="7030A0"/>
                </a:solidFill>
                <a:latin typeface="標楷體" pitchFamily="65" charset="-120"/>
                <a:ea typeface="標楷體" pitchFamily="65" charset="-120"/>
              </a:rPr>
              <a:t>、</a:t>
            </a:r>
            <a:r>
              <a:rPr lang="zh-TW" altLang="zh-TW" b="1" dirty="0" smtClean="0">
                <a:solidFill>
                  <a:srgbClr val="7030A0"/>
                </a:solidFill>
                <a:latin typeface="標楷體" pitchFamily="65" charset="-120"/>
                <a:ea typeface="標楷體" pitchFamily="65" charset="-120"/>
              </a:rPr>
              <a:t>新屋</a:t>
            </a:r>
            <a:r>
              <a:rPr lang="zh-TW" altLang="zh-TW" b="1" dirty="0">
                <a:solidFill>
                  <a:srgbClr val="7030A0"/>
                </a:solidFill>
                <a:latin typeface="標楷體" pitchFamily="65" charset="-120"/>
                <a:ea typeface="標楷體" pitchFamily="65" charset="-120"/>
              </a:rPr>
              <a:t>區</a:t>
            </a:r>
          </a:p>
          <a:p>
            <a:pPr marL="0" indent="0">
              <a:buFont typeface="Wingdings" pitchFamily="2" charset="2"/>
              <a:buNone/>
              <a:defRPr/>
            </a:pPr>
            <a:endParaRPr lang="zh-TW" altLang="en-US" b="1" dirty="0" smtClean="0">
              <a:solidFill>
                <a:srgbClr val="0000CC"/>
              </a:solidFill>
              <a:latin typeface="標楷體" pitchFamily="65" charset="-120"/>
              <a:ea typeface="標楷體" pitchFamily="65" charset="-120"/>
            </a:endParaRPr>
          </a:p>
        </p:txBody>
      </p:sp>
      <p:sp>
        <p:nvSpPr>
          <p:cNvPr id="92163"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D0AF59FE-C243-4BEF-A5F8-0CD6438EB16A}" type="slidenum">
              <a:rPr kumimoji="0" lang="en-US" altLang="zh-TW" smtClean="0"/>
              <a:pPr eaLnBrk="1" hangingPunct="1"/>
              <a:t>88</a:t>
            </a:fld>
            <a:endParaRPr kumimoji="0" lang="en-US" altLang="zh-TW" smtClean="0"/>
          </a:p>
        </p:txBody>
      </p:sp>
      <p:sp>
        <p:nvSpPr>
          <p:cNvPr id="92164" name="標題 1"/>
          <p:cNvSpPr>
            <a:spLocks noGrp="1"/>
          </p:cNvSpPr>
          <p:nvPr>
            <p:ph type="title"/>
          </p:nvPr>
        </p:nvSpPr>
        <p:spPr>
          <a:xfrm>
            <a:off x="971550" y="404813"/>
            <a:ext cx="7704138" cy="957262"/>
          </a:xfrm>
        </p:spPr>
        <p:txBody>
          <a:bodyPr/>
          <a:lstStyle/>
          <a:p>
            <a:r>
              <a:rPr lang="zh-TW" altLang="en-US" b="1" smtClean="0">
                <a:latin typeface="標楷體" pitchFamily="65" charset="-120"/>
                <a:ea typeface="標楷體" pitchFamily="65" charset="-120"/>
              </a:rPr>
              <a:t> 玖、</a:t>
            </a:r>
            <a:r>
              <a:rPr lang="zh-TW" altLang="zh-TW" b="1" smtClean="0">
                <a:latin typeface="標楷體" pitchFamily="65" charset="-120"/>
                <a:ea typeface="標楷體" pitchFamily="65" charset="-120"/>
              </a:rPr>
              <a:t>職工福利業務負責區域</a:t>
            </a:r>
            <a:endParaRPr lang="zh-TW" altLang="en-US" b="1"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標題 1"/>
          <p:cNvSpPr>
            <a:spLocks noGrp="1"/>
          </p:cNvSpPr>
          <p:nvPr>
            <p:ph type="title"/>
          </p:nvPr>
        </p:nvSpPr>
        <p:spPr/>
        <p:txBody>
          <a:bodyPr/>
          <a:lstStyle/>
          <a:p>
            <a:endParaRPr lang="zh-TW" altLang="en-US" smtClean="0"/>
          </a:p>
        </p:txBody>
      </p:sp>
      <p:sp>
        <p:nvSpPr>
          <p:cNvPr id="93187" name="文字版面配置區 2"/>
          <p:cNvSpPr>
            <a:spLocks noGrp="1"/>
          </p:cNvSpPr>
          <p:nvPr>
            <p:ph type="body" sz="half" idx="1"/>
          </p:nvPr>
        </p:nvSpPr>
        <p:spPr>
          <a:xfrm>
            <a:off x="611188" y="2017713"/>
            <a:ext cx="7993062" cy="4114800"/>
          </a:xfrm>
        </p:spPr>
        <p:txBody>
          <a:bodyPr/>
          <a:lstStyle/>
          <a:p>
            <a:pPr marL="0" indent="0" algn="ctr">
              <a:buFont typeface="Wingdings" pitchFamily="2" charset="2"/>
              <a:buNone/>
            </a:pPr>
            <a:r>
              <a:rPr lang="zh-TW" altLang="en-US" sz="3600" b="1" smtClean="0">
                <a:latin typeface="標楷體" pitchFamily="65" charset="-120"/>
                <a:ea typeface="標楷體" pitchFamily="65" charset="-120"/>
              </a:rPr>
              <a:t>若有任何職工福利業務相關問題</a:t>
            </a:r>
            <a:endParaRPr lang="en-US" altLang="zh-TW" sz="3600" b="1" smtClean="0">
              <a:latin typeface="標楷體" pitchFamily="65" charset="-120"/>
              <a:ea typeface="標楷體" pitchFamily="65" charset="-120"/>
            </a:endParaRPr>
          </a:p>
          <a:p>
            <a:pPr marL="0" indent="0" algn="ctr">
              <a:buFont typeface="Wingdings" pitchFamily="2" charset="2"/>
              <a:buNone/>
            </a:pPr>
            <a:endParaRPr lang="en-US" altLang="zh-TW" sz="3600" b="1" smtClean="0">
              <a:latin typeface="標楷體" pitchFamily="65" charset="-120"/>
              <a:ea typeface="標楷體" pitchFamily="65" charset="-120"/>
            </a:endParaRPr>
          </a:p>
          <a:p>
            <a:pPr marL="0" indent="0" algn="ctr">
              <a:buFont typeface="Wingdings" pitchFamily="2" charset="2"/>
              <a:buNone/>
            </a:pPr>
            <a:r>
              <a:rPr lang="zh-TW" altLang="en-US" sz="3600" b="1" smtClean="0">
                <a:latin typeface="標楷體" pitchFamily="65" charset="-120"/>
                <a:ea typeface="標楷體" pitchFamily="65" charset="-120"/>
              </a:rPr>
              <a:t>請洽勞動局勞動條件科</a:t>
            </a:r>
            <a:endParaRPr lang="en-US" altLang="zh-TW" sz="3600" b="1" smtClean="0">
              <a:latin typeface="標楷體" pitchFamily="65" charset="-120"/>
              <a:ea typeface="標楷體" pitchFamily="65" charset="-120"/>
            </a:endParaRPr>
          </a:p>
          <a:p>
            <a:pPr marL="0" indent="0" algn="ctr">
              <a:buFont typeface="Wingdings" pitchFamily="2" charset="2"/>
              <a:buNone/>
            </a:pPr>
            <a:endParaRPr lang="en-US" altLang="zh-TW" sz="3600" b="1" smtClean="0">
              <a:latin typeface="標楷體" pitchFamily="65" charset="-120"/>
              <a:ea typeface="標楷體" pitchFamily="65" charset="-120"/>
            </a:endParaRPr>
          </a:p>
          <a:p>
            <a:pPr marL="0" indent="0" algn="ctr">
              <a:buFont typeface="Wingdings" pitchFamily="2" charset="2"/>
              <a:buNone/>
            </a:pPr>
            <a:r>
              <a:rPr lang="en-US" altLang="zh-TW" b="1" smtClean="0">
                <a:solidFill>
                  <a:srgbClr val="0000CC"/>
                </a:solidFill>
                <a:latin typeface="標楷體" pitchFamily="65" charset="-120"/>
                <a:ea typeface="標楷體" pitchFamily="65" charset="-120"/>
              </a:rPr>
              <a:t>03-3322101</a:t>
            </a:r>
            <a:r>
              <a:rPr lang="zh-TW" altLang="en-US" b="1" smtClean="0">
                <a:solidFill>
                  <a:srgbClr val="0000CC"/>
                </a:solidFill>
                <a:latin typeface="標楷體" pitchFamily="65" charset="-120"/>
                <a:ea typeface="標楷體" pitchFamily="65" charset="-120"/>
              </a:rPr>
              <a:t>轉</a:t>
            </a:r>
            <a:r>
              <a:rPr lang="en-US" altLang="zh-TW" b="1" smtClean="0">
                <a:solidFill>
                  <a:srgbClr val="0000CC"/>
                </a:solidFill>
                <a:latin typeface="標楷體" pitchFamily="65" charset="-120"/>
                <a:ea typeface="標楷體" pitchFamily="65" charset="-120"/>
              </a:rPr>
              <a:t>6804~6805</a:t>
            </a:r>
            <a:endParaRPr lang="zh-TW" altLang="en-US" b="1" smtClean="0">
              <a:solidFill>
                <a:srgbClr val="0000CC"/>
              </a:solidFill>
              <a:latin typeface="標楷體" pitchFamily="65" charset="-120"/>
              <a:ea typeface="標楷體" pitchFamily="65" charset="-120"/>
            </a:endParaRPr>
          </a:p>
        </p:txBody>
      </p:sp>
      <p:sp>
        <p:nvSpPr>
          <p:cNvPr id="93188"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5EF9E8D7-FACA-47EF-9CB4-E624D13E9D70}" type="slidenum">
              <a:rPr kumimoji="0" lang="en-US" altLang="zh-TW" smtClean="0"/>
              <a:pPr eaLnBrk="1" hangingPunct="1"/>
              <a:t>89</a:t>
            </a:fld>
            <a:endParaRPr kumimoji="0" lang="en-US" altLang="zh-TW"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FAF1C538-211B-4EE6-9EA3-B7FA3787C6D5}" type="slidenum">
              <a:rPr kumimoji="0" lang="en-US" altLang="zh-TW" smtClean="0"/>
              <a:pPr eaLnBrk="1" hangingPunct="1"/>
              <a:t>9</a:t>
            </a:fld>
            <a:endParaRPr kumimoji="0" lang="en-US" altLang="zh-TW" smtClean="0"/>
          </a:p>
        </p:txBody>
      </p:sp>
      <p:sp>
        <p:nvSpPr>
          <p:cNvPr id="11267" name="Rectangle 2"/>
          <p:cNvSpPr>
            <a:spLocks noGrp="1" noChangeArrowheads="1"/>
          </p:cNvSpPr>
          <p:nvPr>
            <p:ph type="title"/>
          </p:nvPr>
        </p:nvSpPr>
        <p:spPr>
          <a:xfrm>
            <a:off x="1908175" y="188913"/>
            <a:ext cx="5976938" cy="1462087"/>
          </a:xfrm>
        </p:spPr>
        <p:txBody>
          <a:bodyPr/>
          <a:lstStyle/>
          <a:p>
            <a:pPr eaLnBrk="1" hangingPunct="1"/>
            <a:r>
              <a:rPr lang="zh-TW" altLang="en-US" sz="3600" b="1" smtClean="0">
                <a:latin typeface="標楷體" pitchFamily="65" charset="-120"/>
                <a:ea typeface="標楷體" pitchFamily="65" charset="-120"/>
              </a:rPr>
              <a:t>職工福利金提撥來源說明</a:t>
            </a:r>
            <a:r>
              <a:rPr lang="en-US" altLang="zh-TW" sz="3600" b="1" smtClean="0">
                <a:latin typeface="標楷體" pitchFamily="65" charset="-120"/>
                <a:ea typeface="標楷體" pitchFamily="65" charset="-120"/>
              </a:rPr>
              <a:t>-2</a:t>
            </a:r>
          </a:p>
        </p:txBody>
      </p:sp>
      <p:sp>
        <p:nvSpPr>
          <p:cNvPr id="11268" name="Rectangle 3"/>
          <p:cNvSpPr>
            <a:spLocks noGrp="1" noChangeArrowheads="1"/>
          </p:cNvSpPr>
          <p:nvPr>
            <p:ph type="body" idx="1"/>
          </p:nvPr>
        </p:nvSpPr>
        <p:spPr>
          <a:xfrm>
            <a:off x="611188" y="2017713"/>
            <a:ext cx="8343900" cy="4114800"/>
          </a:xfrm>
        </p:spPr>
        <p:txBody>
          <a:bodyPr/>
          <a:lstStyle/>
          <a:p>
            <a:pPr eaLnBrk="1" hangingPunct="1">
              <a:lnSpc>
                <a:spcPct val="80000"/>
              </a:lnSpc>
            </a:pPr>
            <a:r>
              <a:rPr kumimoji="0" lang="zh-TW" altLang="en-US" sz="2800" b="1" smtClean="0">
                <a:solidFill>
                  <a:srgbClr val="FF0000"/>
                </a:solidFill>
                <a:latin typeface="標楷體" pitchFamily="65" charset="-120"/>
                <a:ea typeface="標楷體" pitchFamily="65" charset="-120"/>
              </a:rPr>
              <a:t>每月營業收入總額</a:t>
            </a:r>
            <a:r>
              <a:rPr kumimoji="0" lang="en-US" altLang="zh-TW" sz="2800" b="1" smtClean="0">
                <a:solidFill>
                  <a:srgbClr val="FF0000"/>
                </a:solidFill>
                <a:latin typeface="標楷體" pitchFamily="65" charset="-120"/>
                <a:ea typeface="標楷體" pitchFamily="65" charset="-120"/>
              </a:rPr>
              <a:t>-</a:t>
            </a:r>
            <a:r>
              <a:rPr kumimoji="0" lang="zh-TW" altLang="en-US" sz="2500" b="1" smtClean="0">
                <a:solidFill>
                  <a:srgbClr val="0000CC"/>
                </a:solidFill>
                <a:latin typeface="標楷體" pitchFamily="65" charset="-120"/>
                <a:ea typeface="標楷體" pitchFamily="65" charset="-120"/>
              </a:rPr>
              <a:t>指營業稅法所稱之銷售額</a:t>
            </a:r>
          </a:p>
          <a:p>
            <a:pPr eaLnBrk="1" hangingPunct="1">
              <a:lnSpc>
                <a:spcPct val="80000"/>
              </a:lnSpc>
              <a:buFont typeface="Wingdings" pitchFamily="2" charset="2"/>
              <a:buNone/>
            </a:pPr>
            <a:r>
              <a:rPr lang="zh-TW" altLang="en-US" sz="2000" smtClean="0">
                <a:latin typeface="標楷體" pitchFamily="65" charset="-120"/>
                <a:ea typeface="標楷體" pitchFamily="65" charset="-120"/>
              </a:rPr>
              <a:t>★</a:t>
            </a:r>
            <a:r>
              <a:rPr lang="zh-TW" altLang="en-US" sz="2000" b="1" smtClean="0">
                <a:solidFill>
                  <a:srgbClr val="7030A0"/>
                </a:solidFill>
                <a:latin typeface="標楷體" pitchFamily="65" charset="-120"/>
                <a:ea typeface="標楷體" pitchFamily="65" charset="-120"/>
              </a:rPr>
              <a:t>前</a:t>
            </a:r>
            <a:r>
              <a:rPr kumimoji="0" lang="zh-TW" altLang="en-US" sz="2000" b="1" smtClean="0">
                <a:solidFill>
                  <a:srgbClr val="7030A0"/>
                </a:solidFill>
                <a:latin typeface="標楷體" pitchFamily="65" charset="-120"/>
                <a:ea typeface="標楷體" pitchFamily="65" charset="-120"/>
              </a:rPr>
              <a:t>行政院勞工委員會</a:t>
            </a:r>
            <a:r>
              <a:rPr kumimoji="0" lang="en-US" altLang="zh-TW" sz="2000" b="1" smtClean="0">
                <a:solidFill>
                  <a:srgbClr val="7030A0"/>
                </a:solidFill>
                <a:latin typeface="標楷體" pitchFamily="65" charset="-120"/>
                <a:ea typeface="標楷體" pitchFamily="65" charset="-120"/>
              </a:rPr>
              <a:t>81</a:t>
            </a:r>
            <a:r>
              <a:rPr kumimoji="0" lang="zh-TW" altLang="en-US" sz="2000" b="1" smtClean="0">
                <a:solidFill>
                  <a:srgbClr val="7030A0"/>
                </a:solidFill>
                <a:latin typeface="標楷體" pitchFamily="65" charset="-120"/>
                <a:ea typeface="標楷體" pitchFamily="65" charset="-120"/>
              </a:rPr>
              <a:t>年</a:t>
            </a:r>
            <a:r>
              <a:rPr kumimoji="0" lang="en-US" altLang="zh-TW" sz="2000" b="1" smtClean="0">
                <a:solidFill>
                  <a:srgbClr val="7030A0"/>
                </a:solidFill>
                <a:latin typeface="標楷體" pitchFamily="65" charset="-120"/>
                <a:ea typeface="標楷體" pitchFamily="65" charset="-120"/>
              </a:rPr>
              <a:t>4</a:t>
            </a:r>
            <a:r>
              <a:rPr kumimoji="0" lang="zh-TW" altLang="en-US" sz="2000" b="1" smtClean="0">
                <a:solidFill>
                  <a:srgbClr val="7030A0"/>
                </a:solidFill>
                <a:latin typeface="標楷體" pitchFamily="65" charset="-120"/>
                <a:ea typeface="標楷體" pitchFamily="65" charset="-120"/>
              </a:rPr>
              <a:t>月</a:t>
            </a:r>
            <a:r>
              <a:rPr kumimoji="0" lang="en-US" altLang="zh-TW" sz="2000" b="1" smtClean="0">
                <a:solidFill>
                  <a:srgbClr val="7030A0"/>
                </a:solidFill>
                <a:latin typeface="標楷體" pitchFamily="65" charset="-120"/>
                <a:ea typeface="標楷體" pitchFamily="65" charset="-120"/>
              </a:rPr>
              <a:t>1</a:t>
            </a:r>
            <a:r>
              <a:rPr kumimoji="0" lang="zh-TW" altLang="en-US" sz="2000" b="1" smtClean="0">
                <a:solidFill>
                  <a:srgbClr val="7030A0"/>
                </a:solidFill>
                <a:latin typeface="標楷體" pitchFamily="65" charset="-120"/>
                <a:ea typeface="標楷體" pitchFamily="65" charset="-120"/>
              </a:rPr>
              <a:t>日台</a:t>
            </a:r>
            <a:r>
              <a:rPr kumimoji="0" lang="en-US" altLang="zh-TW" sz="2000" b="1" smtClean="0">
                <a:solidFill>
                  <a:srgbClr val="7030A0"/>
                </a:solidFill>
                <a:latin typeface="標楷體" pitchFamily="65" charset="-120"/>
                <a:ea typeface="標楷體" pitchFamily="65" charset="-120"/>
              </a:rPr>
              <a:t>81</a:t>
            </a:r>
            <a:r>
              <a:rPr kumimoji="0" lang="zh-TW" altLang="en-US" sz="2000" b="1" smtClean="0">
                <a:solidFill>
                  <a:srgbClr val="7030A0"/>
                </a:solidFill>
                <a:latin typeface="標楷體" pitchFamily="65" charset="-120"/>
                <a:ea typeface="標楷體" pitchFamily="65" charset="-120"/>
              </a:rPr>
              <a:t>勞福</a:t>
            </a:r>
            <a:r>
              <a:rPr kumimoji="0" lang="en-US" altLang="zh-TW" sz="2000" b="1" smtClean="0">
                <a:solidFill>
                  <a:srgbClr val="7030A0"/>
                </a:solidFill>
                <a:latin typeface="標楷體" pitchFamily="65" charset="-120"/>
                <a:ea typeface="標楷體" pitchFamily="65" charset="-120"/>
              </a:rPr>
              <a:t>1</a:t>
            </a:r>
            <a:r>
              <a:rPr kumimoji="0" lang="zh-TW" altLang="en-US" sz="2000" b="1" smtClean="0">
                <a:solidFill>
                  <a:srgbClr val="7030A0"/>
                </a:solidFill>
                <a:latin typeface="標楷體" pitchFamily="65" charset="-120"/>
                <a:ea typeface="標楷體" pitchFamily="65" charset="-120"/>
              </a:rPr>
              <a:t>字第</a:t>
            </a:r>
            <a:r>
              <a:rPr kumimoji="0" lang="en-US" altLang="zh-TW" sz="2000" b="1" smtClean="0">
                <a:solidFill>
                  <a:srgbClr val="7030A0"/>
                </a:solidFill>
                <a:latin typeface="標楷體" pitchFamily="65" charset="-120"/>
                <a:ea typeface="標楷體" pitchFamily="65" charset="-120"/>
              </a:rPr>
              <a:t>04429</a:t>
            </a:r>
            <a:r>
              <a:rPr kumimoji="0" lang="zh-TW" altLang="en-US" sz="2000" b="1" smtClean="0">
                <a:solidFill>
                  <a:srgbClr val="7030A0"/>
                </a:solidFill>
                <a:latin typeface="標楷體" pitchFamily="65" charset="-120"/>
                <a:ea typeface="標楷體" pitchFamily="65" charset="-120"/>
              </a:rPr>
              <a:t>號函</a:t>
            </a:r>
          </a:p>
          <a:p>
            <a:pPr eaLnBrk="1" hangingPunct="1">
              <a:lnSpc>
                <a:spcPct val="80000"/>
              </a:lnSpc>
              <a:buFont typeface="Wingdings" pitchFamily="2" charset="2"/>
              <a:buNone/>
            </a:pPr>
            <a:r>
              <a:rPr kumimoji="0" lang="zh-TW" altLang="en-US" sz="2000" smtClean="0">
                <a:latin typeface="標楷體" pitchFamily="65" charset="-120"/>
                <a:ea typeface="標楷體" pitchFamily="65" charset="-120"/>
              </a:rPr>
              <a:t>  </a:t>
            </a:r>
            <a:r>
              <a:rPr kumimoji="0" lang="zh-TW" altLang="en-US" sz="2400" b="1" smtClean="0">
                <a:latin typeface="標楷體" pitchFamily="65" charset="-120"/>
                <a:ea typeface="標楷體" pitchFamily="65" charset="-120"/>
              </a:rPr>
              <a:t>有關事業單位依營業收入提撥福利金，應依營業稅法第</a:t>
            </a:r>
            <a:r>
              <a:rPr kumimoji="0" lang="en-US" altLang="zh-TW" sz="2400" b="1" smtClean="0">
                <a:latin typeface="標楷體" pitchFamily="65" charset="-120"/>
                <a:ea typeface="標楷體" pitchFamily="65" charset="-120"/>
              </a:rPr>
              <a:t>16</a:t>
            </a:r>
            <a:r>
              <a:rPr kumimoji="0" lang="zh-TW" altLang="en-US" sz="2400" b="1" smtClean="0">
                <a:latin typeface="標楷體" pitchFamily="65" charset="-120"/>
                <a:ea typeface="標楷體" pitchFamily="65" charset="-120"/>
              </a:rPr>
              <a:t>條第</a:t>
            </a:r>
            <a:r>
              <a:rPr kumimoji="0" lang="en-US" altLang="zh-TW" sz="2400" b="1" smtClean="0">
                <a:latin typeface="標楷體" pitchFamily="65" charset="-120"/>
                <a:ea typeface="標楷體" pitchFamily="65" charset="-120"/>
              </a:rPr>
              <a:t>1</a:t>
            </a:r>
            <a:r>
              <a:rPr kumimoji="0" lang="zh-TW" altLang="en-US" sz="2400" b="1" smtClean="0">
                <a:latin typeface="標楷體" pitchFamily="65" charset="-120"/>
                <a:ea typeface="標楷體" pitchFamily="65" charset="-120"/>
              </a:rPr>
              <a:t>項但書之規定，</a:t>
            </a:r>
            <a:r>
              <a:rPr kumimoji="0" lang="zh-TW" altLang="en-US" sz="2400" b="1" u="sng" smtClean="0">
                <a:solidFill>
                  <a:srgbClr val="0000CC"/>
                </a:solidFill>
                <a:latin typeface="標楷體" pitchFamily="65" charset="-120"/>
                <a:ea typeface="標楷體" pitchFamily="65" charset="-120"/>
              </a:rPr>
              <a:t>銷售額不含本次銷售之營業稅額</a:t>
            </a:r>
            <a:r>
              <a:rPr kumimoji="0" lang="zh-TW" altLang="en-US" sz="2400" b="1" smtClean="0">
                <a:latin typeface="標楷體" pitchFamily="65" charset="-120"/>
                <a:ea typeface="標楷體" pitchFamily="65" charset="-120"/>
              </a:rPr>
              <a:t>。</a:t>
            </a:r>
          </a:p>
          <a:p>
            <a:pPr eaLnBrk="1" hangingPunct="1">
              <a:lnSpc>
                <a:spcPct val="80000"/>
              </a:lnSpc>
              <a:buFont typeface="Wingdings" pitchFamily="2" charset="2"/>
              <a:buNone/>
            </a:pPr>
            <a:r>
              <a:rPr kumimoji="0" lang="zh-TW" altLang="en-US" sz="2000" b="1" smtClean="0">
                <a:latin typeface="標楷體" pitchFamily="65" charset="-120"/>
                <a:ea typeface="標楷體" pitchFamily="65" charset="-120"/>
              </a:rPr>
              <a:t>（註：營業稅法現為「加值型及非加值型營業稅法」）</a:t>
            </a:r>
            <a:endParaRPr kumimoji="0" lang="en-US" altLang="zh-TW" sz="2000" b="1" smtClean="0">
              <a:latin typeface="標楷體" pitchFamily="65" charset="-120"/>
              <a:ea typeface="標楷體" pitchFamily="65" charset="-120"/>
            </a:endParaRPr>
          </a:p>
          <a:p>
            <a:pPr eaLnBrk="1" hangingPunct="1">
              <a:lnSpc>
                <a:spcPct val="80000"/>
              </a:lnSpc>
              <a:buFont typeface="Wingdings" pitchFamily="2" charset="2"/>
              <a:buNone/>
            </a:pPr>
            <a:endParaRPr kumimoji="0" lang="zh-TW" altLang="en-US" sz="1800" smtClean="0">
              <a:latin typeface="標楷體" pitchFamily="65" charset="-120"/>
              <a:ea typeface="標楷體" pitchFamily="65" charset="-120"/>
            </a:endParaRPr>
          </a:p>
          <a:p>
            <a:pPr eaLnBrk="1" hangingPunct="1">
              <a:lnSpc>
                <a:spcPct val="80000"/>
              </a:lnSpc>
            </a:pPr>
            <a:r>
              <a:rPr kumimoji="0" lang="zh-TW" altLang="en-US" sz="2800" b="1" smtClean="0">
                <a:solidFill>
                  <a:srgbClr val="FF0000"/>
                </a:solidFill>
                <a:latin typeface="標楷體" pitchFamily="65" charset="-120"/>
                <a:ea typeface="標楷體" pitchFamily="65" charset="-120"/>
              </a:rPr>
              <a:t>下腳變價</a:t>
            </a:r>
          </a:p>
          <a:p>
            <a:pPr eaLnBrk="1" hangingPunct="1">
              <a:lnSpc>
                <a:spcPct val="80000"/>
              </a:lnSpc>
              <a:buFont typeface="Wingdings" pitchFamily="2" charset="2"/>
              <a:buNone/>
            </a:pPr>
            <a:r>
              <a:rPr lang="zh-TW" altLang="en-US" sz="2000" smtClean="0">
                <a:latin typeface="標楷體" pitchFamily="65" charset="-120"/>
                <a:ea typeface="標楷體" pitchFamily="65" charset="-120"/>
              </a:rPr>
              <a:t>★</a:t>
            </a:r>
            <a:r>
              <a:rPr kumimoji="0" lang="zh-TW" altLang="en-US" sz="2000" b="1" smtClean="0">
                <a:latin typeface="標楷體" pitchFamily="65" charset="-120"/>
                <a:ea typeface="標楷體" pitchFamily="65" charset="-120"/>
              </a:rPr>
              <a:t> </a:t>
            </a:r>
            <a:r>
              <a:rPr kumimoji="0" lang="zh-TW" altLang="en-US" sz="2000" b="1" smtClean="0">
                <a:solidFill>
                  <a:srgbClr val="7030A0"/>
                </a:solidFill>
                <a:latin typeface="標楷體" pitchFamily="65" charset="-120"/>
                <a:ea typeface="標楷體" pitchFamily="65" charset="-120"/>
              </a:rPr>
              <a:t>前行政院勞工委員會</a:t>
            </a:r>
            <a:r>
              <a:rPr kumimoji="0" lang="en-US" altLang="zh-TW" sz="2000" b="1" smtClean="0">
                <a:solidFill>
                  <a:srgbClr val="7030A0"/>
                </a:solidFill>
                <a:latin typeface="標楷體" pitchFamily="65" charset="-120"/>
                <a:ea typeface="標楷體" pitchFamily="65" charset="-120"/>
              </a:rPr>
              <a:t>84</a:t>
            </a:r>
            <a:r>
              <a:rPr kumimoji="0" lang="zh-TW" altLang="en-US" sz="2000" b="1" smtClean="0">
                <a:solidFill>
                  <a:srgbClr val="7030A0"/>
                </a:solidFill>
                <a:latin typeface="標楷體" pitchFamily="65" charset="-120"/>
                <a:ea typeface="標楷體" pitchFamily="65" charset="-120"/>
              </a:rPr>
              <a:t>年</a:t>
            </a:r>
            <a:r>
              <a:rPr kumimoji="0" lang="en-US" altLang="zh-TW" sz="2000" b="1" smtClean="0">
                <a:solidFill>
                  <a:srgbClr val="7030A0"/>
                </a:solidFill>
                <a:latin typeface="標楷體" pitchFamily="65" charset="-120"/>
                <a:ea typeface="標楷體" pitchFamily="65" charset="-120"/>
              </a:rPr>
              <a:t>6</a:t>
            </a:r>
            <a:r>
              <a:rPr kumimoji="0" lang="zh-TW" altLang="en-US" sz="2000" b="1" smtClean="0">
                <a:solidFill>
                  <a:srgbClr val="7030A0"/>
                </a:solidFill>
                <a:latin typeface="標楷體" pitchFamily="65" charset="-120"/>
                <a:ea typeface="標楷體" pitchFamily="65" charset="-120"/>
              </a:rPr>
              <a:t>月</a:t>
            </a:r>
            <a:r>
              <a:rPr kumimoji="0" lang="en-US" altLang="zh-TW" sz="2000" b="1" smtClean="0">
                <a:solidFill>
                  <a:srgbClr val="7030A0"/>
                </a:solidFill>
                <a:latin typeface="標楷體" pitchFamily="65" charset="-120"/>
                <a:ea typeface="標楷體" pitchFamily="65" charset="-120"/>
              </a:rPr>
              <a:t>14</a:t>
            </a:r>
            <a:r>
              <a:rPr kumimoji="0" lang="zh-TW" altLang="en-US" sz="2000" b="1" smtClean="0">
                <a:solidFill>
                  <a:srgbClr val="7030A0"/>
                </a:solidFill>
                <a:latin typeface="標楷體" pitchFamily="65" charset="-120"/>
                <a:ea typeface="標楷體" pitchFamily="65" charset="-120"/>
              </a:rPr>
              <a:t>日台</a:t>
            </a:r>
            <a:r>
              <a:rPr kumimoji="0" lang="en-US" altLang="zh-TW" sz="2000" b="1" smtClean="0">
                <a:solidFill>
                  <a:srgbClr val="7030A0"/>
                </a:solidFill>
                <a:latin typeface="標楷體" pitchFamily="65" charset="-120"/>
                <a:ea typeface="標楷體" pitchFamily="65" charset="-120"/>
              </a:rPr>
              <a:t>84</a:t>
            </a:r>
            <a:r>
              <a:rPr kumimoji="0" lang="zh-TW" altLang="en-US" sz="2000" b="1" smtClean="0">
                <a:solidFill>
                  <a:srgbClr val="7030A0"/>
                </a:solidFill>
                <a:latin typeface="標楷體" pitchFamily="65" charset="-120"/>
                <a:ea typeface="標楷體" pitchFamily="65" charset="-120"/>
              </a:rPr>
              <a:t>勞福</a:t>
            </a:r>
            <a:r>
              <a:rPr kumimoji="0" lang="en-US" altLang="zh-TW" sz="2000" b="1" smtClean="0">
                <a:solidFill>
                  <a:srgbClr val="7030A0"/>
                </a:solidFill>
                <a:latin typeface="標楷體" pitchFamily="65" charset="-120"/>
                <a:ea typeface="標楷體" pitchFamily="65" charset="-120"/>
              </a:rPr>
              <a:t>1</a:t>
            </a:r>
            <a:r>
              <a:rPr kumimoji="0" lang="zh-TW" altLang="en-US" sz="2000" b="1" smtClean="0">
                <a:solidFill>
                  <a:srgbClr val="7030A0"/>
                </a:solidFill>
                <a:latin typeface="標楷體" pitchFamily="65" charset="-120"/>
                <a:ea typeface="標楷體" pitchFamily="65" charset="-120"/>
              </a:rPr>
              <a:t>字第</a:t>
            </a:r>
            <a:r>
              <a:rPr kumimoji="0" lang="en-US" altLang="zh-TW" sz="2000" b="1" smtClean="0">
                <a:solidFill>
                  <a:srgbClr val="7030A0"/>
                </a:solidFill>
                <a:latin typeface="標楷體" pitchFamily="65" charset="-120"/>
                <a:ea typeface="標楷體" pitchFamily="65" charset="-120"/>
              </a:rPr>
              <a:t>119059</a:t>
            </a:r>
            <a:r>
              <a:rPr kumimoji="0" lang="zh-TW" altLang="en-US" sz="2000" b="1" smtClean="0">
                <a:solidFill>
                  <a:srgbClr val="7030A0"/>
                </a:solidFill>
                <a:latin typeface="標楷體" pitchFamily="65" charset="-120"/>
                <a:ea typeface="標楷體" pitchFamily="65" charset="-120"/>
              </a:rPr>
              <a:t>號函</a:t>
            </a:r>
          </a:p>
          <a:p>
            <a:pPr eaLnBrk="1" hangingPunct="1">
              <a:lnSpc>
                <a:spcPct val="80000"/>
              </a:lnSpc>
              <a:buFont typeface="Wingdings" pitchFamily="2" charset="2"/>
              <a:buNone/>
            </a:pPr>
            <a:r>
              <a:rPr kumimoji="0" lang="zh-TW" altLang="en-US" sz="2000" smtClean="0">
                <a:latin typeface="標楷體" pitchFamily="65" charset="-120"/>
                <a:ea typeface="標楷體" pitchFamily="65" charset="-120"/>
              </a:rPr>
              <a:t>   </a:t>
            </a:r>
            <a:r>
              <a:rPr kumimoji="0" lang="zh-TW" altLang="en-US" sz="2400" b="1" smtClean="0">
                <a:latin typeface="標楷體" pitchFamily="65" charset="-120"/>
                <a:ea typeface="標楷體" pitchFamily="65" charset="-120"/>
              </a:rPr>
              <a:t>查「下腳」係指事業單位在</a:t>
            </a:r>
            <a:r>
              <a:rPr kumimoji="0" lang="zh-TW" altLang="en-US" sz="2400" b="1" u="sng" smtClean="0">
                <a:latin typeface="標楷體" pitchFamily="65" charset="-120"/>
                <a:ea typeface="標楷體" pitchFamily="65" charset="-120"/>
              </a:rPr>
              <a:t>營運過程中</a:t>
            </a:r>
            <a:r>
              <a:rPr kumimoji="0" lang="zh-TW" altLang="en-US" sz="2400" b="1" smtClean="0">
                <a:latin typeface="標楷體" pitchFamily="65" charset="-120"/>
                <a:ea typeface="標楷體" pitchFamily="65" charset="-120"/>
              </a:rPr>
              <a:t>所殘餘之渣滓、廢料，該事業單位無法回收再生，作為其營業項目相關之用途，而尚可資為他用，仍能變價之物。</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eaLnBrk="1" hangingPunct="1"/>
            <a:fld id="{4695B8FD-77B6-4F51-8BEC-110925366610}" type="slidenum">
              <a:rPr kumimoji="0" lang="en-US" altLang="zh-TW" smtClean="0"/>
              <a:pPr eaLnBrk="1" hangingPunct="1"/>
              <a:t>90</a:t>
            </a:fld>
            <a:endParaRPr kumimoji="0" lang="en-US" altLang="zh-TW" smtClean="0"/>
          </a:p>
        </p:txBody>
      </p:sp>
      <p:sp>
        <p:nvSpPr>
          <p:cNvPr id="94211" name="矩形 1"/>
          <p:cNvSpPr>
            <a:spLocks noChangeArrowheads="1"/>
          </p:cNvSpPr>
          <p:nvPr/>
        </p:nvSpPr>
        <p:spPr bwMode="auto">
          <a:xfrm>
            <a:off x="2270125" y="2708275"/>
            <a:ext cx="457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itchFamily="34" charset="0"/>
                <a:ea typeface="新細明體" pitchFamily="18" charset="-120"/>
              </a:defRPr>
            </a:lvl1pPr>
            <a:lvl2pPr marL="742950" indent="-285750" eaLnBrk="0" hangingPunct="0">
              <a:defRPr kumimoji="1">
                <a:solidFill>
                  <a:schemeClr val="tx1"/>
                </a:solidFill>
                <a:latin typeface="Tahoma" pitchFamily="34" charset="0"/>
                <a:ea typeface="新細明體" pitchFamily="18" charset="-120"/>
              </a:defRPr>
            </a:lvl2pPr>
            <a:lvl3pPr marL="1143000" indent="-228600" eaLnBrk="0" hangingPunct="0">
              <a:defRPr kumimoji="1">
                <a:solidFill>
                  <a:schemeClr val="tx1"/>
                </a:solidFill>
                <a:latin typeface="Tahoma" pitchFamily="34" charset="0"/>
                <a:ea typeface="新細明體" pitchFamily="18" charset="-120"/>
              </a:defRPr>
            </a:lvl3pPr>
            <a:lvl4pPr marL="1600200" indent="-228600" eaLnBrk="0" hangingPunct="0">
              <a:defRPr kumimoji="1">
                <a:solidFill>
                  <a:schemeClr val="tx1"/>
                </a:solidFill>
                <a:latin typeface="Tahoma" pitchFamily="34" charset="0"/>
                <a:ea typeface="新細明體" pitchFamily="18" charset="-120"/>
              </a:defRPr>
            </a:lvl4pPr>
            <a:lvl5pPr marL="2057400" indent="-228600" eaLnBrk="0" hangingPunct="0">
              <a:defRPr kumimoji="1">
                <a:solidFill>
                  <a:schemeClr val="tx1"/>
                </a:solidFill>
                <a:latin typeface="Tahoma"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Tahoma"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Tahoma"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Tahoma"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Tahoma" pitchFamily="34" charset="0"/>
                <a:ea typeface="新細明體" pitchFamily="18" charset="-120"/>
              </a:defRPr>
            </a:lvl9pPr>
          </a:lstStyle>
          <a:p>
            <a:pPr algn="ctr" eaLnBrk="1" hangingPunct="1">
              <a:buFont typeface="Wingdings" pitchFamily="2" charset="2"/>
              <a:buNone/>
            </a:pPr>
            <a:r>
              <a:rPr lang="zh-TW" altLang="en-US" sz="7200" b="1">
                <a:ea typeface="標楷體" pitchFamily="65" charset="-120"/>
              </a:rPr>
              <a:t>報告完畢</a:t>
            </a:r>
          </a:p>
          <a:p>
            <a:pPr algn="ctr" eaLnBrk="1" hangingPunct="1">
              <a:buFont typeface="Wingdings" pitchFamily="2" charset="2"/>
              <a:buNone/>
            </a:pPr>
            <a:r>
              <a:rPr lang="zh-TW" altLang="en-US" sz="7200" b="1">
                <a:ea typeface="標楷體" pitchFamily="65" charset="-120"/>
              </a:rPr>
              <a:t>感謝聆聽</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6391</TotalTime>
  <Words>9392</Words>
  <Application>Microsoft Office PowerPoint</Application>
  <PresentationFormat>如螢幕大小 (4:3)</PresentationFormat>
  <Paragraphs>678</Paragraphs>
  <Slides>90</Slides>
  <Notes>6</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90</vt:i4>
      </vt:variant>
    </vt:vector>
  </HeadingPairs>
  <TitlesOfParts>
    <vt:vector size="92" baseType="lpstr">
      <vt:lpstr>Blends</vt:lpstr>
      <vt:lpstr>多媒體項目</vt:lpstr>
      <vt:lpstr>職工福利金條例暨附屬法規說明 </vt:lpstr>
      <vt:lpstr>簡報大綱</vt:lpstr>
      <vt:lpstr>PowerPoint 簡報</vt:lpstr>
      <vt:lpstr>職工福利之緣起</vt:lpstr>
      <vt:lpstr>適用對象</vt:lpstr>
      <vt:lpstr>適用對象</vt:lpstr>
      <vt:lpstr>貳、職工福利金提撥來源</vt:lpstr>
      <vt:lpstr>職工福利金提撥來源說明-1</vt:lpstr>
      <vt:lpstr>職工福利金提撥來源說明-2</vt:lpstr>
      <vt:lpstr>   職工福利金提撥來源說明-3   事業單位增資或減資提撥職工福利金疑義</vt:lpstr>
      <vt:lpstr>參、職工福利委員會設置       (職工福利委員會組織準則)</vt:lpstr>
      <vt:lpstr>PowerPoint 簡報</vt:lpstr>
      <vt:lpstr>一、委員的產生～第4條</vt:lpstr>
      <vt:lpstr>二、委員的就職～第6條</vt:lpstr>
      <vt:lpstr>三、委員交接、遞補</vt:lpstr>
      <vt:lpstr>四、委員會應報主管機關備查事項 ～第11、13條</vt:lpstr>
      <vt:lpstr>職工福利委員會核備預(決)算書</vt:lpstr>
      <vt:lpstr>職工福利委員會核備預(決)算書</vt:lpstr>
      <vt:lpstr>五、委員會組織規章應載明事項</vt:lpstr>
      <vt:lpstr>六、職工福利委員會運作～第10條</vt:lpstr>
      <vt:lpstr>七、職工福利委員會會務人員～第17條</vt:lpstr>
      <vt:lpstr>八、職工福利組織章程(範例)</vt:lpstr>
      <vt:lpstr>八、職工福利組織章程(範例)</vt:lpstr>
      <vt:lpstr>八、職工福利組織章程(範例)</vt:lpstr>
      <vt:lpstr>八、職工福利組織章程(範例)</vt:lpstr>
      <vt:lpstr>八、職工福利組織章程(範例)</vt:lpstr>
      <vt:lpstr>八、職工福利組織章程(範例)</vt:lpstr>
      <vt:lpstr>八、職工福利組織章程(範例)</vt:lpstr>
      <vt:lpstr>八、職工福利組織章程(範例)</vt:lpstr>
      <vt:lpstr>八、職工福利組織章程(範例)</vt:lpstr>
      <vt:lpstr>肆、職工福利金動支範圍、項目及比率</vt:lpstr>
      <vt:lpstr>肆、職工福利金動支範圍、項目及比率</vt:lpstr>
      <vt:lpstr>一、職工福利委員會每年動用之職工福利金</vt:lpstr>
      <vt:lpstr>二、職工福利金動支範圍、項目及比率疑義(一)</vt:lpstr>
      <vt:lpstr>二、職工福利金動支範圍、項目及比率疑義(二)</vt:lpstr>
      <vt:lpstr>二、職工福利金動支範圍、項目及比率疑義(三)</vt:lpstr>
      <vt:lpstr>申報動支歷年累積結存福利金</vt:lpstr>
      <vt:lpstr>申報動支歷年累積結存福利金</vt:lpstr>
      <vt:lpstr>申報動支歷年累積結存福利金</vt:lpstr>
      <vt:lpstr>申報動支歷年累積結存福利金</vt:lpstr>
      <vt:lpstr>三、職工福利享受</vt:lpstr>
      <vt:lpstr>伍、職工福利金保管責任及罰鍰規定</vt:lpstr>
      <vt:lpstr>     歷年職工福利金罰鍰案例</vt:lpstr>
      <vt:lpstr>     歷年職工福利金罰鍰案例</vt:lpstr>
      <vt:lpstr>     歷年職工福利金罰鍰案例</vt:lpstr>
      <vt:lpstr>     歷年職工福利金罰鍰案例</vt:lpstr>
      <vt:lpstr>陸、如何成立職工福利委員會</vt:lpstr>
      <vt:lpstr>PowerPoint 簡報</vt:lpstr>
      <vt:lpstr>PowerPoint 簡報</vt:lpstr>
      <vt:lpstr>PowerPoint 簡報</vt:lpstr>
      <vt:lpstr>PowerPoint 簡報</vt:lpstr>
      <vt:lpstr>PowerPoint 簡報</vt:lpstr>
      <vt:lpstr>柒、職工福利相關法規解釋</vt:lpstr>
      <vt:lpstr>事業單位之職工依法應於薪津內扣繳職工福利金?</vt:lpstr>
      <vt:lpstr>PowerPoint 簡報</vt:lpstr>
      <vt:lpstr>關於分公司申請設置職工福利委員會疑義案</vt:lpstr>
      <vt:lpstr>事業單位職工福利委員會成立在前，產業工會成立於後，其福利委員會委員代表應於任期屆滿後改選重組</vt:lpstr>
      <vt:lpstr>已成立之職工福利委員會，於僱用職工人數未達七人時，應如何處理。 </vt:lpstr>
      <vt:lpstr>財團法人之職工福利委員會，其主任委員及工作人員不得支領主管特支費、交通費、工作獎金、不休假加班費及年終獎金。 </vt:lpstr>
      <vt:lpstr>工會推選之福利委員調離原單位時其委員身分是否自然喪失疑義 </vt:lpstr>
      <vt:lpstr>職工福利委員會在非屬工作時間召開委員會，不視為延長工時工作 </vt:lpstr>
      <vt:lpstr>職工福利金條例第二條第二款「營業收入總額」 </vt:lpstr>
      <vt:lpstr>「下腳」定義 </vt:lpstr>
      <vt:lpstr>職工福利金如有虧損，職工福利委員會應負賠償責任 </vt:lpstr>
      <vt:lpstr>PowerPoint 簡報</vt:lpstr>
      <vt:lpstr>累積結存之福利金提經委員會通過報主管機關核准得動用 </vt:lpstr>
      <vt:lpstr>職工福利金有特定用途與計畫需長期累積者，須報經財政部同意方可免稅 </vt:lpstr>
      <vt:lpstr>PowerPoint 簡報</vt:lpstr>
      <vt:lpstr>職工福利委員會不得補助職工個別旅遊費 </vt:lpstr>
      <vt:lpstr>職工福利委員會舉辦旅遊活動最低組團人數 </vt:lpstr>
      <vt:lpstr>職工福利委員會出售職工福利委員會 資產處理原則 </vt:lpstr>
      <vt:lpstr>長期在國外受訓員工可在國外辦理福利活動 </vt:lpstr>
      <vt:lpstr>職工福利之辦理亦不得因職員工人而有別 </vt:lpstr>
      <vt:lpstr>尾牙聚餐費用不宜動支職工福利金 </vt:lpstr>
      <vt:lpstr>職工福利委員會不得提撥福利金贊助工會舉辦福利事業 </vt:lpstr>
      <vt:lpstr>歷年累積結餘職工福利金不得辦理公司週年慶祝活動 </vt:lpstr>
      <vt:lpstr>職工福利委員會不宜編列預算辦理會務人員自強活動 </vt:lpstr>
      <vt:lpstr>事業單位員工調至乙公司時，其應得之職工福利金，不得移轉至乙公司列帳 </vt:lpstr>
      <vt:lpstr>工讀生應提撥職工福利金享受各項福利措施 </vt:lpstr>
      <vt:lpstr>臨時工是否需提撥職工福利金疑義 </vt:lpstr>
      <vt:lpstr>派遣勞工得否加入要派機構之職工福利委員會 </vt:lpstr>
      <vt:lpstr>職工福利委員會可將歷年辦理退休人員聯誼會擴大適用對象至離職員工 </vt:lpstr>
      <vt:lpstr>各事業單位職工派赴大陸地區工作者其職工福利金之運用疑義 </vt:lpstr>
      <vt:lpstr>職工福利委員會不必將帳目收支及年度決算送工會監事會審查 </vt:lpstr>
      <vt:lpstr>政府機關或公營事業職工福利委員會主任委員不可由會計人員擔任 </vt:lpstr>
      <vt:lpstr>政府機關或公營事業主計人員不可擔任職工福利委員會職員 </vt:lpstr>
      <vt:lpstr>捌、職工福利機構管理系統</vt:lpstr>
      <vt:lpstr> 玖、職工福利業務負責區域</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職工福利委員會運作與功能</dc:title>
  <dc:creator>suncase</dc:creator>
  <cp:lastModifiedBy>林庭溱</cp:lastModifiedBy>
  <cp:revision>435</cp:revision>
  <cp:lastPrinted>2018-08-09T02:45:07Z</cp:lastPrinted>
  <dcterms:created xsi:type="dcterms:W3CDTF">2007-05-27T13:54:03Z</dcterms:created>
  <dcterms:modified xsi:type="dcterms:W3CDTF">2018-08-23T07:27:17Z</dcterms:modified>
</cp:coreProperties>
</file>