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3" r:id="rId3"/>
    <p:sldId id="262" r:id="rId4"/>
    <p:sldId id="261" r:id="rId5"/>
    <p:sldId id="260" r:id="rId6"/>
    <p:sldId id="258" r:id="rId7"/>
    <p:sldId id="259" r:id="rId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C49500"/>
    <a:srgbClr val="FFD85B"/>
    <a:srgbClr val="6A2D97"/>
    <a:srgbClr val="503D00"/>
    <a:srgbClr val="FFDB69"/>
    <a:srgbClr val="FF99FF"/>
    <a:srgbClr val="BF3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6" autoAdjust="0"/>
    <p:restoredTop sz="95262" autoAdjust="0"/>
  </p:normalViewPr>
  <p:slideViewPr>
    <p:cSldViewPr>
      <p:cViewPr>
        <p:scale>
          <a:sx n="100" d="100"/>
          <a:sy n="100" d="100"/>
        </p:scale>
        <p:origin x="-234" y="-1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微軟正黑體" pitchFamily="34" charset="-120"/>
                <a:ea typeface="微軟正黑體" pitchFamily="34" charset="-120"/>
              </a:defRPr>
            </a:pPr>
            <a:r>
              <a:rPr lang="zh-TW" sz="1800" dirty="0">
                <a:latin typeface="微軟正黑體" pitchFamily="34" charset="-120"/>
                <a:ea typeface="微軟正黑體" pitchFamily="34" charset="-120"/>
              </a:rPr>
              <a:t>大樓、</a:t>
            </a:r>
            <a:r>
              <a:rPr lang="zh-TW" sz="1800" dirty="0" smtClean="0">
                <a:latin typeface="微軟正黑體" pitchFamily="34" charset="-120"/>
                <a:ea typeface="微軟正黑體" pitchFamily="34" charset="-120"/>
              </a:rPr>
              <a:t>公寓</a:t>
            </a:r>
            <a:r>
              <a:rPr lang="zh-TW" altLang="en-US" sz="1800" dirty="0" smtClean="0">
                <a:latin typeface="微軟正黑體" pitchFamily="34" charset="-120"/>
                <a:ea typeface="微軟正黑體" pitchFamily="34" charset="-120"/>
              </a:rPr>
              <a:t>、透天</a:t>
            </a:r>
            <a:r>
              <a:rPr lang="zh-TW" sz="1800" dirty="0" smtClean="0">
                <a:latin typeface="微軟正黑體" pitchFamily="34" charset="-120"/>
                <a:ea typeface="微軟正黑體" pitchFamily="34" charset="-120"/>
              </a:rPr>
              <a:t>近</a:t>
            </a:r>
            <a:r>
              <a:rPr lang="en-US" sz="1800" dirty="0">
                <a:latin typeface="微軟正黑體" pitchFamily="34" charset="-120"/>
                <a:ea typeface="微軟正黑體" pitchFamily="34" charset="-120"/>
              </a:rPr>
              <a:t>1</a:t>
            </a:r>
            <a:r>
              <a:rPr lang="zh-TW" sz="1800" dirty="0">
                <a:latin typeface="微軟正黑體" pitchFamily="34" charset="-120"/>
                <a:ea typeface="微軟正黑體" pitchFamily="34" charset="-120"/>
              </a:rPr>
              <a:t>年交易件數</a:t>
            </a:r>
            <a:r>
              <a:rPr lang="zh-TW" sz="1800" dirty="0" smtClean="0">
                <a:latin typeface="微軟正黑體" pitchFamily="34" charset="-120"/>
                <a:ea typeface="微軟正黑體" pitchFamily="34" charset="-120"/>
              </a:rPr>
              <a:t>走勢</a:t>
            </a:r>
            <a:endParaRPr lang="en-US" altLang="zh-TW" sz="1800" dirty="0" smtClean="0">
              <a:latin typeface="微軟正黑體" pitchFamily="34" charset="-120"/>
              <a:ea typeface="微軟正黑體" pitchFamily="34" charset="-120"/>
            </a:endParaRPr>
          </a:p>
        </c:rich>
      </c:tx>
      <c:layout/>
      <c:overlay val="0"/>
    </c:title>
    <c:autoTitleDeleted val="0"/>
    <c:plotArea>
      <c:layout>
        <c:manualLayout>
          <c:layoutTarget val="inner"/>
          <c:xMode val="edge"/>
          <c:yMode val="edge"/>
          <c:x val="9.9063905041886516E-2"/>
          <c:y val="0.23060748531083836"/>
          <c:w val="0.88397822924571623"/>
          <c:h val="0.56896063272520381"/>
        </c:manualLayout>
      </c:layout>
      <c:barChart>
        <c:barDir val="col"/>
        <c:grouping val="stacked"/>
        <c:varyColors val="0"/>
        <c:ser>
          <c:idx val="0"/>
          <c:order val="0"/>
          <c:tx>
            <c:strRef>
              <c:f>工作表1!$B$1</c:f>
              <c:strCache>
                <c:ptCount val="1"/>
                <c:pt idx="0">
                  <c:v>大樓</c:v>
                </c:pt>
              </c:strCache>
            </c:strRef>
          </c:tx>
          <c:spPr>
            <a:solidFill>
              <a:srgbClr val="FF9900"/>
            </a:solidFill>
          </c:spPr>
          <c:invertIfNegative val="0"/>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工作表1!$B$2:$B$20</c:f>
              <c:numCache>
                <c:formatCode>General</c:formatCode>
                <c:ptCount val="13"/>
                <c:pt idx="0">
                  <c:v>148</c:v>
                </c:pt>
                <c:pt idx="1">
                  <c:v>276</c:v>
                </c:pt>
                <c:pt idx="2">
                  <c:v>209</c:v>
                </c:pt>
                <c:pt idx="3">
                  <c:v>217</c:v>
                </c:pt>
                <c:pt idx="4">
                  <c:v>128</c:v>
                </c:pt>
                <c:pt idx="5">
                  <c:v>127</c:v>
                </c:pt>
                <c:pt idx="6">
                  <c:v>118</c:v>
                </c:pt>
                <c:pt idx="7">
                  <c:v>75</c:v>
                </c:pt>
                <c:pt idx="8">
                  <c:v>55</c:v>
                </c:pt>
                <c:pt idx="9">
                  <c:v>60</c:v>
                </c:pt>
                <c:pt idx="10">
                  <c:v>37</c:v>
                </c:pt>
                <c:pt idx="11">
                  <c:v>81</c:v>
                </c:pt>
                <c:pt idx="12">
                  <c:v>50</c:v>
                </c:pt>
              </c:numCache>
            </c:numRef>
          </c:val>
        </c:ser>
        <c:ser>
          <c:idx val="1"/>
          <c:order val="1"/>
          <c:tx>
            <c:strRef>
              <c:f>工作表1!$C$1</c:f>
              <c:strCache>
                <c:ptCount val="1"/>
                <c:pt idx="0">
                  <c:v>公寓</c:v>
                </c:pt>
              </c:strCache>
            </c:strRef>
          </c:tx>
          <c:spPr>
            <a:solidFill>
              <a:schemeClr val="accent4"/>
            </a:solidFill>
          </c:spPr>
          <c:invertIfNegative val="0"/>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工作表1!$C$2:$C$20</c:f>
              <c:numCache>
                <c:formatCode>General</c:formatCode>
                <c:ptCount val="13"/>
                <c:pt idx="0">
                  <c:v>22</c:v>
                </c:pt>
                <c:pt idx="1">
                  <c:v>10</c:v>
                </c:pt>
                <c:pt idx="2">
                  <c:v>16</c:v>
                </c:pt>
                <c:pt idx="3">
                  <c:v>23</c:v>
                </c:pt>
                <c:pt idx="4">
                  <c:v>17</c:v>
                </c:pt>
                <c:pt idx="5">
                  <c:v>13</c:v>
                </c:pt>
                <c:pt idx="6">
                  <c:v>20</c:v>
                </c:pt>
                <c:pt idx="7">
                  <c:v>27</c:v>
                </c:pt>
                <c:pt idx="8">
                  <c:v>22</c:v>
                </c:pt>
                <c:pt idx="9">
                  <c:v>18</c:v>
                </c:pt>
                <c:pt idx="10">
                  <c:v>12</c:v>
                </c:pt>
                <c:pt idx="11">
                  <c:v>23</c:v>
                </c:pt>
                <c:pt idx="12">
                  <c:v>12</c:v>
                </c:pt>
              </c:numCache>
            </c:numRef>
          </c:val>
        </c:ser>
        <c:ser>
          <c:idx val="2"/>
          <c:order val="2"/>
          <c:tx>
            <c:strRef>
              <c:f>工作表1!$D$1</c:f>
              <c:strCache>
                <c:ptCount val="1"/>
                <c:pt idx="0">
                  <c:v>透天</c:v>
                </c:pt>
              </c:strCache>
            </c:strRef>
          </c:tx>
          <c:spPr>
            <a:solidFill>
              <a:srgbClr val="BF3744"/>
            </a:solidFill>
          </c:spPr>
          <c:invertIfNegative val="0"/>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工作表1!$D$2:$D$20</c:f>
              <c:numCache>
                <c:formatCode>General</c:formatCode>
                <c:ptCount val="13"/>
                <c:pt idx="0">
                  <c:v>31</c:v>
                </c:pt>
                <c:pt idx="1">
                  <c:v>30</c:v>
                </c:pt>
                <c:pt idx="2">
                  <c:v>31</c:v>
                </c:pt>
                <c:pt idx="3">
                  <c:v>47</c:v>
                </c:pt>
                <c:pt idx="4">
                  <c:v>39</c:v>
                </c:pt>
                <c:pt idx="5">
                  <c:v>47</c:v>
                </c:pt>
                <c:pt idx="6">
                  <c:v>44</c:v>
                </c:pt>
                <c:pt idx="7">
                  <c:v>36</c:v>
                </c:pt>
                <c:pt idx="8">
                  <c:v>41</c:v>
                </c:pt>
                <c:pt idx="9">
                  <c:v>43</c:v>
                </c:pt>
                <c:pt idx="10">
                  <c:v>19</c:v>
                </c:pt>
                <c:pt idx="11">
                  <c:v>42</c:v>
                </c:pt>
                <c:pt idx="12">
                  <c:v>28</c:v>
                </c:pt>
              </c:numCache>
            </c:numRef>
          </c:val>
        </c:ser>
        <c:dLbls>
          <c:showLegendKey val="0"/>
          <c:showVal val="0"/>
          <c:showCatName val="0"/>
          <c:showSerName val="0"/>
          <c:showPercent val="0"/>
          <c:showBubbleSize val="0"/>
        </c:dLbls>
        <c:gapWidth val="150"/>
        <c:overlap val="100"/>
        <c:axId val="155104384"/>
        <c:axId val="155105920"/>
      </c:barChart>
      <c:catAx>
        <c:axId val="155104384"/>
        <c:scaling>
          <c:orientation val="minMax"/>
        </c:scaling>
        <c:delete val="0"/>
        <c:axPos val="b"/>
        <c:numFmt formatCode="@" sourceLinked="1"/>
        <c:majorTickMark val="none"/>
        <c:minorTickMark val="none"/>
        <c:tickLblPos val="nextTo"/>
        <c:txPr>
          <a:bodyPr/>
          <a:lstStyle/>
          <a:p>
            <a:pPr>
              <a:defRPr sz="1100"/>
            </a:pPr>
            <a:endParaRPr lang="zh-TW"/>
          </a:p>
        </c:txPr>
        <c:crossAx val="155105920"/>
        <c:crosses val="autoZero"/>
        <c:auto val="1"/>
        <c:lblAlgn val="ctr"/>
        <c:lblOffset val="100"/>
        <c:noMultiLvlLbl val="0"/>
      </c:catAx>
      <c:valAx>
        <c:axId val="155105920"/>
        <c:scaling>
          <c:orientation val="minMax"/>
          <c:min val="0"/>
        </c:scaling>
        <c:delete val="0"/>
        <c:axPos val="l"/>
        <c:majorGridlines/>
        <c:numFmt formatCode="General" sourceLinked="1"/>
        <c:majorTickMark val="none"/>
        <c:minorTickMark val="none"/>
        <c:tickLblPos val="nextTo"/>
        <c:crossAx val="155104384"/>
        <c:crosses val="autoZero"/>
        <c:crossBetween val="between"/>
      </c:valAx>
      <c:spPr>
        <a:solidFill>
          <a:schemeClr val="bg1"/>
        </a:solidFill>
      </c:spPr>
    </c:plotArea>
    <c:legend>
      <c:legendPos val="b"/>
      <c:layout/>
      <c:overlay val="0"/>
      <c:spPr>
        <a:noFill/>
      </c:spPr>
      <c:txPr>
        <a:bodyPr/>
        <a:lstStyle/>
        <a:p>
          <a:pPr>
            <a:defRPr sz="1600">
              <a:latin typeface="微軟正黑體" pitchFamily="34" charset="-120"/>
              <a:ea typeface="微軟正黑體" pitchFamily="34" charset="-120"/>
            </a:defRPr>
          </a:pPr>
          <a:endParaRPr lang="zh-TW"/>
        </a:p>
      </c:txPr>
    </c:legend>
    <c:plotVisOnly val="1"/>
    <c:dispBlanksAs val="gap"/>
    <c:showDLblsOverMax val="0"/>
  </c:chart>
  <c:spPr>
    <a:solidFill>
      <a:schemeClr val="accent6">
        <a:lumMod val="20000"/>
        <a:lumOff val="80000"/>
      </a:schemeClr>
    </a:solidFill>
  </c:spPr>
  <c:txPr>
    <a:bodyPr/>
    <a:lstStyle/>
    <a:p>
      <a:pPr>
        <a:defRPr sz="1800"/>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微軟正黑體" pitchFamily="34" charset="-120"/>
                <a:ea typeface="微軟正黑體" pitchFamily="34" charset="-120"/>
              </a:defRPr>
            </a:pPr>
            <a:r>
              <a:rPr lang="zh-TW" altLang="en-US" sz="1800" dirty="0" smtClean="0">
                <a:latin typeface="微軟正黑體" pitchFamily="34" charset="-120"/>
                <a:ea typeface="微軟正黑體" pitchFamily="34" charset="-120"/>
              </a:rPr>
              <a:t>大樓、公寓近</a:t>
            </a:r>
            <a:r>
              <a:rPr lang="en-US" altLang="zh-TW" sz="1800" dirty="0" smtClean="0">
                <a:latin typeface="微軟正黑體" pitchFamily="34" charset="-120"/>
                <a:ea typeface="微軟正黑體" pitchFamily="34" charset="-120"/>
              </a:rPr>
              <a:t>1</a:t>
            </a:r>
            <a:r>
              <a:rPr lang="zh-TW" altLang="en-US" sz="1800" dirty="0" smtClean="0">
                <a:latin typeface="微軟正黑體" pitchFamily="34" charset="-120"/>
                <a:ea typeface="微軟正黑體" pitchFamily="34" charset="-120"/>
              </a:rPr>
              <a:t>年交易均價走勢</a:t>
            </a:r>
            <a:endParaRPr lang="zh-TW" altLang="en-US" sz="1800" dirty="0">
              <a:latin typeface="微軟正黑體" pitchFamily="34" charset="-120"/>
              <a:ea typeface="微軟正黑體" pitchFamily="34" charset="-120"/>
            </a:endParaRPr>
          </a:p>
        </c:rich>
      </c:tx>
      <c:layout/>
      <c:overlay val="0"/>
    </c:title>
    <c:autoTitleDeleted val="0"/>
    <c:plotArea>
      <c:layout>
        <c:manualLayout>
          <c:layoutTarget val="inner"/>
          <c:xMode val="edge"/>
          <c:yMode val="edge"/>
          <c:x val="6.9514266506658373E-2"/>
          <c:y val="0.17720435826408126"/>
          <c:w val="0.92840082015957859"/>
          <c:h val="0.62340609418282544"/>
        </c:manualLayout>
      </c:layout>
      <c:lineChart>
        <c:grouping val="standard"/>
        <c:varyColors val="0"/>
        <c:ser>
          <c:idx val="0"/>
          <c:order val="0"/>
          <c:tx>
            <c:strRef>
              <c:f>工作表1!$B$1</c:f>
              <c:strCache>
                <c:ptCount val="1"/>
                <c:pt idx="0">
                  <c:v>大樓</c:v>
                </c:pt>
              </c:strCache>
            </c:strRef>
          </c:tx>
          <c:spPr>
            <a:ln>
              <a:solidFill>
                <a:schemeClr val="accent6"/>
              </a:solidFill>
            </a:ln>
          </c:spPr>
          <c:marker>
            <c:spPr>
              <a:solidFill>
                <a:schemeClr val="accent6"/>
              </a:solidFill>
              <a:ln>
                <a:solidFill>
                  <a:schemeClr val="accent6"/>
                </a:solidFill>
              </a:ln>
            </c:spPr>
          </c:marker>
          <c:trendline>
            <c:spPr>
              <a:ln w="28575">
                <a:solidFill>
                  <a:srgbClr val="FF0000"/>
                </a:solidFill>
                <a:prstDash val="dash"/>
                <a:tailEnd type="stealth" w="lg" len="lg"/>
              </a:ln>
            </c:spPr>
            <c:trendlineType val="linear"/>
            <c:dispRSqr val="0"/>
            <c:dispEq val="0"/>
          </c:trendline>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工作表1!$B$2:$B$20</c:f>
              <c:numCache>
                <c:formatCode>0.00_);\(0.00\)</c:formatCode>
                <c:ptCount val="13"/>
                <c:pt idx="0">
                  <c:v>17.260000000000002</c:v>
                </c:pt>
                <c:pt idx="1">
                  <c:v>16.18</c:v>
                </c:pt>
                <c:pt idx="2">
                  <c:v>17.28</c:v>
                </c:pt>
                <c:pt idx="3">
                  <c:v>17.399999999999999</c:v>
                </c:pt>
                <c:pt idx="4">
                  <c:v>19.149999999999999</c:v>
                </c:pt>
                <c:pt idx="5">
                  <c:v>19.100000000000001</c:v>
                </c:pt>
                <c:pt idx="6" formatCode="General">
                  <c:v>19.45</c:v>
                </c:pt>
                <c:pt idx="7" formatCode="General">
                  <c:v>19.53</c:v>
                </c:pt>
                <c:pt idx="8" formatCode="General">
                  <c:v>18.71</c:v>
                </c:pt>
                <c:pt idx="9" formatCode="General">
                  <c:v>19.399999999999999</c:v>
                </c:pt>
                <c:pt idx="10" formatCode="General">
                  <c:v>19.82</c:v>
                </c:pt>
                <c:pt idx="11" formatCode="General">
                  <c:v>19.75</c:v>
                </c:pt>
                <c:pt idx="12" formatCode="General">
                  <c:v>19.93</c:v>
                </c:pt>
              </c:numCache>
            </c:numRef>
          </c:val>
          <c:smooth val="0"/>
        </c:ser>
        <c:ser>
          <c:idx val="1"/>
          <c:order val="1"/>
          <c:tx>
            <c:strRef>
              <c:f>工作表1!$C$1</c:f>
              <c:strCache>
                <c:ptCount val="1"/>
                <c:pt idx="0">
                  <c:v>公寓</c:v>
                </c:pt>
              </c:strCache>
            </c:strRef>
          </c:tx>
          <c:spPr>
            <a:ln>
              <a:solidFill>
                <a:schemeClr val="accent4"/>
              </a:solidFill>
            </a:ln>
          </c:spPr>
          <c:marker>
            <c:spPr>
              <a:solidFill>
                <a:schemeClr val="accent4"/>
              </a:solidFill>
              <a:ln>
                <a:solidFill>
                  <a:schemeClr val="accent4"/>
                </a:solidFill>
              </a:ln>
            </c:spPr>
          </c:marker>
          <c:trendline>
            <c:spPr>
              <a:ln w="28575">
                <a:solidFill>
                  <a:srgbClr val="FF0000"/>
                </a:solidFill>
                <a:prstDash val="dash"/>
                <a:tailEnd type="stealth" w="lg" len="lg"/>
              </a:ln>
            </c:spPr>
            <c:trendlineType val="linear"/>
            <c:dispRSqr val="0"/>
            <c:dispEq val="0"/>
          </c:trendline>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工作表1!$C$2:$C$20</c:f>
              <c:numCache>
                <c:formatCode>0.00_);\(0.00\)</c:formatCode>
                <c:ptCount val="13"/>
                <c:pt idx="0">
                  <c:v>11.19</c:v>
                </c:pt>
                <c:pt idx="1">
                  <c:v>13.79</c:v>
                </c:pt>
                <c:pt idx="2">
                  <c:v>11.98</c:v>
                </c:pt>
                <c:pt idx="3">
                  <c:v>15.12</c:v>
                </c:pt>
                <c:pt idx="4">
                  <c:v>14.08</c:v>
                </c:pt>
                <c:pt idx="5">
                  <c:v>14.35</c:v>
                </c:pt>
                <c:pt idx="6" formatCode="General">
                  <c:v>14.13</c:v>
                </c:pt>
                <c:pt idx="7" formatCode="General">
                  <c:v>13.46</c:v>
                </c:pt>
                <c:pt idx="8" formatCode="General">
                  <c:v>13.45</c:v>
                </c:pt>
                <c:pt idx="9" formatCode="General">
                  <c:v>14.76</c:v>
                </c:pt>
                <c:pt idx="10" formatCode="General">
                  <c:v>14.68</c:v>
                </c:pt>
                <c:pt idx="11" formatCode="General">
                  <c:v>13.88</c:v>
                </c:pt>
                <c:pt idx="12" formatCode="General">
                  <c:v>13.79</c:v>
                </c:pt>
              </c:numCache>
            </c:numRef>
          </c:val>
          <c:smooth val="0"/>
        </c:ser>
        <c:dLbls>
          <c:showLegendKey val="0"/>
          <c:showVal val="0"/>
          <c:showCatName val="0"/>
          <c:showSerName val="0"/>
          <c:showPercent val="0"/>
          <c:showBubbleSize val="0"/>
        </c:dLbls>
        <c:marker val="1"/>
        <c:smooth val="0"/>
        <c:axId val="155571328"/>
        <c:axId val="155572864"/>
      </c:lineChart>
      <c:catAx>
        <c:axId val="155571328"/>
        <c:scaling>
          <c:orientation val="minMax"/>
        </c:scaling>
        <c:delete val="0"/>
        <c:axPos val="b"/>
        <c:numFmt formatCode="@" sourceLinked="1"/>
        <c:majorTickMark val="none"/>
        <c:minorTickMark val="none"/>
        <c:tickLblPos val="nextTo"/>
        <c:crossAx val="155572864"/>
        <c:crosses val="autoZero"/>
        <c:auto val="1"/>
        <c:lblAlgn val="ctr"/>
        <c:lblOffset val="100"/>
        <c:noMultiLvlLbl val="0"/>
      </c:catAx>
      <c:valAx>
        <c:axId val="155572864"/>
        <c:scaling>
          <c:orientation val="minMax"/>
          <c:min val="8"/>
        </c:scaling>
        <c:delete val="0"/>
        <c:axPos val="l"/>
        <c:majorGridlines/>
        <c:numFmt formatCode="0.00_);\(0.00\)" sourceLinked="1"/>
        <c:majorTickMark val="none"/>
        <c:minorTickMark val="none"/>
        <c:tickLblPos val="nextTo"/>
        <c:spPr>
          <a:ln w="9525">
            <a:noFill/>
          </a:ln>
        </c:spPr>
        <c:crossAx val="155571328"/>
        <c:crosses val="autoZero"/>
        <c:crossBetween val="between"/>
      </c:valAx>
      <c:spPr>
        <a:solidFill>
          <a:schemeClr val="bg1"/>
        </a:solidFill>
      </c:spPr>
    </c:plotArea>
    <c:legend>
      <c:legendPos val="b"/>
      <c:legendEntry>
        <c:idx val="2"/>
        <c:delete val="1"/>
      </c:legendEntry>
      <c:legendEntry>
        <c:idx val="3"/>
        <c:delete val="1"/>
      </c:legendEntry>
      <c:layout/>
      <c:overlay val="0"/>
    </c:legend>
    <c:plotVisOnly val="1"/>
    <c:dispBlanksAs val="gap"/>
    <c:showDLblsOverMax val="0"/>
  </c:chart>
  <c:spPr>
    <a:solidFill>
      <a:schemeClr val="accent6">
        <a:lumMod val="20000"/>
        <a:lumOff val="80000"/>
      </a:schemeClr>
    </a:solidFill>
  </c:spPr>
  <c:txPr>
    <a:bodyPr/>
    <a:lstStyle/>
    <a:p>
      <a:pPr>
        <a:defRPr sz="10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新成屋</c:v>
                </c:pt>
              </c:strCache>
            </c:strRef>
          </c:tx>
          <c:spPr>
            <a:ln>
              <a:solidFill>
                <a:schemeClr val="accent6"/>
              </a:solidFill>
            </a:ln>
          </c:spPr>
          <c:marker>
            <c:spPr>
              <a:solidFill>
                <a:schemeClr val="accent6"/>
              </a:solidFill>
              <a:ln>
                <a:solidFill>
                  <a:schemeClr val="accent6"/>
                </a:solidFill>
              </a:ln>
            </c:spPr>
          </c:marker>
          <c:dLbls>
            <c:dLbl>
              <c:idx val="0"/>
              <c:layout>
                <c:manualLayout>
                  <c:x val="-4.4960226130663153E-2"/>
                  <c:y val="-6.0621200236120373E-2"/>
                </c:manualLayout>
              </c:layout>
              <c:showLegendKey val="0"/>
              <c:showVal val="1"/>
              <c:showCatName val="0"/>
              <c:showSerName val="0"/>
              <c:showPercent val="0"/>
              <c:showBubbleSize val="0"/>
            </c:dLbl>
            <c:dLbl>
              <c:idx val="1"/>
              <c:layout>
                <c:manualLayout>
                  <c:x val="-3.8299451889083423E-2"/>
                  <c:y val="-6.8704026934269746E-2"/>
                </c:manualLayout>
              </c:layout>
              <c:showLegendKey val="0"/>
              <c:showVal val="1"/>
              <c:showCatName val="0"/>
              <c:showSerName val="0"/>
              <c:showPercent val="0"/>
              <c:showBubbleSize val="0"/>
            </c:dLbl>
            <c:dLbl>
              <c:idx val="2"/>
              <c:layout>
                <c:manualLayout>
                  <c:x val="-3.6634258328688489E-2"/>
                  <c:y val="6.0621200236120373E-2"/>
                </c:manualLayout>
              </c:layout>
              <c:tx>
                <c:rich>
                  <a:bodyPr/>
                  <a:lstStyle/>
                  <a:p>
                    <a:r>
                      <a:rPr lang="en-US" altLang="en-US" dirty="0" smtClean="0"/>
                      <a:t>20.15</a:t>
                    </a:r>
                    <a:endParaRPr lang="en-US" altLang="en-US" dirty="0"/>
                  </a:p>
                </c:rich>
              </c:tx>
              <c:showLegendKey val="0"/>
              <c:showVal val="1"/>
              <c:showCatName val="0"/>
              <c:showSerName val="0"/>
              <c:showPercent val="0"/>
              <c:showBubbleSize val="0"/>
            </c:dLbl>
            <c:dLbl>
              <c:idx val="3"/>
              <c:layout>
                <c:manualLayout>
                  <c:x val="-3.4969064768293527E-2"/>
                  <c:y val="-7.274544028334444E-2"/>
                </c:manualLayout>
              </c:layout>
              <c:showLegendKey val="0"/>
              <c:showVal val="1"/>
              <c:showCatName val="0"/>
              <c:showSerName val="0"/>
              <c:showPercent val="0"/>
              <c:showBubbleSize val="0"/>
            </c:dLbl>
            <c:dLbl>
              <c:idx val="4"/>
              <c:layout>
                <c:manualLayout>
                  <c:x val="-3.16386776475037E-2"/>
                  <c:y val="-6.8704026934269746E-2"/>
                </c:manualLayout>
              </c:layout>
              <c:showLegendKey val="0"/>
              <c:showVal val="1"/>
              <c:showCatName val="0"/>
              <c:showSerName val="0"/>
              <c:showPercent val="0"/>
              <c:showBubbleSize val="0"/>
            </c:dLbl>
            <c:dLbl>
              <c:idx val="5"/>
              <c:layout>
                <c:manualLayout>
                  <c:x val="-4.4960226130663153E-2"/>
                  <c:y val="4.0414133490746913E-2"/>
                </c:manualLayout>
              </c:layout>
              <c:showLegendKey val="0"/>
              <c:showVal val="1"/>
              <c:showCatName val="0"/>
              <c:showSerName val="0"/>
              <c:showPercent val="0"/>
              <c:showBubbleSize val="0"/>
            </c:dLbl>
            <c:dLbl>
              <c:idx val="6"/>
              <c:layout>
                <c:manualLayout>
                  <c:x val="-3.6634258328688489E-2"/>
                  <c:y val="6.0621200236120373E-2"/>
                </c:manualLayout>
              </c:layout>
              <c:showLegendKey val="0"/>
              <c:showVal val="1"/>
              <c:showCatName val="0"/>
              <c:showSerName val="0"/>
              <c:showPercent val="0"/>
              <c:showBubbleSize val="0"/>
            </c:dLbl>
            <c:dLbl>
              <c:idx val="7"/>
              <c:layout>
                <c:manualLayout>
                  <c:x val="-2.4977903405923971E-2"/>
                  <c:y val="3.637272014167222E-2"/>
                </c:manualLayout>
              </c:layout>
              <c:showLegendKey val="0"/>
              <c:showVal val="1"/>
              <c:showCatName val="0"/>
              <c:showSerName val="0"/>
              <c:showPercent val="0"/>
              <c:showBubbleSize val="0"/>
            </c:dLbl>
            <c:dLbl>
              <c:idx val="8"/>
              <c:layout>
                <c:manualLayout>
                  <c:x val="-4.4960226130663153E-2"/>
                  <c:y val="-4.8496960188896314E-2"/>
                </c:manualLayout>
              </c:layout>
              <c:showLegendKey val="0"/>
              <c:showVal val="1"/>
              <c:showCatName val="0"/>
              <c:showSerName val="0"/>
              <c:showPercent val="0"/>
              <c:showBubbleSize val="0"/>
            </c:dLbl>
            <c:dLbl>
              <c:idx val="9"/>
              <c:layout>
                <c:manualLayout>
                  <c:x val="-4.1629839009873285E-2"/>
                  <c:y val="5.2538373537970952E-2"/>
                </c:manualLayout>
              </c:layout>
              <c:showLegendKey val="0"/>
              <c:showVal val="1"/>
              <c:showCatName val="0"/>
              <c:showSerName val="0"/>
              <c:showPercent val="0"/>
              <c:showBubbleSize val="0"/>
            </c:dLbl>
            <c:dLbl>
              <c:idx val="10"/>
              <c:layout>
                <c:manualLayout>
                  <c:x val="-3.9964645449478357E-2"/>
                  <c:y val="-4.041413349074692E-2"/>
                </c:manualLayout>
              </c:layout>
              <c:showLegendKey val="0"/>
              <c:showVal val="1"/>
              <c:showCatName val="0"/>
              <c:showSerName val="0"/>
              <c:showPercent val="0"/>
              <c:showBubbleSize val="0"/>
            </c:dLbl>
            <c:dLbl>
              <c:idx val="11"/>
              <c:layout>
                <c:manualLayout>
                  <c:x val="-2.8308290526713836E-2"/>
                  <c:y val="-3.637272014167222E-2"/>
                </c:manualLayout>
              </c:layout>
              <c:showLegendKey val="0"/>
              <c:showVal val="1"/>
              <c:showCatName val="0"/>
              <c:showSerName val="0"/>
              <c:showPercent val="0"/>
              <c:showBubbleSize val="0"/>
            </c:dLbl>
            <c:dLbl>
              <c:idx val="12"/>
              <c:layout>
                <c:manualLayout>
                  <c:x val="-1.6651935603949435E-2"/>
                  <c:y val="-4.8496960188896307E-2"/>
                </c:manualLayout>
              </c:layout>
              <c:numFmt formatCode="General" sourceLinked="0"/>
              <c:spPr/>
              <c:txPr>
                <a:bodyPr/>
                <a:lstStyle/>
                <a:p>
                  <a:pPr algn="ctr" rtl="0">
                    <a:defRPr lang="en-US" altLang="en-US" sz="1400" b="0" i="0" u="none" strike="noStrike" kern="1200" baseline="0" dirty="0">
                      <a:solidFill>
                        <a:prstClr val="black"/>
                      </a:solidFill>
                      <a:latin typeface="+mn-lt"/>
                      <a:ea typeface="+mn-ea"/>
                      <a:cs typeface="+mn-cs"/>
                    </a:defRPr>
                  </a:pPr>
                  <a:endParaRPr lang="zh-TW"/>
                </a:p>
              </c:txPr>
              <c:showLegendKey val="0"/>
              <c:showVal val="1"/>
              <c:showCatName val="0"/>
              <c:showSerName val="0"/>
              <c:showPercent val="0"/>
              <c:showBubbleSize val="0"/>
            </c:dLbl>
            <c:txPr>
              <a:bodyPr/>
              <a:lstStyle/>
              <a:p>
                <a:pPr>
                  <a:defRPr sz="1400"/>
                </a:pPr>
                <a:endParaRPr lang="zh-TW"/>
              </a:p>
            </c:txPr>
            <c:showLegendKey val="0"/>
            <c:showVal val="1"/>
            <c:showCatName val="0"/>
            <c:showSerName val="0"/>
            <c:showPercent val="0"/>
            <c:showBubbleSize val="0"/>
            <c:showLeaderLines val="0"/>
          </c:dLbls>
          <c:trendline>
            <c:spPr>
              <a:ln w="28575">
                <a:solidFill>
                  <a:srgbClr val="FF0000"/>
                </a:solidFill>
                <a:prstDash val="dash"/>
                <a:headEnd type="none" w="med" len="med"/>
                <a:tailEnd type="stealth" w="lg" len="lg"/>
              </a:ln>
            </c:spPr>
            <c:trendlineType val="linear"/>
            <c:dispRSqr val="0"/>
            <c:dispEq val="0"/>
          </c:trendline>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工作表1!$B$2:$B$20</c:f>
              <c:numCache>
                <c:formatCode>General</c:formatCode>
                <c:ptCount val="13"/>
                <c:pt idx="0">
                  <c:v>21.16</c:v>
                </c:pt>
                <c:pt idx="1">
                  <c:v>20.619999999999997</c:v>
                </c:pt>
                <c:pt idx="2">
                  <c:v>21.53</c:v>
                </c:pt>
                <c:pt idx="3">
                  <c:v>22.17</c:v>
                </c:pt>
                <c:pt idx="4">
                  <c:v>21.509999999999998</c:v>
                </c:pt>
                <c:pt idx="5">
                  <c:v>22.51</c:v>
                </c:pt>
                <c:pt idx="6">
                  <c:v>22.95</c:v>
                </c:pt>
                <c:pt idx="7">
                  <c:v>26.14</c:v>
                </c:pt>
                <c:pt idx="8">
                  <c:v>24.28</c:v>
                </c:pt>
                <c:pt idx="9">
                  <c:v>27.9</c:v>
                </c:pt>
                <c:pt idx="10">
                  <c:v>26.7</c:v>
                </c:pt>
                <c:pt idx="11">
                  <c:v>23.95</c:v>
                </c:pt>
                <c:pt idx="12">
                  <c:v>24.52</c:v>
                </c:pt>
              </c:numCache>
            </c:numRef>
          </c:val>
          <c:smooth val="0"/>
        </c:ser>
        <c:ser>
          <c:idx val="1"/>
          <c:order val="1"/>
          <c:tx>
            <c:strRef>
              <c:f>工作表1!$C$1</c:f>
              <c:strCache>
                <c:ptCount val="1"/>
                <c:pt idx="0">
                  <c:v>中古屋</c:v>
                </c:pt>
              </c:strCache>
            </c:strRef>
          </c:tx>
          <c:dLbls>
            <c:dLbl>
              <c:idx val="0"/>
              <c:layout>
                <c:manualLayout>
                  <c:x val="-4.1629839009873285E-2"/>
                  <c:y val="-4.8496960188896293E-2"/>
                </c:manualLayout>
              </c:layout>
              <c:showLegendKey val="0"/>
              <c:showVal val="1"/>
              <c:showCatName val="0"/>
              <c:showSerName val="0"/>
              <c:showPercent val="0"/>
              <c:showBubbleSize val="0"/>
            </c:dLbl>
            <c:dLbl>
              <c:idx val="1"/>
              <c:layout>
                <c:manualLayout>
                  <c:x val="-5.8281774613822598E-2"/>
                  <c:y val="3.6372401920148671E-2"/>
                </c:manualLayout>
              </c:layout>
              <c:showLegendKey val="0"/>
              <c:showVal val="1"/>
              <c:showCatName val="0"/>
              <c:showSerName val="0"/>
              <c:showPercent val="0"/>
              <c:showBubbleSize val="0"/>
            </c:dLbl>
            <c:dLbl>
              <c:idx val="2"/>
              <c:layout>
                <c:manualLayout>
                  <c:x val="-4.3295032570268219E-2"/>
                  <c:y val="4.4455546839821607E-2"/>
                </c:manualLayout>
              </c:layout>
              <c:showLegendKey val="0"/>
              <c:showVal val="1"/>
              <c:showCatName val="0"/>
              <c:showSerName val="0"/>
              <c:showPercent val="0"/>
              <c:showBubbleSize val="0"/>
            </c:dLbl>
            <c:dLbl>
              <c:idx val="3"/>
              <c:layout>
                <c:manualLayout>
                  <c:x val="-4.3295032570268191E-2"/>
                  <c:y val="-6.0621200236120373E-2"/>
                </c:manualLayout>
              </c:layout>
              <c:showLegendKey val="0"/>
              <c:showVal val="1"/>
              <c:showCatName val="0"/>
              <c:showSerName val="0"/>
              <c:showPercent val="0"/>
              <c:showBubbleSize val="0"/>
            </c:dLbl>
            <c:dLbl>
              <c:idx val="4"/>
              <c:layout>
                <c:manualLayout>
                  <c:x val="-3.8299451889083423E-2"/>
                  <c:y val="4.8496960188896293E-2"/>
                </c:manualLayout>
              </c:layout>
              <c:showLegendKey val="0"/>
              <c:showVal val="1"/>
              <c:showCatName val="0"/>
              <c:showSerName val="0"/>
              <c:showPercent val="0"/>
              <c:showBubbleSize val="0"/>
            </c:dLbl>
            <c:dLbl>
              <c:idx val="5"/>
              <c:layout>
                <c:manualLayout>
                  <c:x val="-4.4960226130663153E-2"/>
                  <c:y val="-4.8496960188896293E-2"/>
                </c:manualLayout>
              </c:layout>
              <c:showLegendKey val="0"/>
              <c:showVal val="1"/>
              <c:showCatName val="0"/>
              <c:showSerName val="0"/>
              <c:showPercent val="0"/>
              <c:showBubbleSize val="0"/>
            </c:dLbl>
            <c:dLbl>
              <c:idx val="6"/>
              <c:layout>
                <c:manualLayout>
                  <c:x val="-4.3295032570268219E-2"/>
                  <c:y val="-4.8496960188896293E-2"/>
                </c:manualLayout>
              </c:layout>
              <c:showLegendKey val="0"/>
              <c:showVal val="1"/>
              <c:showCatName val="0"/>
              <c:showSerName val="0"/>
              <c:showPercent val="0"/>
              <c:showBubbleSize val="0"/>
            </c:dLbl>
            <c:dLbl>
              <c:idx val="7"/>
              <c:layout>
                <c:manualLayout>
                  <c:x val="-4.1629839009873285E-2"/>
                  <c:y val="-5.657978688704568E-2"/>
                </c:manualLayout>
              </c:layout>
              <c:showLegendKey val="0"/>
              <c:showVal val="1"/>
              <c:showCatName val="0"/>
              <c:showSerName val="0"/>
              <c:showPercent val="0"/>
              <c:showBubbleSize val="0"/>
            </c:dLbl>
            <c:dLbl>
              <c:idx val="8"/>
              <c:layout>
                <c:manualLayout>
                  <c:x val="-3.6634258328688489E-2"/>
                  <c:y val="-6.8704345155793309E-2"/>
                </c:manualLayout>
              </c:layout>
              <c:showLegendKey val="0"/>
              <c:showVal val="1"/>
              <c:showCatName val="0"/>
              <c:showSerName val="0"/>
              <c:showPercent val="0"/>
              <c:showBubbleSize val="0"/>
            </c:dLbl>
            <c:dLbl>
              <c:idx val="9"/>
              <c:layout>
                <c:manualLayout>
                  <c:x val="-4.1629839009873285E-2"/>
                  <c:y val="-5.2538691759494535E-2"/>
                </c:manualLayout>
              </c:layout>
              <c:showLegendKey val="0"/>
              <c:showVal val="1"/>
              <c:showCatName val="0"/>
              <c:showSerName val="0"/>
              <c:showPercent val="0"/>
              <c:showBubbleSize val="0"/>
            </c:dLbl>
            <c:dLbl>
              <c:idx val="10"/>
              <c:layout>
                <c:manualLayout>
                  <c:x val="-3.8299451889083423E-2"/>
                  <c:y val="-4.8496960188896293E-2"/>
                </c:manualLayout>
              </c:layout>
              <c:showLegendKey val="0"/>
              <c:showVal val="1"/>
              <c:showCatName val="0"/>
              <c:showSerName val="0"/>
              <c:showPercent val="0"/>
              <c:showBubbleSize val="0"/>
            </c:dLbl>
            <c:dLbl>
              <c:idx val="11"/>
              <c:layout>
                <c:manualLayout>
                  <c:x val="-3.4969064768293562E-2"/>
                  <c:y val="4.0414133490746837E-2"/>
                </c:manualLayout>
              </c:layout>
              <c:showLegendKey val="0"/>
              <c:showVal val="1"/>
              <c:showCatName val="0"/>
              <c:showSerName val="0"/>
              <c:showPercent val="0"/>
              <c:showBubbleSize val="0"/>
            </c:dLbl>
            <c:dLbl>
              <c:idx val="12"/>
              <c:layout>
                <c:manualLayout>
                  <c:x val="-1.6651935603949314E-2"/>
                  <c:y val="-5.2538373537970987E-2"/>
                </c:manualLayout>
              </c:layout>
              <c:numFmt formatCode="#,##0.00_);[Red]\(#,##0.00\)" sourceLinked="0"/>
              <c:spPr/>
              <c:txPr>
                <a:bodyPr/>
                <a:lstStyle/>
                <a:p>
                  <a:pPr algn="ctr">
                    <a:defRPr lang="en-US" altLang="en-US" sz="1400" b="0" i="0" u="none" strike="noStrike" kern="1200" baseline="0" dirty="0">
                      <a:solidFill>
                        <a:prstClr val="black"/>
                      </a:solidFill>
                      <a:latin typeface="+mn-lt"/>
                      <a:ea typeface="+mn-ea"/>
                      <a:cs typeface="+mn-cs"/>
                    </a:defRPr>
                  </a:pPr>
                  <a:endParaRPr lang="zh-TW"/>
                </a:p>
              </c:txPr>
              <c:showLegendKey val="0"/>
              <c:showVal val="1"/>
              <c:showCatName val="0"/>
              <c:showSerName val="0"/>
              <c:showPercent val="0"/>
              <c:showBubbleSize val="0"/>
            </c:dLbl>
            <c:numFmt formatCode="#,##0.00_);[Red]\(#,##0.00\)" sourceLinked="0"/>
            <c:txPr>
              <a:bodyPr/>
              <a:lstStyle/>
              <a:p>
                <a:pPr>
                  <a:defRPr sz="1400"/>
                </a:pPr>
                <a:endParaRPr lang="zh-TW"/>
              </a:p>
            </c:txPr>
            <c:showLegendKey val="0"/>
            <c:showVal val="1"/>
            <c:showCatName val="0"/>
            <c:showSerName val="0"/>
            <c:showPercent val="0"/>
            <c:showBubbleSize val="0"/>
            <c:showLeaderLines val="0"/>
          </c:dLbls>
          <c:trendline>
            <c:spPr>
              <a:ln w="28575">
                <a:solidFill>
                  <a:srgbClr val="FF0000"/>
                </a:solidFill>
                <a:prstDash val="dash"/>
                <a:tailEnd type="stealth" w="lg" len="lg"/>
              </a:ln>
            </c:spPr>
            <c:trendlineType val="linear"/>
            <c:dispRSqr val="0"/>
            <c:dispEq val="0"/>
          </c:trendline>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工作表1!$C$2:$C$20</c:f>
              <c:numCache>
                <c:formatCode>General</c:formatCode>
                <c:ptCount val="13"/>
                <c:pt idx="0">
                  <c:v>15.5</c:v>
                </c:pt>
                <c:pt idx="1">
                  <c:v>15.1</c:v>
                </c:pt>
                <c:pt idx="2">
                  <c:v>15.89</c:v>
                </c:pt>
                <c:pt idx="3">
                  <c:v>15.86</c:v>
                </c:pt>
                <c:pt idx="4">
                  <c:v>18.18</c:v>
                </c:pt>
                <c:pt idx="5" formatCode="0.00">
                  <c:v>17.670000000000002</c:v>
                </c:pt>
                <c:pt idx="6" formatCode="0.00">
                  <c:v>17.79</c:v>
                </c:pt>
                <c:pt idx="7" formatCode="0.00">
                  <c:v>18.71</c:v>
                </c:pt>
                <c:pt idx="8" formatCode="0.00">
                  <c:v>17.91</c:v>
                </c:pt>
                <c:pt idx="9" formatCode="0.00">
                  <c:v>18.38</c:v>
                </c:pt>
                <c:pt idx="10" formatCode="0.00">
                  <c:v>18.649999999999999</c:v>
                </c:pt>
                <c:pt idx="11" formatCode="0.00">
                  <c:v>19</c:v>
                </c:pt>
                <c:pt idx="12" formatCode="0.00">
                  <c:v>19.690000000000001</c:v>
                </c:pt>
              </c:numCache>
            </c:numRef>
          </c:val>
          <c:smooth val="0"/>
        </c:ser>
        <c:dLbls>
          <c:showLegendKey val="0"/>
          <c:showVal val="1"/>
          <c:showCatName val="0"/>
          <c:showSerName val="0"/>
          <c:showPercent val="0"/>
          <c:showBubbleSize val="0"/>
        </c:dLbls>
        <c:marker val="1"/>
        <c:smooth val="0"/>
        <c:axId val="217371008"/>
        <c:axId val="217372544"/>
      </c:lineChart>
      <c:catAx>
        <c:axId val="217371008"/>
        <c:scaling>
          <c:orientation val="minMax"/>
        </c:scaling>
        <c:delete val="0"/>
        <c:axPos val="b"/>
        <c:numFmt formatCode="@" sourceLinked="1"/>
        <c:majorTickMark val="none"/>
        <c:minorTickMark val="none"/>
        <c:tickLblPos val="nextTo"/>
        <c:crossAx val="217372544"/>
        <c:crosses val="autoZero"/>
        <c:auto val="1"/>
        <c:lblAlgn val="ctr"/>
        <c:lblOffset val="100"/>
        <c:noMultiLvlLbl val="0"/>
      </c:catAx>
      <c:valAx>
        <c:axId val="217372544"/>
        <c:scaling>
          <c:orientation val="minMax"/>
          <c:min val="14"/>
        </c:scaling>
        <c:delete val="0"/>
        <c:axPos val="l"/>
        <c:majorGridlines/>
        <c:numFmt formatCode="General" sourceLinked="1"/>
        <c:majorTickMark val="none"/>
        <c:minorTickMark val="none"/>
        <c:tickLblPos val="nextTo"/>
        <c:crossAx val="217371008"/>
        <c:crosses val="autoZero"/>
        <c:crossBetween val="between"/>
      </c:valAx>
      <c:spPr>
        <a:noFill/>
      </c:spPr>
    </c:plotArea>
    <c:legend>
      <c:legendPos val="b"/>
      <c:layout/>
      <c:overlay val="0"/>
    </c:legend>
    <c:plotVisOnly val="1"/>
    <c:dispBlanksAs val="gap"/>
    <c:showDLblsOverMax val="0"/>
  </c:chart>
  <c:spPr>
    <a:solidFill>
      <a:schemeClr val="bg1"/>
    </a:solidFill>
    <a:ln w="76200">
      <a:solidFill>
        <a:srgbClr val="FF9933"/>
      </a:solidFill>
    </a:ln>
  </c:spPr>
  <c:txPr>
    <a:bodyPr/>
    <a:lstStyle/>
    <a:p>
      <a:pPr>
        <a:defRPr sz="10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新成屋</c:v>
                </c:pt>
              </c:strCache>
            </c:strRef>
          </c:tx>
          <c:spPr>
            <a:ln>
              <a:solidFill>
                <a:schemeClr val="accent6"/>
              </a:solidFill>
            </a:ln>
          </c:spPr>
          <c:marker>
            <c:spPr>
              <a:solidFill>
                <a:schemeClr val="accent6"/>
              </a:solidFill>
              <a:ln>
                <a:solidFill>
                  <a:schemeClr val="accent6"/>
                </a:solidFill>
              </a:ln>
            </c:spPr>
          </c:marker>
          <c:dLbls>
            <c:dLbl>
              <c:idx val="0"/>
              <c:layout>
                <c:manualLayout>
                  <c:x val="-3.8268808706789392E-2"/>
                  <c:y val="-5.3824148213177533E-2"/>
                </c:manualLayout>
              </c:layout>
              <c:showLegendKey val="0"/>
              <c:showVal val="1"/>
              <c:showCatName val="0"/>
              <c:showSerName val="0"/>
              <c:showPercent val="0"/>
              <c:showBubbleSize val="0"/>
            </c:dLbl>
            <c:dLbl>
              <c:idx val="1"/>
              <c:layout>
                <c:manualLayout>
                  <c:x val="-3.8268808706789378E-2"/>
                  <c:y val="-5.3824148213177533E-2"/>
                </c:manualLayout>
              </c:layout>
              <c:showLegendKey val="0"/>
              <c:showVal val="1"/>
              <c:showCatName val="0"/>
              <c:showSerName val="0"/>
              <c:showPercent val="0"/>
              <c:showBubbleSize val="0"/>
            </c:dLbl>
            <c:dLbl>
              <c:idx val="2"/>
              <c:layout>
                <c:manualLayout>
                  <c:x val="-3.8268808706789392E-2"/>
                  <c:y val="4.6134984182723597E-2"/>
                </c:manualLayout>
              </c:layout>
              <c:showLegendKey val="0"/>
              <c:showVal val="1"/>
              <c:showCatName val="0"/>
              <c:showSerName val="0"/>
              <c:showPercent val="0"/>
              <c:showBubbleSize val="0"/>
            </c:dLbl>
            <c:dLbl>
              <c:idx val="3"/>
              <c:layout>
                <c:manualLayout>
                  <c:x val="-4.1596531203031951E-2"/>
                  <c:y val="-3.8445820152269668E-2"/>
                </c:manualLayout>
              </c:layout>
              <c:showLegendKey val="0"/>
              <c:showVal val="1"/>
              <c:showCatName val="0"/>
              <c:showSerName val="0"/>
              <c:showPercent val="0"/>
              <c:showBubbleSize val="0"/>
            </c:dLbl>
            <c:dLbl>
              <c:idx val="4"/>
              <c:layout>
                <c:manualLayout>
                  <c:x val="-3.6604947458668116E-2"/>
                  <c:y val="-3.8445820152269668E-2"/>
                </c:manualLayout>
              </c:layout>
              <c:showLegendKey val="0"/>
              <c:showVal val="1"/>
              <c:showCatName val="0"/>
              <c:showSerName val="0"/>
              <c:showPercent val="0"/>
              <c:showBubbleSize val="0"/>
            </c:dLbl>
            <c:dLbl>
              <c:idx val="5"/>
              <c:layout>
                <c:manualLayout>
                  <c:x val="-4.4924253699274504E-2"/>
                  <c:y val="5.3824148213177533E-2"/>
                </c:manualLayout>
              </c:layout>
              <c:showLegendKey val="0"/>
              <c:showVal val="1"/>
              <c:showCatName val="0"/>
              <c:showSerName val="0"/>
              <c:showPercent val="0"/>
              <c:showBubbleSize val="0"/>
            </c:dLbl>
            <c:dLbl>
              <c:idx val="6"/>
              <c:layout>
                <c:manualLayout>
                  <c:x val="-3.8268808706789392E-2"/>
                  <c:y val="3.0756656121815731E-2"/>
                </c:manualLayout>
              </c:layout>
              <c:showLegendKey val="0"/>
              <c:showVal val="1"/>
              <c:showCatName val="0"/>
              <c:showSerName val="0"/>
              <c:showPercent val="0"/>
              <c:showBubbleSize val="0"/>
            </c:dLbl>
            <c:dLbl>
              <c:idx val="7"/>
              <c:layout>
                <c:manualLayout>
                  <c:x val="-4.6588114947395724E-2"/>
                  <c:y val="-6.535819698185176E-2"/>
                </c:manualLayout>
              </c:layout>
              <c:showLegendKey val="0"/>
              <c:showVal val="1"/>
              <c:showCatName val="0"/>
              <c:showSerName val="0"/>
              <c:showPercent val="0"/>
              <c:showBubbleSize val="0"/>
            </c:dLbl>
            <c:dLbl>
              <c:idx val="8"/>
              <c:layout>
                <c:manualLayout>
                  <c:x val="-3.6604947458668116E-2"/>
                  <c:y val="3.8445517429276342E-2"/>
                </c:manualLayout>
              </c:layout>
              <c:showLegendKey val="0"/>
              <c:showVal val="1"/>
              <c:showCatName val="0"/>
              <c:showSerName val="0"/>
              <c:showPercent val="0"/>
              <c:showBubbleSize val="0"/>
            </c:dLbl>
            <c:dLbl>
              <c:idx val="9"/>
              <c:layout>
                <c:manualLayout>
                  <c:x val="-4.9915837443638339E-2"/>
                  <c:y val="-4.6134984182723597E-2"/>
                </c:manualLayout>
              </c:layout>
              <c:showLegendKey val="0"/>
              <c:showVal val="1"/>
              <c:showCatName val="0"/>
              <c:showSerName val="0"/>
              <c:showPercent val="0"/>
              <c:showBubbleSize val="0"/>
            </c:dLbl>
            <c:dLbl>
              <c:idx val="10"/>
              <c:layout>
                <c:manualLayout>
                  <c:x val="-3.9932669954910668E-2"/>
                  <c:y val="-5.3824148213177533E-2"/>
                </c:manualLayout>
              </c:layout>
              <c:showLegendKey val="0"/>
              <c:showVal val="1"/>
              <c:showCatName val="0"/>
              <c:showSerName val="0"/>
              <c:showPercent val="0"/>
              <c:showBubbleSize val="0"/>
            </c:dLbl>
            <c:dLbl>
              <c:idx val="11"/>
              <c:layout>
                <c:manualLayout>
                  <c:x val="-4.8251976195517063E-2"/>
                  <c:y val="-5.3824148213177533E-2"/>
                </c:manualLayout>
              </c:layout>
              <c:showLegendKey val="0"/>
              <c:showVal val="1"/>
              <c:showCatName val="0"/>
              <c:showSerName val="0"/>
              <c:showPercent val="0"/>
              <c:showBubbleSize val="0"/>
            </c:dLbl>
            <c:dLbl>
              <c:idx val="12"/>
              <c:layout>
                <c:manualLayout>
                  <c:x val="-1.3310889984970223E-2"/>
                  <c:y val="-5.7668730228404498E-2"/>
                </c:manualLayout>
              </c:layout>
              <c:showLegendKey val="0"/>
              <c:showVal val="1"/>
              <c:showCatName val="0"/>
              <c:showSerName val="0"/>
              <c:showPercent val="0"/>
              <c:showBubbleSize val="0"/>
            </c:dLbl>
            <c:txPr>
              <a:bodyPr/>
              <a:lstStyle/>
              <a:p>
                <a:pPr algn="ctr" rtl="0">
                  <a:defRPr lang="zh-TW" altLang="en-US" sz="1400" b="0" i="0" u="none" strike="noStrike" kern="1200" baseline="0">
                    <a:solidFill>
                      <a:prstClr val="black"/>
                    </a:solidFill>
                    <a:latin typeface="+mn-lt"/>
                    <a:ea typeface="+mn-ea"/>
                    <a:cs typeface="+mn-cs"/>
                  </a:defRPr>
                </a:pPr>
                <a:endParaRPr lang="zh-TW"/>
              </a:p>
            </c:txPr>
            <c:showLegendKey val="0"/>
            <c:showVal val="1"/>
            <c:showCatName val="0"/>
            <c:showSerName val="0"/>
            <c:showPercent val="0"/>
            <c:showBubbleSize val="0"/>
            <c:showLeaderLines val="0"/>
          </c:dLbls>
          <c:trendline>
            <c:spPr>
              <a:ln w="28575">
                <a:solidFill>
                  <a:srgbClr val="FF0000"/>
                </a:solidFill>
                <a:prstDash val="dash"/>
                <a:tailEnd type="stealth" w="lg" len="lg"/>
              </a:ln>
            </c:spPr>
            <c:trendlineType val="linear"/>
            <c:dispRSqr val="0"/>
            <c:dispEq val="0"/>
          </c:trendline>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工作表1!$B$2:$B$20</c:f>
              <c:numCache>
                <c:formatCode>General</c:formatCode>
                <c:ptCount val="13"/>
                <c:pt idx="0">
                  <c:v>19.350000000000001</c:v>
                </c:pt>
                <c:pt idx="1">
                  <c:v>19.09</c:v>
                </c:pt>
                <c:pt idx="2">
                  <c:v>19.98</c:v>
                </c:pt>
                <c:pt idx="3">
                  <c:v>20.38</c:v>
                </c:pt>
                <c:pt idx="4">
                  <c:v>19.16</c:v>
                </c:pt>
                <c:pt idx="5">
                  <c:v>19.579999999999998</c:v>
                </c:pt>
                <c:pt idx="6">
                  <c:v>19.63</c:v>
                </c:pt>
                <c:pt idx="7">
                  <c:v>19.86</c:v>
                </c:pt>
                <c:pt idx="8">
                  <c:v>20.87</c:v>
                </c:pt>
                <c:pt idx="9">
                  <c:v>20.72</c:v>
                </c:pt>
                <c:pt idx="10">
                  <c:v>20.63</c:v>
                </c:pt>
                <c:pt idx="11">
                  <c:v>20.68</c:v>
                </c:pt>
                <c:pt idx="12">
                  <c:v>19.670000000000002</c:v>
                </c:pt>
              </c:numCache>
            </c:numRef>
          </c:val>
          <c:smooth val="0"/>
        </c:ser>
        <c:ser>
          <c:idx val="1"/>
          <c:order val="1"/>
          <c:tx>
            <c:strRef>
              <c:f>工作表1!$C$1</c:f>
              <c:strCache>
                <c:ptCount val="1"/>
                <c:pt idx="0">
                  <c:v>中古屋</c:v>
                </c:pt>
              </c:strCache>
            </c:strRef>
          </c:tx>
          <c:dLbls>
            <c:dLbl>
              <c:idx val="0"/>
              <c:layout>
                <c:manualLayout>
                  <c:x val="-4.9915837443638339E-2"/>
                  <c:y val="-4.9979566197950569E-2"/>
                </c:manualLayout>
              </c:layout>
              <c:showLegendKey val="0"/>
              <c:showVal val="1"/>
              <c:showCatName val="0"/>
              <c:showSerName val="0"/>
              <c:showPercent val="0"/>
              <c:showBubbleSize val="0"/>
            </c:dLbl>
            <c:dLbl>
              <c:idx val="1"/>
              <c:layout>
                <c:manualLayout>
                  <c:x val="-4.1596531203031931E-2"/>
                  <c:y val="7.6891640304539335E-2"/>
                </c:manualLayout>
              </c:layout>
              <c:showLegendKey val="0"/>
              <c:showVal val="1"/>
              <c:showCatName val="0"/>
              <c:showSerName val="0"/>
              <c:showPercent val="0"/>
              <c:showBubbleSize val="0"/>
            </c:dLbl>
            <c:dLbl>
              <c:idx val="2"/>
              <c:layout>
                <c:manualLayout>
                  <c:x val="-4.4924253699274504E-2"/>
                  <c:y val="-4.6135286905716923E-2"/>
                </c:manualLayout>
              </c:layout>
              <c:showLegendKey val="0"/>
              <c:showVal val="1"/>
              <c:showCatName val="0"/>
              <c:showSerName val="0"/>
              <c:showPercent val="0"/>
              <c:showBubbleSize val="0"/>
            </c:dLbl>
            <c:dLbl>
              <c:idx val="3"/>
              <c:layout>
                <c:manualLayout>
                  <c:x val="-4.658811494739578E-2"/>
                  <c:y val="-4.6135286905716923E-2"/>
                </c:manualLayout>
              </c:layout>
              <c:showLegendKey val="0"/>
              <c:showVal val="1"/>
              <c:showCatName val="0"/>
              <c:showSerName val="0"/>
              <c:showPercent val="0"/>
              <c:showBubbleSize val="0"/>
            </c:dLbl>
            <c:dLbl>
              <c:idx val="4"/>
              <c:layout>
                <c:manualLayout>
                  <c:x val="-3.8268808706789392E-2"/>
                  <c:y val="5.7668730228404498E-2"/>
                </c:manualLayout>
              </c:layout>
              <c:showLegendKey val="0"/>
              <c:showVal val="1"/>
              <c:showCatName val="0"/>
              <c:showSerName val="0"/>
              <c:showPercent val="0"/>
              <c:showBubbleSize val="0"/>
            </c:dLbl>
            <c:dLbl>
              <c:idx val="5"/>
              <c:layout>
                <c:manualLayout>
                  <c:x val="-4.4924384711971209E-2"/>
                  <c:y val="4.9979566197950569E-2"/>
                </c:manualLayout>
              </c:layout>
              <c:showLegendKey val="0"/>
              <c:showVal val="1"/>
              <c:showCatName val="0"/>
              <c:showSerName val="0"/>
              <c:showPercent val="0"/>
              <c:showBubbleSize val="0"/>
            </c:dLbl>
            <c:dLbl>
              <c:idx val="6"/>
              <c:layout>
                <c:manualLayout>
                  <c:x val="-3.8268808706789392E-2"/>
                  <c:y val="4.6134984182723666E-2"/>
                </c:manualLayout>
              </c:layout>
              <c:showLegendKey val="0"/>
              <c:showVal val="1"/>
              <c:showCatName val="0"/>
              <c:showSerName val="0"/>
              <c:showPercent val="0"/>
              <c:showBubbleSize val="0"/>
            </c:dLbl>
            <c:dLbl>
              <c:idx val="7"/>
              <c:layout>
                <c:manualLayout>
                  <c:x val="-4.4021707231691236E-2"/>
                  <c:y val="-4.6134984182723597E-2"/>
                </c:manualLayout>
              </c:layout>
              <c:dLblPos val="r"/>
              <c:showLegendKey val="0"/>
              <c:showVal val="1"/>
              <c:showCatName val="0"/>
              <c:showSerName val="0"/>
              <c:showPercent val="0"/>
              <c:showBubbleSize val="0"/>
            </c:dLbl>
            <c:dLbl>
              <c:idx val="8"/>
              <c:layout>
                <c:manualLayout>
                  <c:x val="-3.6604947458668116E-2"/>
                  <c:y val="6.9202476274085392E-2"/>
                </c:manualLayout>
              </c:layout>
              <c:showLegendKey val="0"/>
              <c:showVal val="1"/>
              <c:showCatName val="0"/>
              <c:showSerName val="0"/>
              <c:showPercent val="0"/>
              <c:showBubbleSize val="0"/>
            </c:dLbl>
            <c:dLbl>
              <c:idx val="9"/>
              <c:layout>
                <c:manualLayout>
                  <c:x val="-3.4941086210546833E-2"/>
                  <c:y val="3.4601238137042696E-2"/>
                </c:manualLayout>
              </c:layout>
              <c:showLegendKey val="0"/>
              <c:showVal val="1"/>
              <c:showCatName val="0"/>
              <c:showSerName val="0"/>
              <c:showPercent val="0"/>
              <c:showBubbleSize val="0"/>
            </c:dLbl>
            <c:dLbl>
              <c:idx val="10"/>
              <c:layout>
                <c:manualLayout>
                  <c:x val="-2.1630196225576614E-2"/>
                  <c:y val="5.3824148213177533E-2"/>
                </c:manualLayout>
              </c:layout>
              <c:showLegendKey val="0"/>
              <c:showVal val="1"/>
              <c:showCatName val="0"/>
              <c:showSerName val="0"/>
              <c:showPercent val="0"/>
              <c:showBubbleSize val="0"/>
            </c:dLbl>
            <c:dLbl>
              <c:idx val="11"/>
              <c:layout>
                <c:manualLayout>
                  <c:x val="-3.6604947458668116E-2"/>
                  <c:y val="-5.3824148213177533E-2"/>
                </c:manualLayout>
              </c:layout>
              <c:showLegendKey val="0"/>
              <c:showVal val="1"/>
              <c:showCatName val="0"/>
              <c:showSerName val="0"/>
              <c:showPercent val="0"/>
              <c:showBubbleSize val="0"/>
            </c:dLbl>
            <c:dLbl>
              <c:idx val="12"/>
              <c:layout>
                <c:manualLayout>
                  <c:x val="0"/>
                  <c:y val="3.0756353398822409E-2"/>
                </c:manualLayout>
              </c:layout>
              <c:spPr/>
              <c:txPr>
                <a:bodyPr/>
                <a:lstStyle/>
                <a:p>
                  <a:pPr algn="ctr" rtl="0">
                    <a:defRPr lang="en-US" altLang="en-US" sz="1400" b="0" i="0" u="none" strike="noStrike" kern="1200" baseline="0" dirty="0">
                      <a:solidFill>
                        <a:prstClr val="black"/>
                      </a:solidFill>
                      <a:latin typeface="+mn-lt"/>
                      <a:ea typeface="+mn-ea"/>
                      <a:cs typeface="+mn-cs"/>
                    </a:defRPr>
                  </a:pPr>
                  <a:endParaRPr lang="zh-TW"/>
                </a:p>
              </c:txPr>
              <c:showLegendKey val="0"/>
              <c:showVal val="1"/>
              <c:showCatName val="0"/>
              <c:showSerName val="0"/>
              <c:showPercent val="0"/>
              <c:showBubbleSize val="0"/>
            </c:dLbl>
            <c:txPr>
              <a:bodyPr/>
              <a:lstStyle/>
              <a:p>
                <a:pPr algn="ctr" rtl="0">
                  <a:defRPr lang="zh-TW" altLang="en-US" sz="1400" b="0" i="0" u="none" strike="noStrike" kern="1200" baseline="0">
                    <a:solidFill>
                      <a:prstClr val="black"/>
                    </a:solidFill>
                    <a:latin typeface="+mn-lt"/>
                    <a:ea typeface="+mn-ea"/>
                    <a:cs typeface="+mn-cs"/>
                  </a:defRPr>
                </a:pPr>
                <a:endParaRPr lang="zh-TW"/>
              </a:p>
            </c:txPr>
            <c:showLegendKey val="0"/>
            <c:showVal val="1"/>
            <c:showCatName val="0"/>
            <c:showSerName val="0"/>
            <c:showPercent val="0"/>
            <c:showBubbleSize val="0"/>
            <c:showLeaderLines val="0"/>
          </c:dLbls>
          <c:trendline>
            <c:spPr>
              <a:ln w="28575">
                <a:solidFill>
                  <a:srgbClr val="FF0000"/>
                </a:solidFill>
                <a:prstDash val="dash"/>
                <a:tailEnd type="stealth" w="lg" len="lg"/>
              </a:ln>
            </c:spPr>
            <c:trendlineType val="linear"/>
            <c:dispRSqr val="0"/>
            <c:dispEq val="0"/>
          </c:trendline>
          <c:cat>
            <c:strRef>
              <c:f>工作表1!$A$2:$A$20</c:f>
              <c:strCache>
                <c:ptCount val="13"/>
                <c:pt idx="0">
                  <c:v>109.4</c:v>
                </c:pt>
                <c:pt idx="1">
                  <c:v>109.5</c:v>
                </c:pt>
                <c:pt idx="2">
                  <c:v>109.6</c:v>
                </c:pt>
                <c:pt idx="3">
                  <c:v>109.7</c:v>
                </c:pt>
                <c:pt idx="4">
                  <c:v>109.8</c:v>
                </c:pt>
                <c:pt idx="5">
                  <c:v>109.9</c:v>
                </c:pt>
                <c:pt idx="6">
                  <c:v>109.10</c:v>
                </c:pt>
                <c:pt idx="7">
                  <c:v>109.11</c:v>
                </c:pt>
                <c:pt idx="8">
                  <c:v>109.12</c:v>
                </c:pt>
                <c:pt idx="9">
                  <c:v>110.1</c:v>
                </c:pt>
                <c:pt idx="10">
                  <c:v>110.2</c:v>
                </c:pt>
                <c:pt idx="11">
                  <c:v>110.3</c:v>
                </c:pt>
                <c:pt idx="12">
                  <c:v>110.4</c:v>
                </c:pt>
              </c:strCache>
            </c:strRef>
          </c:cat>
          <c:val>
            <c:numRef>
              <c:f>工作表1!$C$2:$C$20</c:f>
              <c:numCache>
                <c:formatCode>General</c:formatCode>
                <c:ptCount val="13"/>
                <c:pt idx="0">
                  <c:v>15.52</c:v>
                </c:pt>
                <c:pt idx="1">
                  <c:v>16.579999999999998</c:v>
                </c:pt>
                <c:pt idx="2">
                  <c:v>17.14</c:v>
                </c:pt>
                <c:pt idx="3">
                  <c:v>16.41</c:v>
                </c:pt>
                <c:pt idx="4">
                  <c:v>17.260000000000002</c:v>
                </c:pt>
                <c:pt idx="5">
                  <c:v>17.47</c:v>
                </c:pt>
                <c:pt idx="6">
                  <c:v>17.72</c:v>
                </c:pt>
                <c:pt idx="7">
                  <c:v>18.45</c:v>
                </c:pt>
                <c:pt idx="8">
                  <c:v>17.760000000000002</c:v>
                </c:pt>
                <c:pt idx="9">
                  <c:v>18.899999999999999</c:v>
                </c:pt>
                <c:pt idx="10">
                  <c:v>18.940000000000001</c:v>
                </c:pt>
                <c:pt idx="11">
                  <c:v>19.809999999999999</c:v>
                </c:pt>
                <c:pt idx="12">
                  <c:v>19.510000000000002</c:v>
                </c:pt>
              </c:numCache>
            </c:numRef>
          </c:val>
          <c:smooth val="0"/>
        </c:ser>
        <c:dLbls>
          <c:showLegendKey val="0"/>
          <c:showVal val="1"/>
          <c:showCatName val="0"/>
          <c:showSerName val="0"/>
          <c:showPercent val="0"/>
          <c:showBubbleSize val="0"/>
        </c:dLbls>
        <c:marker val="1"/>
        <c:smooth val="0"/>
        <c:axId val="217171072"/>
        <c:axId val="217172608"/>
      </c:lineChart>
      <c:catAx>
        <c:axId val="217171072"/>
        <c:scaling>
          <c:orientation val="minMax"/>
        </c:scaling>
        <c:delete val="0"/>
        <c:axPos val="b"/>
        <c:numFmt formatCode="@" sourceLinked="1"/>
        <c:majorTickMark val="none"/>
        <c:minorTickMark val="none"/>
        <c:tickLblPos val="nextTo"/>
        <c:crossAx val="217172608"/>
        <c:crosses val="autoZero"/>
        <c:auto val="1"/>
        <c:lblAlgn val="ctr"/>
        <c:lblOffset val="100"/>
        <c:noMultiLvlLbl val="0"/>
      </c:catAx>
      <c:valAx>
        <c:axId val="217172608"/>
        <c:scaling>
          <c:orientation val="minMax"/>
          <c:min val="14"/>
        </c:scaling>
        <c:delete val="0"/>
        <c:axPos val="l"/>
        <c:majorGridlines/>
        <c:numFmt formatCode="General" sourceLinked="1"/>
        <c:majorTickMark val="none"/>
        <c:minorTickMark val="none"/>
        <c:tickLblPos val="nextTo"/>
        <c:crossAx val="217171072"/>
        <c:crosses val="autoZero"/>
        <c:crossBetween val="between"/>
      </c:valAx>
    </c:plotArea>
    <c:legend>
      <c:legendPos val="b"/>
      <c:layout/>
      <c:overlay val="0"/>
    </c:legend>
    <c:plotVisOnly val="1"/>
    <c:dispBlanksAs val="gap"/>
    <c:showDLblsOverMax val="0"/>
  </c:chart>
  <c:spPr>
    <a:solidFill>
      <a:schemeClr val="bg1"/>
    </a:solidFill>
    <a:ln w="76200">
      <a:solidFill>
        <a:srgbClr val="FF9933"/>
      </a:solidFill>
    </a:ln>
  </c:spPr>
  <c:txPr>
    <a:bodyPr/>
    <a:lstStyle/>
    <a:p>
      <a:pPr>
        <a:defRPr sz="1000"/>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0.13465</cdr:x>
      <cdr:y>0.24211</cdr:y>
    </cdr:from>
    <cdr:to>
      <cdr:x>0.28438</cdr:x>
      <cdr:y>0.32396</cdr:y>
    </cdr:to>
    <cdr:sp macro="" textlink="">
      <cdr:nvSpPr>
        <cdr:cNvPr id="3" name="文字方塊 10"/>
        <cdr:cNvSpPr txBox="1"/>
      </cdr:nvSpPr>
      <cdr:spPr>
        <a:xfrm xmlns:a="http://schemas.openxmlformats.org/drawingml/2006/main">
          <a:off x="907587" y="828091"/>
          <a:ext cx="1009215" cy="2799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TW" altLang="en-US" sz="1200" b="1" dirty="0" smtClean="0">
              <a:solidFill>
                <a:srgbClr val="FF0000"/>
              </a:solidFill>
              <a:latin typeface="微軟正黑體" pitchFamily="34" charset="-120"/>
              <a:ea typeface="微軟正黑體" pitchFamily="34" charset="-120"/>
            </a:rPr>
            <a:t>最高</a:t>
          </a:r>
          <a:r>
            <a:rPr lang="en-US" altLang="zh-TW" sz="1200" b="1" dirty="0" smtClean="0">
              <a:solidFill>
                <a:srgbClr val="FF0000"/>
              </a:solidFill>
              <a:latin typeface="微軟正黑體" pitchFamily="34" charset="-120"/>
              <a:ea typeface="微軟正黑體" pitchFamily="34" charset="-120"/>
            </a:rPr>
            <a:t>316</a:t>
          </a:r>
          <a:r>
            <a:rPr lang="zh-TW" altLang="en-US" sz="1200" b="1" dirty="0" smtClean="0">
              <a:solidFill>
                <a:srgbClr val="FF0000"/>
              </a:solidFill>
              <a:latin typeface="微軟正黑體" pitchFamily="34" charset="-120"/>
              <a:ea typeface="微軟正黑體" pitchFamily="34" charset="-120"/>
            </a:rPr>
            <a:t>件</a:t>
          </a:r>
          <a:endParaRPr lang="zh-TW" altLang="en-US" sz="1200" b="1" dirty="0">
            <a:solidFill>
              <a:srgbClr val="FF0000"/>
            </a:solidFill>
            <a:latin typeface="微軟正黑體" pitchFamily="34" charset="-120"/>
            <a:ea typeface="微軟正黑體" pitchFamily="34" charset="-120"/>
          </a:endParaRPr>
        </a:p>
      </cdr:txBody>
    </cdr:sp>
  </cdr:relSizeAnchor>
  <cdr:relSizeAnchor xmlns:cdr="http://schemas.openxmlformats.org/drawingml/2006/chartDrawing">
    <cdr:from>
      <cdr:x>0.78027</cdr:x>
      <cdr:y>0.53684</cdr:y>
    </cdr:from>
    <cdr:to>
      <cdr:x>0.85794</cdr:x>
      <cdr:y>0.67182</cdr:y>
    </cdr:to>
    <cdr:sp macro="" textlink="">
      <cdr:nvSpPr>
        <cdr:cNvPr id="4" name="文字方塊 41"/>
        <cdr:cNvSpPr txBox="1"/>
      </cdr:nvSpPr>
      <cdr:spPr>
        <a:xfrm xmlns:a="http://schemas.openxmlformats.org/drawingml/2006/main">
          <a:off x="5259184" y="1836203"/>
          <a:ext cx="523514" cy="4616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TW" altLang="en-US" sz="1200" b="1" dirty="0" smtClean="0">
              <a:solidFill>
                <a:srgbClr val="00B050"/>
              </a:solidFill>
              <a:latin typeface="微軟正黑體" pitchFamily="34" charset="-120"/>
              <a:ea typeface="微軟正黑體" pitchFamily="34" charset="-120"/>
            </a:rPr>
            <a:t>最低</a:t>
          </a:r>
          <a:endParaRPr lang="en-US" altLang="zh-TW" sz="1200" b="1" dirty="0" smtClean="0">
            <a:solidFill>
              <a:srgbClr val="00B050"/>
            </a:solidFill>
            <a:latin typeface="微軟正黑體" pitchFamily="34" charset="-120"/>
            <a:ea typeface="微軟正黑體" pitchFamily="34" charset="-120"/>
          </a:endParaRPr>
        </a:p>
        <a:p xmlns:a="http://schemas.openxmlformats.org/drawingml/2006/main">
          <a:r>
            <a:rPr lang="en-US" altLang="zh-TW" sz="1200" b="1" dirty="0" smtClean="0">
              <a:solidFill>
                <a:srgbClr val="00B050"/>
              </a:solidFill>
              <a:latin typeface="微軟正黑體" pitchFamily="34" charset="-120"/>
              <a:ea typeface="微軟正黑體" pitchFamily="34" charset="-120"/>
            </a:rPr>
            <a:t>68</a:t>
          </a:r>
          <a:r>
            <a:rPr lang="zh-TW" altLang="en-US" sz="1200" b="1" dirty="0" smtClean="0">
              <a:solidFill>
                <a:srgbClr val="00B050"/>
              </a:solidFill>
              <a:latin typeface="微軟正黑體" pitchFamily="34" charset="-120"/>
              <a:ea typeface="微軟正黑體" pitchFamily="34" charset="-120"/>
            </a:rPr>
            <a:t>件</a:t>
          </a:r>
          <a:endParaRPr lang="zh-TW" altLang="en-US" sz="1200" b="1" dirty="0">
            <a:solidFill>
              <a:srgbClr val="00B050"/>
            </a:solidFill>
            <a:latin typeface="微軟正黑體" pitchFamily="34" charset="-120"/>
            <a:ea typeface="微軟正黑體" pitchFamily="34" charset="-12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1"/>
            <a:ext cx="2946400" cy="496332"/>
          </a:xfrm>
          <a:prstGeom prst="rect">
            <a:avLst/>
          </a:prstGeom>
        </p:spPr>
        <p:txBody>
          <a:bodyPr vert="horz" lIns="91440" tIns="45720" rIns="91440" bIns="45720" rtlCol="0"/>
          <a:lstStyle>
            <a:lvl1pPr algn="r">
              <a:defRPr sz="1200"/>
            </a:lvl1pPr>
          </a:lstStyle>
          <a:p>
            <a:fld id="{C856B33A-A554-4915-98EA-FF323D885CBF}" type="datetimeFigureOut">
              <a:rPr lang="zh-TW" altLang="en-US" smtClean="0"/>
              <a:t>2021/6/24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5951"/>
            <a:ext cx="5438775"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711"/>
            <a:ext cx="2946400"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8711"/>
            <a:ext cx="2946400" cy="496332"/>
          </a:xfrm>
          <a:prstGeom prst="rect">
            <a:avLst/>
          </a:prstGeom>
        </p:spPr>
        <p:txBody>
          <a:bodyPr vert="horz" lIns="91440" tIns="45720" rIns="91440" bIns="45720" rtlCol="0" anchor="b"/>
          <a:lstStyle>
            <a:lvl1pPr algn="r">
              <a:defRPr sz="1200"/>
            </a:lvl1pPr>
          </a:lstStyle>
          <a:p>
            <a:fld id="{D906B7F8-A2B6-4BF1-8CBF-3AFF653C0C1C}" type="slidenum">
              <a:rPr lang="zh-TW" altLang="en-US" smtClean="0"/>
              <a:t>‹#›</a:t>
            </a:fld>
            <a:endParaRPr lang="zh-TW" altLang="en-US"/>
          </a:p>
        </p:txBody>
      </p:sp>
    </p:spTree>
    <p:extLst>
      <p:ext uri="{BB962C8B-B14F-4D97-AF65-F5344CB8AC3E}">
        <p14:creationId xmlns:p14="http://schemas.microsoft.com/office/powerpoint/2010/main" val="392894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906B7F8-A2B6-4BF1-8CBF-3AFF653C0C1C}" type="slidenum">
              <a:rPr lang="zh-TW" altLang="en-US" smtClean="0"/>
              <a:t>3</a:t>
            </a:fld>
            <a:endParaRPr lang="zh-TW" altLang="en-US"/>
          </a:p>
        </p:txBody>
      </p:sp>
    </p:spTree>
    <p:extLst>
      <p:ext uri="{BB962C8B-B14F-4D97-AF65-F5344CB8AC3E}">
        <p14:creationId xmlns:p14="http://schemas.microsoft.com/office/powerpoint/2010/main" val="386860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906B7F8-A2B6-4BF1-8CBF-3AFF653C0C1C}" type="slidenum">
              <a:rPr lang="zh-TW" altLang="en-US" smtClean="0"/>
              <a:t>5</a:t>
            </a:fld>
            <a:endParaRPr lang="zh-TW" altLang="en-US"/>
          </a:p>
        </p:txBody>
      </p:sp>
    </p:spTree>
    <p:extLst>
      <p:ext uri="{BB962C8B-B14F-4D97-AF65-F5344CB8AC3E}">
        <p14:creationId xmlns:p14="http://schemas.microsoft.com/office/powerpoint/2010/main" val="218589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474A32C-A72A-45E7-85B7-31F28A3527C2}" type="datetime1">
              <a:rPr lang="zh-TW" altLang="en-US" smtClean="0"/>
              <a:t>2021/6/24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2992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A1D899-0D82-4F2D-AD79-8B9DCD678EE5}" type="datetime1">
              <a:rPr lang="zh-TW" altLang="en-US" smtClean="0"/>
              <a:t>2021/6/24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420660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C0BAED7-9C3F-4AC9-A34B-E9828E0C4F0D}" type="datetime1">
              <a:rPr lang="zh-TW" altLang="en-US" smtClean="0"/>
              <a:t>2021/6/24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307809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E5DD4C-419B-4A66-83E2-74064FF909E6}" type="datetime1">
              <a:rPr lang="zh-TW" altLang="en-US" smtClean="0"/>
              <a:t>2021/6/24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152618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A68DC8-AA31-46F8-AA35-47AC373F732B}" type="datetime1">
              <a:rPr lang="zh-TW" altLang="en-US" smtClean="0"/>
              <a:t>2021/6/24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105208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D9F581B-4AA5-4EA7-BEC9-4A0667E31964}" type="datetime1">
              <a:rPr lang="zh-TW" altLang="en-US" smtClean="0"/>
              <a:t>2021/6/24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7396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EFBB824-9BCF-4EB5-AEA5-2BC2905E2E34}" type="datetime1">
              <a:rPr lang="zh-TW" altLang="en-US" smtClean="0"/>
              <a:t>2021/6/24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99877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C8A7EE4-F408-4BF5-80C9-D51F0640EFEF}" type="datetime1">
              <a:rPr lang="zh-TW" altLang="en-US" smtClean="0"/>
              <a:t>2021/6/24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1360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8480A9B-40AD-4962-A6B0-A609358B2D5B}" type="datetime1">
              <a:rPr lang="zh-TW" altLang="en-US" smtClean="0"/>
              <a:t>2021/6/24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323386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23571F4-2CDB-4766-8D93-A7318493A55F}" type="datetime1">
              <a:rPr lang="zh-TW" altLang="en-US" smtClean="0"/>
              <a:t>2021/6/24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141872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9AE1FC1-6057-47B2-8D02-79003ADCAFDB}" type="datetime1">
              <a:rPr lang="zh-TW" altLang="en-US" smtClean="0"/>
              <a:t>2021/6/24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179367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1AC8B-0B9F-414D-BCB1-AC21A538EFA8}" type="datetime1">
              <a:rPr lang="zh-TW" altLang="en-US" smtClean="0"/>
              <a:t>2021/6/24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C4E22-CD59-44C6-8F17-3F37BE8B384F}" type="slidenum">
              <a:rPr lang="zh-TW" altLang="en-US" smtClean="0"/>
              <a:t>‹#›</a:t>
            </a:fld>
            <a:endParaRPr lang="zh-TW" altLang="en-US"/>
          </a:p>
        </p:txBody>
      </p:sp>
    </p:spTree>
    <p:extLst>
      <p:ext uri="{BB962C8B-B14F-4D97-AF65-F5344CB8AC3E}">
        <p14:creationId xmlns:p14="http://schemas.microsoft.com/office/powerpoint/2010/main" val="29320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2.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rotWithShape="1">
          <a:blip r:embed="rId2" cstate="print">
            <a:extLst>
              <a:ext uri="{28A0092B-C50C-407E-A947-70E740481C1C}">
                <a14:useLocalDpi xmlns:a14="http://schemas.microsoft.com/office/drawing/2010/main" val="0"/>
              </a:ext>
            </a:extLst>
          </a:blip>
          <a:srcRect l="1" r="-31608"/>
          <a:stretch/>
        </p:blipFill>
        <p:spPr>
          <a:xfrm>
            <a:off x="244250" y="44624"/>
            <a:ext cx="4787126" cy="1009901"/>
          </a:xfrm>
          <a:prstGeom prst="rect">
            <a:avLst/>
          </a:prstGeom>
        </p:spPr>
      </p:pic>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6250" t="25328" r="5278" b="22572"/>
          <a:stretch/>
        </p:blipFill>
        <p:spPr>
          <a:xfrm>
            <a:off x="554044" y="1054525"/>
            <a:ext cx="8014925" cy="3672410"/>
          </a:xfrm>
          <a:prstGeom prst="rect">
            <a:avLst/>
          </a:prstGeom>
        </p:spPr>
      </p:pic>
      <p:sp>
        <p:nvSpPr>
          <p:cNvPr id="2" name="文字方塊 1"/>
          <p:cNvSpPr txBox="1"/>
          <p:nvPr/>
        </p:nvSpPr>
        <p:spPr>
          <a:xfrm>
            <a:off x="827582" y="2775595"/>
            <a:ext cx="7186583" cy="830997"/>
          </a:xfrm>
          <a:prstGeom prst="rect">
            <a:avLst/>
          </a:prstGeom>
          <a:noFill/>
        </p:spPr>
        <p:txBody>
          <a:bodyPr wrap="none" rtlCol="0">
            <a:spAutoFit/>
          </a:bodyPr>
          <a:lstStyle/>
          <a:p>
            <a:r>
              <a:rPr lang="zh-TW" altLang="en-US" sz="4800" b="1" dirty="0">
                <a:latin typeface="微軟正黑體" pitchFamily="34" charset="-120"/>
                <a:ea typeface="微軟正黑體" pitchFamily="34" charset="-120"/>
              </a:rPr>
              <a:t>八德</a:t>
            </a:r>
            <a:r>
              <a:rPr lang="zh-TW" altLang="en-US" sz="4800" b="1" dirty="0" smtClean="0">
                <a:latin typeface="微軟正黑體" pitchFamily="34" charset="-120"/>
                <a:ea typeface="微軟正黑體" pitchFamily="34" charset="-120"/>
              </a:rPr>
              <a:t>房價</a:t>
            </a:r>
            <a:r>
              <a:rPr lang="zh-TW"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atin typeface="微軟正黑體" pitchFamily="34" charset="-120"/>
                <a:ea typeface="微軟正黑體" pitchFamily="34" charset="-120"/>
              </a:rPr>
              <a:t>月報</a:t>
            </a:r>
            <a:endParaRPr lang="zh-TW" altLang="en-US" sz="4800" b="1" dirty="0">
              <a:latin typeface="微軟正黑體" pitchFamily="34" charset="-120"/>
              <a:ea typeface="微軟正黑體" pitchFamily="34" charset="-120"/>
            </a:endParaRPr>
          </a:p>
        </p:txBody>
      </p:sp>
      <p:sp>
        <p:nvSpPr>
          <p:cNvPr id="16" name="文字方塊 15"/>
          <p:cNvSpPr txBox="1"/>
          <p:nvPr/>
        </p:nvSpPr>
        <p:spPr>
          <a:xfrm rot="21299984">
            <a:off x="3572691" y="1557834"/>
            <a:ext cx="1696366" cy="461665"/>
          </a:xfrm>
          <a:prstGeom prst="rect">
            <a:avLst/>
          </a:prstGeom>
          <a:noFill/>
        </p:spPr>
        <p:txBody>
          <a:bodyPr wrap="square" rtlCol="0">
            <a:spAutoFit/>
          </a:bodyPr>
          <a:lstStyle/>
          <a:p>
            <a:pPr algn="ctr"/>
            <a:r>
              <a:rPr lang="en-US" altLang="zh-TW" sz="2400" b="1" dirty="0" smtClean="0">
                <a:latin typeface="微軟正黑體" pitchFamily="34" charset="-120"/>
                <a:ea typeface="微軟正黑體" pitchFamily="34" charset="-120"/>
              </a:rPr>
              <a:t>110</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月</a:t>
            </a:r>
            <a:endParaRPr lang="zh-TW" altLang="en-US" sz="2400" b="1" dirty="0">
              <a:latin typeface="微軟正黑體" pitchFamily="34" charset="-120"/>
              <a:ea typeface="微軟正黑體" pitchFamily="34" charset="-120"/>
            </a:endParaRPr>
          </a:p>
        </p:txBody>
      </p:sp>
      <p:pic>
        <p:nvPicPr>
          <p:cNvPr id="1027" name="Picture 3" descr="Z:\公仔設計圖\★new猴寶\八德猴-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202" y="3191093"/>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2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25454" y="413661"/>
            <a:ext cx="8856984" cy="6336704"/>
          </a:xfrm>
          <a:prstGeom prst="roundRect">
            <a:avLst>
              <a:gd name="adj" fmla="val 8696"/>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5" name="圓角矩形 4"/>
          <p:cNvSpPr/>
          <p:nvPr/>
        </p:nvSpPr>
        <p:spPr>
          <a:xfrm>
            <a:off x="637506" y="123019"/>
            <a:ext cx="4222526" cy="792088"/>
          </a:xfrm>
          <a:prstGeom prst="roundRect">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smtClean="0">
                <a:latin typeface="微軟正黑體" pitchFamily="34" charset="-120"/>
                <a:ea typeface="微軟正黑體" pitchFamily="34" charset="-120"/>
              </a:rPr>
              <a:t> 八德</a:t>
            </a:r>
            <a:r>
              <a:rPr lang="zh-TW" altLang="en-US" sz="3200" b="1" dirty="0">
                <a:latin typeface="微軟正黑體" pitchFamily="34" charset="-120"/>
                <a:ea typeface="微軟正黑體" pitchFamily="34" charset="-120"/>
              </a:rPr>
              <a:t>房價</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p>
        </p:txBody>
      </p:sp>
      <p:pic>
        <p:nvPicPr>
          <p:cNvPr id="12" name="圖片 11"/>
          <p:cNvPicPr>
            <a:picLocks noChangeAspect="1"/>
          </p:cNvPicPr>
          <p:nvPr/>
        </p:nvPicPr>
        <p:blipFill rotWithShape="1">
          <a:blip r:embed="rId2" cstate="print">
            <a:extLst>
              <a:ext uri="{28A0092B-C50C-407E-A947-70E740481C1C}">
                <a14:useLocalDpi xmlns:a14="http://schemas.microsoft.com/office/drawing/2010/main" val="0"/>
              </a:ext>
            </a:extLst>
          </a:blip>
          <a:srcRect l="1" r="-31608"/>
          <a:stretch/>
        </p:blipFill>
        <p:spPr>
          <a:xfrm>
            <a:off x="7545943" y="4725"/>
            <a:ext cx="1897404" cy="400280"/>
          </a:xfrm>
          <a:prstGeom prst="rect">
            <a:avLst/>
          </a:prstGeom>
        </p:spPr>
      </p:pic>
      <p:grpSp>
        <p:nvGrpSpPr>
          <p:cNvPr id="35" name="群組 34"/>
          <p:cNvGrpSpPr/>
          <p:nvPr/>
        </p:nvGrpSpPr>
        <p:grpSpPr>
          <a:xfrm>
            <a:off x="854" y="66823"/>
            <a:ext cx="932017" cy="792088"/>
            <a:chOff x="854" y="66823"/>
            <a:chExt cx="932017" cy="792088"/>
          </a:xfrm>
          <a:solidFill>
            <a:srgbClr val="00B050"/>
          </a:solidFill>
        </p:grpSpPr>
        <p:sp>
          <p:nvSpPr>
            <p:cNvPr id="36" name="橢圓 35"/>
            <p:cNvSpPr/>
            <p:nvPr/>
          </p:nvSpPr>
          <p:spPr>
            <a:xfrm>
              <a:off x="69964" y="66823"/>
              <a:ext cx="792088" cy="792088"/>
            </a:xfrm>
            <a:prstGeom prst="ellipse">
              <a:avLst/>
            </a:prstGeom>
            <a:solidFill>
              <a:srgbClr val="FF99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37" name="矩形 36"/>
            <p:cNvSpPr/>
            <p:nvPr/>
          </p:nvSpPr>
          <p:spPr>
            <a:xfrm>
              <a:off x="854" y="278201"/>
              <a:ext cx="932017" cy="369332"/>
            </a:xfrm>
            <a:prstGeom prst="rect">
              <a:avLst/>
            </a:prstGeom>
            <a:noFill/>
            <a:ln>
              <a:noFill/>
            </a:ln>
          </p:spPr>
          <p:txBody>
            <a:bodyPr wrap="square">
              <a:spAutoFit/>
            </a:bodyPr>
            <a:lstStyle/>
            <a:p>
              <a:pPr algn="ctr"/>
              <a:r>
                <a:rPr lang="en-US" altLang="zh-TW" b="1" dirty="0" smtClean="0">
                  <a:solidFill>
                    <a:schemeClr val="bg1"/>
                  </a:solidFill>
                  <a:latin typeface="微軟正黑體" pitchFamily="34" charset="-120"/>
                  <a:ea typeface="微軟正黑體" pitchFamily="34" charset="-120"/>
                </a:rPr>
                <a:t>110.4</a:t>
              </a:r>
              <a:endParaRPr lang="zh-TW" altLang="en-US" b="1" dirty="0">
                <a:solidFill>
                  <a:schemeClr val="bg1"/>
                </a:solidFill>
                <a:latin typeface="微軟正黑體" pitchFamily="34" charset="-120"/>
                <a:ea typeface="微軟正黑體" pitchFamily="34" charset="-120"/>
              </a:endParaRPr>
            </a:p>
          </p:txBody>
        </p:sp>
      </p:gr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t="58373" b="12695"/>
          <a:stretch/>
        </p:blipFill>
        <p:spPr>
          <a:xfrm>
            <a:off x="395536" y="4149081"/>
            <a:ext cx="8280639" cy="2572444"/>
          </a:xfrm>
          <a:prstGeom prst="rect">
            <a:avLst/>
          </a:prstGeom>
        </p:spPr>
      </p:pic>
      <p:sp>
        <p:nvSpPr>
          <p:cNvPr id="18" name="文字方塊 17"/>
          <p:cNvSpPr txBox="1"/>
          <p:nvPr/>
        </p:nvSpPr>
        <p:spPr>
          <a:xfrm>
            <a:off x="387127" y="1124744"/>
            <a:ext cx="6552728" cy="2826306"/>
          </a:xfrm>
          <a:prstGeom prst="wedgeRoundRectCallout">
            <a:avLst>
              <a:gd name="adj1" fmla="val 58801"/>
              <a:gd name="adj2" fmla="val 33945"/>
              <a:gd name="adj3" fmla="val 16667"/>
            </a:avLst>
          </a:prstGeom>
          <a:ln>
            <a:solidFill>
              <a:srgbClr val="FF99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altLang="zh-TW" sz="1600" dirty="0" smtClean="0">
                <a:solidFill>
                  <a:schemeClr val="tx1"/>
                </a:solidFill>
                <a:latin typeface="微軟正黑體" pitchFamily="34" charset="-120"/>
                <a:ea typeface="微軟正黑體" pitchFamily="34" charset="-120"/>
              </a:rPr>
              <a:t>110</a:t>
            </a:r>
            <a:r>
              <a:rPr lang="zh-TW" altLang="en-US" sz="1600" dirty="0" smtClean="0">
                <a:solidFill>
                  <a:schemeClr val="tx1"/>
                </a:solidFill>
                <a:latin typeface="微軟正黑體" pitchFamily="34" charset="-120"/>
                <a:ea typeface="微軟正黑體" pitchFamily="34" charset="-120"/>
              </a:rPr>
              <a:t>年</a:t>
            </a:r>
            <a:r>
              <a:rPr lang="en-US" altLang="zh-TW" sz="1600" dirty="0" smtClean="0">
                <a:solidFill>
                  <a:schemeClr val="tx1"/>
                </a:solidFill>
                <a:latin typeface="微軟正黑體" pitchFamily="34" charset="-120"/>
                <a:ea typeface="微軟正黑體" pitchFamily="34" charset="-120"/>
              </a:rPr>
              <a:t>4</a:t>
            </a:r>
            <a:r>
              <a:rPr lang="zh-TW" altLang="en-US" sz="1600" dirty="0" smtClean="0">
                <a:solidFill>
                  <a:schemeClr val="tx1"/>
                </a:solidFill>
                <a:latin typeface="微軟正黑體" pitchFamily="34" charset="-120"/>
                <a:ea typeface="微軟正黑體" pitchFamily="34" charset="-120"/>
              </a:rPr>
              <a:t>月八德區不動產買賣總交易量計</a:t>
            </a:r>
            <a:r>
              <a:rPr lang="en-US" altLang="zh-TW" sz="1600" dirty="0" smtClean="0">
                <a:solidFill>
                  <a:schemeClr val="tx1"/>
                </a:solidFill>
                <a:latin typeface="微軟正黑體" pitchFamily="34" charset="-120"/>
                <a:ea typeface="微軟正黑體" pitchFamily="34" charset="-120"/>
              </a:rPr>
              <a:t>121</a:t>
            </a:r>
            <a:r>
              <a:rPr lang="zh-TW" altLang="en-US" sz="1600" dirty="0" smtClean="0">
                <a:solidFill>
                  <a:schemeClr val="tx1"/>
                </a:solidFill>
                <a:latin typeface="微軟正黑體" pitchFamily="34" charset="-120"/>
                <a:ea typeface="微軟正黑體" pitchFamily="34" charset="-120"/>
              </a:rPr>
              <a:t>件，較上月減少</a:t>
            </a:r>
            <a:r>
              <a:rPr lang="en-US" altLang="zh-TW" sz="1600" dirty="0" smtClean="0">
                <a:solidFill>
                  <a:schemeClr val="tx1"/>
                </a:solidFill>
                <a:latin typeface="微軟正黑體" pitchFamily="34" charset="-120"/>
                <a:ea typeface="微軟正黑體" pitchFamily="34" charset="-120"/>
              </a:rPr>
              <a:t>108</a:t>
            </a:r>
            <a:r>
              <a:rPr lang="zh-TW" altLang="en-US" sz="1600" dirty="0" smtClean="0">
                <a:solidFill>
                  <a:schemeClr val="tx1"/>
                </a:solidFill>
                <a:latin typeface="微軟正黑體" pitchFamily="34" charset="-120"/>
                <a:ea typeface="微軟正黑體" pitchFamily="34" charset="-120"/>
              </a:rPr>
              <a:t>件。</a:t>
            </a:r>
            <a:endParaRPr lang="en-US" altLang="zh-TW" sz="1600" dirty="0" smtClean="0">
              <a:solidFill>
                <a:schemeClr val="tx1"/>
              </a:solidFill>
              <a:latin typeface="微軟正黑體" pitchFamily="34" charset="-120"/>
              <a:ea typeface="微軟正黑體" pitchFamily="34" charset="-120"/>
            </a:endParaRPr>
          </a:p>
          <a:p>
            <a:pPr algn="just"/>
            <a:endParaRPr lang="en-US" altLang="zh-TW" sz="1600" dirty="0" smtClean="0">
              <a:solidFill>
                <a:schemeClr val="tx1"/>
              </a:solidFill>
              <a:latin typeface="微軟正黑體" pitchFamily="34" charset="-120"/>
              <a:ea typeface="微軟正黑體" pitchFamily="34" charset="-120"/>
            </a:endParaRPr>
          </a:p>
          <a:p>
            <a:pPr algn="just"/>
            <a:r>
              <a:rPr lang="zh-TW" altLang="en-US" sz="1600" dirty="0">
                <a:solidFill>
                  <a:schemeClr val="tx1"/>
                </a:solidFill>
                <a:latin typeface="微軟正黑體" pitchFamily="34" charset="-120"/>
                <a:ea typeface="微軟正黑體" pitchFamily="34" charset="-120"/>
              </a:rPr>
              <a:t>本月</a:t>
            </a:r>
            <a:r>
              <a:rPr lang="zh-TW" altLang="en-US" sz="1600" dirty="0" smtClean="0">
                <a:solidFill>
                  <a:schemeClr val="tx1"/>
                </a:solidFill>
                <a:latin typeface="微軟正黑體" pitchFamily="34" charset="-120"/>
                <a:ea typeface="微軟正黑體" pitchFamily="34" charset="-120"/>
              </a:rPr>
              <a:t>住宅產品交易量為</a:t>
            </a:r>
            <a:r>
              <a:rPr lang="en-US" altLang="zh-TW" sz="1600" dirty="0" smtClean="0">
                <a:solidFill>
                  <a:schemeClr val="tx1"/>
                </a:solidFill>
                <a:latin typeface="微軟正黑體" pitchFamily="34" charset="-120"/>
                <a:ea typeface="微軟正黑體" pitchFamily="34" charset="-120"/>
              </a:rPr>
              <a:t>90</a:t>
            </a:r>
            <a:r>
              <a:rPr lang="zh-TW" altLang="en-US" sz="1600" dirty="0" smtClean="0">
                <a:solidFill>
                  <a:schemeClr val="tx1"/>
                </a:solidFill>
                <a:latin typeface="微軟正黑體" pitchFamily="34" charset="-120"/>
                <a:ea typeface="微軟正黑體" pitchFamily="34" charset="-120"/>
              </a:rPr>
              <a:t>件，其中大樓交易量</a:t>
            </a:r>
            <a:r>
              <a:rPr lang="en-US" altLang="zh-TW" sz="1600" dirty="0" smtClean="0">
                <a:solidFill>
                  <a:schemeClr val="tx1"/>
                </a:solidFill>
                <a:latin typeface="微軟正黑體" pitchFamily="34" charset="-120"/>
                <a:ea typeface="微軟正黑體" pitchFamily="34" charset="-120"/>
              </a:rPr>
              <a:t>50</a:t>
            </a:r>
            <a:r>
              <a:rPr lang="zh-TW" altLang="en-US" sz="1600" dirty="0" smtClean="0">
                <a:solidFill>
                  <a:schemeClr val="tx1"/>
                </a:solidFill>
                <a:latin typeface="微軟正黑體" pitchFamily="34" charset="-120"/>
                <a:ea typeface="微軟正黑體" pitchFamily="34" charset="-120"/>
              </a:rPr>
              <a:t>件、公寓為</a:t>
            </a:r>
            <a:r>
              <a:rPr lang="en-US" altLang="zh-TW" sz="1600" dirty="0" smtClean="0">
                <a:solidFill>
                  <a:schemeClr val="tx1"/>
                </a:solidFill>
                <a:latin typeface="微軟正黑體" pitchFamily="34" charset="-120"/>
                <a:ea typeface="微軟正黑體" pitchFamily="34" charset="-120"/>
              </a:rPr>
              <a:t>12</a:t>
            </a:r>
            <a:r>
              <a:rPr lang="zh-TW" altLang="en-US" sz="1600" dirty="0" smtClean="0">
                <a:solidFill>
                  <a:schemeClr val="tx1"/>
                </a:solidFill>
                <a:latin typeface="微軟正黑體" pitchFamily="34" charset="-120"/>
                <a:ea typeface="微軟正黑體" pitchFamily="34" charset="-120"/>
              </a:rPr>
              <a:t>件、透天為</a:t>
            </a:r>
            <a:r>
              <a:rPr lang="en-US" altLang="zh-TW" sz="1600" dirty="0" smtClean="0">
                <a:solidFill>
                  <a:schemeClr val="tx1"/>
                </a:solidFill>
                <a:latin typeface="微軟正黑體" pitchFamily="34" charset="-120"/>
                <a:ea typeface="微軟正黑體" pitchFamily="34" charset="-120"/>
              </a:rPr>
              <a:t>28</a:t>
            </a:r>
            <a:r>
              <a:rPr lang="zh-TW" altLang="en-US" sz="1600" dirty="0" smtClean="0">
                <a:solidFill>
                  <a:schemeClr val="tx1"/>
                </a:solidFill>
                <a:latin typeface="微軟正黑體" pitchFamily="34" charset="-120"/>
                <a:ea typeface="微軟正黑體" pitchFamily="34" charset="-120"/>
              </a:rPr>
              <a:t>件，主要集中在大湳廣豐生活圈交易件數為</a:t>
            </a:r>
            <a:r>
              <a:rPr lang="en-US" altLang="zh-TW" sz="1600" dirty="0" smtClean="0">
                <a:solidFill>
                  <a:schemeClr val="tx1"/>
                </a:solidFill>
                <a:latin typeface="微軟正黑體" pitchFamily="34" charset="-120"/>
                <a:ea typeface="微軟正黑體" pitchFamily="34" charset="-120"/>
              </a:rPr>
              <a:t>25</a:t>
            </a:r>
            <a:r>
              <a:rPr lang="zh-TW" altLang="en-US" sz="1600" dirty="0" smtClean="0">
                <a:solidFill>
                  <a:schemeClr val="tx1"/>
                </a:solidFill>
                <a:latin typeface="微軟正黑體" pitchFamily="34" charset="-120"/>
                <a:ea typeface="微軟正黑體" pitchFamily="34" charset="-120"/>
              </a:rPr>
              <a:t>件，及區公所生活圈為</a:t>
            </a:r>
            <a:r>
              <a:rPr lang="en-US" altLang="zh-TW" sz="1600" dirty="0" smtClean="0">
                <a:solidFill>
                  <a:schemeClr val="tx1"/>
                </a:solidFill>
                <a:latin typeface="微軟正黑體" pitchFamily="34" charset="-120"/>
                <a:ea typeface="微軟正黑體" pitchFamily="34" charset="-120"/>
              </a:rPr>
              <a:t>33</a:t>
            </a:r>
            <a:r>
              <a:rPr lang="zh-TW" altLang="en-US" sz="1600" dirty="0" smtClean="0">
                <a:solidFill>
                  <a:schemeClr val="tx1"/>
                </a:solidFill>
                <a:latin typeface="微軟正黑體" pitchFamily="34" charset="-120"/>
                <a:ea typeface="微軟正黑體" pitchFamily="34" charset="-120"/>
              </a:rPr>
              <a:t>件。</a:t>
            </a:r>
            <a:endParaRPr lang="en-US" altLang="zh-TW" sz="1600" dirty="0" smtClean="0">
              <a:solidFill>
                <a:schemeClr val="tx1"/>
              </a:solidFill>
              <a:latin typeface="微軟正黑體" pitchFamily="34" charset="-120"/>
              <a:ea typeface="微軟正黑體" pitchFamily="34" charset="-120"/>
            </a:endParaRPr>
          </a:p>
          <a:p>
            <a:pPr algn="just"/>
            <a:endParaRPr lang="en-US" altLang="zh-TW" sz="1600" dirty="0" smtClean="0">
              <a:solidFill>
                <a:schemeClr val="tx1"/>
              </a:solidFill>
              <a:latin typeface="微軟正黑體" pitchFamily="34" charset="-120"/>
              <a:ea typeface="微軟正黑體" pitchFamily="34" charset="-120"/>
            </a:endParaRPr>
          </a:p>
          <a:p>
            <a:pPr algn="just"/>
            <a:r>
              <a:rPr lang="zh-TW" altLang="en-US" sz="1600" dirty="0" smtClean="0">
                <a:solidFill>
                  <a:schemeClr val="tx1"/>
                </a:solidFill>
                <a:latin typeface="微軟正黑體" pitchFamily="34" charset="-120"/>
                <a:ea typeface="微軟正黑體" pitchFamily="34" charset="-120"/>
              </a:rPr>
              <a:t>整體而言，八德區因為鄰近桃園、龜山及新北市，且隨著各項重大交通建設定案及施工，近年來，吸引開發商投入興建，交易量有所成長。近一年各月交易量部分，因去年初</a:t>
            </a:r>
            <a:r>
              <a:rPr lang="zh-TW" altLang="en-US" sz="1600" dirty="0" smtClean="0">
                <a:latin typeface="微軟正黑體" pitchFamily="34" charset="-120"/>
                <a:ea typeface="微軟正黑體" pitchFamily="34" charset="-120"/>
              </a:rPr>
              <a:t>有不少新建案完工交屋，交易量較大，去年下半年開始</a:t>
            </a:r>
            <a:r>
              <a:rPr lang="zh-TW" altLang="en-US" sz="1600" dirty="0" smtClean="0">
                <a:solidFill>
                  <a:schemeClr val="tx1"/>
                </a:solidFill>
                <a:latin typeface="微軟正黑體" pitchFamily="34" charset="-120"/>
                <a:ea typeface="微軟正黑體" pitchFamily="34" charset="-120"/>
              </a:rPr>
              <a:t>交易量有減少的趨勢。</a:t>
            </a:r>
            <a:endParaRPr lang="en-US" altLang="zh-TW" sz="1600" dirty="0" smtClean="0">
              <a:solidFill>
                <a:schemeClr val="tx1"/>
              </a:solidFill>
              <a:latin typeface="微軟正黑體" pitchFamily="34" charset="-120"/>
              <a:ea typeface="微軟正黑體" pitchFamily="34" charset="-120"/>
            </a:endParaRPr>
          </a:p>
        </p:txBody>
      </p:sp>
      <p:sp>
        <p:nvSpPr>
          <p:cNvPr id="14" name="文字方塊 13"/>
          <p:cNvSpPr txBox="1"/>
          <p:nvPr/>
        </p:nvSpPr>
        <p:spPr>
          <a:xfrm>
            <a:off x="4752578" y="489579"/>
            <a:ext cx="4176464" cy="369332"/>
          </a:xfrm>
          <a:prstGeom prst="rect">
            <a:avLst/>
          </a:prstGeom>
          <a:noFill/>
        </p:spPr>
        <p:txBody>
          <a:bodyPr wrap="square" rtlCol="0">
            <a:spAutoFit/>
          </a:bodyPr>
          <a:lstStyle/>
          <a:p>
            <a:r>
              <a:rPr lang="zh-TW" altLang="en-US" b="1" dirty="0">
                <a:latin typeface="微軟正黑體" pitchFamily="34" charset="-120"/>
                <a:ea typeface="微軟正黑體" pitchFamily="34" charset="-120"/>
              </a:rPr>
              <a:t>八德區整體</a:t>
            </a:r>
            <a:r>
              <a:rPr lang="zh-TW" altLang="en-US" b="1" dirty="0" smtClean="0">
                <a:latin typeface="微軟正黑體" pitchFamily="34" charset="-120"/>
                <a:ea typeface="微軟正黑體" pitchFamily="34" charset="-120"/>
              </a:rPr>
              <a:t>住宅市場交易件數走勢分析</a:t>
            </a:r>
            <a:endParaRPr lang="zh-TW" altLang="en-US" b="1" dirty="0">
              <a:latin typeface="微軟正黑體" pitchFamily="34" charset="-120"/>
              <a:ea typeface="微軟正黑體" pitchFamily="34"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848" y="1844824"/>
            <a:ext cx="2547287" cy="2547287"/>
          </a:xfrm>
          <a:prstGeom prst="rect">
            <a:avLst/>
          </a:prstGeom>
        </p:spPr>
      </p:pic>
    </p:spTree>
    <p:extLst>
      <p:ext uri="{BB962C8B-B14F-4D97-AF65-F5344CB8AC3E}">
        <p14:creationId xmlns:p14="http://schemas.microsoft.com/office/powerpoint/2010/main" val="153483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09017" y="404664"/>
            <a:ext cx="8856984" cy="6336704"/>
          </a:xfrm>
          <a:prstGeom prst="roundRect">
            <a:avLst>
              <a:gd name="adj" fmla="val 8696"/>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5" name="圓角矩形 4"/>
          <p:cNvSpPr/>
          <p:nvPr/>
        </p:nvSpPr>
        <p:spPr>
          <a:xfrm>
            <a:off x="683568" y="116632"/>
            <a:ext cx="4283310" cy="792088"/>
          </a:xfrm>
          <a:prstGeom prst="roundRect">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latin typeface="微軟正黑體" pitchFamily="34" charset="-120"/>
                <a:ea typeface="微軟正黑體" pitchFamily="34" charset="-120"/>
              </a:rPr>
              <a:t> </a:t>
            </a:r>
            <a:r>
              <a:rPr lang="zh-TW" altLang="en-US" sz="3200" b="1" dirty="0" smtClean="0">
                <a:latin typeface="微軟正黑體" pitchFamily="34" charset="-120"/>
                <a:ea typeface="微軟正黑體" pitchFamily="34" charset="-120"/>
              </a:rPr>
              <a:t>八德</a:t>
            </a:r>
            <a:r>
              <a:rPr lang="zh-TW" altLang="en-US" sz="3200" b="1" dirty="0">
                <a:latin typeface="微軟正黑體" pitchFamily="34" charset="-120"/>
                <a:ea typeface="微軟正黑體" pitchFamily="34" charset="-120"/>
              </a:rPr>
              <a:t>房價</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aphicFrame>
        <p:nvGraphicFramePr>
          <p:cNvPr id="8" name="圖表 7"/>
          <p:cNvGraphicFramePr/>
          <p:nvPr>
            <p:extLst>
              <p:ext uri="{D42A27DB-BD31-4B8C-83A1-F6EECF244321}">
                <p14:modId xmlns:p14="http://schemas.microsoft.com/office/powerpoint/2010/main" val="1118602871"/>
              </p:ext>
            </p:extLst>
          </p:nvPr>
        </p:nvGraphicFramePr>
        <p:xfrm>
          <a:off x="424053" y="3176973"/>
          <a:ext cx="6740235" cy="3420379"/>
        </p:xfrm>
        <a:graphic>
          <a:graphicData uri="http://schemas.openxmlformats.org/drawingml/2006/chart">
            <c:chart xmlns:c="http://schemas.openxmlformats.org/drawingml/2006/chart" xmlns:r="http://schemas.openxmlformats.org/officeDocument/2006/relationships" r:id="rId3"/>
          </a:graphicData>
        </a:graphic>
      </p:graphicFrame>
      <p:sp>
        <p:nvSpPr>
          <p:cNvPr id="6" name="圓角矩形 5"/>
          <p:cNvSpPr/>
          <p:nvPr/>
        </p:nvSpPr>
        <p:spPr>
          <a:xfrm>
            <a:off x="454885" y="1320576"/>
            <a:ext cx="2427334" cy="1664010"/>
          </a:xfrm>
          <a:prstGeom prst="roundRect">
            <a:avLst>
              <a:gd name="adj" fmla="val 558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050"/>
          </a:p>
        </p:txBody>
      </p:sp>
      <p:sp>
        <p:nvSpPr>
          <p:cNvPr id="2" name="圓角矩形 1"/>
          <p:cNvSpPr/>
          <p:nvPr/>
        </p:nvSpPr>
        <p:spPr>
          <a:xfrm>
            <a:off x="227224" y="1074707"/>
            <a:ext cx="864096" cy="37537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大樓</a:t>
            </a:r>
            <a:endParaRPr lang="zh-TW" altLang="en-US" sz="2000" b="1" dirty="0">
              <a:latin typeface="微軟正黑體" pitchFamily="34" charset="-120"/>
              <a:ea typeface="微軟正黑體" pitchFamily="34" charset="-120"/>
            </a:endParaRPr>
          </a:p>
        </p:txBody>
      </p:sp>
      <p:grpSp>
        <p:nvGrpSpPr>
          <p:cNvPr id="7" name="群組 6"/>
          <p:cNvGrpSpPr/>
          <p:nvPr/>
        </p:nvGrpSpPr>
        <p:grpSpPr>
          <a:xfrm>
            <a:off x="3004050" y="1204078"/>
            <a:ext cx="2755490" cy="1792873"/>
            <a:chOff x="532027" y="3613814"/>
            <a:chExt cx="2755490" cy="1706323"/>
          </a:xfrm>
        </p:grpSpPr>
        <p:sp>
          <p:nvSpPr>
            <p:cNvPr id="48" name="圓角矩形 47"/>
            <p:cNvSpPr/>
            <p:nvPr/>
          </p:nvSpPr>
          <p:spPr>
            <a:xfrm>
              <a:off x="799905" y="3711130"/>
              <a:ext cx="2487612" cy="1609007"/>
            </a:xfrm>
            <a:prstGeom prst="roundRect">
              <a:avLst>
                <a:gd name="adj" fmla="val 558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sz="1050"/>
            </a:p>
          </p:txBody>
        </p:sp>
        <p:sp>
          <p:nvSpPr>
            <p:cNvPr id="25" name="圓角矩形 24"/>
            <p:cNvSpPr/>
            <p:nvPr/>
          </p:nvSpPr>
          <p:spPr>
            <a:xfrm>
              <a:off x="532027" y="3613814"/>
              <a:ext cx="814876" cy="37804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公寓</a:t>
              </a:r>
              <a:endParaRPr lang="zh-TW" altLang="en-US" sz="2000" b="1" dirty="0">
                <a:latin typeface="微軟正黑體" pitchFamily="34" charset="-120"/>
                <a:ea typeface="微軟正黑體" pitchFamily="34" charset="-120"/>
              </a:endParaRPr>
            </a:p>
          </p:txBody>
        </p:sp>
      </p:grpSp>
      <p:sp>
        <p:nvSpPr>
          <p:cNvPr id="3" name="文字方塊 2"/>
          <p:cNvSpPr txBox="1"/>
          <p:nvPr/>
        </p:nvSpPr>
        <p:spPr>
          <a:xfrm>
            <a:off x="5020943" y="503681"/>
            <a:ext cx="4176464" cy="338554"/>
          </a:xfrm>
          <a:prstGeom prst="rect">
            <a:avLst/>
          </a:prstGeom>
          <a:noFill/>
        </p:spPr>
        <p:txBody>
          <a:bodyPr wrap="square" rtlCol="0">
            <a:spAutoFit/>
          </a:bodyPr>
          <a:lstStyle/>
          <a:p>
            <a:r>
              <a:rPr lang="zh-TW" altLang="en-US" sz="1600" b="1" dirty="0">
                <a:latin typeface="微軟正黑體" pitchFamily="34" charset="-120"/>
                <a:ea typeface="微軟正黑體" pitchFamily="34" charset="-120"/>
              </a:rPr>
              <a:t>八德區整體</a:t>
            </a:r>
            <a:r>
              <a:rPr lang="zh-TW" altLang="en-US" sz="1600" b="1" dirty="0" smtClean="0">
                <a:latin typeface="微軟正黑體" pitchFamily="34" charset="-120"/>
                <a:ea typeface="微軟正黑體" pitchFamily="34" charset="-120"/>
              </a:rPr>
              <a:t>住宅市場交易件數走勢分析</a:t>
            </a:r>
            <a:endParaRPr lang="zh-TW" altLang="en-US" sz="1600" b="1" dirty="0">
              <a:latin typeface="微軟正黑體" pitchFamily="34" charset="-120"/>
              <a:ea typeface="微軟正黑體" pitchFamily="34" charset="-120"/>
            </a:endParaRPr>
          </a:p>
        </p:txBody>
      </p:sp>
      <p:grpSp>
        <p:nvGrpSpPr>
          <p:cNvPr id="30" name="群組 29"/>
          <p:cNvGrpSpPr/>
          <p:nvPr/>
        </p:nvGrpSpPr>
        <p:grpSpPr>
          <a:xfrm>
            <a:off x="5944994" y="1150832"/>
            <a:ext cx="2659453" cy="1860208"/>
            <a:chOff x="588236" y="1123128"/>
            <a:chExt cx="4100002" cy="2286204"/>
          </a:xfrm>
        </p:grpSpPr>
        <p:sp>
          <p:nvSpPr>
            <p:cNvPr id="32" name="圓角矩形 31"/>
            <p:cNvSpPr/>
            <p:nvPr/>
          </p:nvSpPr>
          <p:spPr>
            <a:xfrm>
              <a:off x="846552" y="1314236"/>
              <a:ext cx="3841686" cy="2095096"/>
            </a:xfrm>
            <a:prstGeom prst="roundRect">
              <a:avLst>
                <a:gd name="adj" fmla="val 558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4" name="圓角矩形 33"/>
            <p:cNvSpPr/>
            <p:nvPr/>
          </p:nvSpPr>
          <p:spPr>
            <a:xfrm>
              <a:off x="588236" y="1123128"/>
              <a:ext cx="1248686" cy="49997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透天</a:t>
              </a:r>
              <a:endParaRPr lang="zh-TW" altLang="en-US" sz="2000" b="1" dirty="0">
                <a:latin typeface="微軟正黑體" pitchFamily="34" charset="-120"/>
                <a:ea typeface="微軟正黑體" pitchFamily="34" charset="-120"/>
              </a:endParaRPr>
            </a:p>
          </p:txBody>
        </p:sp>
      </p:grpSp>
      <p:pic>
        <p:nvPicPr>
          <p:cNvPr id="12" name="圖片 11"/>
          <p:cNvPicPr>
            <a:picLocks noChangeAspect="1"/>
          </p:cNvPicPr>
          <p:nvPr/>
        </p:nvPicPr>
        <p:blipFill rotWithShape="1">
          <a:blip r:embed="rId4" cstate="print">
            <a:extLst>
              <a:ext uri="{28A0092B-C50C-407E-A947-70E740481C1C}">
                <a14:useLocalDpi xmlns:a14="http://schemas.microsoft.com/office/drawing/2010/main" val="0"/>
              </a:ext>
            </a:extLst>
          </a:blip>
          <a:srcRect l="1" r="-31608"/>
          <a:stretch/>
        </p:blipFill>
        <p:spPr>
          <a:xfrm>
            <a:off x="7545943" y="4725"/>
            <a:ext cx="1897404" cy="400280"/>
          </a:xfrm>
          <a:prstGeom prst="rect">
            <a:avLst/>
          </a:prstGeom>
        </p:spPr>
      </p:pic>
      <p:sp>
        <p:nvSpPr>
          <p:cNvPr id="44" name="矩形 43"/>
          <p:cNvSpPr/>
          <p:nvPr/>
        </p:nvSpPr>
        <p:spPr>
          <a:xfrm>
            <a:off x="1165945" y="1648108"/>
            <a:ext cx="1771423" cy="1200329"/>
          </a:xfrm>
          <a:prstGeom prst="rect">
            <a:avLst/>
          </a:prstGeom>
        </p:spPr>
        <p:txBody>
          <a:bodyPr wrap="square">
            <a:spAutoFit/>
          </a:bodyPr>
          <a:lstStyle/>
          <a:p>
            <a:pPr>
              <a:lnSpc>
                <a:spcPct val="150000"/>
              </a:lnSpc>
            </a:pPr>
            <a:r>
              <a:rPr lang="zh-TW" altLang="en-US" sz="1100" b="1" dirty="0" smtClean="0">
                <a:latin typeface="微軟正黑體" pitchFamily="34" charset="-120"/>
                <a:ea typeface="微軟正黑體" pitchFamily="34" charset="-120"/>
              </a:rPr>
              <a:t>交易</a:t>
            </a:r>
            <a:r>
              <a:rPr lang="zh-TW" altLang="en-US" sz="1100" b="1" dirty="0">
                <a:latin typeface="微軟正黑體" pitchFamily="34" charset="-120"/>
                <a:ea typeface="微軟正黑體" pitchFamily="34" charset="-120"/>
              </a:rPr>
              <a:t>件數</a:t>
            </a:r>
            <a:r>
              <a:rPr lang="zh-TW" altLang="en-US" sz="1100" b="1" dirty="0" smtClean="0">
                <a:latin typeface="微軟正黑體" pitchFamily="34" charset="-120"/>
                <a:ea typeface="微軟正黑體" pitchFamily="34" charset="-120"/>
              </a:rPr>
              <a:t>：</a:t>
            </a:r>
            <a:r>
              <a:rPr lang="en-US" altLang="zh-TW" sz="1600" b="1" dirty="0" smtClean="0">
                <a:solidFill>
                  <a:schemeClr val="accent6">
                    <a:lumMod val="75000"/>
                  </a:schemeClr>
                </a:solidFill>
                <a:latin typeface="微軟正黑體" pitchFamily="34" charset="-120"/>
                <a:ea typeface="微軟正黑體" pitchFamily="34" charset="-120"/>
              </a:rPr>
              <a:t>50</a:t>
            </a:r>
            <a:r>
              <a:rPr lang="zh-TW" altLang="en-US" sz="1600" b="1" dirty="0" smtClean="0">
                <a:solidFill>
                  <a:schemeClr val="accent6">
                    <a:lumMod val="75000"/>
                  </a:schemeClr>
                </a:solidFill>
                <a:latin typeface="微軟正黑體" pitchFamily="34" charset="-120"/>
                <a:ea typeface="微軟正黑體" pitchFamily="34" charset="-120"/>
              </a:rPr>
              <a:t>件</a:t>
            </a:r>
            <a:endParaRPr lang="en-US" altLang="zh-TW" sz="1600" b="1" dirty="0">
              <a:solidFill>
                <a:schemeClr val="accent6">
                  <a:lumMod val="75000"/>
                </a:schemeClr>
              </a:solidFill>
              <a:latin typeface="微軟正黑體" pitchFamily="34" charset="-120"/>
              <a:ea typeface="微軟正黑體" pitchFamily="34" charset="-120"/>
            </a:endParaRPr>
          </a:p>
          <a:p>
            <a:pPr>
              <a:lnSpc>
                <a:spcPct val="200000"/>
              </a:lnSpc>
            </a:pPr>
            <a:r>
              <a:rPr lang="zh-TW" altLang="en-US" sz="900" b="1" dirty="0" smtClean="0">
                <a:latin typeface="微軟正黑體" pitchFamily="34" charset="-120"/>
                <a:ea typeface="微軟正黑體" pitchFamily="34" charset="-120"/>
              </a:rPr>
              <a:t>與</a:t>
            </a:r>
            <a:r>
              <a:rPr lang="zh-TW" altLang="en-US" sz="900" b="1" dirty="0">
                <a:latin typeface="微軟正黑體" pitchFamily="34" charset="-120"/>
                <a:ea typeface="微軟正黑體" pitchFamily="34" charset="-120"/>
              </a:rPr>
              <a:t>前期件數</a:t>
            </a:r>
            <a:r>
              <a:rPr lang="zh-TW" altLang="en-US" sz="900" b="1" dirty="0" smtClean="0">
                <a:latin typeface="微軟正黑體" pitchFamily="34" charset="-120"/>
                <a:ea typeface="微軟正黑體" pitchFamily="34" charset="-120"/>
              </a:rPr>
              <a:t>比較</a:t>
            </a:r>
            <a:r>
              <a:rPr lang="zh-TW" altLang="en-US" sz="900" b="1" dirty="0" smtClean="0">
                <a:solidFill>
                  <a:srgbClr val="00B050"/>
                </a:solidFill>
                <a:latin typeface="微軟正黑體" pitchFamily="34" charset="-120"/>
                <a:ea typeface="微軟正黑體" pitchFamily="34" charset="-120"/>
              </a:rPr>
              <a:t>減少</a:t>
            </a:r>
            <a:r>
              <a:rPr lang="en-US" altLang="zh-TW" sz="900" b="1" dirty="0" smtClean="0">
                <a:solidFill>
                  <a:srgbClr val="00B050"/>
                </a:solidFill>
                <a:latin typeface="微軟正黑體" pitchFamily="34" charset="-120"/>
                <a:ea typeface="微軟正黑體" pitchFamily="34" charset="-120"/>
              </a:rPr>
              <a:t>31</a:t>
            </a:r>
            <a:r>
              <a:rPr lang="zh-TW" altLang="en-US" sz="900" b="1" dirty="0" smtClean="0">
                <a:solidFill>
                  <a:srgbClr val="00B050"/>
                </a:solidFill>
                <a:latin typeface="微軟正黑體" pitchFamily="34" charset="-120"/>
                <a:ea typeface="微軟正黑體" pitchFamily="34" charset="-120"/>
              </a:rPr>
              <a:t>件</a:t>
            </a:r>
            <a:endParaRPr lang="en-US" altLang="zh-TW" sz="900" b="1" dirty="0" smtClean="0">
              <a:solidFill>
                <a:srgbClr val="00B050"/>
              </a:solidFill>
              <a:latin typeface="微軟正黑體" pitchFamily="34" charset="-120"/>
              <a:ea typeface="微軟正黑體" pitchFamily="34" charset="-120"/>
            </a:endParaRPr>
          </a:p>
          <a:p>
            <a:pPr>
              <a:lnSpc>
                <a:spcPct val="200000"/>
              </a:lnSpc>
            </a:pPr>
            <a:r>
              <a:rPr lang="zh-TW" altLang="en-US" sz="900" b="1" dirty="0" smtClean="0">
                <a:latin typeface="微軟正黑體" pitchFamily="34" charset="-120"/>
                <a:ea typeface="微軟正黑體" pitchFamily="34" charset="-120"/>
              </a:rPr>
              <a:t>與</a:t>
            </a:r>
            <a:r>
              <a:rPr lang="zh-TW" altLang="en-US" sz="900" b="1" dirty="0">
                <a:latin typeface="微軟正黑體" pitchFamily="34" charset="-120"/>
                <a:ea typeface="微軟正黑體" pitchFamily="34" charset="-120"/>
              </a:rPr>
              <a:t>去年同期件數</a:t>
            </a:r>
            <a:r>
              <a:rPr lang="zh-TW" altLang="en-US" sz="900" b="1" dirty="0" smtClean="0">
                <a:latin typeface="微軟正黑體" pitchFamily="34" charset="-120"/>
                <a:ea typeface="微軟正黑體" pitchFamily="34" charset="-120"/>
              </a:rPr>
              <a:t>比較</a:t>
            </a:r>
            <a:r>
              <a:rPr lang="zh-TW" altLang="en-US" sz="900" b="1" dirty="0" smtClean="0">
                <a:solidFill>
                  <a:srgbClr val="00B050"/>
                </a:solidFill>
                <a:latin typeface="微軟正黑體" pitchFamily="34" charset="-120"/>
                <a:ea typeface="微軟正黑體" pitchFamily="34" charset="-120"/>
              </a:rPr>
              <a:t>減少</a:t>
            </a:r>
            <a:r>
              <a:rPr lang="en-US" altLang="zh-TW" sz="900" b="1" dirty="0" smtClean="0">
                <a:solidFill>
                  <a:srgbClr val="00B050"/>
                </a:solidFill>
                <a:latin typeface="微軟正黑體" pitchFamily="34" charset="-120"/>
                <a:ea typeface="微軟正黑體" pitchFamily="34" charset="-120"/>
              </a:rPr>
              <a:t>98</a:t>
            </a:r>
            <a:r>
              <a:rPr lang="zh-TW" altLang="en-US" sz="900" b="1" dirty="0" smtClean="0">
                <a:solidFill>
                  <a:srgbClr val="00B050"/>
                </a:solidFill>
                <a:latin typeface="微軟正黑體" pitchFamily="34" charset="-120"/>
                <a:ea typeface="微軟正黑體" pitchFamily="34" charset="-120"/>
              </a:rPr>
              <a:t>件</a:t>
            </a:r>
            <a:endParaRPr lang="en-US" altLang="zh-TW" sz="900" b="1" dirty="0">
              <a:solidFill>
                <a:srgbClr val="FF0000"/>
              </a:solidFill>
              <a:latin typeface="微軟正黑體" pitchFamily="34" charset="-120"/>
              <a:ea typeface="微軟正黑體" pitchFamily="34" charset="-120"/>
            </a:endParaRPr>
          </a:p>
          <a:p>
            <a:pPr>
              <a:lnSpc>
                <a:spcPct val="150000"/>
              </a:lnSpc>
            </a:pPr>
            <a:endParaRPr lang="zh-TW" altLang="en-US" sz="800" b="1" dirty="0">
              <a:latin typeface="微軟正黑體" pitchFamily="34" charset="-120"/>
              <a:ea typeface="微軟正黑體" pitchFamily="34" charset="-120"/>
            </a:endParaRPr>
          </a:p>
        </p:txBody>
      </p:sp>
      <p:sp>
        <p:nvSpPr>
          <p:cNvPr id="45" name="矩形 44"/>
          <p:cNvSpPr/>
          <p:nvPr/>
        </p:nvSpPr>
        <p:spPr>
          <a:xfrm>
            <a:off x="4113285" y="1644351"/>
            <a:ext cx="1707186" cy="1200329"/>
          </a:xfrm>
          <a:prstGeom prst="rect">
            <a:avLst/>
          </a:prstGeom>
        </p:spPr>
        <p:txBody>
          <a:bodyPr wrap="square">
            <a:spAutoFit/>
          </a:bodyPr>
          <a:lstStyle/>
          <a:p>
            <a:pPr>
              <a:lnSpc>
                <a:spcPct val="150000"/>
              </a:lnSpc>
            </a:pPr>
            <a:r>
              <a:rPr lang="zh-TW" altLang="en-US" sz="1100" b="1" dirty="0" smtClean="0">
                <a:latin typeface="微軟正黑體" pitchFamily="34" charset="-120"/>
                <a:ea typeface="微軟正黑體" pitchFamily="34" charset="-120"/>
              </a:rPr>
              <a:t>交易</a:t>
            </a:r>
            <a:r>
              <a:rPr lang="zh-TW" altLang="en-US" sz="1100" b="1" dirty="0">
                <a:latin typeface="微軟正黑體" pitchFamily="34" charset="-120"/>
                <a:ea typeface="微軟正黑體" pitchFamily="34" charset="-120"/>
              </a:rPr>
              <a:t>件數</a:t>
            </a:r>
            <a:r>
              <a:rPr lang="zh-TW" altLang="en-US" sz="1100" b="1" dirty="0" smtClean="0">
                <a:latin typeface="微軟正黑體" pitchFamily="34" charset="-120"/>
                <a:ea typeface="微軟正黑體" pitchFamily="34" charset="-120"/>
              </a:rPr>
              <a:t>：</a:t>
            </a:r>
            <a:r>
              <a:rPr lang="en-US" altLang="zh-TW" sz="1600" b="1" dirty="0" smtClean="0">
                <a:solidFill>
                  <a:schemeClr val="accent4">
                    <a:lumMod val="75000"/>
                  </a:schemeClr>
                </a:solidFill>
                <a:latin typeface="微軟正黑體" pitchFamily="34" charset="-120"/>
                <a:ea typeface="微軟正黑體" pitchFamily="34" charset="-120"/>
              </a:rPr>
              <a:t>12</a:t>
            </a:r>
            <a:r>
              <a:rPr lang="zh-TW" altLang="en-US" sz="1600" b="1" dirty="0" smtClean="0">
                <a:solidFill>
                  <a:schemeClr val="accent4">
                    <a:lumMod val="75000"/>
                  </a:schemeClr>
                </a:solidFill>
                <a:latin typeface="微軟正黑體" pitchFamily="34" charset="-120"/>
                <a:ea typeface="微軟正黑體" pitchFamily="34" charset="-120"/>
              </a:rPr>
              <a:t>件</a:t>
            </a:r>
            <a:endParaRPr lang="zh-TW" altLang="en-US" sz="1600" b="1" dirty="0">
              <a:solidFill>
                <a:schemeClr val="accent4">
                  <a:lumMod val="75000"/>
                </a:schemeClr>
              </a:solidFill>
              <a:latin typeface="微軟正黑體" pitchFamily="34" charset="-120"/>
              <a:ea typeface="微軟正黑體" pitchFamily="34" charset="-120"/>
            </a:endParaRPr>
          </a:p>
          <a:p>
            <a:pPr>
              <a:lnSpc>
                <a:spcPct val="200000"/>
              </a:lnSpc>
            </a:pPr>
            <a:r>
              <a:rPr lang="zh-TW" altLang="en-US" sz="900" b="1" dirty="0">
                <a:latin typeface="微軟正黑體" pitchFamily="34" charset="-120"/>
                <a:ea typeface="微軟正黑體" pitchFamily="34" charset="-120"/>
              </a:rPr>
              <a:t>與前期件數</a:t>
            </a:r>
            <a:r>
              <a:rPr lang="zh-TW" altLang="en-US" sz="900" b="1" dirty="0" smtClean="0">
                <a:latin typeface="微軟正黑體" pitchFamily="34" charset="-120"/>
                <a:ea typeface="微軟正黑體" pitchFamily="34" charset="-120"/>
              </a:rPr>
              <a:t>比較</a:t>
            </a:r>
            <a:r>
              <a:rPr lang="zh-TW" altLang="en-US" sz="900" b="1" dirty="0" smtClean="0">
                <a:solidFill>
                  <a:srgbClr val="00B050"/>
                </a:solidFill>
                <a:latin typeface="微軟正黑體" pitchFamily="34" charset="-120"/>
                <a:ea typeface="微軟正黑體" pitchFamily="34" charset="-120"/>
              </a:rPr>
              <a:t>減少</a:t>
            </a:r>
            <a:r>
              <a:rPr lang="en-US" altLang="zh-TW" sz="900" b="1" dirty="0" smtClean="0">
                <a:solidFill>
                  <a:srgbClr val="00B050"/>
                </a:solidFill>
                <a:latin typeface="微軟正黑體" pitchFamily="34" charset="-120"/>
                <a:ea typeface="微軟正黑體" pitchFamily="34" charset="-120"/>
              </a:rPr>
              <a:t>11</a:t>
            </a:r>
            <a:r>
              <a:rPr lang="zh-TW" altLang="en-US" sz="900" b="1" dirty="0" smtClean="0">
                <a:solidFill>
                  <a:srgbClr val="00B050"/>
                </a:solidFill>
                <a:latin typeface="微軟正黑體" pitchFamily="34" charset="-120"/>
                <a:ea typeface="微軟正黑體" pitchFamily="34" charset="-120"/>
              </a:rPr>
              <a:t>件</a:t>
            </a:r>
            <a:endParaRPr lang="en-US" altLang="zh-TW" sz="900" b="1" dirty="0">
              <a:solidFill>
                <a:srgbClr val="00B050"/>
              </a:solidFill>
              <a:latin typeface="微軟正黑體" pitchFamily="34" charset="-120"/>
              <a:ea typeface="微軟正黑體" pitchFamily="34" charset="-120"/>
            </a:endParaRPr>
          </a:p>
          <a:p>
            <a:pPr>
              <a:lnSpc>
                <a:spcPct val="200000"/>
              </a:lnSpc>
            </a:pPr>
            <a:r>
              <a:rPr lang="zh-TW" altLang="en-US" sz="900" b="1" dirty="0" smtClean="0">
                <a:latin typeface="微軟正黑體" pitchFamily="34" charset="-120"/>
                <a:ea typeface="微軟正黑體" pitchFamily="34" charset="-120"/>
              </a:rPr>
              <a:t>與</a:t>
            </a:r>
            <a:r>
              <a:rPr lang="zh-TW" altLang="en-US" sz="900" b="1" dirty="0">
                <a:latin typeface="微軟正黑體" pitchFamily="34" charset="-120"/>
                <a:ea typeface="微軟正黑體" pitchFamily="34" charset="-120"/>
              </a:rPr>
              <a:t>去年同期件數</a:t>
            </a:r>
            <a:r>
              <a:rPr lang="zh-TW" altLang="en-US" sz="900" b="1" dirty="0" smtClean="0">
                <a:latin typeface="微軟正黑體" pitchFamily="34" charset="-120"/>
                <a:ea typeface="微軟正黑體" pitchFamily="34" charset="-120"/>
              </a:rPr>
              <a:t>比較</a:t>
            </a:r>
            <a:r>
              <a:rPr lang="zh-TW" altLang="en-US" sz="900" b="1" dirty="0" smtClean="0">
                <a:solidFill>
                  <a:srgbClr val="00B050"/>
                </a:solidFill>
                <a:latin typeface="微軟正黑體" pitchFamily="34" charset="-120"/>
                <a:ea typeface="微軟正黑體" pitchFamily="34" charset="-120"/>
              </a:rPr>
              <a:t>減少</a:t>
            </a:r>
            <a:r>
              <a:rPr lang="en-US" altLang="zh-TW" sz="900" b="1" dirty="0" smtClean="0">
                <a:solidFill>
                  <a:srgbClr val="00B050"/>
                </a:solidFill>
                <a:latin typeface="微軟正黑體" pitchFamily="34" charset="-120"/>
                <a:ea typeface="微軟正黑體" pitchFamily="34" charset="-120"/>
              </a:rPr>
              <a:t>10</a:t>
            </a:r>
            <a:r>
              <a:rPr lang="zh-TW" altLang="en-US" sz="900" b="1" dirty="0" smtClean="0">
                <a:solidFill>
                  <a:srgbClr val="00B050"/>
                </a:solidFill>
                <a:latin typeface="微軟正黑體" pitchFamily="34" charset="-120"/>
                <a:ea typeface="微軟正黑體" pitchFamily="34" charset="-120"/>
              </a:rPr>
              <a:t>件</a:t>
            </a:r>
            <a:endParaRPr lang="en-US" altLang="zh-TW" sz="800" b="1" dirty="0">
              <a:solidFill>
                <a:srgbClr val="00B050"/>
              </a:solidFill>
              <a:latin typeface="微軟正黑體" pitchFamily="34" charset="-120"/>
              <a:ea typeface="微軟正黑體" pitchFamily="34" charset="-120"/>
            </a:endParaRPr>
          </a:p>
          <a:p>
            <a:pPr>
              <a:lnSpc>
                <a:spcPct val="150000"/>
              </a:lnSpc>
            </a:pPr>
            <a:endParaRPr lang="zh-TW" altLang="en-US" sz="800" b="1" dirty="0">
              <a:latin typeface="微軟正黑體" pitchFamily="34" charset="-120"/>
              <a:ea typeface="微軟正黑體" pitchFamily="34" charset="-120"/>
            </a:endParaRPr>
          </a:p>
        </p:txBody>
      </p:sp>
      <p:sp>
        <p:nvSpPr>
          <p:cNvPr id="46" name="矩形 45"/>
          <p:cNvSpPr/>
          <p:nvPr/>
        </p:nvSpPr>
        <p:spPr>
          <a:xfrm>
            <a:off x="6889755" y="1700808"/>
            <a:ext cx="1813548" cy="1015663"/>
          </a:xfrm>
          <a:prstGeom prst="rect">
            <a:avLst/>
          </a:prstGeom>
        </p:spPr>
        <p:txBody>
          <a:bodyPr wrap="square">
            <a:spAutoFit/>
          </a:bodyPr>
          <a:lstStyle/>
          <a:p>
            <a:pPr>
              <a:lnSpc>
                <a:spcPct val="150000"/>
              </a:lnSpc>
            </a:pPr>
            <a:r>
              <a:rPr lang="zh-TW" altLang="en-US" sz="1100" b="1" dirty="0" smtClean="0">
                <a:latin typeface="微軟正黑體" pitchFamily="34" charset="-120"/>
                <a:ea typeface="微軟正黑體" pitchFamily="34" charset="-120"/>
              </a:rPr>
              <a:t>交易</a:t>
            </a:r>
            <a:r>
              <a:rPr lang="zh-TW" altLang="en-US" sz="1100" b="1" dirty="0">
                <a:latin typeface="微軟正黑體" pitchFamily="34" charset="-120"/>
                <a:ea typeface="微軟正黑體" pitchFamily="34" charset="-120"/>
              </a:rPr>
              <a:t>件數</a:t>
            </a:r>
            <a:r>
              <a:rPr lang="zh-TW" altLang="en-US" sz="1100" b="1" dirty="0" smtClean="0">
                <a:latin typeface="微軟正黑體" pitchFamily="34" charset="-120"/>
                <a:ea typeface="微軟正黑體" pitchFamily="34" charset="-120"/>
              </a:rPr>
              <a:t>：</a:t>
            </a:r>
            <a:r>
              <a:rPr lang="en-US" altLang="zh-TW" sz="1600" b="1" dirty="0" smtClean="0">
                <a:solidFill>
                  <a:schemeClr val="accent2">
                    <a:lumMod val="75000"/>
                  </a:schemeClr>
                </a:solidFill>
                <a:latin typeface="微軟正黑體" pitchFamily="34" charset="-120"/>
                <a:ea typeface="微軟正黑體" pitchFamily="34" charset="-120"/>
              </a:rPr>
              <a:t>28</a:t>
            </a:r>
            <a:r>
              <a:rPr lang="zh-TW" altLang="en-US" sz="1600" b="1" dirty="0" smtClean="0">
                <a:solidFill>
                  <a:schemeClr val="accent2">
                    <a:lumMod val="75000"/>
                  </a:schemeClr>
                </a:solidFill>
                <a:latin typeface="微軟正黑體" pitchFamily="34" charset="-120"/>
                <a:ea typeface="微軟正黑體" pitchFamily="34" charset="-120"/>
              </a:rPr>
              <a:t>件</a:t>
            </a:r>
            <a:endParaRPr lang="zh-TW" altLang="en-US" sz="1600" b="1" dirty="0">
              <a:solidFill>
                <a:schemeClr val="accent2">
                  <a:lumMod val="75000"/>
                </a:schemeClr>
              </a:solidFill>
              <a:latin typeface="微軟正黑體" pitchFamily="34" charset="-120"/>
              <a:ea typeface="微軟正黑體" pitchFamily="34" charset="-120"/>
            </a:endParaRPr>
          </a:p>
          <a:p>
            <a:pPr>
              <a:lnSpc>
                <a:spcPct val="200000"/>
              </a:lnSpc>
            </a:pPr>
            <a:r>
              <a:rPr lang="zh-TW" altLang="en-US" sz="900" b="1" dirty="0">
                <a:latin typeface="微軟正黑體" pitchFamily="34" charset="-120"/>
                <a:ea typeface="微軟正黑體" pitchFamily="34" charset="-120"/>
              </a:rPr>
              <a:t>與前期件數</a:t>
            </a:r>
            <a:r>
              <a:rPr lang="zh-TW" altLang="en-US" sz="900" b="1" dirty="0" smtClean="0">
                <a:latin typeface="微軟正黑體" pitchFamily="34" charset="-120"/>
                <a:ea typeface="微軟正黑體" pitchFamily="34" charset="-120"/>
              </a:rPr>
              <a:t>比較</a:t>
            </a:r>
            <a:r>
              <a:rPr lang="zh-TW" altLang="en-US" sz="900" b="1" dirty="0" smtClean="0">
                <a:solidFill>
                  <a:srgbClr val="00B050"/>
                </a:solidFill>
                <a:latin typeface="微軟正黑體" pitchFamily="34" charset="-120"/>
                <a:ea typeface="微軟正黑體" pitchFamily="34" charset="-120"/>
              </a:rPr>
              <a:t>減少</a:t>
            </a:r>
            <a:r>
              <a:rPr lang="en-US" altLang="zh-TW" sz="900" b="1" dirty="0" smtClean="0">
                <a:solidFill>
                  <a:srgbClr val="00B050"/>
                </a:solidFill>
                <a:latin typeface="微軟正黑體" pitchFamily="34" charset="-120"/>
                <a:ea typeface="微軟正黑體" pitchFamily="34" charset="-120"/>
              </a:rPr>
              <a:t>14</a:t>
            </a:r>
            <a:r>
              <a:rPr lang="zh-TW" altLang="en-US" sz="900" b="1" dirty="0" smtClean="0">
                <a:solidFill>
                  <a:srgbClr val="00B050"/>
                </a:solidFill>
                <a:latin typeface="微軟正黑體" pitchFamily="34" charset="-120"/>
                <a:ea typeface="微軟正黑體" pitchFamily="34" charset="-120"/>
              </a:rPr>
              <a:t>件</a:t>
            </a:r>
            <a:endParaRPr lang="en-US" altLang="zh-TW" sz="900" b="1" dirty="0">
              <a:solidFill>
                <a:srgbClr val="00B050"/>
              </a:solidFill>
              <a:latin typeface="微軟正黑體" pitchFamily="34" charset="-120"/>
              <a:ea typeface="微軟正黑體" pitchFamily="34" charset="-120"/>
            </a:endParaRPr>
          </a:p>
          <a:p>
            <a:pPr>
              <a:lnSpc>
                <a:spcPct val="200000"/>
              </a:lnSpc>
            </a:pPr>
            <a:r>
              <a:rPr lang="zh-TW" altLang="en-US" sz="900" b="1" dirty="0" smtClean="0">
                <a:latin typeface="微軟正黑體" pitchFamily="34" charset="-120"/>
                <a:ea typeface="微軟正黑體" pitchFamily="34" charset="-120"/>
              </a:rPr>
              <a:t>與</a:t>
            </a:r>
            <a:r>
              <a:rPr lang="zh-TW" altLang="en-US" sz="900" b="1" dirty="0">
                <a:latin typeface="微軟正黑體" pitchFamily="34" charset="-120"/>
                <a:ea typeface="微軟正黑體" pitchFamily="34" charset="-120"/>
              </a:rPr>
              <a:t>去年同期件數</a:t>
            </a:r>
            <a:r>
              <a:rPr lang="zh-TW" altLang="en-US" sz="900" b="1" dirty="0" smtClean="0">
                <a:latin typeface="微軟正黑體" pitchFamily="34" charset="-120"/>
                <a:ea typeface="微軟正黑體" pitchFamily="34" charset="-120"/>
              </a:rPr>
              <a:t>比較</a:t>
            </a:r>
            <a:r>
              <a:rPr lang="zh-TW" altLang="en-US" sz="900" b="1" dirty="0" smtClean="0">
                <a:solidFill>
                  <a:srgbClr val="00B050"/>
                </a:solidFill>
                <a:latin typeface="微軟正黑體" pitchFamily="34" charset="-120"/>
                <a:ea typeface="微軟正黑體" pitchFamily="34" charset="-120"/>
              </a:rPr>
              <a:t>減少</a:t>
            </a:r>
            <a:r>
              <a:rPr lang="en-US" altLang="zh-TW" sz="900" b="1" dirty="0" smtClean="0">
                <a:solidFill>
                  <a:srgbClr val="00B050"/>
                </a:solidFill>
                <a:latin typeface="微軟正黑體" pitchFamily="34" charset="-120"/>
                <a:ea typeface="微軟正黑體" pitchFamily="34" charset="-120"/>
              </a:rPr>
              <a:t>3</a:t>
            </a:r>
            <a:r>
              <a:rPr lang="zh-TW" altLang="en-US" sz="900" b="1" dirty="0" smtClean="0">
                <a:solidFill>
                  <a:srgbClr val="00B050"/>
                </a:solidFill>
                <a:latin typeface="微軟正黑體" pitchFamily="34" charset="-120"/>
                <a:ea typeface="微軟正黑體" pitchFamily="34" charset="-120"/>
              </a:rPr>
              <a:t>件</a:t>
            </a:r>
            <a:endParaRPr lang="zh-TW" altLang="en-US" sz="900" b="1" dirty="0">
              <a:solidFill>
                <a:srgbClr val="00B050"/>
              </a:solidFill>
              <a:latin typeface="微軟正黑體" pitchFamily="34" charset="-120"/>
              <a:ea typeface="微軟正黑體" pitchFamily="34" charset="-120"/>
            </a:endParaRPr>
          </a:p>
        </p:txBody>
      </p:sp>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18" y="1502330"/>
            <a:ext cx="1255000" cy="1411699"/>
          </a:xfrm>
          <a:prstGeom prst="rect">
            <a:avLst/>
          </a:prstGeom>
        </p:spPr>
      </p:pic>
      <p:pic>
        <p:nvPicPr>
          <p:cNvPr id="16" name="圖片 15"/>
          <p:cNvPicPr>
            <a:picLocks noChangeAspect="1"/>
          </p:cNvPicPr>
          <p:nvPr/>
        </p:nvPicPr>
        <p:blipFill rotWithShape="1">
          <a:blip r:embed="rId6" cstate="print">
            <a:extLst>
              <a:ext uri="{28A0092B-C50C-407E-A947-70E740481C1C}">
                <a14:useLocalDpi xmlns:a14="http://schemas.microsoft.com/office/drawing/2010/main" val="0"/>
              </a:ext>
            </a:extLst>
          </a:blip>
          <a:srcRect l="5915" t="47931" r="57350" b="5138"/>
          <a:stretch/>
        </p:blipFill>
        <p:spPr>
          <a:xfrm>
            <a:off x="3287342" y="1700808"/>
            <a:ext cx="839660" cy="1072731"/>
          </a:xfrm>
          <a:prstGeom prst="rect">
            <a:avLst/>
          </a:prstGeom>
        </p:spPr>
      </p:pic>
      <p:pic>
        <p:nvPicPr>
          <p:cNvPr id="17" name="圖片 16"/>
          <p:cNvPicPr>
            <a:picLocks noChangeAspect="1"/>
          </p:cNvPicPr>
          <p:nvPr/>
        </p:nvPicPr>
        <p:blipFill rotWithShape="1">
          <a:blip r:embed="rId7" cstate="print">
            <a:extLst>
              <a:ext uri="{28A0092B-C50C-407E-A947-70E740481C1C}">
                <a14:useLocalDpi xmlns:a14="http://schemas.microsoft.com/office/drawing/2010/main" val="0"/>
              </a:ext>
            </a:extLst>
          </a:blip>
          <a:srcRect l="12455" t="20814" r="9370" b="23195"/>
          <a:stretch/>
        </p:blipFill>
        <p:spPr>
          <a:xfrm>
            <a:off x="6137093" y="1844824"/>
            <a:ext cx="834955" cy="928715"/>
          </a:xfrm>
          <a:prstGeom prst="rect">
            <a:avLst/>
          </a:prstGeom>
        </p:spPr>
      </p:pic>
      <p:grpSp>
        <p:nvGrpSpPr>
          <p:cNvPr id="26" name="群組 25"/>
          <p:cNvGrpSpPr/>
          <p:nvPr/>
        </p:nvGrpSpPr>
        <p:grpSpPr>
          <a:xfrm>
            <a:off x="-42821" y="50147"/>
            <a:ext cx="932017" cy="792088"/>
            <a:chOff x="-17813" y="116632"/>
            <a:chExt cx="932017" cy="792088"/>
          </a:xfrm>
          <a:solidFill>
            <a:schemeClr val="accent4"/>
          </a:solidFill>
        </p:grpSpPr>
        <p:sp>
          <p:nvSpPr>
            <p:cNvPr id="27" name="橢圓 26"/>
            <p:cNvSpPr/>
            <p:nvPr/>
          </p:nvSpPr>
          <p:spPr>
            <a:xfrm>
              <a:off x="74630" y="116632"/>
              <a:ext cx="792088" cy="792088"/>
            </a:xfrm>
            <a:prstGeom prst="ellipse">
              <a:avLst/>
            </a:prstGeom>
            <a:solidFill>
              <a:srgbClr val="FF9900"/>
            </a:solidFill>
            <a:ln>
              <a:solidFill>
                <a:schemeClr val="accent4"/>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28" name="矩形 27"/>
            <p:cNvSpPr/>
            <p:nvPr/>
          </p:nvSpPr>
          <p:spPr>
            <a:xfrm>
              <a:off x="-17813" y="326277"/>
              <a:ext cx="932017" cy="369332"/>
            </a:xfrm>
            <a:prstGeom prst="rect">
              <a:avLst/>
            </a:prstGeom>
            <a:noFill/>
            <a:ln>
              <a:noFill/>
            </a:ln>
          </p:spPr>
          <p:txBody>
            <a:bodyPr wrap="square">
              <a:spAutoFit/>
            </a:bodyPr>
            <a:lstStyle/>
            <a:p>
              <a:pPr algn="ctr"/>
              <a:r>
                <a:rPr lang="en-US" altLang="zh-TW" b="1" dirty="0" smtClean="0">
                  <a:solidFill>
                    <a:schemeClr val="bg1"/>
                  </a:solidFill>
                  <a:latin typeface="微軟正黑體" pitchFamily="34" charset="-120"/>
                  <a:ea typeface="微軟正黑體" pitchFamily="34" charset="-120"/>
                </a:rPr>
                <a:t>110.4</a:t>
              </a:r>
              <a:endParaRPr lang="zh-TW" altLang="en-US" b="1" dirty="0">
                <a:solidFill>
                  <a:schemeClr val="bg1"/>
                </a:solidFill>
                <a:latin typeface="微軟正黑體" pitchFamily="34" charset="-120"/>
                <a:ea typeface="微軟正黑體" pitchFamily="34" charset="-120"/>
              </a:endParaRPr>
            </a:p>
          </p:txBody>
        </p:sp>
      </p:grpSp>
      <p:pic>
        <p:nvPicPr>
          <p:cNvPr id="2050" name="Picture 2" descr="Z:\公仔設計圖\★new猴寶\八德猴-04.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443"/>
          <a:stretch/>
        </p:blipFill>
        <p:spPr bwMode="auto">
          <a:xfrm>
            <a:off x="7239000" y="3682727"/>
            <a:ext cx="2235156" cy="291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3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07504" y="404664"/>
            <a:ext cx="8856984" cy="6336704"/>
          </a:xfrm>
          <a:prstGeom prst="roundRect">
            <a:avLst>
              <a:gd name="adj" fmla="val 8696"/>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5" name="圓角矩形 4"/>
          <p:cNvSpPr/>
          <p:nvPr/>
        </p:nvSpPr>
        <p:spPr>
          <a:xfrm>
            <a:off x="611560" y="123019"/>
            <a:ext cx="4248472" cy="792088"/>
          </a:xfrm>
          <a:prstGeom prst="roundRect">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smtClean="0">
                <a:latin typeface="微軟正黑體" pitchFamily="34" charset="-120"/>
                <a:ea typeface="微軟正黑體" pitchFamily="34" charset="-120"/>
              </a:rPr>
              <a:t> 八德</a:t>
            </a:r>
            <a:r>
              <a:rPr lang="zh-TW" altLang="en-US" sz="3200" b="1" dirty="0">
                <a:latin typeface="微軟正黑體" pitchFamily="34" charset="-120"/>
                <a:ea typeface="微軟正黑體" pitchFamily="34" charset="-120"/>
              </a:rPr>
              <a:t>房價</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p>
        </p:txBody>
      </p:sp>
      <p:pic>
        <p:nvPicPr>
          <p:cNvPr id="12" name="圖片 11"/>
          <p:cNvPicPr>
            <a:picLocks noChangeAspect="1"/>
          </p:cNvPicPr>
          <p:nvPr/>
        </p:nvPicPr>
        <p:blipFill rotWithShape="1">
          <a:blip r:embed="rId2" cstate="print">
            <a:extLst>
              <a:ext uri="{28A0092B-C50C-407E-A947-70E740481C1C}">
                <a14:useLocalDpi xmlns:a14="http://schemas.microsoft.com/office/drawing/2010/main" val="0"/>
              </a:ext>
            </a:extLst>
          </a:blip>
          <a:srcRect l="1" r="-31608"/>
          <a:stretch/>
        </p:blipFill>
        <p:spPr>
          <a:xfrm>
            <a:off x="7545943" y="4725"/>
            <a:ext cx="1897404" cy="400280"/>
          </a:xfrm>
          <a:prstGeom prst="rect">
            <a:avLst/>
          </a:prstGeom>
        </p:spPr>
      </p:pic>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t="58373" b="12695"/>
          <a:stretch/>
        </p:blipFill>
        <p:spPr>
          <a:xfrm>
            <a:off x="395536" y="4149081"/>
            <a:ext cx="8280639" cy="2572444"/>
          </a:xfrm>
          <a:prstGeom prst="rect">
            <a:avLst/>
          </a:prstGeom>
        </p:spPr>
      </p:pic>
      <p:sp>
        <p:nvSpPr>
          <p:cNvPr id="18" name="文字方塊 17"/>
          <p:cNvSpPr txBox="1"/>
          <p:nvPr/>
        </p:nvSpPr>
        <p:spPr>
          <a:xfrm>
            <a:off x="678606" y="1196752"/>
            <a:ext cx="6053633" cy="3166824"/>
          </a:xfrm>
          <a:prstGeom prst="wedgeRoundRectCallout">
            <a:avLst>
              <a:gd name="adj1" fmla="val 58296"/>
              <a:gd name="adj2" fmla="val 24140"/>
              <a:gd name="adj3" fmla="val 16667"/>
            </a:avLst>
          </a:prstGeom>
          <a:ln>
            <a:solidFill>
              <a:srgbClr val="FF99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altLang="zh-TW" dirty="0" smtClean="0">
                <a:latin typeface="微軟正黑體" pitchFamily="34" charset="-120"/>
                <a:ea typeface="微軟正黑體" pitchFamily="34" charset="-120"/>
              </a:rPr>
              <a:t>110</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月八德區住宅市場大樓平均成交單價為</a:t>
            </a:r>
            <a:r>
              <a:rPr lang="en-US" altLang="zh-TW" dirty="0" smtClean="0">
                <a:latin typeface="微軟正黑體" pitchFamily="34" charset="-120"/>
                <a:ea typeface="微軟正黑體" pitchFamily="34" charset="-120"/>
              </a:rPr>
              <a:t>19.93</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坪、公寓平均成交單價為</a:t>
            </a:r>
            <a:r>
              <a:rPr lang="en-US" altLang="zh-TW" dirty="0" smtClean="0">
                <a:latin typeface="微軟正黑體" pitchFamily="34" charset="-120"/>
                <a:ea typeface="微軟正黑體" pitchFamily="34" charset="-120"/>
              </a:rPr>
              <a:t>13.79</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a:t>
            </a:r>
            <a:r>
              <a:rPr lang="zh-TW" altLang="en-US" dirty="0">
                <a:latin typeface="微軟正黑體" pitchFamily="34" charset="-120"/>
                <a:ea typeface="微軟正黑體" pitchFamily="34" charset="-120"/>
              </a:rPr>
              <a:t>坪。本月</a:t>
            </a:r>
            <a:r>
              <a:rPr lang="zh-TW" altLang="en-US" dirty="0" smtClean="0">
                <a:latin typeface="微軟正黑體" pitchFamily="34" charset="-120"/>
                <a:ea typeface="微軟正黑體" pitchFamily="34" charset="-120"/>
              </a:rPr>
              <a:t>大樓平均單價較上月略為上漲、</a:t>
            </a:r>
            <a:r>
              <a:rPr lang="zh-TW" altLang="en-US" dirty="0">
                <a:latin typeface="微軟正黑體" pitchFamily="34" charset="-120"/>
                <a:ea typeface="微軟正黑體" pitchFamily="34" charset="-120"/>
              </a:rPr>
              <a:t>公寓平均</a:t>
            </a:r>
            <a:r>
              <a:rPr lang="zh-TW" altLang="en-US" dirty="0" smtClean="0">
                <a:latin typeface="微軟正黑體" pitchFamily="34" charset="-120"/>
                <a:ea typeface="微軟正黑體" pitchFamily="34" charset="-120"/>
              </a:rPr>
              <a:t>單價略為下滑，整體而言，近</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年來大樓及公寓交易市場價格還是呈現上漲趨勢。</a:t>
            </a:r>
            <a:endParaRPr lang="en-US" altLang="zh-TW" dirty="0" smtClean="0">
              <a:latin typeface="微軟正黑體" pitchFamily="34" charset="-120"/>
              <a:ea typeface="微軟正黑體" pitchFamily="34" charset="-120"/>
            </a:endParaRPr>
          </a:p>
          <a:p>
            <a:pPr algn="just"/>
            <a:endParaRPr lang="en-US" altLang="zh-TW" dirty="0">
              <a:latin typeface="微軟正黑體" pitchFamily="34" charset="-120"/>
              <a:ea typeface="微軟正黑體" pitchFamily="34" charset="-120"/>
            </a:endParaRPr>
          </a:p>
          <a:p>
            <a:pPr algn="just"/>
            <a:r>
              <a:rPr lang="zh-TW" altLang="en-US" dirty="0">
                <a:latin typeface="微軟正黑體" pitchFamily="34" charset="-120"/>
                <a:ea typeface="微軟正黑體" pitchFamily="34" charset="-120"/>
              </a:rPr>
              <a:t>以</a:t>
            </a:r>
            <a:r>
              <a:rPr lang="zh-TW" altLang="en-US">
                <a:latin typeface="微軟正黑體" pitchFamily="34" charset="-120"/>
                <a:ea typeface="微軟正黑體" pitchFamily="34" charset="-120"/>
              </a:rPr>
              <a:t>主要</a:t>
            </a:r>
            <a:r>
              <a:rPr lang="zh-TW" altLang="en-US" smtClean="0">
                <a:latin typeface="微軟正黑體" pitchFamily="34" charset="-120"/>
                <a:ea typeface="微軟正黑體" pitchFamily="34" charset="-120"/>
              </a:rPr>
              <a:t>生活圈大樓來</a:t>
            </a:r>
            <a:r>
              <a:rPr lang="zh-TW" altLang="en-US" dirty="0">
                <a:latin typeface="微軟正黑體" pitchFamily="34" charset="-120"/>
                <a:ea typeface="微軟正黑體" pitchFamily="34" charset="-120"/>
              </a:rPr>
              <a:t>看，近一年大湳廣豐生活圈及區公所生活圈新成屋與中古屋整體交易單價皆呈現上漲趨勢</a:t>
            </a:r>
            <a:r>
              <a:rPr lang="zh-TW" altLang="en-US" dirty="0" smtClean="0">
                <a:latin typeface="微軟正黑體" pitchFamily="34" charset="-120"/>
                <a:ea typeface="微軟正黑體" pitchFamily="34" charset="-120"/>
              </a:rPr>
              <a:t>。</a:t>
            </a:r>
            <a:r>
              <a:rPr lang="zh-TW" altLang="en-US" dirty="0">
                <a:latin typeface="微軟正黑體" pitchFamily="34" charset="-120"/>
                <a:ea typeface="微軟正黑體" pitchFamily="34" charset="-120"/>
              </a:rPr>
              <a:t>大湳廣豐生活圈</a:t>
            </a:r>
            <a:r>
              <a:rPr lang="zh-TW" altLang="en-US" dirty="0" smtClean="0">
                <a:latin typeface="微軟正黑體" pitchFamily="34" charset="-120"/>
                <a:ea typeface="微軟正黑體" pitchFamily="34" charset="-120"/>
              </a:rPr>
              <a:t>新</a:t>
            </a:r>
            <a:r>
              <a:rPr lang="zh-TW" altLang="en-US" dirty="0">
                <a:latin typeface="微軟正黑體" pitchFamily="34" charset="-120"/>
                <a:ea typeface="微軟正黑體" pitchFamily="34" charset="-120"/>
              </a:rPr>
              <a:t>成</a:t>
            </a:r>
            <a:r>
              <a:rPr lang="zh-TW" altLang="en-US" dirty="0" smtClean="0">
                <a:latin typeface="微軟正黑體" pitchFamily="34" charset="-120"/>
                <a:ea typeface="微軟正黑體" pitchFamily="34" charset="-120"/>
              </a:rPr>
              <a:t>屋及中古屋交易單價分別位於</a:t>
            </a:r>
            <a:r>
              <a:rPr lang="en-US" altLang="zh-TW" dirty="0" smtClean="0">
                <a:latin typeface="微軟正黑體" pitchFamily="34" charset="-120"/>
                <a:ea typeface="微軟正黑體" pitchFamily="34" charset="-120"/>
              </a:rPr>
              <a:t>20-28</a:t>
            </a:r>
            <a:r>
              <a:rPr lang="zh-TW" altLang="en-US" dirty="0" smtClean="0">
                <a:latin typeface="微軟正黑體" pitchFamily="34" charset="-120"/>
                <a:ea typeface="微軟正黑體" pitchFamily="34" charset="-120"/>
              </a:rPr>
              <a:t>萬</a:t>
            </a:r>
            <a:r>
              <a:rPr lang="en-US" altLang="zh-TW"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坪及</a:t>
            </a:r>
            <a:r>
              <a:rPr lang="en-US" altLang="zh-TW" dirty="0" smtClean="0">
                <a:latin typeface="微軟正黑體" pitchFamily="34" charset="-120"/>
                <a:ea typeface="微軟正黑體" pitchFamily="34" charset="-120"/>
              </a:rPr>
              <a:t>15-20</a:t>
            </a:r>
            <a:r>
              <a:rPr lang="zh-TW" altLang="en-US" dirty="0" smtClean="0">
                <a:latin typeface="微軟正黑體" pitchFamily="34" charset="-120"/>
                <a:ea typeface="微軟正黑體" pitchFamily="34" charset="-120"/>
              </a:rPr>
              <a:t>萬</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坪之間</a:t>
            </a:r>
            <a:r>
              <a:rPr lang="zh-TW" altLang="en-US" dirty="0" smtClean="0">
                <a:latin typeface="微軟正黑體" pitchFamily="34" charset="-120"/>
                <a:ea typeface="微軟正黑體" pitchFamily="34" charset="-120"/>
              </a:rPr>
              <a:t>。</a:t>
            </a:r>
            <a:r>
              <a:rPr lang="zh-TW" altLang="en-US" dirty="0">
                <a:latin typeface="微軟正黑體" pitchFamily="34" charset="-120"/>
                <a:ea typeface="微軟正黑體" pitchFamily="34" charset="-120"/>
              </a:rPr>
              <a:t>區公所生活圈新成屋與</a:t>
            </a:r>
            <a:r>
              <a:rPr lang="zh-TW" altLang="en-US" dirty="0" smtClean="0">
                <a:latin typeface="微軟正黑體" pitchFamily="34" charset="-120"/>
                <a:ea typeface="微軟正黑體" pitchFamily="34" charset="-120"/>
              </a:rPr>
              <a:t>中古屋分別位於</a:t>
            </a:r>
            <a:r>
              <a:rPr lang="en-US" altLang="zh-TW" dirty="0" smtClean="0">
                <a:latin typeface="微軟正黑體" pitchFamily="34" charset="-120"/>
                <a:ea typeface="微軟正黑體" pitchFamily="34" charset="-120"/>
              </a:rPr>
              <a:t>19-21</a:t>
            </a:r>
            <a:r>
              <a:rPr lang="zh-TW" altLang="en-US" dirty="0" smtClean="0">
                <a:latin typeface="微軟正黑體" pitchFamily="34" charset="-120"/>
                <a:ea typeface="微軟正黑體" pitchFamily="34" charset="-120"/>
              </a:rPr>
              <a:t>萬</a:t>
            </a:r>
            <a:r>
              <a:rPr lang="en-US" altLang="zh-TW"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坪及</a:t>
            </a:r>
            <a:r>
              <a:rPr lang="en-US" altLang="zh-TW" dirty="0" smtClean="0">
                <a:latin typeface="微軟正黑體" pitchFamily="34" charset="-120"/>
                <a:ea typeface="微軟正黑體" pitchFamily="34" charset="-120"/>
              </a:rPr>
              <a:t>15-20</a:t>
            </a:r>
            <a:r>
              <a:rPr lang="zh-TW" altLang="en-US" dirty="0" smtClean="0">
                <a:latin typeface="微軟正黑體" pitchFamily="34" charset="-120"/>
                <a:ea typeface="微軟正黑體" pitchFamily="34" charset="-120"/>
              </a:rPr>
              <a:t>萬</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坪之間</a:t>
            </a:r>
            <a:r>
              <a:rPr lang="zh-TW" altLang="en-US"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
        <p:nvSpPr>
          <p:cNvPr id="14" name="文字方塊 13"/>
          <p:cNvSpPr txBox="1"/>
          <p:nvPr/>
        </p:nvSpPr>
        <p:spPr>
          <a:xfrm>
            <a:off x="4874840" y="489579"/>
            <a:ext cx="3888431" cy="369332"/>
          </a:xfrm>
          <a:prstGeom prst="rect">
            <a:avLst/>
          </a:prstGeom>
          <a:noFill/>
        </p:spPr>
        <p:txBody>
          <a:bodyPr wrap="square" rtlCol="0">
            <a:spAutoFit/>
          </a:bodyPr>
          <a:lstStyle/>
          <a:p>
            <a:r>
              <a:rPr lang="zh-TW" altLang="en-US" b="1" dirty="0">
                <a:latin typeface="微軟正黑體" pitchFamily="34" charset="-120"/>
                <a:ea typeface="微軟正黑體" pitchFamily="34" charset="-120"/>
              </a:rPr>
              <a:t>八德區整體</a:t>
            </a:r>
            <a:r>
              <a:rPr lang="zh-TW" altLang="en-US" b="1" dirty="0" smtClean="0">
                <a:latin typeface="微軟正黑體" pitchFamily="34" charset="-120"/>
                <a:ea typeface="微軟正黑體" pitchFamily="34" charset="-120"/>
              </a:rPr>
              <a:t>住宅市場成交價走勢分析</a:t>
            </a:r>
            <a:endParaRPr lang="zh-TW" altLang="en-US" b="1" dirty="0">
              <a:latin typeface="微軟正黑體" pitchFamily="34" charset="-120"/>
              <a:ea typeface="微軟正黑體" pitchFamily="34" charset="-120"/>
            </a:endParaRPr>
          </a:p>
        </p:txBody>
      </p:sp>
      <p:grpSp>
        <p:nvGrpSpPr>
          <p:cNvPr id="19" name="群組 18"/>
          <p:cNvGrpSpPr/>
          <p:nvPr/>
        </p:nvGrpSpPr>
        <p:grpSpPr>
          <a:xfrm>
            <a:off x="-42821" y="50147"/>
            <a:ext cx="932017" cy="792088"/>
            <a:chOff x="-17813" y="116632"/>
            <a:chExt cx="932017" cy="792088"/>
          </a:xfrm>
          <a:solidFill>
            <a:srgbClr val="00B050"/>
          </a:solidFill>
        </p:grpSpPr>
        <p:sp>
          <p:nvSpPr>
            <p:cNvPr id="20" name="橢圓 19"/>
            <p:cNvSpPr/>
            <p:nvPr/>
          </p:nvSpPr>
          <p:spPr>
            <a:xfrm>
              <a:off x="74630" y="116632"/>
              <a:ext cx="792088" cy="792088"/>
            </a:xfrm>
            <a:prstGeom prst="ellipse">
              <a:avLst/>
            </a:prstGeom>
            <a:solidFill>
              <a:srgbClr val="FF9900"/>
            </a:solidFill>
            <a:ln>
              <a:solidFill>
                <a:schemeClr val="accent4"/>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21" name="矩形 20"/>
            <p:cNvSpPr/>
            <p:nvPr/>
          </p:nvSpPr>
          <p:spPr>
            <a:xfrm>
              <a:off x="-17813" y="326277"/>
              <a:ext cx="932017" cy="369332"/>
            </a:xfrm>
            <a:prstGeom prst="rect">
              <a:avLst/>
            </a:prstGeom>
            <a:noFill/>
            <a:ln>
              <a:noFill/>
            </a:ln>
          </p:spPr>
          <p:txBody>
            <a:bodyPr wrap="square">
              <a:spAutoFit/>
            </a:bodyPr>
            <a:lstStyle/>
            <a:p>
              <a:pPr algn="ctr"/>
              <a:r>
                <a:rPr lang="en-US" altLang="zh-TW" b="1" dirty="0" smtClean="0">
                  <a:solidFill>
                    <a:schemeClr val="bg1"/>
                  </a:solidFill>
                  <a:latin typeface="微軟正黑體" pitchFamily="34" charset="-120"/>
                  <a:ea typeface="微軟正黑體" pitchFamily="34" charset="-120"/>
                </a:rPr>
                <a:t>110.4</a:t>
              </a:r>
              <a:endParaRPr lang="zh-TW" altLang="en-US" b="1" dirty="0">
                <a:solidFill>
                  <a:schemeClr val="bg1"/>
                </a:solidFill>
                <a:latin typeface="微軟正黑體" pitchFamily="34" charset="-120"/>
                <a:ea typeface="微軟正黑體" pitchFamily="34" charset="-120"/>
              </a:endParaRPr>
            </a:p>
          </p:txBody>
        </p:sp>
      </p:grpSp>
      <p:pic>
        <p:nvPicPr>
          <p:cNvPr id="16" name="圖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8474" y="1956730"/>
            <a:ext cx="2638062" cy="2638062"/>
          </a:xfrm>
          <a:prstGeom prst="rect">
            <a:avLst/>
          </a:prstGeom>
        </p:spPr>
      </p:pic>
    </p:spTree>
    <p:extLst>
      <p:ext uri="{BB962C8B-B14F-4D97-AF65-F5344CB8AC3E}">
        <p14:creationId xmlns:p14="http://schemas.microsoft.com/office/powerpoint/2010/main" val="42675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07504" y="404664"/>
            <a:ext cx="8856984" cy="6336704"/>
          </a:xfrm>
          <a:prstGeom prst="roundRect">
            <a:avLst>
              <a:gd name="adj" fmla="val 8696"/>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5" name="圓角矩形 4"/>
          <p:cNvSpPr/>
          <p:nvPr/>
        </p:nvSpPr>
        <p:spPr>
          <a:xfrm>
            <a:off x="683568" y="116632"/>
            <a:ext cx="4127286" cy="792088"/>
          </a:xfrm>
          <a:prstGeom prst="roundRect">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b="1" dirty="0" smtClean="0">
                <a:latin typeface="微軟正黑體" pitchFamily="34" charset="-120"/>
                <a:ea typeface="微軟正黑體" pitchFamily="34" charset="-120"/>
              </a:rPr>
              <a:t>八德</a:t>
            </a:r>
            <a:r>
              <a:rPr lang="zh-TW" altLang="en-US" sz="3200" b="1" dirty="0">
                <a:latin typeface="微軟正黑體" pitchFamily="34" charset="-120"/>
                <a:ea typeface="微軟正黑體" pitchFamily="34" charset="-120"/>
              </a:rPr>
              <a:t>房價</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aphicFrame>
        <p:nvGraphicFramePr>
          <p:cNvPr id="8" name="圖表 7"/>
          <p:cNvGraphicFramePr/>
          <p:nvPr>
            <p:extLst>
              <p:ext uri="{D42A27DB-BD31-4B8C-83A1-F6EECF244321}">
                <p14:modId xmlns:p14="http://schemas.microsoft.com/office/powerpoint/2010/main" val="3428378452"/>
              </p:ext>
            </p:extLst>
          </p:nvPr>
        </p:nvGraphicFramePr>
        <p:xfrm>
          <a:off x="377965" y="3163340"/>
          <a:ext cx="6547994" cy="3384375"/>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群組 18"/>
          <p:cNvGrpSpPr/>
          <p:nvPr/>
        </p:nvGrpSpPr>
        <p:grpSpPr>
          <a:xfrm>
            <a:off x="454884" y="1262394"/>
            <a:ext cx="2676955" cy="1722191"/>
            <a:chOff x="1316820" y="1232397"/>
            <a:chExt cx="3885848" cy="2520280"/>
          </a:xfrm>
        </p:grpSpPr>
        <p:sp>
          <p:nvSpPr>
            <p:cNvPr id="6" name="圓角矩形 5"/>
            <p:cNvSpPr/>
            <p:nvPr/>
          </p:nvSpPr>
          <p:spPr>
            <a:xfrm>
              <a:off x="1316820" y="1232397"/>
              <a:ext cx="3672408" cy="2520280"/>
            </a:xfrm>
            <a:prstGeom prst="roundRect">
              <a:avLst>
                <a:gd name="adj" fmla="val 558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050"/>
            </a:p>
          </p:txBody>
        </p:sp>
        <p:sp>
          <p:nvSpPr>
            <p:cNvPr id="9" name="矩形 8"/>
            <p:cNvSpPr/>
            <p:nvPr/>
          </p:nvSpPr>
          <p:spPr>
            <a:xfrm>
              <a:off x="2388420" y="1460665"/>
              <a:ext cx="2814248" cy="2026822"/>
            </a:xfrm>
            <a:prstGeom prst="rect">
              <a:avLst/>
            </a:prstGeom>
          </p:spPr>
          <p:txBody>
            <a:bodyPr wrap="square">
              <a:spAutoFit/>
            </a:bodyPr>
            <a:lstStyle/>
            <a:p>
              <a:pPr>
                <a:lnSpc>
                  <a:spcPct val="150000"/>
                </a:lnSpc>
              </a:pPr>
              <a:r>
                <a:rPr lang="zh-TW" altLang="en-US" sz="1200" b="1" dirty="0" smtClean="0">
                  <a:latin typeface="微軟正黑體" pitchFamily="34" charset="-120"/>
                  <a:ea typeface="微軟正黑體" pitchFamily="34" charset="-120"/>
                </a:rPr>
                <a:t>平均總價</a:t>
              </a:r>
              <a:r>
                <a:rPr lang="en-US" altLang="zh-TW" sz="1600" b="1" dirty="0" smtClean="0">
                  <a:solidFill>
                    <a:schemeClr val="accent6">
                      <a:lumMod val="75000"/>
                    </a:schemeClr>
                  </a:solidFill>
                  <a:latin typeface="微軟正黑體" pitchFamily="34" charset="-120"/>
                  <a:ea typeface="微軟正黑體" pitchFamily="34" charset="-120"/>
                </a:rPr>
                <a:t>1000</a:t>
              </a:r>
              <a:r>
                <a:rPr lang="zh-TW" altLang="en-US" sz="1600" b="1" dirty="0" smtClean="0">
                  <a:solidFill>
                    <a:schemeClr val="accent6">
                      <a:lumMod val="75000"/>
                    </a:schemeClr>
                  </a:solidFill>
                  <a:latin typeface="微軟正黑體" pitchFamily="34" charset="-120"/>
                  <a:ea typeface="微軟正黑體" pitchFamily="34" charset="-120"/>
                </a:rPr>
                <a:t>萬</a:t>
              </a:r>
              <a:endParaRPr lang="zh-TW" altLang="en-US" sz="1100" b="1" dirty="0">
                <a:solidFill>
                  <a:schemeClr val="accent6">
                    <a:lumMod val="75000"/>
                  </a:schemeClr>
                </a:solidFill>
                <a:latin typeface="微軟正黑體" pitchFamily="34" charset="-120"/>
                <a:ea typeface="微軟正黑體" pitchFamily="34" charset="-120"/>
              </a:endParaRPr>
            </a:p>
            <a:p>
              <a:pPr>
                <a:lnSpc>
                  <a:spcPct val="150000"/>
                </a:lnSpc>
              </a:pPr>
              <a:r>
                <a:rPr lang="zh-TW" altLang="en-US" sz="1200" b="1" dirty="0" smtClean="0">
                  <a:latin typeface="微軟正黑體" pitchFamily="34" charset="-120"/>
                  <a:ea typeface="微軟正黑體" pitchFamily="34" charset="-120"/>
                </a:rPr>
                <a:t>平均單價</a:t>
              </a:r>
              <a:r>
                <a:rPr lang="en-US" altLang="zh-TW" sz="1600" b="1" dirty="0" smtClean="0">
                  <a:solidFill>
                    <a:schemeClr val="accent6">
                      <a:lumMod val="75000"/>
                    </a:schemeClr>
                  </a:solidFill>
                  <a:latin typeface="微軟正黑體" pitchFamily="34" charset="-120"/>
                  <a:ea typeface="微軟正黑體" pitchFamily="34" charset="-120"/>
                </a:rPr>
                <a:t>19.93</a:t>
              </a:r>
              <a:r>
                <a:rPr lang="zh-TW" altLang="en-US" sz="1600" b="1" dirty="0" smtClean="0">
                  <a:solidFill>
                    <a:schemeClr val="accent6">
                      <a:lumMod val="75000"/>
                    </a:schemeClr>
                  </a:solidFill>
                  <a:latin typeface="微軟正黑體" pitchFamily="34" charset="-120"/>
                  <a:ea typeface="微軟正黑體" pitchFamily="34" charset="-120"/>
                </a:rPr>
                <a:t>萬</a:t>
              </a:r>
              <a:r>
                <a:rPr lang="en-US" altLang="zh-TW" sz="1100" b="1" dirty="0">
                  <a:latin typeface="微軟正黑體" pitchFamily="34" charset="-120"/>
                  <a:ea typeface="微軟正黑體" pitchFamily="34" charset="-120"/>
                </a:rPr>
                <a:t>/</a:t>
              </a:r>
              <a:r>
                <a:rPr lang="zh-TW" altLang="en-US" sz="1100" b="1" dirty="0" smtClean="0">
                  <a:latin typeface="微軟正黑體" pitchFamily="34" charset="-120"/>
                  <a:ea typeface="微軟正黑體" pitchFamily="34" charset="-120"/>
                </a:rPr>
                <a:t>坪</a:t>
              </a:r>
              <a:endParaRPr lang="zh-TW" altLang="en-US" sz="500" b="1" dirty="0">
                <a:latin typeface="微軟正黑體" pitchFamily="34" charset="-120"/>
                <a:ea typeface="微軟正黑體" pitchFamily="34" charset="-120"/>
              </a:endParaRPr>
            </a:p>
            <a:p>
              <a:pPr lvl="0">
                <a:lnSpc>
                  <a:spcPct val="200000"/>
                </a:lnSpc>
              </a:pPr>
              <a:r>
                <a:rPr lang="zh-TW" altLang="en-US" sz="900" b="1" dirty="0">
                  <a:latin typeface="微軟正黑體" pitchFamily="34" charset="-120"/>
                  <a:ea typeface="微軟正黑體" pitchFamily="34" charset="-120"/>
                </a:rPr>
                <a:t>與前期均價</a:t>
              </a:r>
              <a:r>
                <a:rPr lang="zh-TW" altLang="en-US" sz="900" b="1" dirty="0" smtClean="0">
                  <a:latin typeface="微軟正黑體" pitchFamily="34" charset="-120"/>
                  <a:ea typeface="微軟正黑體" pitchFamily="34" charset="-120"/>
                </a:rPr>
                <a:t>比較</a:t>
              </a:r>
              <a:r>
                <a:rPr lang="zh-TW" altLang="en-US" sz="900" b="1" dirty="0" smtClean="0">
                  <a:solidFill>
                    <a:srgbClr val="FF0000"/>
                  </a:solidFill>
                  <a:latin typeface="微軟正黑體" pitchFamily="34" charset="-120"/>
                  <a:ea typeface="微軟正黑體" pitchFamily="34" charset="-120"/>
                </a:rPr>
                <a:t>增加</a:t>
              </a:r>
              <a:r>
                <a:rPr lang="en-US" altLang="zh-TW" sz="900" b="1" dirty="0" smtClean="0">
                  <a:solidFill>
                    <a:srgbClr val="FF0000"/>
                  </a:solidFill>
                  <a:latin typeface="微軟正黑體" pitchFamily="34" charset="-120"/>
                  <a:ea typeface="微軟正黑體" pitchFamily="34" charset="-120"/>
                </a:rPr>
                <a:t>0.91%</a:t>
              </a:r>
              <a:endParaRPr lang="en-US" altLang="zh-TW" sz="900" b="1" dirty="0">
                <a:solidFill>
                  <a:srgbClr val="FF0000"/>
                </a:solidFill>
                <a:latin typeface="微軟正黑體" pitchFamily="34" charset="-120"/>
                <a:ea typeface="微軟正黑體" pitchFamily="34" charset="-120"/>
              </a:endParaRPr>
            </a:p>
            <a:p>
              <a:pPr>
                <a:lnSpc>
                  <a:spcPct val="200000"/>
                </a:lnSpc>
              </a:pPr>
              <a:r>
                <a:rPr lang="zh-TW" altLang="en-US" sz="900" b="1" dirty="0" smtClean="0">
                  <a:latin typeface="微軟正黑體" pitchFamily="34" charset="-120"/>
                  <a:ea typeface="微軟正黑體" pitchFamily="34" charset="-120"/>
                </a:rPr>
                <a:t>與</a:t>
              </a:r>
              <a:r>
                <a:rPr lang="zh-TW" altLang="en-US" sz="900" b="1" dirty="0">
                  <a:latin typeface="微軟正黑體" pitchFamily="34" charset="-120"/>
                  <a:ea typeface="微軟正黑體" pitchFamily="34" charset="-120"/>
                </a:rPr>
                <a:t>去年同期均</a:t>
              </a:r>
              <a:r>
                <a:rPr lang="zh-TW" altLang="en-US" sz="900" b="1" dirty="0" smtClean="0">
                  <a:latin typeface="微軟正黑體" pitchFamily="34" charset="-120"/>
                  <a:ea typeface="微軟正黑體" pitchFamily="34" charset="-120"/>
                </a:rPr>
                <a:t>價比較</a:t>
              </a:r>
              <a:r>
                <a:rPr lang="zh-TW" altLang="en-US" sz="900" b="1" dirty="0" smtClean="0">
                  <a:solidFill>
                    <a:srgbClr val="FF0000"/>
                  </a:solidFill>
                  <a:latin typeface="微軟正黑體" pitchFamily="34" charset="-120"/>
                  <a:ea typeface="微軟正黑體" pitchFamily="34" charset="-120"/>
                </a:rPr>
                <a:t>增加</a:t>
              </a:r>
              <a:r>
                <a:rPr lang="en-US" altLang="zh-TW" sz="900" b="1" dirty="0" smtClean="0">
                  <a:solidFill>
                    <a:srgbClr val="FF0000"/>
                  </a:solidFill>
                  <a:latin typeface="微軟正黑體" pitchFamily="34" charset="-120"/>
                  <a:ea typeface="微軟正黑體" pitchFamily="34" charset="-120"/>
                </a:rPr>
                <a:t>15.47%</a:t>
              </a:r>
              <a:endParaRPr lang="zh-TW" altLang="en-US" sz="900" b="1" dirty="0">
                <a:solidFill>
                  <a:srgbClr val="FF0000"/>
                </a:solidFill>
                <a:latin typeface="微軟正黑體" pitchFamily="34" charset="-120"/>
                <a:ea typeface="微軟正黑體" pitchFamily="34" charset="-120"/>
              </a:endParaRPr>
            </a:p>
          </p:txBody>
        </p:sp>
      </p:grpSp>
      <p:sp>
        <p:nvSpPr>
          <p:cNvPr id="2" name="圓角矩形 1"/>
          <p:cNvSpPr/>
          <p:nvPr/>
        </p:nvSpPr>
        <p:spPr>
          <a:xfrm>
            <a:off x="227224" y="1074707"/>
            <a:ext cx="864096" cy="37537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大樓</a:t>
            </a:r>
            <a:endParaRPr lang="zh-TW" altLang="en-US" sz="2000" b="1" dirty="0">
              <a:latin typeface="微軟正黑體" pitchFamily="34" charset="-120"/>
              <a:ea typeface="微軟正黑體" pitchFamily="34" charset="-120"/>
            </a:endParaRPr>
          </a:p>
        </p:txBody>
      </p:sp>
      <p:grpSp>
        <p:nvGrpSpPr>
          <p:cNvPr id="7" name="群組 6"/>
          <p:cNvGrpSpPr/>
          <p:nvPr/>
        </p:nvGrpSpPr>
        <p:grpSpPr>
          <a:xfrm>
            <a:off x="3012434" y="1150832"/>
            <a:ext cx="2932560" cy="1846119"/>
            <a:chOff x="532027" y="3613814"/>
            <a:chExt cx="2855710" cy="1706323"/>
          </a:xfrm>
        </p:grpSpPr>
        <p:grpSp>
          <p:nvGrpSpPr>
            <p:cNvPr id="47" name="群組 46"/>
            <p:cNvGrpSpPr/>
            <p:nvPr/>
          </p:nvGrpSpPr>
          <p:grpSpPr>
            <a:xfrm>
              <a:off x="799905" y="3711130"/>
              <a:ext cx="2587832" cy="1609007"/>
              <a:chOff x="1316820" y="1159326"/>
              <a:chExt cx="3820360" cy="2619638"/>
            </a:xfrm>
          </p:grpSpPr>
          <p:sp>
            <p:nvSpPr>
              <p:cNvPr id="48" name="圓角矩形 47"/>
              <p:cNvSpPr/>
              <p:nvPr/>
            </p:nvSpPr>
            <p:spPr>
              <a:xfrm>
                <a:off x="1316820" y="1159326"/>
                <a:ext cx="3672408" cy="2619638"/>
              </a:xfrm>
              <a:prstGeom prst="roundRect">
                <a:avLst>
                  <a:gd name="adj" fmla="val 558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sz="1050"/>
              </a:p>
            </p:txBody>
          </p:sp>
          <p:sp>
            <p:nvSpPr>
              <p:cNvPr id="49" name="矩形 48"/>
              <p:cNvSpPr/>
              <p:nvPr/>
            </p:nvSpPr>
            <p:spPr>
              <a:xfrm>
                <a:off x="2450380" y="1469151"/>
                <a:ext cx="2686800" cy="2037855"/>
              </a:xfrm>
              <a:prstGeom prst="rect">
                <a:avLst/>
              </a:prstGeom>
            </p:spPr>
            <p:txBody>
              <a:bodyPr wrap="square">
                <a:spAutoFit/>
              </a:bodyPr>
              <a:lstStyle/>
              <a:p>
                <a:pPr>
                  <a:lnSpc>
                    <a:spcPct val="150000"/>
                  </a:lnSpc>
                </a:pPr>
                <a:r>
                  <a:rPr lang="zh-TW" altLang="en-US" sz="1200" b="1" dirty="0" smtClean="0">
                    <a:latin typeface="微軟正黑體" pitchFamily="34" charset="-120"/>
                    <a:ea typeface="微軟正黑體" pitchFamily="34" charset="-120"/>
                  </a:rPr>
                  <a:t>平均總價</a:t>
                </a:r>
                <a:r>
                  <a:rPr lang="en-US" altLang="zh-TW" sz="1600" b="1" dirty="0" smtClean="0">
                    <a:solidFill>
                      <a:schemeClr val="accent4">
                        <a:lumMod val="75000"/>
                      </a:schemeClr>
                    </a:solidFill>
                    <a:latin typeface="微軟正黑體" pitchFamily="34" charset="-120"/>
                    <a:ea typeface="微軟正黑體" pitchFamily="34" charset="-120"/>
                  </a:rPr>
                  <a:t>357</a:t>
                </a:r>
                <a:r>
                  <a:rPr lang="zh-TW" altLang="en-US" sz="1600" b="1" dirty="0" smtClean="0">
                    <a:solidFill>
                      <a:schemeClr val="accent4">
                        <a:lumMod val="75000"/>
                      </a:schemeClr>
                    </a:solidFill>
                    <a:latin typeface="微軟正黑體" pitchFamily="34" charset="-120"/>
                    <a:ea typeface="微軟正黑體" pitchFamily="34" charset="-120"/>
                  </a:rPr>
                  <a:t>萬</a:t>
                </a:r>
                <a:endParaRPr lang="zh-TW" altLang="en-US" sz="1100" b="1" dirty="0">
                  <a:solidFill>
                    <a:schemeClr val="accent4">
                      <a:lumMod val="75000"/>
                    </a:schemeClr>
                  </a:solidFill>
                  <a:latin typeface="微軟正黑體" pitchFamily="34" charset="-120"/>
                  <a:ea typeface="微軟正黑體" pitchFamily="34" charset="-120"/>
                </a:endParaRPr>
              </a:p>
              <a:p>
                <a:pPr>
                  <a:lnSpc>
                    <a:spcPct val="150000"/>
                  </a:lnSpc>
                </a:pPr>
                <a:r>
                  <a:rPr lang="zh-TW" altLang="en-US" sz="1200" b="1" dirty="0" smtClean="0">
                    <a:latin typeface="微軟正黑體" pitchFamily="34" charset="-120"/>
                    <a:ea typeface="微軟正黑體" pitchFamily="34" charset="-120"/>
                  </a:rPr>
                  <a:t>平均單價</a:t>
                </a:r>
                <a:r>
                  <a:rPr lang="en-US" altLang="zh-TW" sz="1600" b="1" dirty="0" smtClean="0">
                    <a:solidFill>
                      <a:schemeClr val="accent4">
                        <a:lumMod val="75000"/>
                      </a:schemeClr>
                    </a:solidFill>
                    <a:latin typeface="微軟正黑體" pitchFamily="34" charset="-120"/>
                    <a:ea typeface="微軟正黑體" pitchFamily="34" charset="-120"/>
                  </a:rPr>
                  <a:t>13.79</a:t>
                </a:r>
                <a:r>
                  <a:rPr lang="zh-TW" altLang="en-US" sz="1600" b="1" dirty="0" smtClean="0">
                    <a:solidFill>
                      <a:schemeClr val="accent4">
                        <a:lumMod val="75000"/>
                      </a:schemeClr>
                    </a:solidFill>
                    <a:latin typeface="微軟正黑體" pitchFamily="34" charset="-120"/>
                    <a:ea typeface="微軟正黑體" pitchFamily="34" charset="-120"/>
                  </a:rPr>
                  <a:t>萬</a:t>
                </a:r>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坪</a:t>
                </a:r>
              </a:p>
              <a:p>
                <a:pPr>
                  <a:lnSpc>
                    <a:spcPct val="200000"/>
                  </a:lnSpc>
                </a:pPr>
                <a:r>
                  <a:rPr lang="zh-TW" altLang="en-US" sz="800" b="1" dirty="0">
                    <a:latin typeface="微軟正黑體" pitchFamily="34" charset="-120"/>
                    <a:ea typeface="微軟正黑體" pitchFamily="34" charset="-120"/>
                  </a:rPr>
                  <a:t>與前期均價</a:t>
                </a:r>
                <a:r>
                  <a:rPr lang="zh-TW" altLang="en-US" sz="800" b="1" dirty="0" smtClean="0">
                    <a:latin typeface="微軟正黑體" pitchFamily="34" charset="-120"/>
                    <a:ea typeface="微軟正黑體" pitchFamily="34" charset="-120"/>
                  </a:rPr>
                  <a:t>比較</a:t>
                </a:r>
                <a:r>
                  <a:rPr lang="zh-TW" altLang="en-US" sz="800" b="1" dirty="0" smtClean="0">
                    <a:solidFill>
                      <a:srgbClr val="00B050"/>
                    </a:solidFill>
                    <a:latin typeface="微軟正黑體" pitchFamily="34" charset="-120"/>
                    <a:ea typeface="微軟正黑體" pitchFamily="34" charset="-120"/>
                  </a:rPr>
                  <a:t>減少</a:t>
                </a:r>
                <a:r>
                  <a:rPr lang="en-US" altLang="zh-TW" sz="800" b="1" dirty="0" smtClean="0">
                    <a:solidFill>
                      <a:srgbClr val="00B050"/>
                    </a:solidFill>
                    <a:latin typeface="微軟正黑體" pitchFamily="34" charset="-120"/>
                    <a:ea typeface="微軟正黑體" pitchFamily="34" charset="-120"/>
                  </a:rPr>
                  <a:t>0.65</a:t>
                </a:r>
                <a:r>
                  <a:rPr lang="en-US" altLang="zh-TW" sz="900" b="1" dirty="0" smtClean="0">
                    <a:solidFill>
                      <a:srgbClr val="00B050"/>
                    </a:solidFill>
                    <a:latin typeface="微軟正黑體" pitchFamily="34" charset="-120"/>
                    <a:ea typeface="微軟正黑體" pitchFamily="34" charset="-120"/>
                  </a:rPr>
                  <a:t>%</a:t>
                </a:r>
                <a:endParaRPr lang="zh-TW" altLang="en-US" sz="900" b="1" dirty="0">
                  <a:solidFill>
                    <a:srgbClr val="00B050"/>
                  </a:solidFill>
                  <a:latin typeface="微軟正黑體" pitchFamily="34" charset="-120"/>
                  <a:ea typeface="微軟正黑體" pitchFamily="34" charset="-120"/>
                </a:endParaRPr>
              </a:p>
              <a:p>
                <a:pPr lvl="0">
                  <a:lnSpc>
                    <a:spcPct val="200000"/>
                  </a:lnSpc>
                </a:pPr>
                <a:r>
                  <a:rPr lang="zh-TW" altLang="en-US" sz="800" b="1" dirty="0" smtClean="0">
                    <a:latin typeface="微軟正黑體" pitchFamily="34" charset="-120"/>
                    <a:ea typeface="微軟正黑體" pitchFamily="34" charset="-120"/>
                  </a:rPr>
                  <a:t>與</a:t>
                </a:r>
                <a:r>
                  <a:rPr lang="zh-TW" altLang="en-US" sz="800" b="1" dirty="0">
                    <a:latin typeface="微軟正黑體" pitchFamily="34" charset="-120"/>
                    <a:ea typeface="微軟正黑體" pitchFamily="34" charset="-120"/>
                  </a:rPr>
                  <a:t>去年同期均價</a:t>
                </a:r>
                <a:r>
                  <a:rPr lang="zh-TW" altLang="en-US" sz="800" b="1" dirty="0" smtClean="0">
                    <a:latin typeface="微軟正黑體" pitchFamily="34" charset="-120"/>
                    <a:ea typeface="微軟正黑體" pitchFamily="34" charset="-120"/>
                  </a:rPr>
                  <a:t>比較</a:t>
                </a:r>
                <a:r>
                  <a:rPr lang="zh-TW" altLang="en-US" sz="800" b="1" dirty="0" smtClean="0">
                    <a:solidFill>
                      <a:srgbClr val="FF0000"/>
                    </a:solidFill>
                    <a:latin typeface="微軟正黑體" pitchFamily="34" charset="-120"/>
                    <a:ea typeface="微軟正黑體" pitchFamily="34" charset="-120"/>
                  </a:rPr>
                  <a:t>增加</a:t>
                </a:r>
                <a:r>
                  <a:rPr lang="en-US" altLang="zh-TW" sz="800" b="1" dirty="0" smtClean="0">
                    <a:solidFill>
                      <a:srgbClr val="FF0000"/>
                    </a:solidFill>
                    <a:latin typeface="微軟正黑體" pitchFamily="34" charset="-120"/>
                    <a:ea typeface="微軟正黑體" pitchFamily="34" charset="-120"/>
                  </a:rPr>
                  <a:t>23.24%</a:t>
                </a:r>
                <a:endParaRPr lang="en-US" altLang="zh-TW" sz="800" b="1" dirty="0">
                  <a:solidFill>
                    <a:srgbClr val="FF0000"/>
                  </a:solidFill>
                  <a:latin typeface="微軟正黑體" pitchFamily="34" charset="-120"/>
                  <a:ea typeface="微軟正黑體" pitchFamily="34" charset="-120"/>
                </a:endParaRPr>
              </a:p>
            </p:txBody>
          </p:sp>
        </p:grpSp>
        <p:sp>
          <p:nvSpPr>
            <p:cNvPr id="25" name="圓角矩形 24"/>
            <p:cNvSpPr/>
            <p:nvPr/>
          </p:nvSpPr>
          <p:spPr>
            <a:xfrm>
              <a:off x="532027" y="3613814"/>
              <a:ext cx="814876" cy="37804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公寓</a:t>
              </a:r>
              <a:endParaRPr lang="zh-TW" altLang="en-US" sz="2000" b="1" dirty="0">
                <a:latin typeface="微軟正黑體" pitchFamily="34" charset="-120"/>
                <a:ea typeface="微軟正黑體" pitchFamily="34" charset="-120"/>
              </a:endParaRPr>
            </a:p>
          </p:txBody>
        </p:sp>
      </p:grpSp>
      <p:sp>
        <p:nvSpPr>
          <p:cNvPr id="3" name="文字方塊 2"/>
          <p:cNvSpPr txBox="1"/>
          <p:nvPr/>
        </p:nvSpPr>
        <p:spPr>
          <a:xfrm>
            <a:off x="4810853" y="489579"/>
            <a:ext cx="3888431" cy="369332"/>
          </a:xfrm>
          <a:prstGeom prst="rect">
            <a:avLst/>
          </a:prstGeom>
          <a:noFill/>
        </p:spPr>
        <p:txBody>
          <a:bodyPr wrap="square" rtlCol="0">
            <a:spAutoFit/>
          </a:bodyPr>
          <a:lstStyle/>
          <a:p>
            <a:r>
              <a:rPr lang="zh-TW" altLang="en-US" b="1" dirty="0">
                <a:latin typeface="微軟正黑體" pitchFamily="34" charset="-120"/>
                <a:ea typeface="微軟正黑體" pitchFamily="34" charset="-120"/>
              </a:rPr>
              <a:t>八德區整體</a:t>
            </a:r>
            <a:r>
              <a:rPr lang="zh-TW" altLang="en-US" b="1" dirty="0" smtClean="0">
                <a:latin typeface="微軟正黑體" pitchFamily="34" charset="-120"/>
                <a:ea typeface="微軟正黑體" pitchFamily="34" charset="-120"/>
              </a:rPr>
              <a:t>住宅市場成交價走勢分析</a:t>
            </a:r>
            <a:endParaRPr lang="zh-TW" altLang="en-US" b="1" dirty="0">
              <a:latin typeface="微軟正黑體" pitchFamily="34" charset="-120"/>
              <a:ea typeface="微軟正黑體" pitchFamily="34" charset="-120"/>
            </a:endParaRPr>
          </a:p>
        </p:txBody>
      </p:sp>
      <p:grpSp>
        <p:nvGrpSpPr>
          <p:cNvPr id="29" name="群組 28"/>
          <p:cNvGrpSpPr/>
          <p:nvPr/>
        </p:nvGrpSpPr>
        <p:grpSpPr>
          <a:xfrm>
            <a:off x="5944994" y="1150832"/>
            <a:ext cx="2754290" cy="1835206"/>
            <a:chOff x="588236" y="1123128"/>
            <a:chExt cx="4246210" cy="2166979"/>
          </a:xfrm>
        </p:grpSpPr>
        <p:grpSp>
          <p:nvGrpSpPr>
            <p:cNvPr id="30" name="群組 29"/>
            <p:cNvGrpSpPr/>
            <p:nvPr/>
          </p:nvGrpSpPr>
          <p:grpSpPr>
            <a:xfrm>
              <a:off x="588236" y="1123128"/>
              <a:ext cx="4100002" cy="2166979"/>
              <a:chOff x="588236" y="1123128"/>
              <a:chExt cx="4100002" cy="2166979"/>
            </a:xfrm>
          </p:grpSpPr>
          <p:sp>
            <p:nvSpPr>
              <p:cNvPr id="32" name="圓角矩形 31"/>
              <p:cNvSpPr/>
              <p:nvPr/>
            </p:nvSpPr>
            <p:spPr>
              <a:xfrm>
                <a:off x="846552" y="1237335"/>
                <a:ext cx="3841686" cy="2052772"/>
              </a:xfrm>
              <a:prstGeom prst="roundRect">
                <a:avLst>
                  <a:gd name="adj" fmla="val 558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4" name="圓角矩形 33"/>
              <p:cNvSpPr/>
              <p:nvPr/>
            </p:nvSpPr>
            <p:spPr>
              <a:xfrm>
                <a:off x="588236" y="1123128"/>
                <a:ext cx="1248686" cy="49997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透天</a:t>
                </a:r>
                <a:endParaRPr lang="zh-TW" altLang="en-US" sz="2000" b="1" dirty="0">
                  <a:latin typeface="微軟正黑體" pitchFamily="34" charset="-120"/>
                  <a:ea typeface="微軟正黑體" pitchFamily="34" charset="-120"/>
                </a:endParaRPr>
              </a:p>
            </p:txBody>
          </p:sp>
        </p:grpSp>
        <p:sp>
          <p:nvSpPr>
            <p:cNvPr id="31" name="矩形 30"/>
            <p:cNvSpPr/>
            <p:nvPr/>
          </p:nvSpPr>
          <p:spPr>
            <a:xfrm>
              <a:off x="2038551" y="1581412"/>
              <a:ext cx="2795895" cy="1417327"/>
            </a:xfrm>
            <a:prstGeom prst="rect">
              <a:avLst/>
            </a:prstGeom>
          </p:spPr>
          <p:txBody>
            <a:bodyPr wrap="square">
              <a:spAutoFit/>
            </a:bodyPr>
            <a:lstStyle/>
            <a:p>
              <a:pPr>
                <a:lnSpc>
                  <a:spcPct val="150000"/>
                </a:lnSpc>
              </a:pPr>
              <a:r>
                <a:rPr lang="zh-TW" altLang="en-US" sz="1200" b="1" dirty="0" smtClean="0">
                  <a:latin typeface="微軟正黑體" pitchFamily="34" charset="-120"/>
                  <a:ea typeface="微軟正黑體" pitchFamily="34" charset="-120"/>
                </a:rPr>
                <a:t>平均總價</a:t>
              </a:r>
              <a:r>
                <a:rPr lang="en-US" altLang="zh-TW" sz="1600" b="1" dirty="0" smtClean="0">
                  <a:solidFill>
                    <a:schemeClr val="accent2">
                      <a:lumMod val="75000"/>
                    </a:schemeClr>
                  </a:solidFill>
                  <a:latin typeface="微軟正黑體" pitchFamily="34" charset="-120"/>
                  <a:ea typeface="微軟正黑體" pitchFamily="34" charset="-120"/>
                </a:rPr>
                <a:t>1184</a:t>
              </a:r>
              <a:r>
                <a:rPr lang="zh-TW" altLang="en-US" sz="1600" b="1" dirty="0" smtClean="0">
                  <a:solidFill>
                    <a:schemeClr val="accent2">
                      <a:lumMod val="75000"/>
                    </a:schemeClr>
                  </a:solidFill>
                  <a:latin typeface="微軟正黑體" pitchFamily="34" charset="-120"/>
                  <a:ea typeface="微軟正黑體" pitchFamily="34" charset="-120"/>
                </a:rPr>
                <a:t>萬</a:t>
              </a:r>
              <a:endParaRPr lang="zh-TW" altLang="en-US" sz="1100" b="1" dirty="0" smtClean="0">
                <a:solidFill>
                  <a:schemeClr val="accent2">
                    <a:lumMod val="75000"/>
                  </a:schemeClr>
                </a:solidFill>
                <a:latin typeface="微軟正黑體" pitchFamily="34" charset="-120"/>
                <a:ea typeface="微軟正黑體" pitchFamily="34" charset="-120"/>
              </a:endParaRPr>
            </a:p>
            <a:p>
              <a:pPr>
                <a:lnSpc>
                  <a:spcPct val="200000"/>
                </a:lnSpc>
              </a:pPr>
              <a:endParaRPr lang="en-US" altLang="zh-TW" sz="800" b="1" dirty="0" smtClean="0">
                <a:solidFill>
                  <a:prstClr val="black"/>
                </a:solidFill>
                <a:latin typeface="微軟正黑體" pitchFamily="34" charset="-120"/>
                <a:ea typeface="微軟正黑體" pitchFamily="34" charset="-120"/>
              </a:endParaRPr>
            </a:p>
            <a:p>
              <a:pPr>
                <a:lnSpc>
                  <a:spcPct val="200000"/>
                </a:lnSpc>
              </a:pPr>
              <a:r>
                <a:rPr lang="zh-TW" altLang="en-US" sz="800" b="1" dirty="0" smtClean="0">
                  <a:solidFill>
                    <a:prstClr val="black"/>
                  </a:solidFill>
                  <a:latin typeface="微軟正黑體" pitchFamily="34" charset="-120"/>
                  <a:ea typeface="微軟正黑體" pitchFamily="34" charset="-120"/>
                </a:rPr>
                <a:t>與前期</a:t>
              </a:r>
              <a:r>
                <a:rPr lang="zh-TW" altLang="en-US" sz="800" b="1" dirty="0">
                  <a:solidFill>
                    <a:prstClr val="black"/>
                  </a:solidFill>
                  <a:latin typeface="微軟正黑體" pitchFamily="34" charset="-120"/>
                  <a:ea typeface="微軟正黑體" pitchFamily="34" charset="-120"/>
                </a:rPr>
                <a:t>總價</a:t>
              </a:r>
              <a:r>
                <a:rPr lang="zh-TW" altLang="en-US" sz="800" b="1" dirty="0" smtClean="0">
                  <a:solidFill>
                    <a:prstClr val="black"/>
                  </a:solidFill>
                  <a:latin typeface="微軟正黑體" pitchFamily="34" charset="-120"/>
                  <a:ea typeface="微軟正黑體" pitchFamily="34" charset="-120"/>
                </a:rPr>
                <a:t>比較</a:t>
              </a:r>
              <a:r>
                <a:rPr lang="zh-TW" altLang="en-US" sz="800" b="1" dirty="0" smtClean="0">
                  <a:solidFill>
                    <a:srgbClr val="FF0000"/>
                  </a:solidFill>
                  <a:latin typeface="微軟正黑體" pitchFamily="34" charset="-120"/>
                  <a:ea typeface="微軟正黑體" pitchFamily="34" charset="-120"/>
                </a:rPr>
                <a:t>增加</a:t>
              </a:r>
              <a:r>
                <a:rPr lang="en-US" altLang="zh-TW" sz="800" b="1" dirty="0" smtClean="0">
                  <a:solidFill>
                    <a:srgbClr val="FF0000"/>
                  </a:solidFill>
                  <a:latin typeface="微軟正黑體" pitchFamily="34" charset="-120"/>
                  <a:ea typeface="微軟正黑體" pitchFamily="34" charset="-120"/>
                </a:rPr>
                <a:t>19.72%</a:t>
              </a:r>
              <a:endParaRPr lang="zh-TW" altLang="en-US" sz="800" b="1" dirty="0">
                <a:solidFill>
                  <a:srgbClr val="FF0000"/>
                </a:solidFill>
                <a:latin typeface="微軟正黑體" pitchFamily="34" charset="-120"/>
                <a:ea typeface="微軟正黑體" pitchFamily="34" charset="-120"/>
              </a:endParaRPr>
            </a:p>
            <a:p>
              <a:pPr>
                <a:lnSpc>
                  <a:spcPct val="200000"/>
                </a:lnSpc>
              </a:pPr>
              <a:r>
                <a:rPr lang="zh-TW" altLang="en-US" sz="800" b="1" dirty="0" smtClean="0">
                  <a:solidFill>
                    <a:prstClr val="black"/>
                  </a:solidFill>
                  <a:latin typeface="微軟正黑體" pitchFamily="34" charset="-120"/>
                  <a:ea typeface="微軟正黑體" pitchFamily="34" charset="-120"/>
                </a:rPr>
                <a:t>與</a:t>
              </a:r>
              <a:r>
                <a:rPr lang="zh-TW" altLang="en-US" sz="800" b="1" dirty="0">
                  <a:solidFill>
                    <a:prstClr val="black"/>
                  </a:solidFill>
                  <a:latin typeface="微軟正黑體" pitchFamily="34" charset="-120"/>
                  <a:ea typeface="微軟正黑體" pitchFamily="34" charset="-120"/>
                </a:rPr>
                <a:t>去年</a:t>
              </a:r>
              <a:r>
                <a:rPr lang="zh-TW" altLang="en-US" sz="800" b="1" dirty="0" smtClean="0">
                  <a:solidFill>
                    <a:prstClr val="black"/>
                  </a:solidFill>
                  <a:latin typeface="微軟正黑體" pitchFamily="34" charset="-120"/>
                  <a:ea typeface="微軟正黑體" pitchFamily="34" charset="-120"/>
                </a:rPr>
                <a:t>同期</a:t>
              </a:r>
              <a:r>
                <a:rPr lang="zh-TW" altLang="en-US" sz="800" b="1" dirty="0">
                  <a:solidFill>
                    <a:prstClr val="black"/>
                  </a:solidFill>
                  <a:latin typeface="微軟正黑體" pitchFamily="34" charset="-120"/>
                  <a:ea typeface="微軟正黑體" pitchFamily="34" charset="-120"/>
                </a:rPr>
                <a:t>總價</a:t>
              </a:r>
              <a:r>
                <a:rPr lang="zh-TW" altLang="en-US" sz="800" b="1" dirty="0" smtClean="0">
                  <a:solidFill>
                    <a:prstClr val="black"/>
                  </a:solidFill>
                  <a:latin typeface="微軟正黑體" pitchFamily="34" charset="-120"/>
                  <a:ea typeface="微軟正黑體" pitchFamily="34" charset="-120"/>
                </a:rPr>
                <a:t>比較</a:t>
              </a:r>
              <a:r>
                <a:rPr lang="zh-TW" altLang="en-US" sz="800" b="1" dirty="0" smtClean="0">
                  <a:solidFill>
                    <a:srgbClr val="FF0000"/>
                  </a:solidFill>
                  <a:latin typeface="微軟正黑體" pitchFamily="34" charset="-120"/>
                  <a:ea typeface="微軟正黑體" pitchFamily="34" charset="-120"/>
                </a:rPr>
                <a:t>增加</a:t>
              </a:r>
              <a:r>
                <a:rPr lang="en-US" altLang="zh-TW" sz="800" b="1" dirty="0" smtClean="0">
                  <a:solidFill>
                    <a:srgbClr val="FF0000"/>
                  </a:solidFill>
                  <a:latin typeface="微軟正黑體" pitchFamily="34" charset="-120"/>
                  <a:ea typeface="微軟正黑體" pitchFamily="34" charset="-120"/>
                </a:rPr>
                <a:t>54.77%</a:t>
              </a:r>
              <a:endParaRPr lang="zh-TW" altLang="en-US" sz="800" b="1" dirty="0">
                <a:solidFill>
                  <a:srgbClr val="FF0000"/>
                </a:solidFill>
                <a:latin typeface="微軟正黑體" pitchFamily="34" charset="-120"/>
                <a:ea typeface="微軟正黑體" pitchFamily="34" charset="-120"/>
              </a:endParaRPr>
            </a:p>
          </p:txBody>
        </p:sp>
      </p:grpSp>
      <p:pic>
        <p:nvPicPr>
          <p:cNvPr id="12" name="圖片 11"/>
          <p:cNvPicPr>
            <a:picLocks noChangeAspect="1"/>
          </p:cNvPicPr>
          <p:nvPr/>
        </p:nvPicPr>
        <p:blipFill rotWithShape="1">
          <a:blip r:embed="rId4" cstate="print">
            <a:extLst>
              <a:ext uri="{28A0092B-C50C-407E-A947-70E740481C1C}">
                <a14:useLocalDpi xmlns:a14="http://schemas.microsoft.com/office/drawing/2010/main" val="0"/>
              </a:ext>
            </a:extLst>
          </a:blip>
          <a:srcRect l="1" r="-31608"/>
          <a:stretch/>
        </p:blipFill>
        <p:spPr>
          <a:xfrm>
            <a:off x="7545943" y="4725"/>
            <a:ext cx="1897404" cy="400280"/>
          </a:xfrm>
          <a:prstGeom prst="rect">
            <a:avLst/>
          </a:prstGeom>
        </p:spPr>
      </p:pic>
      <p:sp>
        <p:nvSpPr>
          <p:cNvPr id="10" name="橢圓 9"/>
          <p:cNvSpPr/>
          <p:nvPr/>
        </p:nvSpPr>
        <p:spPr>
          <a:xfrm>
            <a:off x="6636418" y="4011164"/>
            <a:ext cx="110419" cy="1104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2411760" y="4718310"/>
            <a:ext cx="110419" cy="1104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1474350" y="4586236"/>
            <a:ext cx="110419" cy="1104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1005008" y="5328754"/>
            <a:ext cx="110419" cy="1104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p:cNvSpPr txBox="1"/>
          <p:nvPr/>
        </p:nvSpPr>
        <p:spPr>
          <a:xfrm>
            <a:off x="5842077" y="4139861"/>
            <a:ext cx="1199527" cy="276999"/>
          </a:xfrm>
          <a:prstGeom prst="rect">
            <a:avLst/>
          </a:prstGeom>
          <a:noFill/>
        </p:spPr>
        <p:txBody>
          <a:bodyPr wrap="square" rtlCol="0">
            <a:spAutoFit/>
          </a:bodyPr>
          <a:lstStyle/>
          <a:p>
            <a:r>
              <a:rPr lang="zh-TW" altLang="en-US" sz="1200" b="1" dirty="0" smtClean="0">
                <a:solidFill>
                  <a:srgbClr val="FF0000"/>
                </a:solidFill>
                <a:latin typeface="微軟正黑體" pitchFamily="34" charset="-120"/>
                <a:ea typeface="微軟正黑體" pitchFamily="34" charset="-120"/>
              </a:rPr>
              <a:t>最高</a:t>
            </a:r>
            <a:r>
              <a:rPr lang="en-US" altLang="zh-TW" sz="1200" b="1" dirty="0" smtClean="0">
                <a:solidFill>
                  <a:srgbClr val="FF0000"/>
                </a:solidFill>
                <a:latin typeface="微軟正黑體" pitchFamily="34" charset="-120"/>
                <a:ea typeface="微軟正黑體" pitchFamily="34" charset="-120"/>
              </a:rPr>
              <a:t>19.93</a:t>
            </a:r>
            <a:r>
              <a:rPr lang="zh-TW" altLang="en-US" sz="1200" b="1" dirty="0" smtClean="0">
                <a:solidFill>
                  <a:srgbClr val="FF0000"/>
                </a:solidFill>
                <a:latin typeface="微軟正黑體" pitchFamily="34" charset="-120"/>
                <a:ea typeface="微軟正黑體" pitchFamily="34" charset="-120"/>
              </a:rPr>
              <a:t>萬元</a:t>
            </a:r>
            <a:endParaRPr lang="zh-TW" altLang="en-US" sz="1200" b="1" dirty="0">
              <a:solidFill>
                <a:srgbClr val="FF0000"/>
              </a:solidFill>
              <a:latin typeface="微軟正黑體" pitchFamily="34" charset="-120"/>
              <a:ea typeface="微軟正黑體" pitchFamily="34" charset="-120"/>
            </a:endParaRPr>
          </a:p>
        </p:txBody>
      </p:sp>
      <p:sp>
        <p:nvSpPr>
          <p:cNvPr id="41" name="文字方塊 40"/>
          <p:cNvSpPr txBox="1"/>
          <p:nvPr/>
        </p:nvSpPr>
        <p:spPr>
          <a:xfrm>
            <a:off x="2522179" y="4604840"/>
            <a:ext cx="1199527" cy="276999"/>
          </a:xfrm>
          <a:prstGeom prst="rect">
            <a:avLst/>
          </a:prstGeom>
          <a:noFill/>
        </p:spPr>
        <p:txBody>
          <a:bodyPr wrap="square" rtlCol="0">
            <a:spAutoFit/>
          </a:bodyPr>
          <a:lstStyle/>
          <a:p>
            <a:r>
              <a:rPr lang="zh-TW" altLang="en-US" sz="1200" b="1" dirty="0" smtClean="0">
                <a:solidFill>
                  <a:srgbClr val="FF0000"/>
                </a:solidFill>
                <a:latin typeface="微軟正黑體" pitchFamily="34" charset="-120"/>
                <a:ea typeface="微軟正黑體" pitchFamily="34" charset="-120"/>
              </a:rPr>
              <a:t>最高</a:t>
            </a:r>
            <a:r>
              <a:rPr lang="en-US" altLang="zh-TW" sz="1200" b="1" dirty="0" smtClean="0">
                <a:solidFill>
                  <a:srgbClr val="FF0000"/>
                </a:solidFill>
                <a:latin typeface="微軟正黑體" pitchFamily="34" charset="-120"/>
                <a:ea typeface="微軟正黑體" pitchFamily="34" charset="-120"/>
              </a:rPr>
              <a:t>15.12</a:t>
            </a:r>
            <a:r>
              <a:rPr lang="zh-TW" altLang="en-US" sz="1200" b="1" dirty="0" smtClean="0">
                <a:solidFill>
                  <a:srgbClr val="FF0000"/>
                </a:solidFill>
                <a:latin typeface="微軟正黑體" pitchFamily="34" charset="-120"/>
                <a:ea typeface="微軟正黑體" pitchFamily="34" charset="-120"/>
              </a:rPr>
              <a:t>萬元</a:t>
            </a:r>
            <a:endParaRPr lang="zh-TW" altLang="en-US" sz="1200" b="1" dirty="0">
              <a:solidFill>
                <a:srgbClr val="FF0000"/>
              </a:solidFill>
              <a:latin typeface="微軟正黑體" pitchFamily="34" charset="-120"/>
              <a:ea typeface="微軟正黑體" pitchFamily="34" charset="-120"/>
            </a:endParaRPr>
          </a:p>
        </p:txBody>
      </p:sp>
      <p:sp>
        <p:nvSpPr>
          <p:cNvPr id="42" name="文字方塊 41"/>
          <p:cNvSpPr txBox="1"/>
          <p:nvPr/>
        </p:nvSpPr>
        <p:spPr>
          <a:xfrm>
            <a:off x="985005" y="4083667"/>
            <a:ext cx="1199527" cy="276999"/>
          </a:xfrm>
          <a:prstGeom prst="rect">
            <a:avLst/>
          </a:prstGeom>
          <a:noFill/>
        </p:spPr>
        <p:txBody>
          <a:bodyPr wrap="square" rtlCol="0">
            <a:spAutoFit/>
          </a:bodyPr>
          <a:lstStyle/>
          <a:p>
            <a:r>
              <a:rPr lang="zh-TW" altLang="en-US" sz="1200" b="1" dirty="0" smtClean="0">
                <a:solidFill>
                  <a:srgbClr val="00B050"/>
                </a:solidFill>
                <a:latin typeface="微軟正黑體" pitchFamily="34" charset="-120"/>
                <a:ea typeface="微軟正黑體" pitchFamily="34" charset="-120"/>
              </a:rPr>
              <a:t>最低</a:t>
            </a:r>
            <a:r>
              <a:rPr lang="en-US" altLang="zh-TW" sz="1200" b="1" dirty="0" smtClean="0">
                <a:solidFill>
                  <a:srgbClr val="00B050"/>
                </a:solidFill>
                <a:latin typeface="微軟正黑體" pitchFamily="34" charset="-120"/>
                <a:ea typeface="微軟正黑體" pitchFamily="34" charset="-120"/>
              </a:rPr>
              <a:t>16.18</a:t>
            </a:r>
            <a:r>
              <a:rPr lang="zh-TW" altLang="en-US" sz="1200" b="1" dirty="0" smtClean="0">
                <a:solidFill>
                  <a:srgbClr val="00B050"/>
                </a:solidFill>
                <a:latin typeface="微軟正黑體" pitchFamily="34" charset="-120"/>
                <a:ea typeface="微軟正黑體" pitchFamily="34" charset="-120"/>
              </a:rPr>
              <a:t>萬元</a:t>
            </a:r>
            <a:endParaRPr lang="zh-TW" altLang="en-US" sz="1200" b="1" dirty="0">
              <a:solidFill>
                <a:srgbClr val="00B050"/>
              </a:solidFill>
              <a:latin typeface="微軟正黑體" pitchFamily="34" charset="-120"/>
              <a:ea typeface="微軟正黑體" pitchFamily="34" charset="-120"/>
            </a:endParaRPr>
          </a:p>
        </p:txBody>
      </p:sp>
      <p:sp>
        <p:nvSpPr>
          <p:cNvPr id="43" name="文字方塊 42"/>
          <p:cNvSpPr txBox="1"/>
          <p:nvPr/>
        </p:nvSpPr>
        <p:spPr>
          <a:xfrm>
            <a:off x="874586" y="5583118"/>
            <a:ext cx="1199527" cy="276999"/>
          </a:xfrm>
          <a:prstGeom prst="rect">
            <a:avLst/>
          </a:prstGeom>
          <a:noFill/>
        </p:spPr>
        <p:txBody>
          <a:bodyPr wrap="square" rtlCol="0">
            <a:spAutoFit/>
          </a:bodyPr>
          <a:lstStyle/>
          <a:p>
            <a:r>
              <a:rPr lang="zh-TW" altLang="en-US" sz="1200" b="1" dirty="0" smtClean="0">
                <a:solidFill>
                  <a:srgbClr val="00B050"/>
                </a:solidFill>
                <a:latin typeface="微軟正黑體" pitchFamily="34" charset="-120"/>
                <a:ea typeface="微軟正黑體" pitchFamily="34" charset="-120"/>
              </a:rPr>
              <a:t>最低</a:t>
            </a:r>
            <a:r>
              <a:rPr lang="en-US" altLang="zh-TW" sz="1200" b="1" dirty="0" smtClean="0">
                <a:solidFill>
                  <a:srgbClr val="00B050"/>
                </a:solidFill>
                <a:latin typeface="微軟正黑體" pitchFamily="34" charset="-120"/>
                <a:ea typeface="微軟正黑體" pitchFamily="34" charset="-120"/>
              </a:rPr>
              <a:t>11.19</a:t>
            </a:r>
            <a:r>
              <a:rPr lang="zh-TW" altLang="en-US" sz="1200" b="1" dirty="0" smtClean="0">
                <a:solidFill>
                  <a:srgbClr val="00B050"/>
                </a:solidFill>
                <a:latin typeface="微軟正黑體" pitchFamily="34" charset="-120"/>
                <a:ea typeface="微軟正黑體" pitchFamily="34" charset="-120"/>
              </a:rPr>
              <a:t>萬元</a:t>
            </a:r>
            <a:endParaRPr lang="zh-TW" altLang="en-US" sz="1200" b="1" dirty="0">
              <a:solidFill>
                <a:srgbClr val="00B050"/>
              </a:solidFill>
              <a:latin typeface="微軟正黑體" pitchFamily="34" charset="-120"/>
              <a:ea typeface="微軟正黑體" pitchFamily="34" charset="-120"/>
            </a:endParaRPr>
          </a:p>
        </p:txBody>
      </p:sp>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18" y="1433267"/>
            <a:ext cx="1255000" cy="1411699"/>
          </a:xfrm>
          <a:prstGeom prst="rect">
            <a:avLst/>
          </a:prstGeom>
        </p:spPr>
      </p:pic>
      <p:pic>
        <p:nvPicPr>
          <p:cNvPr id="16" name="圖片 15"/>
          <p:cNvPicPr>
            <a:picLocks noChangeAspect="1"/>
          </p:cNvPicPr>
          <p:nvPr/>
        </p:nvPicPr>
        <p:blipFill rotWithShape="1">
          <a:blip r:embed="rId6" cstate="print">
            <a:extLst>
              <a:ext uri="{28A0092B-C50C-407E-A947-70E740481C1C}">
                <a14:useLocalDpi xmlns:a14="http://schemas.microsoft.com/office/drawing/2010/main" val="0"/>
              </a:ext>
            </a:extLst>
          </a:blip>
          <a:srcRect l="5915" t="47931" r="57350" b="5138"/>
          <a:stretch/>
        </p:blipFill>
        <p:spPr>
          <a:xfrm>
            <a:off x="3287342" y="1700808"/>
            <a:ext cx="839660" cy="1072731"/>
          </a:xfrm>
          <a:prstGeom prst="rect">
            <a:avLst/>
          </a:prstGeom>
        </p:spPr>
      </p:pic>
      <p:pic>
        <p:nvPicPr>
          <p:cNvPr id="17" name="圖片 16"/>
          <p:cNvPicPr>
            <a:picLocks noChangeAspect="1"/>
          </p:cNvPicPr>
          <p:nvPr/>
        </p:nvPicPr>
        <p:blipFill rotWithShape="1">
          <a:blip r:embed="rId7" cstate="print">
            <a:extLst>
              <a:ext uri="{28A0092B-C50C-407E-A947-70E740481C1C}">
                <a14:useLocalDpi xmlns:a14="http://schemas.microsoft.com/office/drawing/2010/main" val="0"/>
              </a:ext>
            </a:extLst>
          </a:blip>
          <a:srcRect l="12455" t="20814" r="9370" b="23195"/>
          <a:stretch/>
        </p:blipFill>
        <p:spPr>
          <a:xfrm>
            <a:off x="6137093" y="1844824"/>
            <a:ext cx="834955" cy="928715"/>
          </a:xfrm>
          <a:prstGeom prst="rect">
            <a:avLst/>
          </a:prstGeom>
        </p:spPr>
      </p:pic>
      <p:cxnSp>
        <p:nvCxnSpPr>
          <p:cNvPr id="14" name="直線接點 13"/>
          <p:cNvCxnSpPr/>
          <p:nvPr/>
        </p:nvCxnSpPr>
        <p:spPr>
          <a:xfrm>
            <a:off x="1259632" y="1844824"/>
            <a:ext cx="148831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直線接點 50"/>
          <p:cNvCxnSpPr/>
          <p:nvPr/>
        </p:nvCxnSpPr>
        <p:spPr>
          <a:xfrm>
            <a:off x="4177915" y="1902301"/>
            <a:ext cx="1488312" cy="0"/>
          </a:xfrm>
          <a:prstGeom prst="line">
            <a:avLst/>
          </a:prstGeom>
        </p:spPr>
        <p:style>
          <a:lnRef idx="1">
            <a:schemeClr val="accent4"/>
          </a:lnRef>
          <a:fillRef idx="0">
            <a:schemeClr val="accent4"/>
          </a:fillRef>
          <a:effectRef idx="0">
            <a:schemeClr val="accent4"/>
          </a:effectRef>
          <a:fontRef idx="minor">
            <a:schemeClr val="tx1"/>
          </a:fontRef>
        </p:style>
      </p:cxnSp>
      <p:grpSp>
        <p:nvGrpSpPr>
          <p:cNvPr id="52" name="群組 51"/>
          <p:cNvGrpSpPr/>
          <p:nvPr/>
        </p:nvGrpSpPr>
        <p:grpSpPr>
          <a:xfrm>
            <a:off x="-42821" y="50147"/>
            <a:ext cx="932017" cy="792088"/>
            <a:chOff x="-17813" y="116632"/>
            <a:chExt cx="932017" cy="792088"/>
          </a:xfrm>
          <a:solidFill>
            <a:srgbClr val="00B050"/>
          </a:solidFill>
        </p:grpSpPr>
        <p:sp>
          <p:nvSpPr>
            <p:cNvPr id="53" name="橢圓 52"/>
            <p:cNvSpPr/>
            <p:nvPr/>
          </p:nvSpPr>
          <p:spPr>
            <a:xfrm>
              <a:off x="74630" y="116632"/>
              <a:ext cx="792088" cy="792088"/>
            </a:xfrm>
            <a:prstGeom prst="ellipse">
              <a:avLst/>
            </a:prstGeom>
            <a:solidFill>
              <a:srgbClr val="FF99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54" name="矩形 53"/>
            <p:cNvSpPr/>
            <p:nvPr/>
          </p:nvSpPr>
          <p:spPr>
            <a:xfrm>
              <a:off x="-17813" y="326277"/>
              <a:ext cx="932017" cy="369332"/>
            </a:xfrm>
            <a:prstGeom prst="rect">
              <a:avLst/>
            </a:prstGeom>
            <a:noFill/>
            <a:ln>
              <a:noFill/>
            </a:ln>
          </p:spPr>
          <p:txBody>
            <a:bodyPr wrap="square">
              <a:spAutoFit/>
            </a:bodyPr>
            <a:lstStyle/>
            <a:p>
              <a:pPr algn="ctr"/>
              <a:r>
                <a:rPr lang="en-US" altLang="zh-TW" b="1" dirty="0" smtClean="0">
                  <a:solidFill>
                    <a:schemeClr val="bg1"/>
                  </a:solidFill>
                  <a:latin typeface="微軟正黑體" pitchFamily="34" charset="-120"/>
                  <a:ea typeface="微軟正黑體" pitchFamily="34" charset="-120"/>
                </a:rPr>
                <a:t>110.4</a:t>
              </a:r>
              <a:endParaRPr lang="zh-TW" altLang="en-US" b="1" dirty="0">
                <a:solidFill>
                  <a:schemeClr val="bg1"/>
                </a:solidFill>
                <a:latin typeface="微軟正黑體" pitchFamily="34" charset="-120"/>
                <a:ea typeface="微軟正黑體" pitchFamily="34" charset="-120"/>
              </a:endParaRPr>
            </a:p>
          </p:txBody>
        </p:sp>
      </p:grpSp>
      <p:pic>
        <p:nvPicPr>
          <p:cNvPr id="44" name="Picture 2" descr="Z:\公仔設計圖\★new猴寶\八德猴-0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4222" y="3539083"/>
            <a:ext cx="2919586" cy="291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07504" y="404664"/>
            <a:ext cx="8856984" cy="6336704"/>
          </a:xfrm>
          <a:prstGeom prst="roundRect">
            <a:avLst>
              <a:gd name="adj" fmla="val 8696"/>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8" name="文字方塊 7"/>
          <p:cNvSpPr txBox="1"/>
          <p:nvPr/>
        </p:nvSpPr>
        <p:spPr>
          <a:xfrm>
            <a:off x="5339650" y="489579"/>
            <a:ext cx="3984878" cy="400110"/>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重點商圈住宅大樓均價走勢</a:t>
            </a:r>
            <a:endParaRPr lang="zh-TW" altLang="en-US" sz="2000" b="1" dirty="0">
              <a:latin typeface="微軟正黑體" pitchFamily="34" charset="-120"/>
              <a:ea typeface="微軟正黑體" pitchFamily="34" charset="-120"/>
            </a:endParaRPr>
          </a:p>
        </p:txBody>
      </p:sp>
      <p:graphicFrame>
        <p:nvGraphicFramePr>
          <p:cNvPr id="6" name="圖表 5"/>
          <p:cNvGraphicFramePr/>
          <p:nvPr>
            <p:extLst>
              <p:ext uri="{D42A27DB-BD31-4B8C-83A1-F6EECF244321}">
                <p14:modId xmlns:p14="http://schemas.microsoft.com/office/powerpoint/2010/main" val="470699019"/>
              </p:ext>
            </p:extLst>
          </p:nvPr>
        </p:nvGraphicFramePr>
        <p:xfrm>
          <a:off x="833690" y="3333931"/>
          <a:ext cx="7626741" cy="3142465"/>
        </p:xfrm>
        <a:graphic>
          <a:graphicData uri="http://schemas.openxmlformats.org/drawingml/2006/chart">
            <c:chart xmlns:c="http://schemas.openxmlformats.org/drawingml/2006/chart" xmlns:r="http://schemas.openxmlformats.org/officeDocument/2006/relationships" r:id="rId2"/>
          </a:graphicData>
        </a:graphic>
      </p:graphicFrame>
      <p:sp>
        <p:nvSpPr>
          <p:cNvPr id="9" name="圓角矩形 8"/>
          <p:cNvSpPr/>
          <p:nvPr/>
        </p:nvSpPr>
        <p:spPr>
          <a:xfrm>
            <a:off x="445666" y="1028353"/>
            <a:ext cx="3672408" cy="589017"/>
          </a:xfrm>
          <a:prstGeom prst="roundRect">
            <a:avLst/>
          </a:prstGeom>
          <a:solidFill>
            <a:srgbClr val="FF99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3600" b="1" dirty="0" smtClean="0">
                <a:latin typeface="微軟正黑體" pitchFamily="34" charset="-120"/>
                <a:ea typeface="微軟正黑體" pitchFamily="34" charset="-120"/>
              </a:rPr>
              <a:t>大湳廣豐生活圈</a:t>
            </a:r>
            <a:endParaRPr lang="zh-TW" altLang="en-US" sz="3600" b="1" dirty="0">
              <a:latin typeface="微軟正黑體" pitchFamily="34" charset="-120"/>
              <a:ea typeface="微軟正黑體" pitchFamily="34" charset="-120"/>
            </a:endParaRPr>
          </a:p>
        </p:txBody>
      </p:sp>
      <p:sp>
        <p:nvSpPr>
          <p:cNvPr id="3" name="圓角矩形 2"/>
          <p:cNvSpPr/>
          <p:nvPr/>
        </p:nvSpPr>
        <p:spPr>
          <a:xfrm>
            <a:off x="1170731" y="3501009"/>
            <a:ext cx="1853851" cy="288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b="1" dirty="0" smtClean="0">
                <a:latin typeface="微軟正黑體" pitchFamily="34" charset="-120"/>
                <a:ea typeface="微軟正黑體" pitchFamily="34" charset="-120"/>
              </a:rPr>
              <a:t>新成屋</a:t>
            </a:r>
            <a:r>
              <a:rPr lang="en-US" altLang="zh-TW" b="1" dirty="0" smtClean="0">
                <a:latin typeface="微軟正黑體" pitchFamily="34" charset="-120"/>
                <a:ea typeface="微軟正黑體" pitchFamily="34" charset="-120"/>
              </a:rPr>
              <a:t>20-28</a:t>
            </a:r>
            <a:r>
              <a:rPr lang="zh-TW" altLang="en-US" b="1" dirty="0" smtClean="0">
                <a:latin typeface="微軟正黑體" pitchFamily="34" charset="-120"/>
                <a:ea typeface="微軟正黑體" pitchFamily="34" charset="-120"/>
              </a:rPr>
              <a:t>萬</a:t>
            </a:r>
            <a:endParaRPr lang="zh-TW" altLang="en-US" b="1" dirty="0">
              <a:latin typeface="微軟正黑體" pitchFamily="34" charset="-120"/>
              <a:ea typeface="微軟正黑體" pitchFamily="34" charset="-120"/>
            </a:endParaRPr>
          </a:p>
        </p:txBody>
      </p:sp>
      <p:sp>
        <p:nvSpPr>
          <p:cNvPr id="10" name="圓角矩形 9"/>
          <p:cNvSpPr/>
          <p:nvPr/>
        </p:nvSpPr>
        <p:spPr>
          <a:xfrm>
            <a:off x="6468319" y="5517232"/>
            <a:ext cx="1853851" cy="3390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b="1" dirty="0" smtClean="0">
                <a:latin typeface="微軟正黑體" pitchFamily="34" charset="-120"/>
                <a:ea typeface="微軟正黑體" pitchFamily="34" charset="-120"/>
              </a:rPr>
              <a:t>中古屋</a:t>
            </a:r>
            <a:r>
              <a:rPr lang="en-US" altLang="zh-TW" b="1" dirty="0" smtClean="0">
                <a:latin typeface="微軟正黑體" pitchFamily="34" charset="-120"/>
                <a:ea typeface="微軟正黑體" pitchFamily="34" charset="-120"/>
              </a:rPr>
              <a:t>15-20</a:t>
            </a:r>
            <a:r>
              <a:rPr lang="zh-TW" altLang="en-US" b="1" dirty="0" smtClean="0">
                <a:latin typeface="微軟正黑體" pitchFamily="34" charset="-120"/>
                <a:ea typeface="微軟正黑體" pitchFamily="34" charset="-120"/>
              </a:rPr>
              <a:t>萬</a:t>
            </a:r>
            <a:endParaRPr lang="zh-TW" altLang="en-US" b="1" dirty="0">
              <a:latin typeface="微軟正黑體" pitchFamily="34" charset="-120"/>
              <a:ea typeface="微軟正黑體" pitchFamily="34" charset="-120"/>
            </a:endParaRPr>
          </a:p>
        </p:txBody>
      </p:sp>
      <p:sp>
        <p:nvSpPr>
          <p:cNvPr id="11" name="文字方塊 10"/>
          <p:cNvSpPr txBox="1"/>
          <p:nvPr/>
        </p:nvSpPr>
        <p:spPr>
          <a:xfrm>
            <a:off x="273586" y="3505152"/>
            <a:ext cx="553998" cy="3801786"/>
          </a:xfrm>
          <a:prstGeom prst="rect">
            <a:avLst/>
          </a:prstGeom>
          <a:noFill/>
        </p:spPr>
        <p:txBody>
          <a:bodyPr vert="eaVert" wrap="square" rtlCol="0">
            <a:spAutoFit/>
          </a:bodyPr>
          <a:lstStyle/>
          <a:p>
            <a:r>
              <a:rPr lang="zh-TW" altLang="en-US" sz="2400" b="1" dirty="0" smtClean="0">
                <a:latin typeface="微軟正黑體" pitchFamily="34" charset="-120"/>
                <a:ea typeface="微軟正黑體" pitchFamily="34" charset="-120"/>
              </a:rPr>
              <a:t>近一年交易單價走勢</a:t>
            </a:r>
            <a:endParaRPr lang="zh-TW" altLang="en-US" sz="2400" b="1" dirty="0">
              <a:latin typeface="微軟正黑體" pitchFamily="34" charset="-120"/>
              <a:ea typeface="微軟正黑體" pitchFamily="34" charset="-120"/>
            </a:endParaRPr>
          </a:p>
        </p:txBody>
      </p:sp>
      <p:pic>
        <p:nvPicPr>
          <p:cNvPr id="14" name="圖片 13"/>
          <p:cNvPicPr>
            <a:picLocks noChangeAspect="1"/>
          </p:cNvPicPr>
          <p:nvPr/>
        </p:nvPicPr>
        <p:blipFill rotWithShape="1">
          <a:blip r:embed="rId3" cstate="print">
            <a:extLst>
              <a:ext uri="{28A0092B-C50C-407E-A947-70E740481C1C}">
                <a14:useLocalDpi xmlns:a14="http://schemas.microsoft.com/office/drawing/2010/main" val="0"/>
              </a:ext>
            </a:extLst>
          </a:blip>
          <a:srcRect l="1" r="-31608"/>
          <a:stretch/>
        </p:blipFill>
        <p:spPr>
          <a:xfrm>
            <a:off x="7545943" y="4725"/>
            <a:ext cx="1897404" cy="400280"/>
          </a:xfrm>
          <a:prstGeom prst="rect">
            <a:avLst/>
          </a:prstGeom>
        </p:spPr>
      </p:pic>
      <p:sp>
        <p:nvSpPr>
          <p:cNvPr id="17" name="圓角矩形 16"/>
          <p:cNvSpPr/>
          <p:nvPr/>
        </p:nvSpPr>
        <p:spPr>
          <a:xfrm>
            <a:off x="709514" y="123019"/>
            <a:ext cx="4630136" cy="792088"/>
          </a:xfrm>
          <a:prstGeom prst="roundRect">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b="1" dirty="0">
                <a:latin typeface="微軟正黑體" pitchFamily="34" charset="-120"/>
                <a:ea typeface="微軟正黑體" pitchFamily="34" charset="-120"/>
              </a:rPr>
              <a:t>八德房價</a:t>
            </a:r>
            <a:r>
              <a:rPr lang="zh-TW"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p>
        </p:txBody>
      </p:sp>
      <p:grpSp>
        <p:nvGrpSpPr>
          <p:cNvPr id="18" name="群組 17"/>
          <p:cNvGrpSpPr/>
          <p:nvPr/>
        </p:nvGrpSpPr>
        <p:grpSpPr>
          <a:xfrm>
            <a:off x="-42821" y="50147"/>
            <a:ext cx="932017" cy="792088"/>
            <a:chOff x="-17813" y="116632"/>
            <a:chExt cx="932017" cy="792088"/>
          </a:xfrm>
          <a:solidFill>
            <a:srgbClr val="00B050"/>
          </a:solidFill>
        </p:grpSpPr>
        <p:sp>
          <p:nvSpPr>
            <p:cNvPr id="19" name="橢圓 18"/>
            <p:cNvSpPr/>
            <p:nvPr/>
          </p:nvSpPr>
          <p:spPr>
            <a:xfrm>
              <a:off x="74630" y="116632"/>
              <a:ext cx="792088" cy="792088"/>
            </a:xfrm>
            <a:prstGeom prst="ellipse">
              <a:avLst/>
            </a:prstGeom>
            <a:solidFill>
              <a:srgbClr val="FF99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20" name="矩形 19"/>
            <p:cNvSpPr/>
            <p:nvPr/>
          </p:nvSpPr>
          <p:spPr>
            <a:xfrm>
              <a:off x="-17813" y="326277"/>
              <a:ext cx="932017" cy="369332"/>
            </a:xfrm>
            <a:prstGeom prst="rect">
              <a:avLst/>
            </a:prstGeom>
            <a:noFill/>
            <a:ln>
              <a:noFill/>
            </a:ln>
          </p:spPr>
          <p:txBody>
            <a:bodyPr wrap="square">
              <a:spAutoFit/>
            </a:bodyPr>
            <a:lstStyle/>
            <a:p>
              <a:pPr algn="ctr"/>
              <a:r>
                <a:rPr lang="en-US" altLang="zh-TW" b="1" dirty="0" smtClean="0">
                  <a:solidFill>
                    <a:schemeClr val="bg1"/>
                  </a:solidFill>
                  <a:latin typeface="微軟正黑體" pitchFamily="34" charset="-120"/>
                  <a:ea typeface="微軟正黑體" pitchFamily="34" charset="-120"/>
                </a:rPr>
                <a:t>110.4</a:t>
              </a:r>
              <a:endParaRPr lang="zh-TW" altLang="en-US" b="1" dirty="0">
                <a:solidFill>
                  <a:schemeClr val="bg1"/>
                </a:solidFill>
                <a:latin typeface="微軟正黑體" pitchFamily="34" charset="-120"/>
                <a:ea typeface="微軟正黑體" pitchFamily="34" charset="-120"/>
              </a:endParaRPr>
            </a:p>
          </p:txBody>
        </p:sp>
      </p:grpSp>
      <p:sp>
        <p:nvSpPr>
          <p:cNvPr id="2" name="圓角矩形圖說文字 1"/>
          <p:cNvSpPr/>
          <p:nvPr/>
        </p:nvSpPr>
        <p:spPr>
          <a:xfrm>
            <a:off x="1262854" y="1680642"/>
            <a:ext cx="4029226" cy="1328023"/>
          </a:xfrm>
          <a:prstGeom prst="wedgeRoundRectCallout">
            <a:avLst>
              <a:gd name="adj1" fmla="val -53728"/>
              <a:gd name="adj2" fmla="val -1733"/>
              <a:gd name="adj3" fmla="val 16667"/>
            </a:avLst>
          </a:prstGeom>
          <a:ln>
            <a:solidFill>
              <a:srgbClr val="FF993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TW" altLang="en-US" sz="1200" dirty="0">
                <a:latin typeface="微軟正黑體" pitchFamily="34" charset="-120"/>
                <a:ea typeface="微軟正黑體" pitchFamily="34" charset="-120"/>
              </a:rPr>
              <a:t>以廣豐</a:t>
            </a:r>
            <a:r>
              <a:rPr lang="zh-TW" altLang="en-US" sz="1200" dirty="0" smtClean="0">
                <a:latin typeface="微軟正黑體" pitchFamily="34" charset="-120"/>
                <a:ea typeface="微軟正黑體" pitchFamily="34" charset="-120"/>
              </a:rPr>
              <a:t>新天地及大湳商圈為</a:t>
            </a:r>
            <a:r>
              <a:rPr lang="zh-TW" altLang="en-US" sz="1200" dirty="0">
                <a:latin typeface="微軟正黑體" pitchFamily="34" charset="-120"/>
                <a:ea typeface="微軟正黑體" pitchFamily="34" charset="-120"/>
              </a:rPr>
              <a:t>中心</a:t>
            </a:r>
            <a:r>
              <a:rPr lang="zh-TW" altLang="en-US" sz="1200" dirty="0" smtClean="0">
                <a:latin typeface="微軟正黑體" pitchFamily="34" charset="-120"/>
                <a:ea typeface="微軟正黑體" pitchFamily="34" charset="-120"/>
              </a:rPr>
              <a:t>，鄰近桃園、龜山及新北市，交通方面鄰近大湳交流道，有捷運綠線</a:t>
            </a:r>
            <a:r>
              <a:rPr lang="en-US" altLang="zh-TW" sz="1200" dirty="0" smtClean="0">
                <a:latin typeface="微軟正黑體" pitchFamily="34" charset="-120"/>
                <a:ea typeface="微軟正黑體" pitchFamily="34" charset="-120"/>
              </a:rPr>
              <a:t>G4</a:t>
            </a:r>
            <a:r>
              <a:rPr lang="zh-TW" altLang="en-US" sz="1200" dirty="0" smtClean="0">
                <a:latin typeface="微軟正黑體" pitchFamily="34" charset="-120"/>
                <a:ea typeface="微軟正黑體" pitchFamily="34" charset="-120"/>
              </a:rPr>
              <a:t>、</a:t>
            </a:r>
            <a:r>
              <a:rPr lang="en-US" altLang="zh-TW" sz="1200" dirty="0" smtClean="0">
                <a:latin typeface="微軟正黑體" pitchFamily="34" charset="-120"/>
                <a:ea typeface="微軟正黑體" pitchFamily="34" charset="-120"/>
              </a:rPr>
              <a:t>G5</a:t>
            </a:r>
            <a:r>
              <a:rPr lang="zh-TW" altLang="en-US" sz="1200" dirty="0" smtClean="0">
                <a:latin typeface="微軟正黑體" pitchFamily="34" charset="-120"/>
                <a:ea typeface="微軟正黑體" pitchFamily="34" charset="-120"/>
              </a:rPr>
              <a:t>站設置。</a:t>
            </a:r>
            <a:endParaRPr lang="en-US" altLang="zh-TW" sz="1200" dirty="0" smtClean="0">
              <a:latin typeface="微軟正黑體" pitchFamily="34" charset="-120"/>
              <a:ea typeface="微軟正黑體" pitchFamily="34" charset="-120"/>
            </a:endParaRPr>
          </a:p>
          <a:p>
            <a:pPr algn="just"/>
            <a:r>
              <a:rPr lang="zh-TW" altLang="en-US" sz="1200" dirty="0">
                <a:latin typeface="微軟正黑體" pitchFamily="34" charset="-120"/>
                <a:ea typeface="微軟正黑體" pitchFamily="34" charset="-120"/>
              </a:rPr>
              <a:t>近一年新成屋與中古屋整體交易單價皆呈現上漲</a:t>
            </a:r>
            <a:r>
              <a:rPr lang="zh-TW" altLang="en-US" sz="1200" dirty="0" smtClean="0">
                <a:latin typeface="微軟正黑體" pitchFamily="34" charset="-120"/>
                <a:ea typeface="微軟正黑體" pitchFamily="34" charset="-120"/>
              </a:rPr>
              <a:t>趨勢，因本區建案多鄰近捷運車站，本月新成屋及中古屋</a:t>
            </a:r>
            <a:r>
              <a:rPr lang="zh-TW" altLang="en-US" sz="1200" dirty="0">
                <a:latin typeface="微軟正黑體" pitchFamily="34" charset="-120"/>
                <a:ea typeface="微軟正黑體" pitchFamily="34" charset="-120"/>
              </a:rPr>
              <a:t>單價</a:t>
            </a:r>
            <a:r>
              <a:rPr lang="zh-TW" altLang="en-US" sz="1200" dirty="0" smtClean="0">
                <a:latin typeface="微軟正黑體" pitchFamily="34" charset="-120"/>
                <a:ea typeface="微軟正黑體" pitchFamily="34" charset="-120"/>
              </a:rPr>
              <a:t>呈現微幅上漲。</a:t>
            </a:r>
            <a:endParaRPr lang="en-US" altLang="zh-TW" sz="1200" dirty="0" smtClean="0">
              <a:latin typeface="微軟正黑體" pitchFamily="34" charset="-120"/>
              <a:ea typeface="微軟正黑體" pitchFamily="34" charset="-120"/>
            </a:endParaRPr>
          </a:p>
        </p:txBody>
      </p:sp>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21055" t="34619" r="42847" b="31251"/>
          <a:stretch/>
        </p:blipFill>
        <p:spPr>
          <a:xfrm>
            <a:off x="5436096" y="915107"/>
            <a:ext cx="2886074" cy="2340638"/>
          </a:xfrm>
          <a:prstGeom prst="rect">
            <a:avLst/>
          </a:prstGeom>
          <a:ln>
            <a:noFill/>
          </a:ln>
          <a:effectLst>
            <a:softEdge rad="112500"/>
          </a:effectLst>
        </p:spPr>
      </p:pic>
      <p:sp>
        <p:nvSpPr>
          <p:cNvPr id="21" name="文字方塊 20"/>
          <p:cNvSpPr txBox="1"/>
          <p:nvPr/>
        </p:nvSpPr>
        <p:spPr>
          <a:xfrm>
            <a:off x="1200422" y="3861048"/>
            <a:ext cx="1147894" cy="230832"/>
          </a:xfrm>
          <a:prstGeom prst="rect">
            <a:avLst/>
          </a:prstGeom>
          <a:noFill/>
        </p:spPr>
        <p:txBody>
          <a:bodyPr wrap="square" rtlCol="0">
            <a:spAutoFit/>
          </a:bodyPr>
          <a:lstStyle/>
          <a:p>
            <a:r>
              <a:rPr lang="zh-TW" altLang="en-US" sz="900" dirty="0" smtClean="0">
                <a:latin typeface="微軟正黑體" pitchFamily="34" charset="-120"/>
                <a:ea typeface="微軟正黑體" pitchFamily="34" charset="-120"/>
              </a:rPr>
              <a:t>屋齡</a:t>
            </a:r>
            <a:r>
              <a:rPr lang="en-US" altLang="zh-TW" sz="900" dirty="0">
                <a:latin typeface="微軟正黑體" pitchFamily="34" charset="-120"/>
                <a:ea typeface="微軟正黑體" pitchFamily="34" charset="-120"/>
              </a:rPr>
              <a:t>&lt;</a:t>
            </a:r>
            <a:r>
              <a:rPr lang="en-US" altLang="zh-TW" sz="900" dirty="0" smtClean="0">
                <a:latin typeface="微軟正黑體" pitchFamily="34" charset="-120"/>
                <a:ea typeface="微軟正黑體" pitchFamily="34" charset="-120"/>
              </a:rPr>
              <a:t>5</a:t>
            </a:r>
            <a:r>
              <a:rPr lang="zh-TW" altLang="en-US" sz="900" dirty="0" smtClean="0">
                <a:latin typeface="微軟正黑體" pitchFamily="34" charset="-120"/>
                <a:ea typeface="微軟正黑體" pitchFamily="34" charset="-120"/>
              </a:rPr>
              <a:t>年</a:t>
            </a:r>
            <a:endParaRPr lang="zh-TW" altLang="en-US" sz="900" dirty="0">
              <a:latin typeface="微軟正黑體" pitchFamily="34" charset="-120"/>
              <a:ea typeface="微軟正黑體" pitchFamily="34" charset="-120"/>
            </a:endParaRPr>
          </a:p>
        </p:txBody>
      </p:sp>
      <p:pic>
        <p:nvPicPr>
          <p:cNvPr id="3075" name="Picture 3" descr="Z:\公仔設計圖\★new猴寶\八德猴-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480" y="1788590"/>
            <a:ext cx="1434308" cy="143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53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07504" y="404664"/>
            <a:ext cx="8856984" cy="6336704"/>
          </a:xfrm>
          <a:prstGeom prst="roundRect">
            <a:avLst>
              <a:gd name="adj" fmla="val 8696"/>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5" name="圓角矩形 4"/>
          <p:cNvSpPr/>
          <p:nvPr/>
        </p:nvSpPr>
        <p:spPr>
          <a:xfrm>
            <a:off x="683568" y="116632"/>
            <a:ext cx="4608512" cy="792088"/>
          </a:xfrm>
          <a:prstGeom prst="roundRect">
            <a:avLst/>
          </a:prstGeom>
          <a:ln w="76200">
            <a:solidFill>
              <a:srgbClr val="FF993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b="1" dirty="0">
                <a:latin typeface="微軟正黑體" pitchFamily="34" charset="-120"/>
                <a:ea typeface="微軟正黑體" pitchFamily="34" charset="-120"/>
              </a:rPr>
              <a:t>八德房價</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「省</a:t>
            </a:r>
            <a:r>
              <a:rPr lang="en-US" altLang="zh-TW"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Price</a:t>
            </a: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p>
        </p:txBody>
      </p:sp>
      <p:sp>
        <p:nvSpPr>
          <p:cNvPr id="6" name="圓角矩形 5"/>
          <p:cNvSpPr/>
          <p:nvPr/>
        </p:nvSpPr>
        <p:spPr>
          <a:xfrm>
            <a:off x="395536" y="1040574"/>
            <a:ext cx="3672408" cy="589017"/>
          </a:xfrm>
          <a:prstGeom prst="roundRect">
            <a:avLst/>
          </a:prstGeom>
          <a:solidFill>
            <a:srgbClr val="FF99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3600" b="1" dirty="0" smtClean="0">
                <a:latin typeface="微軟正黑體" pitchFamily="34" charset="-120"/>
                <a:ea typeface="微軟正黑體" pitchFamily="34" charset="-120"/>
              </a:rPr>
              <a:t>區公所生活圈</a:t>
            </a:r>
            <a:endParaRPr lang="zh-TW" altLang="en-US" sz="3600" b="1" dirty="0">
              <a:latin typeface="微軟正黑體" pitchFamily="34" charset="-120"/>
              <a:ea typeface="微軟正黑體" pitchFamily="34" charset="-120"/>
            </a:endParaRPr>
          </a:p>
        </p:txBody>
      </p:sp>
      <p:sp>
        <p:nvSpPr>
          <p:cNvPr id="2" name="圓角矩形圖說文字 1"/>
          <p:cNvSpPr/>
          <p:nvPr/>
        </p:nvSpPr>
        <p:spPr>
          <a:xfrm>
            <a:off x="1259632" y="1680642"/>
            <a:ext cx="3888432" cy="1532334"/>
          </a:xfrm>
          <a:prstGeom prst="wedgeRoundRectCallout">
            <a:avLst>
              <a:gd name="adj1" fmla="val -54195"/>
              <a:gd name="adj2" fmla="val -5897"/>
              <a:gd name="adj3" fmla="val 16667"/>
            </a:avLst>
          </a:prstGeom>
          <a:ln>
            <a:solidFill>
              <a:srgbClr val="FF993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TW" altLang="en-US" sz="1200" dirty="0">
                <a:latin typeface="微軟正黑體" pitchFamily="34" charset="-120"/>
                <a:ea typeface="微軟正黑體" pitchFamily="34" charset="-120"/>
              </a:rPr>
              <a:t>以八德區公所為中心，範圍涵蓋整個八德</a:t>
            </a:r>
            <a:r>
              <a:rPr lang="en-US" altLang="zh-TW" sz="12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八德</a:t>
            </a:r>
            <a:r>
              <a:rPr lang="en-US" altLang="zh-TW" sz="12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地區都市計畫，於區段徵收後，逐漸由舊市區為中心向周邊</a:t>
            </a:r>
            <a:r>
              <a:rPr lang="zh-TW" altLang="en-US" sz="1200" dirty="0" smtClean="0">
                <a:latin typeface="微軟正黑體" pitchFamily="34" charset="-120"/>
                <a:ea typeface="微軟正黑體" pitchFamily="34" charset="-120"/>
              </a:rPr>
              <a:t>區域發展，並有捷運綠線</a:t>
            </a:r>
            <a:r>
              <a:rPr lang="en-US" altLang="zh-TW" sz="1200" dirty="0" smtClean="0">
                <a:latin typeface="微軟正黑體" pitchFamily="34" charset="-120"/>
                <a:ea typeface="微軟正黑體" pitchFamily="34" charset="-120"/>
              </a:rPr>
              <a:t>G1</a:t>
            </a:r>
            <a:r>
              <a:rPr lang="zh-TW" altLang="en-US" sz="1200" dirty="0" smtClean="0">
                <a:latin typeface="微軟正黑體" pitchFamily="34" charset="-120"/>
                <a:ea typeface="微軟正黑體" pitchFamily="34" charset="-120"/>
              </a:rPr>
              <a:t>、</a:t>
            </a:r>
            <a:r>
              <a:rPr lang="en-US" altLang="zh-TW" sz="1200" dirty="0" smtClean="0">
                <a:latin typeface="微軟正黑體" pitchFamily="34" charset="-120"/>
                <a:ea typeface="微軟正黑體" pitchFamily="34" charset="-120"/>
              </a:rPr>
              <a:t>G2</a:t>
            </a:r>
            <a:r>
              <a:rPr lang="zh-TW" altLang="en-US" sz="1200" dirty="0" smtClean="0">
                <a:latin typeface="微軟正黑體" pitchFamily="34" charset="-120"/>
                <a:ea typeface="微軟正黑體" pitchFamily="34" charset="-120"/>
              </a:rPr>
              <a:t>站設置。</a:t>
            </a:r>
            <a:endParaRPr lang="en-US" altLang="zh-TW" sz="1200" dirty="0" smtClean="0">
              <a:latin typeface="微軟正黑體" pitchFamily="34" charset="-120"/>
              <a:ea typeface="微軟正黑體" pitchFamily="34" charset="-120"/>
            </a:endParaRPr>
          </a:p>
          <a:p>
            <a:pPr algn="just"/>
            <a:r>
              <a:rPr lang="zh-TW" altLang="en-US" sz="1200" dirty="0">
                <a:latin typeface="微軟正黑體" pitchFamily="34" charset="-120"/>
                <a:ea typeface="微軟正黑體" pitchFamily="34" charset="-120"/>
              </a:rPr>
              <a:t>近一年新成屋與中古屋，因捷運開工利多因素，整體交易單價皆呈現上漲</a:t>
            </a:r>
            <a:r>
              <a:rPr lang="zh-TW" altLang="en-US" sz="1200" dirty="0" smtClean="0">
                <a:latin typeface="微軟正黑體" pitchFamily="34" charset="-120"/>
                <a:ea typeface="微軟正黑體" pitchFamily="34" charset="-120"/>
              </a:rPr>
              <a:t>趨勢，本月新成屋及中古屋交易單價略為下滑。另本區屬新開發區，雖是中古屋但屋齡仍不大，單價與新成屋愈趨接近。</a:t>
            </a:r>
            <a:endParaRPr lang="en-US" altLang="zh-TW" sz="1200" dirty="0">
              <a:latin typeface="微軟正黑體" pitchFamily="34" charset="-120"/>
              <a:ea typeface="微軟正黑體" pitchFamily="34" charset="-120"/>
            </a:endParaRPr>
          </a:p>
        </p:txBody>
      </p:sp>
      <p:graphicFrame>
        <p:nvGraphicFramePr>
          <p:cNvPr id="7" name="圖表 6"/>
          <p:cNvGraphicFramePr/>
          <p:nvPr>
            <p:extLst>
              <p:ext uri="{D42A27DB-BD31-4B8C-83A1-F6EECF244321}">
                <p14:modId xmlns:p14="http://schemas.microsoft.com/office/powerpoint/2010/main" val="2708680551"/>
              </p:ext>
            </p:extLst>
          </p:nvPr>
        </p:nvGraphicFramePr>
        <p:xfrm>
          <a:off x="971600" y="3268116"/>
          <a:ext cx="7632848" cy="3303350"/>
        </p:xfrm>
        <a:graphic>
          <a:graphicData uri="http://schemas.openxmlformats.org/drawingml/2006/chart">
            <c:chart xmlns:c="http://schemas.openxmlformats.org/drawingml/2006/chart" xmlns:r="http://schemas.openxmlformats.org/officeDocument/2006/relationships" r:id="rId2"/>
          </a:graphicData>
        </a:graphic>
      </p:graphicFrame>
      <p:sp>
        <p:nvSpPr>
          <p:cNvPr id="8" name="圓角矩形 7"/>
          <p:cNvSpPr/>
          <p:nvPr/>
        </p:nvSpPr>
        <p:spPr>
          <a:xfrm>
            <a:off x="1259632" y="3356992"/>
            <a:ext cx="2016224" cy="3598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b="1" dirty="0" smtClean="0">
                <a:latin typeface="微軟正黑體" pitchFamily="34" charset="-120"/>
                <a:ea typeface="微軟正黑體" pitchFamily="34" charset="-120"/>
              </a:rPr>
              <a:t>新成屋</a:t>
            </a:r>
            <a:r>
              <a:rPr lang="en-US" altLang="zh-TW" b="1" dirty="0" smtClean="0">
                <a:latin typeface="微軟正黑體" pitchFamily="34" charset="-120"/>
                <a:ea typeface="微軟正黑體" pitchFamily="34" charset="-120"/>
              </a:rPr>
              <a:t>19-21</a:t>
            </a:r>
            <a:r>
              <a:rPr lang="zh-TW" altLang="en-US" b="1" dirty="0" smtClean="0">
                <a:latin typeface="微軟正黑體" pitchFamily="34" charset="-120"/>
                <a:ea typeface="微軟正黑體" pitchFamily="34" charset="-120"/>
              </a:rPr>
              <a:t>萬元</a:t>
            </a:r>
            <a:endParaRPr lang="zh-TW" altLang="en-US" b="1" dirty="0">
              <a:latin typeface="微軟正黑體" pitchFamily="34" charset="-120"/>
              <a:ea typeface="微軟正黑體" pitchFamily="34" charset="-120"/>
            </a:endParaRPr>
          </a:p>
        </p:txBody>
      </p:sp>
      <p:sp>
        <p:nvSpPr>
          <p:cNvPr id="9" name="圓角矩形 8"/>
          <p:cNvSpPr/>
          <p:nvPr/>
        </p:nvSpPr>
        <p:spPr>
          <a:xfrm>
            <a:off x="6372200" y="5260928"/>
            <a:ext cx="2122444" cy="3359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b="1" dirty="0" smtClean="0">
                <a:latin typeface="微軟正黑體" pitchFamily="34" charset="-120"/>
                <a:ea typeface="微軟正黑體" pitchFamily="34" charset="-120"/>
              </a:rPr>
              <a:t>中古屋</a:t>
            </a:r>
            <a:r>
              <a:rPr lang="en-US" altLang="zh-TW" b="1" dirty="0" smtClean="0">
                <a:latin typeface="微軟正黑體" pitchFamily="34" charset="-120"/>
                <a:ea typeface="微軟正黑體" pitchFamily="34" charset="-120"/>
              </a:rPr>
              <a:t>15-20</a:t>
            </a:r>
            <a:r>
              <a:rPr lang="zh-TW" altLang="en-US" b="1" dirty="0" smtClean="0">
                <a:latin typeface="微軟正黑體" pitchFamily="34" charset="-120"/>
                <a:ea typeface="微軟正黑體" pitchFamily="34" charset="-120"/>
              </a:rPr>
              <a:t>萬元</a:t>
            </a:r>
            <a:endParaRPr lang="zh-TW" altLang="en-US" b="1" dirty="0">
              <a:latin typeface="微軟正黑體" pitchFamily="34" charset="-120"/>
              <a:ea typeface="微軟正黑體" pitchFamily="34" charset="-120"/>
            </a:endParaRPr>
          </a:p>
        </p:txBody>
      </p:sp>
      <p:sp>
        <p:nvSpPr>
          <p:cNvPr id="10" name="文字方塊 9"/>
          <p:cNvSpPr txBox="1"/>
          <p:nvPr/>
        </p:nvSpPr>
        <p:spPr>
          <a:xfrm>
            <a:off x="5339650" y="489579"/>
            <a:ext cx="3336805" cy="400110"/>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重點商圈住宅大樓均價走勢</a:t>
            </a:r>
            <a:endParaRPr lang="zh-TW" altLang="en-US" sz="2000" b="1" dirty="0">
              <a:latin typeface="微軟正黑體" pitchFamily="34" charset="-120"/>
              <a:ea typeface="微軟正黑體" pitchFamily="34" charset="-120"/>
            </a:endParaRPr>
          </a:p>
        </p:txBody>
      </p:sp>
      <p:sp>
        <p:nvSpPr>
          <p:cNvPr id="13" name="文字方塊 12"/>
          <p:cNvSpPr txBox="1"/>
          <p:nvPr/>
        </p:nvSpPr>
        <p:spPr>
          <a:xfrm>
            <a:off x="312720" y="3268115"/>
            <a:ext cx="553998" cy="3185221"/>
          </a:xfrm>
          <a:prstGeom prst="rect">
            <a:avLst/>
          </a:prstGeom>
          <a:noFill/>
        </p:spPr>
        <p:txBody>
          <a:bodyPr vert="eaVert" wrap="square" rtlCol="0">
            <a:spAutoFit/>
          </a:bodyPr>
          <a:lstStyle/>
          <a:p>
            <a:r>
              <a:rPr lang="zh-TW" altLang="en-US" sz="2400" b="1" dirty="0" smtClean="0">
                <a:latin typeface="微軟正黑體" pitchFamily="34" charset="-120"/>
                <a:ea typeface="微軟正黑體" pitchFamily="34" charset="-120"/>
              </a:rPr>
              <a:t>近一年交易單價走勢</a:t>
            </a:r>
            <a:endParaRPr lang="zh-TW" altLang="en-US" sz="2400" b="1" dirty="0">
              <a:latin typeface="微軟正黑體" pitchFamily="34" charset="-120"/>
              <a:ea typeface="微軟正黑體" pitchFamily="34" charset="-120"/>
            </a:endParaRPr>
          </a:p>
        </p:txBody>
      </p:sp>
      <p:pic>
        <p:nvPicPr>
          <p:cNvPr id="14" name="圖片 13"/>
          <p:cNvPicPr>
            <a:picLocks noChangeAspect="1"/>
          </p:cNvPicPr>
          <p:nvPr/>
        </p:nvPicPr>
        <p:blipFill rotWithShape="1">
          <a:blip r:embed="rId3" cstate="print">
            <a:extLst>
              <a:ext uri="{28A0092B-C50C-407E-A947-70E740481C1C}">
                <a14:useLocalDpi xmlns:a14="http://schemas.microsoft.com/office/drawing/2010/main" val="0"/>
              </a:ext>
            </a:extLst>
          </a:blip>
          <a:srcRect l="1" r="-31608"/>
          <a:stretch/>
        </p:blipFill>
        <p:spPr>
          <a:xfrm>
            <a:off x="7545943" y="4725"/>
            <a:ext cx="1897404" cy="400280"/>
          </a:xfrm>
          <a:prstGeom prst="rect">
            <a:avLst/>
          </a:prstGeom>
        </p:spPr>
      </p:pic>
      <p:grpSp>
        <p:nvGrpSpPr>
          <p:cNvPr id="20" name="群組 19"/>
          <p:cNvGrpSpPr/>
          <p:nvPr/>
        </p:nvGrpSpPr>
        <p:grpSpPr>
          <a:xfrm>
            <a:off x="-42821" y="50147"/>
            <a:ext cx="932017" cy="792088"/>
            <a:chOff x="-17813" y="116632"/>
            <a:chExt cx="932017" cy="792088"/>
          </a:xfrm>
          <a:solidFill>
            <a:srgbClr val="00B050"/>
          </a:solidFill>
        </p:grpSpPr>
        <p:sp>
          <p:nvSpPr>
            <p:cNvPr id="21" name="橢圓 20"/>
            <p:cNvSpPr/>
            <p:nvPr/>
          </p:nvSpPr>
          <p:spPr>
            <a:xfrm>
              <a:off x="74630" y="116632"/>
              <a:ext cx="792088" cy="792088"/>
            </a:xfrm>
            <a:prstGeom prst="ellipse">
              <a:avLst/>
            </a:prstGeom>
            <a:solidFill>
              <a:srgbClr val="FF99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22" name="矩形 21"/>
            <p:cNvSpPr/>
            <p:nvPr/>
          </p:nvSpPr>
          <p:spPr>
            <a:xfrm>
              <a:off x="-17813" y="326277"/>
              <a:ext cx="932017" cy="369332"/>
            </a:xfrm>
            <a:prstGeom prst="rect">
              <a:avLst/>
            </a:prstGeom>
            <a:noFill/>
            <a:ln>
              <a:noFill/>
            </a:ln>
          </p:spPr>
          <p:txBody>
            <a:bodyPr wrap="square">
              <a:spAutoFit/>
            </a:bodyPr>
            <a:lstStyle/>
            <a:p>
              <a:pPr algn="ctr"/>
              <a:r>
                <a:rPr lang="en-US" altLang="zh-TW" b="1" dirty="0" smtClean="0">
                  <a:solidFill>
                    <a:schemeClr val="bg1"/>
                  </a:solidFill>
                  <a:latin typeface="微軟正黑體" pitchFamily="34" charset="-120"/>
                  <a:ea typeface="微軟正黑體" pitchFamily="34" charset="-120"/>
                </a:rPr>
                <a:t>110.4</a:t>
              </a:r>
              <a:endParaRPr lang="zh-TW" altLang="en-US" b="1" dirty="0">
                <a:solidFill>
                  <a:schemeClr val="bg1"/>
                </a:solidFill>
                <a:latin typeface="微軟正黑體" pitchFamily="34" charset="-120"/>
                <a:ea typeface="微軟正黑體" pitchFamily="34" charset="-120"/>
              </a:endParaRPr>
            </a:p>
          </p:txBody>
        </p:sp>
      </p:grpSp>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l="12595" t="77222" r="60126" b="1701"/>
          <a:stretch/>
        </p:blipFill>
        <p:spPr>
          <a:xfrm>
            <a:off x="5148064" y="884766"/>
            <a:ext cx="3454474" cy="2289466"/>
          </a:xfrm>
          <a:prstGeom prst="rect">
            <a:avLst/>
          </a:prstGeom>
          <a:ln>
            <a:noFill/>
          </a:ln>
          <a:effectLst>
            <a:softEdge rad="112500"/>
          </a:effectLst>
        </p:spPr>
      </p:pic>
      <p:sp>
        <p:nvSpPr>
          <p:cNvPr id="11" name="文字方塊 10"/>
          <p:cNvSpPr txBox="1"/>
          <p:nvPr/>
        </p:nvSpPr>
        <p:spPr>
          <a:xfrm>
            <a:off x="1331640" y="3702224"/>
            <a:ext cx="1147894" cy="230832"/>
          </a:xfrm>
          <a:prstGeom prst="rect">
            <a:avLst/>
          </a:prstGeom>
          <a:noFill/>
        </p:spPr>
        <p:txBody>
          <a:bodyPr wrap="square" rtlCol="0">
            <a:spAutoFit/>
          </a:bodyPr>
          <a:lstStyle/>
          <a:p>
            <a:r>
              <a:rPr lang="zh-TW" altLang="en-US" sz="900" dirty="0" smtClean="0">
                <a:latin typeface="微軟正黑體" pitchFamily="34" charset="-120"/>
                <a:ea typeface="微軟正黑體" pitchFamily="34" charset="-120"/>
              </a:rPr>
              <a:t>屋齡</a:t>
            </a:r>
            <a:r>
              <a:rPr lang="en-US" altLang="zh-TW" sz="900" dirty="0">
                <a:latin typeface="微軟正黑體" pitchFamily="34" charset="-120"/>
                <a:ea typeface="微軟正黑體" pitchFamily="34" charset="-120"/>
              </a:rPr>
              <a:t>&lt;</a:t>
            </a:r>
            <a:r>
              <a:rPr lang="en-US" altLang="zh-TW" sz="900" dirty="0" smtClean="0">
                <a:latin typeface="微軟正黑體" pitchFamily="34" charset="-120"/>
                <a:ea typeface="微軟正黑體" pitchFamily="34" charset="-120"/>
              </a:rPr>
              <a:t>5</a:t>
            </a:r>
            <a:r>
              <a:rPr lang="zh-TW" altLang="en-US" sz="900" dirty="0" smtClean="0">
                <a:latin typeface="微軟正黑體" pitchFamily="34" charset="-120"/>
                <a:ea typeface="微軟正黑體" pitchFamily="34" charset="-120"/>
              </a:rPr>
              <a:t>年</a:t>
            </a:r>
            <a:endParaRPr lang="zh-TW" altLang="en-US" sz="900" dirty="0">
              <a:latin typeface="微軟正黑體" pitchFamily="34" charset="-120"/>
              <a:ea typeface="微軟正黑體" pitchFamily="34" charset="-120"/>
            </a:endParaRPr>
          </a:p>
        </p:txBody>
      </p:sp>
      <p:pic>
        <p:nvPicPr>
          <p:cNvPr id="19" name="Picture 3" descr="Z:\公仔設計圖\★new猴寶\八德猴-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480" y="1788590"/>
            <a:ext cx="1434308" cy="143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44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32409</TotalTime>
  <Words>846</Words>
  <Application>Microsoft Office PowerPoint</Application>
  <PresentationFormat>如螢幕大小 (4:3)</PresentationFormat>
  <Paragraphs>132</Paragraphs>
  <Slides>7</Slides>
  <Notes>2</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Office 佈景主題</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李振綱(hf10031379)</dc:creator>
  <cp:lastModifiedBy>HF10017868</cp:lastModifiedBy>
  <cp:revision>453</cp:revision>
  <cp:lastPrinted>2021-03-29T08:50:03Z</cp:lastPrinted>
  <dcterms:created xsi:type="dcterms:W3CDTF">2020-07-27T08:29:05Z</dcterms:created>
  <dcterms:modified xsi:type="dcterms:W3CDTF">2021-06-24T06:49:20Z</dcterms:modified>
</cp:coreProperties>
</file>