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8726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CD2D"/>
    <a:srgbClr val="579D23"/>
    <a:srgbClr val="549721"/>
    <a:srgbClr val="FFC000"/>
    <a:srgbClr val="8FDA56"/>
    <a:srgbClr val="C55A11"/>
    <a:srgbClr val="FDA9D9"/>
    <a:srgbClr val="FEA8BA"/>
    <a:srgbClr val="FD698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645-AA26-433C-A58C-DC34A21C33F4}" type="datetimeFigureOut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39D-2E85-40C7-98D5-8177478CA0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198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645-AA26-433C-A58C-DC34A21C33F4}" type="datetimeFigureOut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39D-2E85-40C7-98D5-8177478CA0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904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645-AA26-433C-A58C-DC34A21C33F4}" type="datetimeFigureOut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39D-2E85-40C7-98D5-8177478CA0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330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645-AA26-433C-A58C-DC34A21C33F4}" type="datetimeFigureOut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39D-2E85-40C7-98D5-8177478CA0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767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645-AA26-433C-A58C-DC34A21C33F4}" type="datetimeFigureOut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39D-2E85-40C7-98D5-8177478CA0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04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645-AA26-433C-A58C-DC34A21C33F4}" type="datetimeFigureOut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39D-2E85-40C7-98D5-8177478CA0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32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645-AA26-433C-A58C-DC34A21C33F4}" type="datetimeFigureOut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39D-2E85-40C7-98D5-8177478CA0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233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645-AA26-433C-A58C-DC34A21C33F4}" type="datetimeFigureOut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39D-2E85-40C7-98D5-8177478CA0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298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645-AA26-433C-A58C-DC34A21C33F4}" type="datetimeFigureOut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39D-2E85-40C7-98D5-8177478CA0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41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645-AA26-433C-A58C-DC34A21C33F4}" type="datetimeFigureOut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39D-2E85-40C7-98D5-8177478CA0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77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645-AA26-433C-A58C-DC34A21C33F4}" type="datetimeFigureOut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39D-2E85-40C7-98D5-8177478CA0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93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0B645-AA26-433C-A58C-DC34A21C33F4}" type="datetimeFigureOut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739D-2E85-40C7-98D5-8177478CA0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8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630" y="801481"/>
            <a:ext cx="9967783" cy="5310561"/>
          </a:xfrm>
          <a:prstGeom prst="rect">
            <a:avLst/>
          </a:prstGeom>
        </p:spPr>
      </p:pic>
      <p:sp>
        <p:nvSpPr>
          <p:cNvPr id="53" name="矩形 52"/>
          <p:cNvSpPr/>
          <p:nvPr/>
        </p:nvSpPr>
        <p:spPr>
          <a:xfrm>
            <a:off x="1847382" y="751115"/>
            <a:ext cx="9732969" cy="400110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052177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1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2824500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2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3600425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3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50145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4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5177981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5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033351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6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889462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7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698013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8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8465691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9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9193527" y="751115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10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10099295" y="751115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11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0942885" y="751115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12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9" name="矩形 18"/>
          <p:cNvSpPr/>
          <p:nvPr/>
        </p:nvSpPr>
        <p:spPr>
          <a:xfrm>
            <a:off x="1864746" y="1195718"/>
            <a:ext cx="807308" cy="529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2225086" y="1782122"/>
            <a:ext cx="1638459" cy="529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3885207" y="1782122"/>
            <a:ext cx="975116" cy="529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4673463" y="1195718"/>
            <a:ext cx="1603770" cy="529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6301947" y="1195718"/>
            <a:ext cx="807308" cy="529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7133901" y="1195718"/>
            <a:ext cx="2940195" cy="529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10441425" y="1195718"/>
            <a:ext cx="1140976" cy="529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矩形 35"/>
          <p:cNvSpPr/>
          <p:nvPr/>
        </p:nvSpPr>
        <p:spPr>
          <a:xfrm>
            <a:off x="2650402" y="4700901"/>
            <a:ext cx="2527579" cy="34580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標題 1"/>
          <p:cNvSpPr txBox="1">
            <a:spLocks/>
          </p:cNvSpPr>
          <p:nvPr/>
        </p:nvSpPr>
        <p:spPr>
          <a:xfrm>
            <a:off x="2887301" y="25987"/>
            <a:ext cx="6417399" cy="666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荔枝重要害蟲防治曆</a:t>
            </a:r>
            <a:endParaRPr lang="zh-TW" altLang="en-US" sz="4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1816994" y="121181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400" b="1" dirty="0" smtClean="0">
                <a:solidFill>
                  <a:schemeClr val="bg1"/>
                </a:solidFill>
              </a:rPr>
              <a:t>停梢及</a:t>
            </a:r>
            <a:endParaRPr lang="en-US" altLang="zh-TW" sz="1400" b="1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sz="1400" b="1" dirty="0" smtClean="0">
                <a:solidFill>
                  <a:schemeClr val="bg1"/>
                </a:solidFill>
              </a:rPr>
              <a:t>花芽分化</a:t>
            </a:r>
            <a:endParaRPr lang="zh-TW" altLang="en-US" sz="1400" b="1" dirty="0">
              <a:solidFill>
                <a:schemeClr val="bg1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2601277" y="1887438"/>
            <a:ext cx="8931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600" b="1" dirty="0" smtClean="0">
                <a:solidFill>
                  <a:schemeClr val="bg1"/>
                </a:solidFill>
              </a:rPr>
              <a:t>抽 穗 期</a:t>
            </a:r>
            <a:endParaRPr lang="zh-TW" altLang="en-US" sz="1600" b="1" dirty="0">
              <a:solidFill>
                <a:schemeClr val="bg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975038" y="1795078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</a:rPr>
              <a:t>小花</a:t>
            </a:r>
            <a:endParaRPr lang="en-US" altLang="zh-TW" sz="1400" b="1" dirty="0">
              <a:solidFill>
                <a:schemeClr val="bg1"/>
              </a:solidFill>
            </a:endParaRPr>
          </a:p>
          <a:p>
            <a:pPr algn="ctr"/>
            <a:r>
              <a:rPr lang="zh-TW" altLang="en-US" sz="1400" b="1" dirty="0">
                <a:solidFill>
                  <a:schemeClr val="bg1"/>
                </a:solidFill>
              </a:rPr>
              <a:t>開放期</a:t>
            </a:r>
          </a:p>
        </p:txBody>
      </p:sp>
      <p:sp>
        <p:nvSpPr>
          <p:cNvPr id="63" name="矩形 62"/>
          <p:cNvSpPr/>
          <p:nvPr/>
        </p:nvSpPr>
        <p:spPr>
          <a:xfrm>
            <a:off x="4835515" y="1285605"/>
            <a:ext cx="12796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600" b="1" dirty="0" smtClean="0">
                <a:solidFill>
                  <a:schemeClr val="bg1"/>
                </a:solidFill>
              </a:rPr>
              <a:t>果實發育期</a:t>
            </a:r>
            <a:endParaRPr lang="zh-TW" altLang="en-US" sz="1600" b="1" dirty="0">
              <a:solidFill>
                <a:schemeClr val="bg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6391748" y="1285605"/>
            <a:ext cx="6433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600" b="1" dirty="0" smtClean="0">
                <a:solidFill>
                  <a:schemeClr val="bg1"/>
                </a:solidFill>
              </a:rPr>
              <a:t>採 收</a:t>
            </a:r>
            <a:endParaRPr lang="zh-TW" altLang="en-US" sz="1600" b="1" dirty="0">
              <a:solidFill>
                <a:schemeClr val="bg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7086150" y="1193430"/>
            <a:ext cx="28653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</a:rPr>
              <a:t>採</a:t>
            </a:r>
            <a:r>
              <a:rPr lang="zh-TW" altLang="en-US" sz="1400" b="1" dirty="0" smtClean="0">
                <a:solidFill>
                  <a:schemeClr val="bg1"/>
                </a:solidFill>
              </a:rPr>
              <a:t>後</a:t>
            </a:r>
            <a:endParaRPr lang="en-US" altLang="zh-TW" sz="1400" b="1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sz="1400" b="1" dirty="0" smtClean="0">
                <a:solidFill>
                  <a:schemeClr val="bg1"/>
                </a:solidFill>
              </a:rPr>
              <a:t>修剪</a:t>
            </a:r>
            <a:r>
              <a:rPr lang="zh-TW" altLang="en-US" sz="1400" b="1" dirty="0">
                <a:solidFill>
                  <a:schemeClr val="bg1"/>
                </a:solidFill>
              </a:rPr>
              <a:t>清園</a:t>
            </a:r>
          </a:p>
        </p:txBody>
      </p:sp>
      <p:sp>
        <p:nvSpPr>
          <p:cNvPr id="67" name="矩形 66"/>
          <p:cNvSpPr/>
          <p:nvPr/>
        </p:nvSpPr>
        <p:spPr>
          <a:xfrm>
            <a:off x="10564058" y="1193430"/>
            <a:ext cx="895709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</a:rPr>
              <a:t>停梢及</a:t>
            </a:r>
            <a:endParaRPr lang="en-US" altLang="zh-TW" sz="1400" b="1" dirty="0">
              <a:solidFill>
                <a:schemeClr val="bg1"/>
              </a:solidFill>
            </a:endParaRPr>
          </a:p>
          <a:p>
            <a:pPr algn="ctr"/>
            <a:r>
              <a:rPr lang="zh-TW" altLang="en-US" sz="1400" b="1" dirty="0">
                <a:solidFill>
                  <a:schemeClr val="bg1"/>
                </a:solidFill>
              </a:rPr>
              <a:t>花芽分化</a:t>
            </a:r>
          </a:p>
        </p:txBody>
      </p:sp>
      <p:grpSp>
        <p:nvGrpSpPr>
          <p:cNvPr id="83" name="群組 82"/>
          <p:cNvGrpSpPr/>
          <p:nvPr/>
        </p:nvGrpSpPr>
        <p:grpSpPr>
          <a:xfrm>
            <a:off x="2234322" y="3611731"/>
            <a:ext cx="1226567" cy="527222"/>
            <a:chOff x="2134470" y="4239842"/>
            <a:chExt cx="1226567" cy="527222"/>
          </a:xfrm>
        </p:grpSpPr>
        <p:sp>
          <p:nvSpPr>
            <p:cNvPr id="31" name="矩形 30"/>
            <p:cNvSpPr/>
            <p:nvPr/>
          </p:nvSpPr>
          <p:spPr>
            <a:xfrm>
              <a:off x="2134470" y="4239842"/>
              <a:ext cx="1226567" cy="52722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矩形 74"/>
            <p:cNvSpPr/>
            <p:nvPr/>
          </p:nvSpPr>
          <p:spPr>
            <a:xfrm>
              <a:off x="2266952" y="4364207"/>
              <a:ext cx="9925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 dirty="0">
                  <a:solidFill>
                    <a:schemeClr val="bg1"/>
                  </a:solidFill>
                </a:rPr>
                <a:t>化學</a:t>
              </a:r>
              <a:r>
                <a:rPr lang="zh-TW" altLang="en-US" sz="1400" b="1" dirty="0" smtClean="0">
                  <a:solidFill>
                    <a:schemeClr val="bg1"/>
                  </a:solidFill>
                </a:rPr>
                <a:t>防治*</a:t>
              </a:r>
              <a:endParaRPr lang="en-US" altLang="zh-TW" sz="14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群組 83"/>
          <p:cNvGrpSpPr/>
          <p:nvPr/>
        </p:nvGrpSpPr>
        <p:grpSpPr>
          <a:xfrm>
            <a:off x="3885209" y="3611731"/>
            <a:ext cx="975116" cy="541256"/>
            <a:chOff x="3794593" y="4239842"/>
            <a:chExt cx="975116" cy="541256"/>
          </a:xfrm>
        </p:grpSpPr>
        <p:sp>
          <p:nvSpPr>
            <p:cNvPr id="32" name="矩形 31"/>
            <p:cNvSpPr/>
            <p:nvPr/>
          </p:nvSpPr>
          <p:spPr>
            <a:xfrm>
              <a:off x="3794593" y="4239842"/>
              <a:ext cx="975116" cy="52722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矩形 75"/>
            <p:cNvSpPr/>
            <p:nvPr/>
          </p:nvSpPr>
          <p:spPr>
            <a:xfrm>
              <a:off x="3830743" y="4257878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 dirty="0">
                  <a:solidFill>
                    <a:schemeClr val="bg1"/>
                  </a:solidFill>
                </a:rPr>
                <a:t>平腹小</a:t>
              </a:r>
              <a:r>
                <a:rPr lang="zh-TW" altLang="en-US" sz="1400" b="1" dirty="0" smtClean="0">
                  <a:solidFill>
                    <a:schemeClr val="bg1"/>
                  </a:solidFill>
                </a:rPr>
                <a:t>蜂</a:t>
              </a:r>
              <a:endParaRPr lang="en-US" altLang="zh-TW" sz="1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zh-TW" altLang="en-US" sz="1400" b="1" dirty="0" smtClean="0">
                  <a:solidFill>
                    <a:schemeClr val="bg1"/>
                  </a:solidFill>
                </a:rPr>
                <a:t>釋放</a:t>
              </a:r>
              <a:endParaRPr lang="zh-TW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群組 84"/>
          <p:cNvGrpSpPr/>
          <p:nvPr/>
        </p:nvGrpSpPr>
        <p:grpSpPr>
          <a:xfrm>
            <a:off x="5088679" y="3611731"/>
            <a:ext cx="992579" cy="527222"/>
            <a:chOff x="4990559" y="4239842"/>
            <a:chExt cx="804629" cy="527222"/>
          </a:xfrm>
        </p:grpSpPr>
        <p:sp>
          <p:nvSpPr>
            <p:cNvPr id="33" name="矩形 32"/>
            <p:cNvSpPr/>
            <p:nvPr/>
          </p:nvSpPr>
          <p:spPr>
            <a:xfrm>
              <a:off x="5001239" y="4239842"/>
              <a:ext cx="773486" cy="52722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矩形 76"/>
            <p:cNvSpPr/>
            <p:nvPr/>
          </p:nvSpPr>
          <p:spPr>
            <a:xfrm>
              <a:off x="4990559" y="4241843"/>
              <a:ext cx="80462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 dirty="0" smtClean="0">
                  <a:solidFill>
                    <a:schemeClr val="bg1"/>
                  </a:solidFill>
                </a:rPr>
                <a:t>化學防治*</a:t>
              </a:r>
              <a:endParaRPr lang="en-US" altLang="zh-TW" sz="1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zh-TW" altLang="en-US" sz="1400" b="1" dirty="0" smtClean="0">
                  <a:solidFill>
                    <a:schemeClr val="bg1"/>
                  </a:solidFill>
                </a:rPr>
                <a:t>荔枝</a:t>
              </a:r>
              <a:r>
                <a:rPr lang="zh-TW" altLang="en-US" sz="1400" b="1" dirty="0">
                  <a:solidFill>
                    <a:schemeClr val="bg1"/>
                  </a:solidFill>
                </a:rPr>
                <a:t>細蛾</a:t>
              </a:r>
            </a:p>
          </p:txBody>
        </p:sp>
      </p:grpSp>
      <p:grpSp>
        <p:nvGrpSpPr>
          <p:cNvPr id="86" name="群組 85"/>
          <p:cNvGrpSpPr/>
          <p:nvPr/>
        </p:nvGrpSpPr>
        <p:grpSpPr>
          <a:xfrm>
            <a:off x="6301947" y="3611731"/>
            <a:ext cx="807307" cy="527222"/>
            <a:chOff x="6211331" y="4239842"/>
            <a:chExt cx="807307" cy="527222"/>
          </a:xfrm>
        </p:grpSpPr>
        <p:sp>
          <p:nvSpPr>
            <p:cNvPr id="34" name="矩形 33"/>
            <p:cNvSpPr/>
            <p:nvPr/>
          </p:nvSpPr>
          <p:spPr>
            <a:xfrm>
              <a:off x="6211331" y="4239842"/>
              <a:ext cx="807307" cy="52722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FFC000"/>
                </a:solidFill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6293332" y="4318787"/>
              <a:ext cx="64330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1600" b="1" dirty="0" smtClean="0">
                  <a:solidFill>
                    <a:schemeClr val="bg1"/>
                  </a:solidFill>
                </a:rPr>
                <a:t>採 收</a:t>
              </a:r>
              <a:endParaRPr lang="zh-TW" alt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群組 86"/>
          <p:cNvGrpSpPr/>
          <p:nvPr/>
        </p:nvGrpSpPr>
        <p:grpSpPr>
          <a:xfrm>
            <a:off x="7261765" y="3604174"/>
            <a:ext cx="3661607" cy="534779"/>
            <a:chOff x="7043287" y="4232285"/>
            <a:chExt cx="807308" cy="534779"/>
          </a:xfrm>
        </p:grpSpPr>
        <p:sp>
          <p:nvSpPr>
            <p:cNvPr id="35" name="矩形 34"/>
            <p:cNvSpPr/>
            <p:nvPr/>
          </p:nvSpPr>
          <p:spPr>
            <a:xfrm>
              <a:off x="7043287" y="4239842"/>
              <a:ext cx="807308" cy="52722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矩形 79"/>
            <p:cNvSpPr/>
            <p:nvPr/>
          </p:nvSpPr>
          <p:spPr>
            <a:xfrm>
              <a:off x="7229752" y="4232285"/>
              <a:ext cx="450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 dirty="0">
                  <a:solidFill>
                    <a:schemeClr val="bg1"/>
                  </a:solidFill>
                </a:rPr>
                <a:t>採</a:t>
              </a:r>
              <a:r>
                <a:rPr lang="zh-TW" altLang="en-US" sz="1400" b="1" dirty="0" smtClean="0">
                  <a:solidFill>
                    <a:schemeClr val="bg1"/>
                  </a:solidFill>
                </a:rPr>
                <a:t>後</a:t>
              </a:r>
              <a:endParaRPr lang="en-US" altLang="zh-TW" sz="1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zh-TW" altLang="en-US" sz="1400" b="1" dirty="0" smtClean="0">
                  <a:solidFill>
                    <a:schemeClr val="bg1"/>
                  </a:solidFill>
                </a:rPr>
                <a:t>修剪清園</a:t>
              </a:r>
              <a:r>
                <a:rPr lang="en-US" altLang="zh-TW" sz="1400" b="1" dirty="0" smtClean="0">
                  <a:solidFill>
                    <a:schemeClr val="bg1"/>
                  </a:solidFill>
                </a:rPr>
                <a:t>(</a:t>
              </a:r>
              <a:r>
                <a:rPr lang="zh-TW" altLang="en-US" sz="1400" b="1" dirty="0" smtClean="0">
                  <a:solidFill>
                    <a:schemeClr val="bg1"/>
                  </a:solidFill>
                </a:rPr>
                <a:t>防治介殼蟲</a:t>
              </a:r>
              <a:r>
                <a:rPr lang="en-US" altLang="zh-TW" sz="1400" b="1" dirty="0" smtClean="0">
                  <a:solidFill>
                    <a:schemeClr val="bg1"/>
                  </a:solidFill>
                </a:rPr>
                <a:t>)</a:t>
              </a:r>
            </a:p>
          </p:txBody>
        </p:sp>
      </p:grpSp>
      <p:sp>
        <p:nvSpPr>
          <p:cNvPr id="81" name="矩形 80"/>
          <p:cNvSpPr/>
          <p:nvPr/>
        </p:nvSpPr>
        <p:spPr>
          <a:xfrm>
            <a:off x="6888809" y="4134951"/>
            <a:ext cx="13740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400" b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zh-TW" altLang="en-US" sz="1400" b="1" dirty="0">
                <a:solidFill>
                  <a:schemeClr val="accent4">
                    <a:lumMod val="75000"/>
                  </a:schemeClr>
                </a:solidFill>
              </a:rPr>
              <a:t>降低成蟲密度</a:t>
            </a:r>
            <a:r>
              <a:rPr lang="en-US" altLang="zh-TW" sz="1400" b="1" dirty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zh-TW" alt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89" name="直線單箭頭接點 88"/>
          <p:cNvCxnSpPr/>
          <p:nvPr/>
        </p:nvCxnSpPr>
        <p:spPr>
          <a:xfrm>
            <a:off x="3475998" y="4029230"/>
            <a:ext cx="369075" cy="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文字方塊 90"/>
          <p:cNvSpPr txBox="1"/>
          <p:nvPr/>
        </p:nvSpPr>
        <p:spPr>
          <a:xfrm>
            <a:off x="3481116" y="350601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ctr">
              <a:defRPr sz="14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altLang="zh-TW" dirty="0"/>
              <a:t>10</a:t>
            </a:r>
          </a:p>
          <a:p>
            <a:r>
              <a:rPr lang="zh-TW" altLang="en-US" dirty="0"/>
              <a:t>天</a:t>
            </a:r>
          </a:p>
        </p:txBody>
      </p:sp>
      <p:cxnSp>
        <p:nvCxnSpPr>
          <p:cNvPr id="93" name="直線接點 92">
            <a:extLst/>
          </p:cNvPr>
          <p:cNvCxnSpPr/>
          <p:nvPr/>
        </p:nvCxnSpPr>
        <p:spPr>
          <a:xfrm flipV="1">
            <a:off x="3539212" y="2920160"/>
            <a:ext cx="4656859" cy="16475"/>
          </a:xfrm>
          <a:prstGeom prst="line">
            <a:avLst/>
          </a:prstGeom>
          <a:noFill/>
          <a:ln w="76200" cap="rnd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97" name="矩形 96"/>
          <p:cNvSpPr/>
          <p:nvPr/>
        </p:nvSpPr>
        <p:spPr>
          <a:xfrm>
            <a:off x="3177321" y="4715072"/>
            <a:ext cx="14157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</a:rPr>
              <a:t>平腹小蜂釋放</a:t>
            </a:r>
          </a:p>
        </p:txBody>
      </p:sp>
      <p:cxnSp>
        <p:nvCxnSpPr>
          <p:cNvPr id="92" name="直線接點 91">
            <a:extLst/>
          </p:cNvPr>
          <p:cNvCxnSpPr>
            <a:cxnSpLocks/>
          </p:cNvCxnSpPr>
          <p:nvPr/>
        </p:nvCxnSpPr>
        <p:spPr>
          <a:xfrm>
            <a:off x="2770919" y="2687213"/>
            <a:ext cx="2323939" cy="580"/>
          </a:xfrm>
          <a:prstGeom prst="line">
            <a:avLst/>
          </a:prstGeom>
          <a:noFill/>
          <a:ln w="57150" cap="rnd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94" name="直線接點 93">
            <a:extLst/>
          </p:cNvPr>
          <p:cNvCxnSpPr>
            <a:cxnSpLocks/>
          </p:cNvCxnSpPr>
          <p:nvPr/>
        </p:nvCxnSpPr>
        <p:spPr>
          <a:xfrm>
            <a:off x="6236839" y="3385947"/>
            <a:ext cx="5222928" cy="16752"/>
          </a:xfrm>
          <a:prstGeom prst="line">
            <a:avLst/>
          </a:prstGeom>
          <a:noFill/>
          <a:ln w="76200" cap="rnd" cmpd="sng" algn="ctr">
            <a:solidFill>
              <a:srgbClr val="BBB473">
                <a:lumMod val="50000"/>
              </a:srgbClr>
            </a:solidFill>
            <a:prstDash val="solid"/>
          </a:ln>
          <a:effectLst/>
        </p:spPr>
      </p:cxnSp>
      <p:cxnSp>
        <p:nvCxnSpPr>
          <p:cNvPr id="96" name="直線接點 95">
            <a:extLst/>
          </p:cNvPr>
          <p:cNvCxnSpPr/>
          <p:nvPr/>
        </p:nvCxnSpPr>
        <p:spPr>
          <a:xfrm>
            <a:off x="2312543" y="3121077"/>
            <a:ext cx="3802638" cy="12792"/>
          </a:xfrm>
          <a:prstGeom prst="line">
            <a:avLst/>
          </a:prstGeom>
          <a:noFill/>
          <a:ln w="76200" cap="rnd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45" name="文字方塊 44"/>
          <p:cNvSpPr txBox="1"/>
          <p:nvPr/>
        </p:nvSpPr>
        <p:spPr>
          <a:xfrm>
            <a:off x="3446202" y="2304269"/>
            <a:ext cx="903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卵期</a:t>
            </a:r>
            <a:endParaRPr lang="zh-TW" altLang="en-US" dirty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5905812" y="2462739"/>
            <a:ext cx="1288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若蟲期</a:t>
            </a:r>
            <a:endParaRPr lang="zh-TW" altLang="en-US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9176483" y="2977671"/>
            <a:ext cx="1672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新一代成蟲期</a:t>
            </a:r>
            <a:endParaRPr lang="zh-TW" altLang="en-US" dirty="0">
              <a:solidFill>
                <a:schemeClr val="tx1">
                  <a:lumMod val="75000"/>
                  <a:lumOff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2312543" y="5187729"/>
            <a:ext cx="5147908" cy="34580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 flipH="1">
            <a:off x="2088549" y="2706287"/>
            <a:ext cx="173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交尾產卵期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2219213" y="4175803"/>
            <a:ext cx="1226990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</a:rPr>
              <a:t>防治關鍵期</a:t>
            </a:r>
          </a:p>
        </p:txBody>
      </p:sp>
      <p:grpSp>
        <p:nvGrpSpPr>
          <p:cNvPr id="102" name="群組 101"/>
          <p:cNvGrpSpPr/>
          <p:nvPr/>
        </p:nvGrpSpPr>
        <p:grpSpPr>
          <a:xfrm>
            <a:off x="395255" y="2416733"/>
            <a:ext cx="1392342" cy="1091470"/>
            <a:chOff x="325359" y="2848075"/>
            <a:chExt cx="1643484" cy="598521"/>
          </a:xfrm>
        </p:grpSpPr>
        <p:sp>
          <p:nvSpPr>
            <p:cNvPr id="103" name="圓角矩形 102"/>
            <p:cNvSpPr/>
            <p:nvPr/>
          </p:nvSpPr>
          <p:spPr>
            <a:xfrm>
              <a:off x="325359" y="2848075"/>
              <a:ext cx="1643484" cy="527222"/>
            </a:xfrm>
            <a:prstGeom prst="roundRect">
              <a:avLst/>
            </a:prstGeom>
            <a:solidFill>
              <a:srgbClr val="8FDA56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文字方塊 103"/>
            <p:cNvSpPr txBox="1"/>
            <p:nvPr/>
          </p:nvSpPr>
          <p:spPr>
            <a:xfrm>
              <a:off x="442236" y="2938532"/>
              <a:ext cx="1419833" cy="508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>
                  <a:solidFill>
                    <a:schemeClr val="bg1"/>
                  </a:solidFill>
                </a:rPr>
                <a:t>荔枝</a:t>
              </a:r>
              <a:r>
                <a:rPr lang="zh-TW" altLang="en-US" b="1" dirty="0">
                  <a:solidFill>
                    <a:schemeClr val="bg1"/>
                  </a:solidFill>
                </a:rPr>
                <a:t>椿</a:t>
              </a:r>
              <a:r>
                <a:rPr lang="zh-TW" altLang="en-US" b="1" dirty="0" smtClean="0">
                  <a:solidFill>
                    <a:schemeClr val="bg1"/>
                  </a:solidFill>
                </a:rPr>
                <a:t>象</a:t>
              </a:r>
              <a:endParaRPr lang="en-US" altLang="zh-TW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zh-TW" altLang="en-US" b="1" dirty="0" smtClean="0">
                  <a:solidFill>
                    <a:schemeClr val="bg1"/>
                  </a:solidFill>
                </a:rPr>
                <a:t>生活</a:t>
              </a:r>
              <a:r>
                <a:rPr lang="zh-TW" altLang="en-US" b="1" dirty="0">
                  <a:solidFill>
                    <a:schemeClr val="bg1"/>
                  </a:solidFill>
                </a:rPr>
                <a:t>史</a:t>
              </a:r>
            </a:p>
          </p:txBody>
        </p:sp>
      </p:grpSp>
      <p:cxnSp>
        <p:nvCxnSpPr>
          <p:cNvPr id="105" name="直線接點 104">
            <a:extLst/>
          </p:cNvPr>
          <p:cNvCxnSpPr>
            <a:cxnSpLocks/>
          </p:cNvCxnSpPr>
          <p:nvPr/>
        </p:nvCxnSpPr>
        <p:spPr>
          <a:xfrm>
            <a:off x="1864746" y="3382247"/>
            <a:ext cx="4250435" cy="967"/>
          </a:xfrm>
          <a:prstGeom prst="line">
            <a:avLst/>
          </a:prstGeom>
          <a:noFill/>
          <a:ln w="76200" cap="rnd" cmpd="sng" algn="ctr">
            <a:solidFill>
              <a:srgbClr val="BBB473">
                <a:lumMod val="50000"/>
              </a:srgbClr>
            </a:solidFill>
            <a:prstDash val="solid"/>
          </a:ln>
          <a:effectLst/>
        </p:spPr>
      </p:cxnSp>
      <p:sp>
        <p:nvSpPr>
          <p:cNvPr id="98" name="矩形 97"/>
          <p:cNvSpPr/>
          <p:nvPr/>
        </p:nvSpPr>
        <p:spPr>
          <a:xfrm>
            <a:off x="3798758" y="5209713"/>
            <a:ext cx="21754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 smtClean="0">
                <a:solidFill>
                  <a:schemeClr val="bg1"/>
                </a:solidFill>
              </a:rPr>
              <a:t>物理防治**</a:t>
            </a:r>
            <a:endParaRPr lang="zh-TW" altLang="en-US" sz="1400" b="1" dirty="0">
              <a:solidFill>
                <a:schemeClr val="bg1"/>
              </a:solidFill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7863654" y="5187728"/>
            <a:ext cx="3082943" cy="34580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</a:rPr>
              <a:t>採後 修剪清園</a:t>
            </a:r>
            <a:endParaRPr lang="en-US" altLang="zh-TW" sz="1400" b="1" dirty="0">
              <a:solidFill>
                <a:schemeClr val="bg1"/>
              </a:solidFill>
            </a:endParaRPr>
          </a:p>
        </p:txBody>
      </p:sp>
      <p:grpSp>
        <p:nvGrpSpPr>
          <p:cNvPr id="82" name="群組 81"/>
          <p:cNvGrpSpPr/>
          <p:nvPr/>
        </p:nvGrpSpPr>
        <p:grpSpPr>
          <a:xfrm>
            <a:off x="415975" y="3611731"/>
            <a:ext cx="1371622" cy="527222"/>
            <a:chOff x="325359" y="4239842"/>
            <a:chExt cx="1643484" cy="527222"/>
          </a:xfrm>
        </p:grpSpPr>
        <p:sp>
          <p:nvSpPr>
            <p:cNvPr id="41" name="圓角矩形 40"/>
            <p:cNvSpPr/>
            <p:nvPr/>
          </p:nvSpPr>
          <p:spPr>
            <a:xfrm>
              <a:off x="325359" y="4239842"/>
              <a:ext cx="1643484" cy="52722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4" name="矩形 73"/>
            <p:cNvSpPr/>
            <p:nvPr/>
          </p:nvSpPr>
          <p:spPr>
            <a:xfrm>
              <a:off x="590431" y="4318787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bg1"/>
                  </a:solidFill>
                </a:rPr>
                <a:t>慣行栽培</a:t>
              </a:r>
            </a:p>
          </p:txBody>
        </p:sp>
      </p:grpSp>
      <p:sp>
        <p:nvSpPr>
          <p:cNvPr id="42" name="圓角矩形 41"/>
          <p:cNvSpPr/>
          <p:nvPr/>
        </p:nvSpPr>
        <p:spPr>
          <a:xfrm>
            <a:off x="415975" y="4703121"/>
            <a:ext cx="1371622" cy="8304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文字方塊 94"/>
          <p:cNvSpPr txBox="1"/>
          <p:nvPr/>
        </p:nvSpPr>
        <p:spPr>
          <a:xfrm>
            <a:off x="549325" y="4933660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</a:rPr>
              <a:t>有機栽培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grpSp>
        <p:nvGrpSpPr>
          <p:cNvPr id="99" name="群組 98"/>
          <p:cNvGrpSpPr/>
          <p:nvPr/>
        </p:nvGrpSpPr>
        <p:grpSpPr>
          <a:xfrm>
            <a:off x="416066" y="1196870"/>
            <a:ext cx="1371531" cy="1112400"/>
            <a:chOff x="329514" y="1427330"/>
            <a:chExt cx="1639329" cy="1112400"/>
          </a:xfrm>
          <a:solidFill>
            <a:schemeClr val="accent6">
              <a:lumMod val="75000"/>
            </a:schemeClr>
          </a:solidFill>
        </p:grpSpPr>
        <p:sp>
          <p:nvSpPr>
            <p:cNvPr id="38" name="圓角矩形 37"/>
            <p:cNvSpPr/>
            <p:nvPr/>
          </p:nvSpPr>
          <p:spPr>
            <a:xfrm>
              <a:off x="329514" y="1427330"/>
              <a:ext cx="1639329" cy="1112400"/>
            </a:xfrm>
            <a:prstGeom prst="roundRect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486796" y="1798864"/>
              <a:ext cx="1338829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b="1" dirty="0" smtClean="0">
                  <a:solidFill>
                    <a:schemeClr val="bg1"/>
                  </a:solidFill>
                </a:rPr>
                <a:t>荔枝生長期</a:t>
              </a:r>
              <a:endParaRPr lang="zh-TW" alt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8" name="文字方塊 87"/>
          <p:cNvSpPr txBox="1"/>
          <p:nvPr/>
        </p:nvSpPr>
        <p:spPr>
          <a:xfrm>
            <a:off x="415976" y="6044265"/>
            <a:ext cx="111540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/>
              <a:t>備註</a:t>
            </a:r>
            <a:r>
              <a:rPr lang="en-US" altLang="zh-TW" sz="14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︰</a:t>
            </a:r>
            <a:r>
              <a:rPr lang="zh-TW" altLang="en-US" sz="14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*化學防治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需注意安全採收期。</a:t>
            </a:r>
            <a:endParaRPr lang="en-US" altLang="zh-TW" sz="14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1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zh-TW" altLang="en-US" sz="14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         **有機栽培之物理防治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主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要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以</a:t>
            </a:r>
            <a:r>
              <a:rPr lang="en-US" altLang="zh-TW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1.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溫度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低於</a:t>
            </a:r>
            <a:r>
              <a:rPr lang="en-US" altLang="zh-TW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10℃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，搖動或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敲打震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落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成蟲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再予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捕殺 </a:t>
            </a:r>
            <a:r>
              <a:rPr lang="en-US" altLang="zh-TW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2.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摘除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卵塊並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銷毀 </a:t>
            </a:r>
            <a:r>
              <a:rPr lang="en-US" altLang="zh-TW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3.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於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主幹基部塗佈一圈黏膠，防止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掉落</a:t>
            </a:r>
            <a:endParaRPr lang="en-US" altLang="zh-TW" sz="14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             地面的若蟲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爬回樹上危害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，亦可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被黏膠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黏住而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死亡。</a:t>
            </a:r>
          </a:p>
        </p:txBody>
      </p:sp>
    </p:spTree>
    <p:extLst>
      <p:ext uri="{BB962C8B-B14F-4D97-AF65-F5344CB8AC3E}">
        <p14:creationId xmlns:p14="http://schemas.microsoft.com/office/powerpoint/2010/main" val="8388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圖片 10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630" y="801481"/>
            <a:ext cx="9967783" cy="5310561"/>
          </a:xfrm>
          <a:prstGeom prst="rect">
            <a:avLst/>
          </a:prstGeom>
        </p:spPr>
      </p:pic>
      <p:sp>
        <p:nvSpPr>
          <p:cNvPr id="104" name="矩形 103"/>
          <p:cNvSpPr/>
          <p:nvPr/>
        </p:nvSpPr>
        <p:spPr>
          <a:xfrm>
            <a:off x="1847382" y="751115"/>
            <a:ext cx="9732969" cy="400110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8" name="文字方塊 107"/>
          <p:cNvSpPr txBox="1"/>
          <p:nvPr/>
        </p:nvSpPr>
        <p:spPr>
          <a:xfrm>
            <a:off x="2052177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1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09" name="文字方塊 108"/>
          <p:cNvSpPr txBox="1"/>
          <p:nvPr/>
        </p:nvSpPr>
        <p:spPr>
          <a:xfrm>
            <a:off x="2824500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2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10" name="文字方塊 109"/>
          <p:cNvSpPr txBox="1"/>
          <p:nvPr/>
        </p:nvSpPr>
        <p:spPr>
          <a:xfrm>
            <a:off x="3600425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3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11" name="文字方塊 110"/>
          <p:cNvSpPr txBox="1"/>
          <p:nvPr/>
        </p:nvSpPr>
        <p:spPr>
          <a:xfrm>
            <a:off x="4450145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4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12" name="文字方塊 111"/>
          <p:cNvSpPr txBox="1"/>
          <p:nvPr/>
        </p:nvSpPr>
        <p:spPr>
          <a:xfrm>
            <a:off x="5177981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5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13" name="文字方塊 112"/>
          <p:cNvSpPr txBox="1"/>
          <p:nvPr/>
        </p:nvSpPr>
        <p:spPr>
          <a:xfrm>
            <a:off x="6033351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6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14" name="文字方塊 113"/>
          <p:cNvSpPr txBox="1"/>
          <p:nvPr/>
        </p:nvSpPr>
        <p:spPr>
          <a:xfrm>
            <a:off x="6889462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7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15" name="文字方塊 114"/>
          <p:cNvSpPr txBox="1"/>
          <p:nvPr/>
        </p:nvSpPr>
        <p:spPr>
          <a:xfrm>
            <a:off x="7698013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8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16" name="文字方塊 115"/>
          <p:cNvSpPr txBox="1"/>
          <p:nvPr/>
        </p:nvSpPr>
        <p:spPr>
          <a:xfrm>
            <a:off x="8465691" y="75111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9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17" name="文字方塊 116"/>
          <p:cNvSpPr txBox="1"/>
          <p:nvPr/>
        </p:nvSpPr>
        <p:spPr>
          <a:xfrm>
            <a:off x="9193527" y="751115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10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18" name="文字方塊 117"/>
          <p:cNvSpPr txBox="1"/>
          <p:nvPr/>
        </p:nvSpPr>
        <p:spPr>
          <a:xfrm>
            <a:off x="10099295" y="751115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11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sp>
        <p:nvSpPr>
          <p:cNvPr id="119" name="文字方塊 118"/>
          <p:cNvSpPr txBox="1"/>
          <p:nvPr/>
        </p:nvSpPr>
        <p:spPr>
          <a:xfrm>
            <a:off x="10942885" y="751115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12</a:t>
            </a:r>
            <a:r>
              <a:rPr lang="zh-TW" altLang="en-US" sz="2000" dirty="0" smtClean="0"/>
              <a:t>月</a:t>
            </a:r>
            <a:endParaRPr lang="zh-TW" altLang="en-US" sz="2000" dirty="0"/>
          </a:p>
        </p:txBody>
      </p:sp>
      <p:grpSp>
        <p:nvGrpSpPr>
          <p:cNvPr id="100" name="群組 99"/>
          <p:cNvGrpSpPr/>
          <p:nvPr/>
        </p:nvGrpSpPr>
        <p:grpSpPr>
          <a:xfrm>
            <a:off x="415975" y="1334456"/>
            <a:ext cx="1371622" cy="527222"/>
            <a:chOff x="325359" y="2848075"/>
            <a:chExt cx="1643484" cy="527222"/>
          </a:xfrm>
        </p:grpSpPr>
        <p:sp>
          <p:nvSpPr>
            <p:cNvPr id="39" name="圓角矩形 38"/>
            <p:cNvSpPr/>
            <p:nvPr/>
          </p:nvSpPr>
          <p:spPr>
            <a:xfrm>
              <a:off x="325359" y="2848075"/>
              <a:ext cx="1643484" cy="52722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68" name="文字方塊 67"/>
            <p:cNvSpPr txBox="1"/>
            <p:nvPr/>
          </p:nvSpPr>
          <p:spPr>
            <a:xfrm>
              <a:off x="544397" y="2946255"/>
              <a:ext cx="12105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1600" b="1" dirty="0" smtClean="0">
                  <a:solidFill>
                    <a:schemeClr val="bg1"/>
                  </a:solidFill>
                </a:rPr>
                <a:t>龍</a:t>
              </a:r>
              <a:r>
                <a:rPr lang="zh-TW" altLang="en-US" sz="1600" b="1" dirty="0">
                  <a:solidFill>
                    <a:schemeClr val="bg1"/>
                  </a:solidFill>
                </a:rPr>
                <a:t>眼</a:t>
              </a:r>
              <a:r>
                <a:rPr lang="zh-TW" altLang="en-US" sz="1600" b="1" dirty="0" smtClean="0">
                  <a:solidFill>
                    <a:schemeClr val="bg1"/>
                  </a:solidFill>
                </a:rPr>
                <a:t>生長期</a:t>
              </a:r>
              <a:endParaRPr lang="zh-TW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1864746" y="1334456"/>
            <a:ext cx="1079156" cy="5272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sp>
        <p:nvSpPr>
          <p:cNvPr id="27" name="矩形 26"/>
          <p:cNvSpPr/>
          <p:nvPr/>
        </p:nvSpPr>
        <p:spPr>
          <a:xfrm>
            <a:off x="4268277" y="1334456"/>
            <a:ext cx="1226361" cy="5272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sp>
        <p:nvSpPr>
          <p:cNvPr id="28" name="矩形 27"/>
          <p:cNvSpPr/>
          <p:nvPr/>
        </p:nvSpPr>
        <p:spPr>
          <a:xfrm>
            <a:off x="5527589" y="1334456"/>
            <a:ext cx="1581665" cy="5272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sp>
        <p:nvSpPr>
          <p:cNvPr id="29" name="矩形 28"/>
          <p:cNvSpPr/>
          <p:nvPr/>
        </p:nvSpPr>
        <p:spPr>
          <a:xfrm>
            <a:off x="7142205" y="1334456"/>
            <a:ext cx="856398" cy="5272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sp>
        <p:nvSpPr>
          <p:cNvPr id="30" name="矩形 29"/>
          <p:cNvSpPr/>
          <p:nvPr/>
        </p:nvSpPr>
        <p:spPr>
          <a:xfrm>
            <a:off x="10923372" y="1334456"/>
            <a:ext cx="646635" cy="5272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sp>
        <p:nvSpPr>
          <p:cNvPr id="69" name="矩形 68"/>
          <p:cNvSpPr/>
          <p:nvPr/>
        </p:nvSpPr>
        <p:spPr>
          <a:xfrm>
            <a:off x="1927943" y="1350285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</a:rPr>
              <a:t>花芽</a:t>
            </a:r>
            <a:r>
              <a:rPr lang="zh-TW" altLang="en-US" sz="1400" b="1" dirty="0" smtClean="0">
                <a:solidFill>
                  <a:schemeClr val="bg1"/>
                </a:solidFill>
              </a:rPr>
              <a:t>生理</a:t>
            </a:r>
            <a:endParaRPr lang="en-US" altLang="zh-TW" sz="1400" b="1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sz="1400" b="1" dirty="0" smtClean="0">
                <a:solidFill>
                  <a:schemeClr val="bg1"/>
                </a:solidFill>
              </a:rPr>
              <a:t>分化</a:t>
            </a:r>
            <a:r>
              <a:rPr lang="zh-TW" altLang="en-US" sz="1400" b="1" dirty="0">
                <a:solidFill>
                  <a:schemeClr val="bg1"/>
                </a:solidFill>
              </a:rPr>
              <a:t>期</a:t>
            </a:r>
          </a:p>
        </p:txBody>
      </p:sp>
      <p:sp>
        <p:nvSpPr>
          <p:cNvPr id="70" name="矩形 69"/>
          <p:cNvSpPr/>
          <p:nvPr/>
        </p:nvSpPr>
        <p:spPr>
          <a:xfrm>
            <a:off x="4491031" y="1444042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600" b="1" dirty="0" smtClean="0">
                <a:solidFill>
                  <a:schemeClr val="bg1"/>
                </a:solidFill>
              </a:rPr>
              <a:t>開花期</a:t>
            </a:r>
            <a:endParaRPr lang="zh-TW" altLang="en-US" sz="1600" b="1" dirty="0">
              <a:solidFill>
                <a:schemeClr val="bg1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706053" y="1458036"/>
            <a:ext cx="12796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600" b="1" dirty="0" smtClean="0">
                <a:solidFill>
                  <a:schemeClr val="bg1"/>
                </a:solidFill>
              </a:rPr>
              <a:t>果實發育期</a:t>
            </a:r>
            <a:endParaRPr lang="zh-TW" altLang="en-US" sz="1600" b="1" dirty="0">
              <a:solidFill>
                <a:schemeClr val="bg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7220351" y="1437059"/>
            <a:ext cx="6433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600" b="1" dirty="0" smtClean="0">
                <a:solidFill>
                  <a:schemeClr val="bg1"/>
                </a:solidFill>
              </a:rPr>
              <a:t>採 收</a:t>
            </a:r>
            <a:endParaRPr lang="zh-TW" altLang="en-US" sz="1600" b="1" dirty="0">
              <a:solidFill>
                <a:schemeClr val="bg1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10829737" y="142046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b="1" dirty="0">
                <a:solidFill>
                  <a:schemeClr val="bg1"/>
                </a:solidFill>
              </a:rPr>
              <a:t>花芽</a:t>
            </a:r>
            <a:r>
              <a:rPr lang="zh-TW" altLang="en-US" sz="1200" b="1" dirty="0" smtClean="0">
                <a:solidFill>
                  <a:schemeClr val="bg1"/>
                </a:solidFill>
              </a:rPr>
              <a:t>生理</a:t>
            </a:r>
            <a:endParaRPr lang="en-US" altLang="zh-TW" sz="1200" b="1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sz="1200" b="1" dirty="0" smtClean="0">
                <a:solidFill>
                  <a:schemeClr val="bg1"/>
                </a:solidFill>
              </a:rPr>
              <a:t>分化</a:t>
            </a:r>
            <a:r>
              <a:rPr lang="zh-TW" altLang="en-US" sz="1200" b="1" dirty="0">
                <a:solidFill>
                  <a:schemeClr val="bg1"/>
                </a:solidFill>
              </a:rPr>
              <a:t>期</a:t>
            </a:r>
          </a:p>
        </p:txBody>
      </p:sp>
      <p:sp>
        <p:nvSpPr>
          <p:cNvPr id="101" name="矩形 100"/>
          <p:cNvSpPr/>
          <p:nvPr/>
        </p:nvSpPr>
        <p:spPr>
          <a:xfrm>
            <a:off x="8356393" y="1333284"/>
            <a:ext cx="2355938" cy="529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altLang="zh-TW" sz="1400" b="1" dirty="0" smtClean="0">
              <a:solidFill>
                <a:prstClr val="white"/>
              </a:solidFill>
            </a:endParaRPr>
          </a:p>
          <a:p>
            <a:pPr lvl="0" algn="ctr"/>
            <a:r>
              <a:rPr lang="zh-TW" altLang="en-US" sz="1600" b="1" dirty="0" smtClean="0">
                <a:solidFill>
                  <a:prstClr val="white"/>
                </a:solidFill>
              </a:rPr>
              <a:t>採</a:t>
            </a:r>
            <a:r>
              <a:rPr lang="zh-TW" altLang="en-US" sz="1600" b="1" dirty="0">
                <a:solidFill>
                  <a:prstClr val="white"/>
                </a:solidFill>
              </a:rPr>
              <a:t>後</a:t>
            </a:r>
            <a:endParaRPr lang="en-US" altLang="zh-TW" sz="1600" b="1" dirty="0">
              <a:solidFill>
                <a:prstClr val="white"/>
              </a:solidFill>
            </a:endParaRPr>
          </a:p>
          <a:p>
            <a:pPr lvl="0" algn="ctr"/>
            <a:r>
              <a:rPr lang="zh-TW" altLang="en-US" sz="1600" b="1" dirty="0">
                <a:solidFill>
                  <a:prstClr val="white"/>
                </a:solidFill>
              </a:rPr>
              <a:t>修剪清園</a:t>
            </a:r>
          </a:p>
          <a:p>
            <a:pPr algn="ctr"/>
            <a:endParaRPr lang="zh-TW" altLang="en-US" sz="1400" dirty="0"/>
          </a:p>
        </p:txBody>
      </p:sp>
      <p:sp>
        <p:nvSpPr>
          <p:cNvPr id="102" name="標題 1"/>
          <p:cNvSpPr txBox="1">
            <a:spLocks/>
          </p:cNvSpPr>
          <p:nvPr/>
        </p:nvSpPr>
        <p:spPr>
          <a:xfrm>
            <a:off x="2887301" y="25987"/>
            <a:ext cx="6417399" cy="666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龍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眼</a:t>
            </a:r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重要害蟲防治曆</a:t>
            </a:r>
            <a:endParaRPr lang="zh-TW" altLang="en-US" sz="4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31" name="直線接點 130">
            <a:extLst/>
          </p:cNvPr>
          <p:cNvCxnSpPr/>
          <p:nvPr/>
        </p:nvCxnSpPr>
        <p:spPr>
          <a:xfrm flipV="1">
            <a:off x="3590012" y="2475660"/>
            <a:ext cx="4656859" cy="16475"/>
          </a:xfrm>
          <a:prstGeom prst="line">
            <a:avLst/>
          </a:prstGeom>
          <a:noFill/>
          <a:ln w="76200" cap="rnd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132" name="直線接點 131">
            <a:extLst/>
          </p:cNvPr>
          <p:cNvCxnSpPr>
            <a:cxnSpLocks/>
          </p:cNvCxnSpPr>
          <p:nvPr/>
        </p:nvCxnSpPr>
        <p:spPr>
          <a:xfrm>
            <a:off x="2821719" y="2242713"/>
            <a:ext cx="2323939" cy="580"/>
          </a:xfrm>
          <a:prstGeom prst="line">
            <a:avLst/>
          </a:prstGeom>
          <a:noFill/>
          <a:ln w="57150" cap="rnd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133" name="直線接點 132">
            <a:extLst/>
          </p:cNvPr>
          <p:cNvCxnSpPr>
            <a:cxnSpLocks/>
          </p:cNvCxnSpPr>
          <p:nvPr/>
        </p:nvCxnSpPr>
        <p:spPr>
          <a:xfrm>
            <a:off x="6287639" y="2941447"/>
            <a:ext cx="5222928" cy="16752"/>
          </a:xfrm>
          <a:prstGeom prst="line">
            <a:avLst/>
          </a:prstGeom>
          <a:noFill/>
          <a:ln w="76200" cap="rnd" cmpd="sng" algn="ctr">
            <a:solidFill>
              <a:srgbClr val="BBB473">
                <a:lumMod val="50000"/>
              </a:srgbClr>
            </a:solidFill>
            <a:prstDash val="solid"/>
          </a:ln>
          <a:effectLst/>
        </p:spPr>
      </p:cxnSp>
      <p:cxnSp>
        <p:nvCxnSpPr>
          <p:cNvPr id="134" name="直線接點 133">
            <a:extLst/>
          </p:cNvPr>
          <p:cNvCxnSpPr/>
          <p:nvPr/>
        </p:nvCxnSpPr>
        <p:spPr>
          <a:xfrm>
            <a:off x="2363343" y="2676577"/>
            <a:ext cx="3802638" cy="12792"/>
          </a:xfrm>
          <a:prstGeom prst="line">
            <a:avLst/>
          </a:prstGeom>
          <a:noFill/>
          <a:ln w="76200" cap="rnd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135" name="文字方塊 134"/>
          <p:cNvSpPr txBox="1"/>
          <p:nvPr/>
        </p:nvSpPr>
        <p:spPr>
          <a:xfrm>
            <a:off x="5956612" y="2018239"/>
            <a:ext cx="1288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若蟲期</a:t>
            </a:r>
            <a:endParaRPr lang="zh-TW" altLang="en-US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6" name="文字方塊 135"/>
          <p:cNvSpPr txBox="1"/>
          <p:nvPr/>
        </p:nvSpPr>
        <p:spPr>
          <a:xfrm>
            <a:off x="9227283" y="2533171"/>
            <a:ext cx="1672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新一代成蟲期</a:t>
            </a:r>
            <a:endParaRPr lang="zh-TW" altLang="en-US" dirty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7" name="文字方塊 136"/>
          <p:cNvSpPr txBox="1"/>
          <p:nvPr/>
        </p:nvSpPr>
        <p:spPr>
          <a:xfrm flipH="1">
            <a:off x="2139349" y="2261787"/>
            <a:ext cx="173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交尾產卵期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41" name="直線接點 140">
            <a:extLst/>
          </p:cNvPr>
          <p:cNvCxnSpPr>
            <a:cxnSpLocks/>
          </p:cNvCxnSpPr>
          <p:nvPr/>
        </p:nvCxnSpPr>
        <p:spPr>
          <a:xfrm>
            <a:off x="1915546" y="2937747"/>
            <a:ext cx="4250435" cy="967"/>
          </a:xfrm>
          <a:prstGeom prst="line">
            <a:avLst/>
          </a:prstGeom>
          <a:noFill/>
          <a:ln w="76200" cap="rnd" cmpd="sng" algn="ctr">
            <a:solidFill>
              <a:srgbClr val="BBB473">
                <a:lumMod val="50000"/>
              </a:srgbClr>
            </a:solidFill>
            <a:prstDash val="solid"/>
          </a:ln>
          <a:effectLst/>
        </p:spPr>
      </p:cxnSp>
      <p:grpSp>
        <p:nvGrpSpPr>
          <p:cNvPr id="142" name="群組 141"/>
          <p:cNvGrpSpPr/>
          <p:nvPr/>
        </p:nvGrpSpPr>
        <p:grpSpPr>
          <a:xfrm>
            <a:off x="395255" y="2099233"/>
            <a:ext cx="1392342" cy="1091470"/>
            <a:chOff x="325359" y="2848075"/>
            <a:chExt cx="1643484" cy="598521"/>
          </a:xfrm>
        </p:grpSpPr>
        <p:sp>
          <p:nvSpPr>
            <p:cNvPr id="143" name="圓角矩形 142"/>
            <p:cNvSpPr/>
            <p:nvPr/>
          </p:nvSpPr>
          <p:spPr>
            <a:xfrm>
              <a:off x="325359" y="2848075"/>
              <a:ext cx="1643484" cy="527222"/>
            </a:xfrm>
            <a:prstGeom prst="roundRect">
              <a:avLst/>
            </a:prstGeom>
            <a:solidFill>
              <a:srgbClr val="8FDA56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4" name="文字方塊 143"/>
            <p:cNvSpPr txBox="1"/>
            <p:nvPr/>
          </p:nvSpPr>
          <p:spPr>
            <a:xfrm>
              <a:off x="442236" y="2938532"/>
              <a:ext cx="1419833" cy="508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>
                  <a:solidFill>
                    <a:schemeClr val="bg1"/>
                  </a:solidFill>
                </a:rPr>
                <a:t>荔枝</a:t>
              </a:r>
              <a:r>
                <a:rPr lang="zh-TW" altLang="en-US" b="1" dirty="0">
                  <a:solidFill>
                    <a:schemeClr val="bg1"/>
                  </a:solidFill>
                </a:rPr>
                <a:t>椿</a:t>
              </a:r>
              <a:r>
                <a:rPr lang="zh-TW" altLang="en-US" b="1" dirty="0" smtClean="0">
                  <a:solidFill>
                    <a:schemeClr val="bg1"/>
                  </a:solidFill>
                </a:rPr>
                <a:t>象</a:t>
              </a:r>
              <a:endParaRPr lang="en-US" altLang="zh-TW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zh-TW" altLang="en-US" b="1" dirty="0" smtClean="0">
                  <a:solidFill>
                    <a:schemeClr val="bg1"/>
                  </a:solidFill>
                </a:rPr>
                <a:t>生活</a:t>
              </a:r>
              <a:r>
                <a:rPr lang="zh-TW" altLang="en-US" b="1" dirty="0">
                  <a:solidFill>
                    <a:schemeClr val="bg1"/>
                  </a:solidFill>
                </a:rPr>
                <a:t>史</a:t>
              </a:r>
            </a:p>
          </p:txBody>
        </p:sp>
      </p:grpSp>
      <p:sp>
        <p:nvSpPr>
          <p:cNvPr id="150" name="矩形 149"/>
          <p:cNvSpPr/>
          <p:nvPr/>
        </p:nvSpPr>
        <p:spPr>
          <a:xfrm>
            <a:off x="2650402" y="4523101"/>
            <a:ext cx="2527579" cy="34580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51" name="群組 150"/>
          <p:cNvGrpSpPr/>
          <p:nvPr/>
        </p:nvGrpSpPr>
        <p:grpSpPr>
          <a:xfrm>
            <a:off x="2773751" y="3306931"/>
            <a:ext cx="1148051" cy="527222"/>
            <a:chOff x="2134470" y="4239842"/>
            <a:chExt cx="1226567" cy="527222"/>
          </a:xfrm>
        </p:grpSpPr>
        <p:sp>
          <p:nvSpPr>
            <p:cNvPr id="152" name="矩形 151"/>
            <p:cNvSpPr/>
            <p:nvPr/>
          </p:nvSpPr>
          <p:spPr>
            <a:xfrm>
              <a:off x="2134470" y="4239842"/>
              <a:ext cx="1226567" cy="52722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3" name="矩形 152"/>
            <p:cNvSpPr/>
            <p:nvPr/>
          </p:nvSpPr>
          <p:spPr>
            <a:xfrm>
              <a:off x="2266952" y="4364207"/>
              <a:ext cx="9925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 dirty="0">
                  <a:solidFill>
                    <a:schemeClr val="bg1"/>
                  </a:solidFill>
                </a:rPr>
                <a:t>化學</a:t>
              </a:r>
              <a:r>
                <a:rPr lang="zh-TW" altLang="en-US" sz="1400" b="1" dirty="0" smtClean="0">
                  <a:solidFill>
                    <a:schemeClr val="bg1"/>
                  </a:solidFill>
                </a:rPr>
                <a:t>防治*</a:t>
              </a:r>
              <a:endParaRPr lang="en-US" altLang="zh-TW" sz="14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54" name="群組 153"/>
          <p:cNvGrpSpPr/>
          <p:nvPr/>
        </p:nvGrpSpPr>
        <p:grpSpPr>
          <a:xfrm>
            <a:off x="4342409" y="3306931"/>
            <a:ext cx="867680" cy="541256"/>
            <a:chOff x="3794593" y="4239842"/>
            <a:chExt cx="975116" cy="541256"/>
          </a:xfrm>
        </p:grpSpPr>
        <p:sp>
          <p:nvSpPr>
            <p:cNvPr id="155" name="矩形 154"/>
            <p:cNvSpPr/>
            <p:nvPr/>
          </p:nvSpPr>
          <p:spPr>
            <a:xfrm>
              <a:off x="3794593" y="4239842"/>
              <a:ext cx="975116" cy="52722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6" name="矩形 155"/>
            <p:cNvSpPr/>
            <p:nvPr/>
          </p:nvSpPr>
          <p:spPr>
            <a:xfrm>
              <a:off x="3830743" y="4257878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 dirty="0">
                  <a:solidFill>
                    <a:schemeClr val="bg1"/>
                  </a:solidFill>
                </a:rPr>
                <a:t>平腹小</a:t>
              </a:r>
              <a:r>
                <a:rPr lang="zh-TW" altLang="en-US" sz="1400" b="1" dirty="0" smtClean="0">
                  <a:solidFill>
                    <a:schemeClr val="bg1"/>
                  </a:solidFill>
                </a:rPr>
                <a:t>蜂</a:t>
              </a:r>
              <a:endParaRPr lang="en-US" altLang="zh-TW" sz="1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zh-TW" altLang="en-US" sz="1400" b="1" dirty="0" smtClean="0">
                  <a:solidFill>
                    <a:schemeClr val="bg1"/>
                  </a:solidFill>
                </a:rPr>
                <a:t>釋放</a:t>
              </a:r>
              <a:endParaRPr lang="zh-TW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7" name="群組 156"/>
          <p:cNvGrpSpPr/>
          <p:nvPr/>
        </p:nvGrpSpPr>
        <p:grpSpPr>
          <a:xfrm>
            <a:off x="5706053" y="3306931"/>
            <a:ext cx="1279666" cy="527222"/>
            <a:chOff x="5001239" y="4239842"/>
            <a:chExt cx="782043" cy="527222"/>
          </a:xfrm>
        </p:grpSpPr>
        <p:sp>
          <p:nvSpPr>
            <p:cNvPr id="158" name="矩形 157"/>
            <p:cNvSpPr/>
            <p:nvPr/>
          </p:nvSpPr>
          <p:spPr>
            <a:xfrm>
              <a:off x="5001239" y="4239842"/>
              <a:ext cx="773486" cy="52722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" name="矩形 158"/>
            <p:cNvSpPr/>
            <p:nvPr/>
          </p:nvSpPr>
          <p:spPr>
            <a:xfrm>
              <a:off x="5002465" y="4241843"/>
              <a:ext cx="78081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 dirty="0" smtClean="0">
                  <a:solidFill>
                    <a:schemeClr val="bg1"/>
                  </a:solidFill>
                </a:rPr>
                <a:t>化學防治*</a:t>
              </a:r>
              <a:endParaRPr lang="en-US" altLang="zh-TW" sz="1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zh-TW" altLang="en-US" sz="1400" b="1" dirty="0" smtClean="0">
                  <a:solidFill>
                    <a:schemeClr val="bg1"/>
                  </a:solidFill>
                </a:rPr>
                <a:t>荔枝</a:t>
              </a:r>
              <a:r>
                <a:rPr lang="zh-TW" altLang="en-US" sz="1400" b="1" dirty="0">
                  <a:solidFill>
                    <a:schemeClr val="bg1"/>
                  </a:solidFill>
                </a:rPr>
                <a:t>細蛾</a:t>
              </a:r>
            </a:p>
          </p:txBody>
        </p:sp>
      </p:grpSp>
      <p:grpSp>
        <p:nvGrpSpPr>
          <p:cNvPr id="160" name="群組 159"/>
          <p:cNvGrpSpPr/>
          <p:nvPr/>
        </p:nvGrpSpPr>
        <p:grpSpPr>
          <a:xfrm>
            <a:off x="7142205" y="3306931"/>
            <a:ext cx="856398" cy="527222"/>
            <a:chOff x="6211331" y="4239842"/>
            <a:chExt cx="807307" cy="527222"/>
          </a:xfrm>
        </p:grpSpPr>
        <p:sp>
          <p:nvSpPr>
            <p:cNvPr id="161" name="矩形 160"/>
            <p:cNvSpPr/>
            <p:nvPr/>
          </p:nvSpPr>
          <p:spPr>
            <a:xfrm>
              <a:off x="6211331" y="4239842"/>
              <a:ext cx="807307" cy="52722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FFC000"/>
                </a:solidFill>
              </a:endParaRPr>
            </a:p>
          </p:txBody>
        </p:sp>
        <p:sp>
          <p:nvSpPr>
            <p:cNvPr id="162" name="矩形 161"/>
            <p:cNvSpPr/>
            <p:nvPr/>
          </p:nvSpPr>
          <p:spPr>
            <a:xfrm>
              <a:off x="6293332" y="4318787"/>
              <a:ext cx="64330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1600" b="1" dirty="0" smtClean="0">
                  <a:solidFill>
                    <a:schemeClr val="bg1"/>
                  </a:solidFill>
                </a:rPr>
                <a:t>採 收</a:t>
              </a:r>
              <a:endParaRPr lang="zh-TW" alt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3" name="群組 162"/>
          <p:cNvGrpSpPr/>
          <p:nvPr/>
        </p:nvGrpSpPr>
        <p:grpSpPr>
          <a:xfrm>
            <a:off x="8369300" y="3299374"/>
            <a:ext cx="2857500" cy="534779"/>
            <a:chOff x="7043287" y="4232285"/>
            <a:chExt cx="807308" cy="534779"/>
          </a:xfrm>
        </p:grpSpPr>
        <p:sp>
          <p:nvSpPr>
            <p:cNvPr id="164" name="矩形 163"/>
            <p:cNvSpPr/>
            <p:nvPr/>
          </p:nvSpPr>
          <p:spPr>
            <a:xfrm>
              <a:off x="7043287" y="4239842"/>
              <a:ext cx="807308" cy="52722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5" name="矩形 164"/>
            <p:cNvSpPr/>
            <p:nvPr/>
          </p:nvSpPr>
          <p:spPr>
            <a:xfrm>
              <a:off x="7229752" y="4232285"/>
              <a:ext cx="450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 dirty="0">
                  <a:solidFill>
                    <a:schemeClr val="bg1"/>
                  </a:solidFill>
                </a:rPr>
                <a:t>採</a:t>
              </a:r>
              <a:r>
                <a:rPr lang="zh-TW" altLang="en-US" sz="1400" b="1" dirty="0" smtClean="0">
                  <a:solidFill>
                    <a:schemeClr val="bg1"/>
                  </a:solidFill>
                </a:rPr>
                <a:t>後</a:t>
              </a:r>
              <a:endParaRPr lang="en-US" altLang="zh-TW" sz="1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zh-TW" altLang="en-US" sz="1400" b="1" dirty="0" smtClean="0">
                  <a:solidFill>
                    <a:schemeClr val="bg1"/>
                  </a:solidFill>
                </a:rPr>
                <a:t>修剪清園</a:t>
              </a:r>
              <a:r>
                <a:rPr lang="en-US" altLang="zh-TW" sz="1400" b="1" dirty="0" smtClean="0">
                  <a:solidFill>
                    <a:schemeClr val="bg1"/>
                  </a:solidFill>
                </a:rPr>
                <a:t>(</a:t>
              </a:r>
              <a:r>
                <a:rPr lang="zh-TW" altLang="en-US" sz="1400" b="1" dirty="0" smtClean="0">
                  <a:solidFill>
                    <a:schemeClr val="bg1"/>
                  </a:solidFill>
                </a:rPr>
                <a:t>防治介殼蟲</a:t>
              </a:r>
              <a:r>
                <a:rPr lang="en-US" altLang="zh-TW" sz="1400" b="1" dirty="0" smtClean="0">
                  <a:solidFill>
                    <a:schemeClr val="bg1"/>
                  </a:solidFill>
                </a:rPr>
                <a:t>)</a:t>
              </a:r>
            </a:p>
          </p:txBody>
        </p:sp>
      </p:grpSp>
      <p:sp>
        <p:nvSpPr>
          <p:cNvPr id="166" name="矩形 165"/>
          <p:cNvSpPr/>
          <p:nvPr/>
        </p:nvSpPr>
        <p:spPr>
          <a:xfrm>
            <a:off x="6888809" y="3830151"/>
            <a:ext cx="13740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400" b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zh-TW" altLang="en-US" sz="1400" b="1" dirty="0">
                <a:solidFill>
                  <a:schemeClr val="accent4">
                    <a:lumMod val="75000"/>
                  </a:schemeClr>
                </a:solidFill>
              </a:rPr>
              <a:t>降低成蟲密度</a:t>
            </a:r>
            <a:r>
              <a:rPr lang="en-US" altLang="zh-TW" sz="1400" b="1" dirty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zh-TW" alt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67" name="直線單箭頭接點 166"/>
          <p:cNvCxnSpPr/>
          <p:nvPr/>
        </p:nvCxnSpPr>
        <p:spPr>
          <a:xfrm>
            <a:off x="3933198" y="3724430"/>
            <a:ext cx="369075" cy="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矩形 167"/>
          <p:cNvSpPr/>
          <p:nvPr/>
        </p:nvSpPr>
        <p:spPr>
          <a:xfrm>
            <a:off x="3177321" y="4537272"/>
            <a:ext cx="14157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</a:rPr>
              <a:t>平腹小蜂釋放</a:t>
            </a:r>
          </a:p>
        </p:txBody>
      </p:sp>
      <p:sp>
        <p:nvSpPr>
          <p:cNvPr id="169" name="矩形 168"/>
          <p:cNvSpPr/>
          <p:nvPr/>
        </p:nvSpPr>
        <p:spPr>
          <a:xfrm>
            <a:off x="2312543" y="5009929"/>
            <a:ext cx="5686060" cy="34580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0" name="文字方塊 169"/>
          <p:cNvSpPr txBox="1"/>
          <p:nvPr/>
        </p:nvSpPr>
        <p:spPr>
          <a:xfrm>
            <a:off x="2773751" y="3871003"/>
            <a:ext cx="1148051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</a:rPr>
              <a:t>防治關鍵期</a:t>
            </a:r>
          </a:p>
        </p:txBody>
      </p:sp>
      <p:sp>
        <p:nvSpPr>
          <p:cNvPr id="171" name="矩形 170"/>
          <p:cNvSpPr/>
          <p:nvPr/>
        </p:nvSpPr>
        <p:spPr>
          <a:xfrm>
            <a:off x="3798758" y="5031913"/>
            <a:ext cx="21754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 smtClean="0">
                <a:solidFill>
                  <a:schemeClr val="bg1"/>
                </a:solidFill>
              </a:rPr>
              <a:t>物理防治**</a:t>
            </a:r>
            <a:endParaRPr lang="zh-TW" altLang="en-US" sz="1400" b="1" dirty="0">
              <a:solidFill>
                <a:schemeClr val="bg1"/>
              </a:solidFill>
            </a:endParaRPr>
          </a:p>
        </p:txBody>
      </p:sp>
      <p:sp>
        <p:nvSpPr>
          <p:cNvPr id="172" name="矩形 171"/>
          <p:cNvSpPr/>
          <p:nvPr/>
        </p:nvSpPr>
        <p:spPr>
          <a:xfrm>
            <a:off x="8356393" y="5009928"/>
            <a:ext cx="2590204" cy="34580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</a:rPr>
              <a:t>採後 修剪清園</a:t>
            </a:r>
            <a:endParaRPr lang="en-US" altLang="zh-TW" sz="1400" b="1" dirty="0">
              <a:solidFill>
                <a:schemeClr val="bg1"/>
              </a:solidFill>
            </a:endParaRPr>
          </a:p>
        </p:txBody>
      </p:sp>
      <p:grpSp>
        <p:nvGrpSpPr>
          <p:cNvPr id="173" name="群組 172"/>
          <p:cNvGrpSpPr/>
          <p:nvPr/>
        </p:nvGrpSpPr>
        <p:grpSpPr>
          <a:xfrm>
            <a:off x="415975" y="3306931"/>
            <a:ext cx="1371622" cy="527222"/>
            <a:chOff x="325359" y="4239842"/>
            <a:chExt cx="1643484" cy="527222"/>
          </a:xfrm>
        </p:grpSpPr>
        <p:sp>
          <p:nvSpPr>
            <p:cNvPr id="174" name="圓角矩形 173"/>
            <p:cNvSpPr/>
            <p:nvPr/>
          </p:nvSpPr>
          <p:spPr>
            <a:xfrm>
              <a:off x="325359" y="4239842"/>
              <a:ext cx="1643484" cy="52722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5" name="矩形 174"/>
            <p:cNvSpPr/>
            <p:nvPr/>
          </p:nvSpPr>
          <p:spPr>
            <a:xfrm>
              <a:off x="590431" y="4318787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bg1"/>
                  </a:solidFill>
                </a:rPr>
                <a:t>慣行栽培</a:t>
              </a:r>
            </a:p>
          </p:txBody>
        </p:sp>
      </p:grpSp>
      <p:sp>
        <p:nvSpPr>
          <p:cNvPr id="176" name="圓角矩形 175"/>
          <p:cNvSpPr/>
          <p:nvPr/>
        </p:nvSpPr>
        <p:spPr>
          <a:xfrm>
            <a:off x="415975" y="4525321"/>
            <a:ext cx="1371622" cy="8304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7" name="文字方塊 176"/>
          <p:cNvSpPr txBox="1"/>
          <p:nvPr/>
        </p:nvSpPr>
        <p:spPr>
          <a:xfrm>
            <a:off x="549325" y="4755860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</a:rPr>
              <a:t>有機栽培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178" name="文字方塊 177"/>
          <p:cNvSpPr txBox="1"/>
          <p:nvPr/>
        </p:nvSpPr>
        <p:spPr>
          <a:xfrm>
            <a:off x="3938316" y="320121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ctr">
              <a:defRPr sz="14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altLang="zh-TW" dirty="0"/>
              <a:t>10</a:t>
            </a:r>
          </a:p>
          <a:p>
            <a:r>
              <a:rPr lang="zh-TW" altLang="en-US" dirty="0"/>
              <a:t>天</a:t>
            </a:r>
          </a:p>
        </p:txBody>
      </p:sp>
      <p:sp>
        <p:nvSpPr>
          <p:cNvPr id="180" name="矩形 179"/>
          <p:cNvSpPr/>
          <p:nvPr/>
        </p:nvSpPr>
        <p:spPr>
          <a:xfrm>
            <a:off x="3293195" y="1334456"/>
            <a:ext cx="931505" cy="5272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sp>
        <p:nvSpPr>
          <p:cNvPr id="181" name="矩形 180"/>
          <p:cNvSpPr/>
          <p:nvPr/>
        </p:nvSpPr>
        <p:spPr>
          <a:xfrm>
            <a:off x="3335096" y="1434595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600" b="1" dirty="0" smtClean="0">
                <a:solidFill>
                  <a:schemeClr val="bg1"/>
                </a:solidFill>
              </a:rPr>
              <a:t>抽</a:t>
            </a:r>
            <a:r>
              <a:rPr lang="zh-TW" altLang="en-US" sz="1600" b="1" dirty="0">
                <a:solidFill>
                  <a:schemeClr val="bg1"/>
                </a:solidFill>
              </a:rPr>
              <a:t>穗</a:t>
            </a:r>
            <a:r>
              <a:rPr lang="zh-TW" altLang="en-US" sz="1600" b="1" dirty="0" smtClean="0">
                <a:solidFill>
                  <a:schemeClr val="bg1"/>
                </a:solidFill>
              </a:rPr>
              <a:t>期</a:t>
            </a:r>
            <a:endParaRPr lang="zh-TW" altLang="en-US" sz="1600" b="1" dirty="0">
              <a:solidFill>
                <a:schemeClr val="bg1"/>
              </a:solidFill>
            </a:endParaRPr>
          </a:p>
        </p:txBody>
      </p:sp>
      <p:sp>
        <p:nvSpPr>
          <p:cNvPr id="182" name="文字方塊 181"/>
          <p:cNvSpPr txBox="1"/>
          <p:nvPr/>
        </p:nvSpPr>
        <p:spPr>
          <a:xfrm>
            <a:off x="415976" y="6044265"/>
            <a:ext cx="111540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/>
              <a:t>備註</a:t>
            </a:r>
            <a:r>
              <a:rPr lang="en-US" altLang="zh-TW" sz="14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︰</a:t>
            </a:r>
            <a:r>
              <a:rPr lang="zh-TW" altLang="en-US" sz="14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*化學防治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需注意安全採收期。</a:t>
            </a:r>
            <a:endParaRPr lang="en-US" altLang="zh-TW" sz="14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1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zh-TW" altLang="en-US" sz="14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         **有機栽培之物理防治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主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要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以</a:t>
            </a:r>
            <a:r>
              <a:rPr lang="en-US" altLang="zh-TW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1.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溫度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低於</a:t>
            </a:r>
            <a:r>
              <a:rPr lang="en-US" altLang="zh-TW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10℃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，搖動或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敲打震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落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成蟲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再予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捕殺 </a:t>
            </a:r>
            <a:r>
              <a:rPr lang="en-US" altLang="zh-TW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2.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摘除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卵塊並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銷毀 </a:t>
            </a:r>
            <a:r>
              <a:rPr lang="en-US" altLang="zh-TW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3.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於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主幹基部塗佈一圈黏膠，防止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掉落</a:t>
            </a:r>
            <a:endParaRPr lang="en-US" altLang="zh-TW" sz="14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             地面的若蟲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爬回樹上危害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，亦可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被黏膠</a:t>
            </a:r>
            <a:r>
              <a:rPr lang="zh-TW" altLang="en-US" sz="1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黏住而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死亡。</a:t>
            </a:r>
          </a:p>
        </p:txBody>
      </p:sp>
      <p:sp>
        <p:nvSpPr>
          <p:cNvPr id="74" name="文字方塊 73"/>
          <p:cNvSpPr txBox="1"/>
          <p:nvPr/>
        </p:nvSpPr>
        <p:spPr>
          <a:xfrm>
            <a:off x="3521255" y="1882980"/>
            <a:ext cx="903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卵期</a:t>
            </a:r>
            <a:endParaRPr lang="zh-TW" altLang="en-US" dirty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293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396</Words>
  <Application>Microsoft Office PowerPoint</Application>
  <PresentationFormat>寬螢幕</PresentationFormat>
  <Paragraphs>102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荔枝椿象防治曆</dc:title>
  <dc:creator>陳盟</dc:creator>
  <cp:lastModifiedBy>彭素屏</cp:lastModifiedBy>
  <cp:revision>64</cp:revision>
  <cp:lastPrinted>2017-07-13T03:28:55Z</cp:lastPrinted>
  <dcterms:created xsi:type="dcterms:W3CDTF">2017-06-15T01:00:46Z</dcterms:created>
  <dcterms:modified xsi:type="dcterms:W3CDTF">2019-04-24T08:28:15Z</dcterms:modified>
</cp:coreProperties>
</file>