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0"/>
  </p:notesMasterIdLst>
  <p:sldIdLst>
    <p:sldId id="256" r:id="rId2"/>
    <p:sldId id="345" r:id="rId3"/>
    <p:sldId id="365" r:id="rId4"/>
    <p:sldId id="364" r:id="rId5"/>
    <p:sldId id="374" r:id="rId6"/>
    <p:sldId id="375" r:id="rId7"/>
    <p:sldId id="378" r:id="rId8"/>
    <p:sldId id="353" r:id="rId9"/>
    <p:sldId id="347" r:id="rId10"/>
    <p:sldId id="348" r:id="rId11"/>
    <p:sldId id="407" r:id="rId12"/>
    <p:sldId id="382" r:id="rId13"/>
    <p:sldId id="383" r:id="rId14"/>
    <p:sldId id="402" r:id="rId15"/>
    <p:sldId id="403" r:id="rId16"/>
    <p:sldId id="344" r:id="rId17"/>
    <p:sldId id="384" r:id="rId18"/>
    <p:sldId id="380" r:id="rId19"/>
    <p:sldId id="394" r:id="rId20"/>
    <p:sldId id="400" r:id="rId21"/>
    <p:sldId id="282" r:id="rId22"/>
    <p:sldId id="266" r:id="rId23"/>
    <p:sldId id="292" r:id="rId24"/>
    <p:sldId id="293" r:id="rId25"/>
    <p:sldId id="386" r:id="rId26"/>
    <p:sldId id="392" r:id="rId27"/>
    <p:sldId id="312" r:id="rId28"/>
    <p:sldId id="404" r:id="rId29"/>
    <p:sldId id="405" r:id="rId30"/>
    <p:sldId id="406" r:id="rId31"/>
    <p:sldId id="324" r:id="rId32"/>
    <p:sldId id="325" r:id="rId33"/>
    <p:sldId id="311" r:id="rId34"/>
    <p:sldId id="313" r:id="rId35"/>
    <p:sldId id="316" r:id="rId36"/>
    <p:sldId id="317" r:id="rId37"/>
    <p:sldId id="318" r:id="rId38"/>
    <p:sldId id="319" r:id="rId39"/>
    <p:sldId id="320" r:id="rId40"/>
    <p:sldId id="321" r:id="rId41"/>
    <p:sldId id="322" r:id="rId42"/>
    <p:sldId id="323" r:id="rId43"/>
    <p:sldId id="326" r:id="rId44"/>
    <p:sldId id="330" r:id="rId45"/>
    <p:sldId id="331" r:id="rId46"/>
    <p:sldId id="332" r:id="rId47"/>
    <p:sldId id="333" r:id="rId48"/>
    <p:sldId id="335" r:id="rId49"/>
    <p:sldId id="336" r:id="rId50"/>
    <p:sldId id="340" r:id="rId51"/>
    <p:sldId id="341" r:id="rId52"/>
    <p:sldId id="367" r:id="rId53"/>
    <p:sldId id="368" r:id="rId54"/>
    <p:sldId id="369" r:id="rId55"/>
    <p:sldId id="370" r:id="rId56"/>
    <p:sldId id="371" r:id="rId57"/>
    <p:sldId id="372" r:id="rId58"/>
    <p:sldId id="310"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04EC13E7-4F82-4791-AE67-28F29D0253D0}">
          <p14:sldIdLst>
            <p14:sldId id="256"/>
            <p14:sldId id="345"/>
            <p14:sldId id="365"/>
            <p14:sldId id="364"/>
            <p14:sldId id="374"/>
            <p14:sldId id="375"/>
            <p14:sldId id="378"/>
            <p14:sldId id="353"/>
            <p14:sldId id="347"/>
            <p14:sldId id="348"/>
            <p14:sldId id="407"/>
            <p14:sldId id="382"/>
            <p14:sldId id="383"/>
            <p14:sldId id="402"/>
            <p14:sldId id="403"/>
            <p14:sldId id="344"/>
            <p14:sldId id="384"/>
            <p14:sldId id="380"/>
            <p14:sldId id="394"/>
            <p14:sldId id="400"/>
            <p14:sldId id="282"/>
            <p14:sldId id="266"/>
            <p14:sldId id="292"/>
            <p14:sldId id="293"/>
            <p14:sldId id="386"/>
            <p14:sldId id="392"/>
          </p14:sldIdLst>
        </p14:section>
        <p14:section name="未命名的章節" id="{4841FA3A-75E1-4450-A566-936E8D26DC08}">
          <p14:sldIdLst>
            <p14:sldId id="312"/>
            <p14:sldId id="404"/>
            <p14:sldId id="405"/>
            <p14:sldId id="406"/>
            <p14:sldId id="324"/>
            <p14:sldId id="325"/>
            <p14:sldId id="311"/>
            <p14:sldId id="313"/>
            <p14:sldId id="316"/>
            <p14:sldId id="317"/>
            <p14:sldId id="318"/>
            <p14:sldId id="319"/>
            <p14:sldId id="320"/>
            <p14:sldId id="321"/>
            <p14:sldId id="322"/>
            <p14:sldId id="323"/>
            <p14:sldId id="326"/>
            <p14:sldId id="330"/>
            <p14:sldId id="331"/>
            <p14:sldId id="332"/>
            <p14:sldId id="333"/>
            <p14:sldId id="335"/>
            <p14:sldId id="336"/>
            <p14:sldId id="340"/>
            <p14:sldId id="341"/>
            <p14:sldId id="367"/>
            <p14:sldId id="368"/>
            <p14:sldId id="369"/>
            <p14:sldId id="370"/>
            <p14:sldId id="371"/>
            <p14:sldId id="372"/>
            <p14:sldId id="310"/>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665" autoAdjust="0"/>
  </p:normalViewPr>
  <p:slideViewPr>
    <p:cSldViewPr snapToGrid="0">
      <p:cViewPr>
        <p:scale>
          <a:sx n="69" d="100"/>
          <a:sy n="69" d="100"/>
        </p:scale>
        <p:origin x="-98" y="-32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0.xml.rels><?xml version="1.0" encoding="UTF-8" standalone="yes"?>
<Relationships xmlns="http://schemas.openxmlformats.org/package/2006/relationships"><Relationship Id="rId1" Type="http://schemas.openxmlformats.org/officeDocument/2006/relationships/image" Target="../media/image12.png"/></Relationships>
</file>

<file path=ppt/diagrams/_rels/data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ata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C6BE89-4B8D-49DE-AEA7-D1A5B8E63D56}" type="doc">
      <dgm:prSet loTypeId="urn:microsoft.com/office/officeart/2005/8/layout/hProcess9" loCatId="process" qsTypeId="urn:microsoft.com/office/officeart/2005/8/quickstyle/3d5" qsCatId="3D" csTypeId="urn:microsoft.com/office/officeart/2005/8/colors/colorful1#13" csCatId="colorful" phldr="1"/>
      <dgm:spPr/>
      <dgm:t>
        <a:bodyPr/>
        <a:lstStyle/>
        <a:p>
          <a:endParaRPr lang="zh-TW" altLang="en-US"/>
        </a:p>
      </dgm:t>
    </dgm:pt>
    <dgm:pt modelId="{8DD0B717-7381-4532-BB27-8BDC390FD9B2}">
      <dgm:prSet phldrT="[文字]" custT="1"/>
      <dgm:spPr/>
      <dgm:t>
        <a:bodyPr/>
        <a:lstStyle/>
        <a:p>
          <a:pPr algn="ctr">
            <a:lnSpc>
              <a:spcPts val="1800"/>
            </a:lnSpc>
            <a:spcAft>
              <a:spcPts val="0"/>
            </a:spcAft>
          </a:pPr>
          <a:r>
            <a:rPr lang="en-US" altLang="zh-TW" sz="1600" b="1">
              <a:latin typeface="標楷體" pitchFamily="65" charset="-120"/>
              <a:ea typeface="標楷體" pitchFamily="65" charset="-120"/>
            </a:rPr>
            <a:t>2012</a:t>
          </a:r>
        </a:p>
        <a:p>
          <a:pPr algn="ctr">
            <a:lnSpc>
              <a:spcPts val="1800"/>
            </a:lnSpc>
            <a:spcAft>
              <a:spcPts val="0"/>
            </a:spcAft>
          </a:pPr>
          <a:r>
            <a:rPr lang="zh-TW" altLang="en-US" sz="1600" b="1">
              <a:latin typeface="標楷體" pitchFamily="65" charset="-120"/>
              <a:ea typeface="標楷體" pitchFamily="65" charset="-120"/>
            </a:rPr>
            <a:t>行政院性別平等處</a:t>
          </a:r>
          <a:endParaRPr lang="en-US" altLang="zh-TW" sz="1600" b="1" dirty="0">
            <a:latin typeface="標楷體" pitchFamily="65" charset="-120"/>
            <a:ea typeface="標楷體" pitchFamily="65" charset="-120"/>
          </a:endParaRPr>
        </a:p>
      </dgm:t>
    </dgm:pt>
    <dgm:pt modelId="{B396968B-00C1-4EC6-BD13-3C044C4A19D9}" type="parTrans" cxnId="{19F288FA-7DA0-4E26-AF3A-0420C81A7964}">
      <dgm:prSet/>
      <dgm:spPr/>
      <dgm:t>
        <a:bodyPr/>
        <a:lstStyle/>
        <a:p>
          <a:endParaRPr lang="zh-TW" altLang="en-US" sz="1600">
            <a:solidFill>
              <a:schemeClr val="tx1"/>
            </a:solidFill>
            <a:latin typeface="標楷體" pitchFamily="65" charset="-120"/>
            <a:ea typeface="標楷體" pitchFamily="65" charset="-120"/>
          </a:endParaRPr>
        </a:p>
      </dgm:t>
    </dgm:pt>
    <dgm:pt modelId="{1ADF60BF-C659-4676-BC0F-BFA250FEEFB8}" type="sibTrans" cxnId="{19F288FA-7DA0-4E26-AF3A-0420C81A7964}">
      <dgm:prSet/>
      <dgm:spPr/>
      <dgm:t>
        <a:bodyPr/>
        <a:lstStyle/>
        <a:p>
          <a:endParaRPr lang="zh-TW" altLang="en-US" sz="1600">
            <a:solidFill>
              <a:schemeClr val="tx1"/>
            </a:solidFill>
            <a:latin typeface="標楷體" pitchFamily="65" charset="-120"/>
            <a:ea typeface="標楷體" pitchFamily="65" charset="-120"/>
          </a:endParaRPr>
        </a:p>
      </dgm:t>
    </dgm:pt>
    <dgm:pt modelId="{DFEE131E-C3AE-40B7-9C19-4BA345293A41}">
      <dgm:prSet phldrT="[文字]" custT="1"/>
      <dgm:spPr>
        <a:solidFill>
          <a:srgbClr val="FF0000"/>
        </a:solidFill>
      </dgm:spPr>
      <dgm:t>
        <a:bodyPr/>
        <a:lstStyle/>
        <a:p>
          <a:r>
            <a:rPr lang="en-US" altLang="zh-TW" sz="1600" b="1" dirty="0">
              <a:latin typeface="標楷體" pitchFamily="65" charset="-120"/>
              <a:ea typeface="標楷體" pitchFamily="65" charset="-120"/>
            </a:rPr>
            <a:t>2011</a:t>
          </a:r>
        </a:p>
        <a:p>
          <a:r>
            <a:rPr lang="en-US" altLang="zh-TW" sz="1600" b="1" dirty="0">
              <a:latin typeface="標楷體" pitchFamily="65" charset="-120"/>
              <a:ea typeface="標楷體" pitchFamily="65" charset="-120"/>
            </a:rPr>
            <a:t>CEDAW</a:t>
          </a:r>
        </a:p>
        <a:p>
          <a:r>
            <a:rPr lang="zh-TW" altLang="en-US" sz="1600" b="1" dirty="0">
              <a:latin typeface="標楷體" pitchFamily="65" charset="-120"/>
              <a:ea typeface="標楷體" pitchFamily="65" charset="-120"/>
            </a:rPr>
            <a:t>施行法</a:t>
          </a:r>
        </a:p>
      </dgm:t>
    </dgm:pt>
    <dgm:pt modelId="{F701970F-0E85-479C-9C26-87D80BAB74A4}" type="parTrans" cxnId="{CEE0C6F9-1827-4CE7-B236-3A807FD28627}">
      <dgm:prSet/>
      <dgm:spPr/>
      <dgm:t>
        <a:bodyPr/>
        <a:lstStyle/>
        <a:p>
          <a:endParaRPr lang="zh-TW" altLang="en-US" sz="1600">
            <a:solidFill>
              <a:schemeClr val="tx1"/>
            </a:solidFill>
            <a:latin typeface="標楷體" pitchFamily="65" charset="-120"/>
            <a:ea typeface="標楷體" pitchFamily="65" charset="-120"/>
          </a:endParaRPr>
        </a:p>
      </dgm:t>
    </dgm:pt>
    <dgm:pt modelId="{78773D51-5B52-4928-8930-62F08258AB91}" type="sibTrans" cxnId="{CEE0C6F9-1827-4CE7-B236-3A807FD28627}">
      <dgm:prSet/>
      <dgm:spPr/>
      <dgm:t>
        <a:bodyPr/>
        <a:lstStyle/>
        <a:p>
          <a:endParaRPr lang="zh-TW" altLang="en-US" sz="1600">
            <a:solidFill>
              <a:schemeClr val="tx1"/>
            </a:solidFill>
            <a:latin typeface="標楷體" pitchFamily="65" charset="-120"/>
            <a:ea typeface="標楷體" pitchFamily="65" charset="-120"/>
          </a:endParaRPr>
        </a:p>
      </dgm:t>
    </dgm:pt>
    <dgm:pt modelId="{E844937D-6AE3-42B9-A6F4-352684760160}">
      <dgm:prSet phldrT="[文字]" custT="1"/>
      <dgm:spPr>
        <a:solidFill>
          <a:srgbClr val="0070C0"/>
        </a:solidFill>
      </dgm:spPr>
      <dgm:t>
        <a:bodyPr/>
        <a:lstStyle/>
        <a:p>
          <a:r>
            <a:rPr lang="en-US" altLang="zh-TW" sz="1600" b="1" dirty="0">
              <a:latin typeface="標楷體" pitchFamily="65" charset="-120"/>
              <a:ea typeface="標楷體" pitchFamily="65" charset="-120"/>
            </a:rPr>
            <a:t>2011</a:t>
          </a:r>
        </a:p>
        <a:p>
          <a:r>
            <a:rPr lang="zh-TW" altLang="en-US" sz="1600" b="1" dirty="0">
              <a:latin typeface="標楷體" pitchFamily="65" charset="-120"/>
              <a:ea typeface="標楷體" pitchFamily="65" charset="-120"/>
            </a:rPr>
            <a:t>性別平等政策綱領</a:t>
          </a:r>
        </a:p>
      </dgm:t>
    </dgm:pt>
    <dgm:pt modelId="{2969F191-07CE-4931-9090-2025998F1A8F}" type="parTrans" cxnId="{336487DF-C98E-4284-B165-AEAEA00012F1}">
      <dgm:prSet/>
      <dgm:spPr/>
      <dgm:t>
        <a:bodyPr/>
        <a:lstStyle/>
        <a:p>
          <a:endParaRPr lang="zh-TW" altLang="en-US" sz="1600">
            <a:solidFill>
              <a:schemeClr val="tx1"/>
            </a:solidFill>
            <a:latin typeface="標楷體" pitchFamily="65" charset="-120"/>
            <a:ea typeface="標楷體" pitchFamily="65" charset="-120"/>
          </a:endParaRPr>
        </a:p>
      </dgm:t>
    </dgm:pt>
    <dgm:pt modelId="{53B09638-A70D-4392-B49B-C7FB1D1F4989}" type="sibTrans" cxnId="{336487DF-C98E-4284-B165-AEAEA00012F1}">
      <dgm:prSet/>
      <dgm:spPr/>
      <dgm:t>
        <a:bodyPr/>
        <a:lstStyle/>
        <a:p>
          <a:endParaRPr lang="zh-TW" altLang="en-US" sz="1600">
            <a:solidFill>
              <a:schemeClr val="tx1"/>
            </a:solidFill>
            <a:latin typeface="標楷體" pitchFamily="65" charset="-120"/>
            <a:ea typeface="標楷體" pitchFamily="65" charset="-120"/>
          </a:endParaRPr>
        </a:p>
      </dgm:t>
    </dgm:pt>
    <dgm:pt modelId="{24F65596-EC30-4917-948C-E5531246DAC7}">
      <dgm:prSet phldrT="[文字]" custT="1"/>
      <dgm:spPr/>
      <dgm:t>
        <a:bodyPr/>
        <a:lstStyle/>
        <a:p>
          <a:pPr algn="ctr">
            <a:lnSpc>
              <a:spcPts val="1700"/>
            </a:lnSpc>
            <a:spcAft>
              <a:spcPts val="600"/>
            </a:spcAft>
          </a:pPr>
          <a:r>
            <a:rPr lang="en-US" altLang="zh-TW" sz="1600" b="1" dirty="0">
              <a:latin typeface="標楷體" pitchFamily="65" charset="-120"/>
              <a:ea typeface="標楷體" pitchFamily="65" charset="-120"/>
            </a:rPr>
            <a:t>2005</a:t>
          </a:r>
        </a:p>
        <a:p>
          <a:pPr algn="ctr">
            <a:lnSpc>
              <a:spcPts val="1700"/>
            </a:lnSpc>
            <a:spcAft>
              <a:spcPts val="600"/>
            </a:spcAft>
          </a:pPr>
          <a:r>
            <a:rPr lang="zh-TW" altLang="en-US" sz="1600" b="1" dirty="0">
              <a:latin typeface="標楷體" pitchFamily="65" charset="-120"/>
              <a:ea typeface="標楷體" pitchFamily="65" charset="-120"/>
            </a:rPr>
            <a:t>性別主流化實施計畫</a:t>
          </a:r>
        </a:p>
      </dgm:t>
    </dgm:pt>
    <dgm:pt modelId="{FAD497DB-09AC-42A9-9417-8E1C97BE00BF}" type="parTrans" cxnId="{2577E3AA-E611-4EEF-95D9-E1E961983AA7}">
      <dgm:prSet/>
      <dgm:spPr/>
      <dgm:t>
        <a:bodyPr/>
        <a:lstStyle/>
        <a:p>
          <a:endParaRPr lang="zh-TW" altLang="en-US" sz="1600">
            <a:solidFill>
              <a:schemeClr val="tx1"/>
            </a:solidFill>
            <a:latin typeface="標楷體" pitchFamily="65" charset="-120"/>
            <a:ea typeface="標楷體" pitchFamily="65" charset="-120"/>
          </a:endParaRPr>
        </a:p>
      </dgm:t>
    </dgm:pt>
    <dgm:pt modelId="{AECC69ED-973D-4495-98A9-D45CCFFCEAEF}" type="sibTrans" cxnId="{2577E3AA-E611-4EEF-95D9-E1E961983AA7}">
      <dgm:prSet/>
      <dgm:spPr/>
      <dgm:t>
        <a:bodyPr/>
        <a:lstStyle/>
        <a:p>
          <a:endParaRPr lang="zh-TW" altLang="en-US" sz="1600">
            <a:solidFill>
              <a:schemeClr val="tx1"/>
            </a:solidFill>
            <a:latin typeface="標楷體" pitchFamily="65" charset="-120"/>
            <a:ea typeface="標楷體" pitchFamily="65" charset="-120"/>
          </a:endParaRPr>
        </a:p>
      </dgm:t>
    </dgm:pt>
    <dgm:pt modelId="{A1018861-FBB4-429D-B8DD-93391D03DEC6}">
      <dgm:prSet phldrT="[文字]" custT="1"/>
      <dgm:spPr/>
      <dgm:t>
        <a:bodyPr/>
        <a:lstStyle/>
        <a:p>
          <a:pPr algn="ctr"/>
          <a:r>
            <a:rPr lang="en-US" altLang="zh-TW" sz="1600" b="1" dirty="0">
              <a:latin typeface="標楷體" pitchFamily="65" charset="-120"/>
              <a:ea typeface="標楷體" pitchFamily="65" charset="-120"/>
            </a:rPr>
            <a:t>2004</a:t>
          </a:r>
        </a:p>
        <a:p>
          <a:pPr algn="ctr"/>
          <a:r>
            <a:rPr lang="zh-TW" altLang="en-US" sz="1600" b="1" dirty="0">
              <a:latin typeface="標楷體" pitchFamily="65" charset="-120"/>
              <a:ea typeface="標楷體" pitchFamily="65" charset="-120"/>
            </a:rPr>
            <a:t>婦女政策綱領</a:t>
          </a:r>
        </a:p>
      </dgm:t>
    </dgm:pt>
    <dgm:pt modelId="{FBC1EDE7-830F-4626-BE61-4BC3C6DEB708}" type="parTrans" cxnId="{50EF9125-7303-4AD1-B26F-C6D7B18940D4}">
      <dgm:prSet/>
      <dgm:spPr/>
      <dgm:t>
        <a:bodyPr/>
        <a:lstStyle/>
        <a:p>
          <a:endParaRPr lang="zh-TW" altLang="en-US" sz="1600">
            <a:solidFill>
              <a:schemeClr val="tx1"/>
            </a:solidFill>
            <a:latin typeface="標楷體" pitchFamily="65" charset="-120"/>
            <a:ea typeface="標楷體" pitchFamily="65" charset="-120"/>
          </a:endParaRPr>
        </a:p>
      </dgm:t>
    </dgm:pt>
    <dgm:pt modelId="{1902BB15-C5A6-4F00-870D-A78CF695DF9F}" type="sibTrans" cxnId="{50EF9125-7303-4AD1-B26F-C6D7B18940D4}">
      <dgm:prSet/>
      <dgm:spPr/>
      <dgm:t>
        <a:bodyPr/>
        <a:lstStyle/>
        <a:p>
          <a:endParaRPr lang="zh-TW" altLang="en-US" sz="1600">
            <a:solidFill>
              <a:schemeClr val="tx1"/>
            </a:solidFill>
            <a:latin typeface="標楷體" pitchFamily="65" charset="-120"/>
            <a:ea typeface="標楷體" pitchFamily="65" charset="-120"/>
          </a:endParaRPr>
        </a:p>
      </dgm:t>
    </dgm:pt>
    <dgm:pt modelId="{54164FA9-6054-4C44-9F28-391AE3BBA751}">
      <dgm:prSet phldrT="[文字]" custT="1"/>
      <dgm:spPr/>
      <dgm:t>
        <a:bodyPr/>
        <a:lstStyle/>
        <a:p>
          <a:pPr algn="ctr"/>
          <a:endParaRPr lang="en-US" altLang="zh-TW" sz="1600" b="1" dirty="0">
            <a:latin typeface="標楷體" pitchFamily="65" charset="-120"/>
            <a:ea typeface="標楷體" pitchFamily="65" charset="-120"/>
          </a:endParaRPr>
        </a:p>
        <a:p>
          <a:pPr algn="ctr"/>
          <a:r>
            <a:rPr lang="en-US" altLang="zh-TW" sz="1600" b="1" dirty="0">
              <a:latin typeface="標楷體" pitchFamily="65" charset="-120"/>
              <a:ea typeface="標楷體" pitchFamily="65" charset="-120"/>
            </a:rPr>
            <a:t>2000</a:t>
          </a:r>
        </a:p>
        <a:p>
          <a:pPr algn="ctr"/>
          <a:r>
            <a:rPr lang="zh-TW" altLang="en-US" sz="1600" b="1" dirty="0">
              <a:latin typeface="標楷體" pitchFamily="65" charset="-120"/>
              <a:ea typeface="標楷體" pitchFamily="65" charset="-120"/>
            </a:rPr>
            <a:t>跨世紀婦女政策藍圖</a:t>
          </a:r>
        </a:p>
      </dgm:t>
    </dgm:pt>
    <dgm:pt modelId="{D860B0C3-945B-4E8C-9E43-F0F6F1618106}" type="parTrans" cxnId="{4A99B810-0A75-4313-A9CD-4C5E92CFDEF1}">
      <dgm:prSet/>
      <dgm:spPr/>
      <dgm:t>
        <a:bodyPr/>
        <a:lstStyle/>
        <a:p>
          <a:endParaRPr lang="zh-TW" altLang="en-US" sz="1600">
            <a:solidFill>
              <a:schemeClr val="tx1"/>
            </a:solidFill>
            <a:latin typeface="標楷體" pitchFamily="65" charset="-120"/>
            <a:ea typeface="標楷體" pitchFamily="65" charset="-120"/>
          </a:endParaRPr>
        </a:p>
      </dgm:t>
    </dgm:pt>
    <dgm:pt modelId="{956717D1-0ECA-4B16-BBF2-93302BD7BA5E}" type="sibTrans" cxnId="{4A99B810-0A75-4313-A9CD-4C5E92CFDEF1}">
      <dgm:prSet/>
      <dgm:spPr/>
      <dgm:t>
        <a:bodyPr/>
        <a:lstStyle/>
        <a:p>
          <a:endParaRPr lang="zh-TW" altLang="en-US" sz="1600">
            <a:solidFill>
              <a:schemeClr val="tx1"/>
            </a:solidFill>
            <a:latin typeface="標楷體" pitchFamily="65" charset="-120"/>
            <a:ea typeface="標楷體" pitchFamily="65" charset="-120"/>
          </a:endParaRPr>
        </a:p>
      </dgm:t>
    </dgm:pt>
    <dgm:pt modelId="{4501426C-BF8E-4F6C-B1BA-73BF10F4B686}">
      <dgm:prSet phldrT="[文字]" custT="1"/>
      <dgm:spPr>
        <a:solidFill>
          <a:srgbClr val="0070C0"/>
        </a:solidFill>
      </dgm:spPr>
      <dgm:t>
        <a:bodyPr/>
        <a:lstStyle/>
        <a:p>
          <a:pPr>
            <a:lnSpc>
              <a:spcPts val="1700"/>
            </a:lnSpc>
          </a:pPr>
          <a:r>
            <a:rPr lang="en-US" altLang="zh-TW" sz="1600" b="1" dirty="0">
              <a:latin typeface="標楷體" pitchFamily="65" charset="-120"/>
              <a:ea typeface="標楷體" pitchFamily="65" charset="-120"/>
            </a:rPr>
            <a:t>1998</a:t>
          </a:r>
        </a:p>
        <a:p>
          <a:pPr>
            <a:lnSpc>
              <a:spcPts val="1700"/>
            </a:lnSpc>
          </a:pPr>
          <a:r>
            <a:rPr lang="zh-TW" altLang="en-US" sz="1600" b="1" dirty="0">
              <a:latin typeface="標楷體" pitchFamily="65" charset="-120"/>
              <a:ea typeface="標楷體" pitchFamily="65" charset="-120"/>
            </a:rPr>
            <a:t>財團法人婦女權益促進發展基金會</a:t>
          </a:r>
        </a:p>
      </dgm:t>
    </dgm:pt>
    <dgm:pt modelId="{13E19586-2A93-4109-9609-64E3BF2B7496}" type="parTrans" cxnId="{D6A84634-F875-42FD-9B27-48F66BA2D7B9}">
      <dgm:prSet/>
      <dgm:spPr/>
      <dgm:t>
        <a:bodyPr/>
        <a:lstStyle/>
        <a:p>
          <a:endParaRPr lang="zh-TW" altLang="en-US" sz="1600">
            <a:solidFill>
              <a:schemeClr val="tx1"/>
            </a:solidFill>
            <a:latin typeface="標楷體" pitchFamily="65" charset="-120"/>
            <a:ea typeface="標楷體" pitchFamily="65" charset="-120"/>
          </a:endParaRPr>
        </a:p>
      </dgm:t>
    </dgm:pt>
    <dgm:pt modelId="{32E6DCE1-9E4D-4594-95C3-745DE6A73380}" type="sibTrans" cxnId="{D6A84634-F875-42FD-9B27-48F66BA2D7B9}">
      <dgm:prSet/>
      <dgm:spPr/>
      <dgm:t>
        <a:bodyPr/>
        <a:lstStyle/>
        <a:p>
          <a:endParaRPr lang="zh-TW" altLang="en-US" sz="1600">
            <a:solidFill>
              <a:schemeClr val="tx1"/>
            </a:solidFill>
            <a:latin typeface="標楷體" pitchFamily="65" charset="-120"/>
            <a:ea typeface="標楷體" pitchFamily="65" charset="-120"/>
          </a:endParaRPr>
        </a:p>
      </dgm:t>
    </dgm:pt>
    <dgm:pt modelId="{8E533A0E-4F46-46CC-8B47-4C6DB550C836}">
      <dgm:prSet phldrT="[文字]" custT="1"/>
      <dgm:spPr/>
      <dgm:t>
        <a:bodyPr/>
        <a:lstStyle/>
        <a:p>
          <a:pPr>
            <a:lnSpc>
              <a:spcPts val="2800"/>
            </a:lnSpc>
            <a:spcBef>
              <a:spcPct val="0"/>
            </a:spcBef>
            <a:spcAft>
              <a:spcPts val="0"/>
            </a:spcAft>
          </a:pPr>
          <a:r>
            <a:rPr lang="en-US" altLang="zh-TW" sz="1600" b="1">
              <a:latin typeface="標楷體" pitchFamily="65" charset="-120"/>
              <a:ea typeface="標楷體" pitchFamily="65" charset="-120"/>
            </a:rPr>
            <a:t>2007</a:t>
          </a:r>
        </a:p>
        <a:p>
          <a:pPr>
            <a:lnSpc>
              <a:spcPts val="2300"/>
            </a:lnSpc>
            <a:spcBef>
              <a:spcPts val="0"/>
            </a:spcBef>
            <a:spcAft>
              <a:spcPts val="0"/>
            </a:spcAft>
          </a:pPr>
          <a:r>
            <a:rPr lang="en-US" altLang="zh-TW" sz="1600" b="1" spc="-150">
              <a:latin typeface="標楷體" pitchFamily="65" charset="-120"/>
              <a:ea typeface="標楷體" pitchFamily="65" charset="-120"/>
            </a:rPr>
            <a:t>CEDAW</a:t>
          </a:r>
        </a:p>
        <a:p>
          <a:pPr>
            <a:lnSpc>
              <a:spcPts val="2300"/>
            </a:lnSpc>
            <a:spcBef>
              <a:spcPts val="0"/>
            </a:spcBef>
            <a:spcAft>
              <a:spcPts val="0"/>
            </a:spcAft>
          </a:pPr>
          <a:r>
            <a:rPr lang="zh-TW" altLang="en-US" sz="1600" b="1">
              <a:latin typeface="標楷體" pitchFamily="65" charset="-120"/>
              <a:ea typeface="標楷體" pitchFamily="65" charset="-120"/>
            </a:rPr>
            <a:t>公約簽署</a:t>
          </a:r>
          <a:endParaRPr lang="zh-TW" altLang="en-US" sz="1600" b="1" dirty="0">
            <a:latin typeface="標楷體" pitchFamily="65" charset="-120"/>
            <a:ea typeface="標楷體" pitchFamily="65" charset="-120"/>
          </a:endParaRPr>
        </a:p>
      </dgm:t>
    </dgm:pt>
    <dgm:pt modelId="{2A5121BE-A6C8-4241-AD0E-22F4F581E6F9}" type="sibTrans" cxnId="{C63418CF-CED4-43AB-87AB-FA387876BA75}">
      <dgm:prSet/>
      <dgm:spPr/>
      <dgm:t>
        <a:bodyPr/>
        <a:lstStyle/>
        <a:p>
          <a:endParaRPr lang="zh-TW" altLang="en-US" sz="1600">
            <a:solidFill>
              <a:schemeClr val="tx1"/>
            </a:solidFill>
            <a:latin typeface="標楷體" pitchFamily="65" charset="-120"/>
            <a:ea typeface="標楷體" pitchFamily="65" charset="-120"/>
          </a:endParaRPr>
        </a:p>
      </dgm:t>
    </dgm:pt>
    <dgm:pt modelId="{2998CB0F-3FD1-4A2A-942F-56C47F6393DE}" type="parTrans" cxnId="{C63418CF-CED4-43AB-87AB-FA387876BA75}">
      <dgm:prSet/>
      <dgm:spPr/>
      <dgm:t>
        <a:bodyPr/>
        <a:lstStyle/>
        <a:p>
          <a:endParaRPr lang="zh-TW" altLang="en-US" sz="1600">
            <a:solidFill>
              <a:schemeClr val="tx1"/>
            </a:solidFill>
            <a:latin typeface="標楷體" pitchFamily="65" charset="-120"/>
            <a:ea typeface="標楷體" pitchFamily="65" charset="-120"/>
          </a:endParaRPr>
        </a:p>
      </dgm:t>
    </dgm:pt>
    <dgm:pt modelId="{C8C0B832-801D-407C-BE89-5BB6AA10BA5E}">
      <dgm:prSet phldrT="[文字]" custT="1"/>
      <dgm:spPr>
        <a:solidFill>
          <a:srgbClr val="FF3399"/>
        </a:solidFill>
      </dgm:spPr>
      <dgm:t>
        <a:bodyPr/>
        <a:lstStyle/>
        <a:p>
          <a:r>
            <a:rPr lang="en-US" altLang="zh-TW" sz="1600" b="1">
              <a:latin typeface="標楷體" pitchFamily="65" charset="-120"/>
              <a:ea typeface="標楷體" pitchFamily="65" charset="-120"/>
            </a:rPr>
            <a:t>1997</a:t>
          </a:r>
        </a:p>
        <a:p>
          <a:r>
            <a:rPr lang="zh-TW" altLang="en-US" sz="1600" b="1">
              <a:latin typeface="標楷體" pitchFamily="65" charset="-120"/>
              <a:ea typeface="標楷體" pitchFamily="65" charset="-120"/>
            </a:rPr>
            <a:t>性侵害犯罪防治法</a:t>
          </a:r>
          <a:endParaRPr lang="en-US" altLang="zh-TW" sz="1600" b="1" dirty="0">
            <a:latin typeface="標楷體" pitchFamily="65" charset="-120"/>
            <a:ea typeface="標楷體" pitchFamily="65" charset="-120"/>
          </a:endParaRPr>
        </a:p>
      </dgm:t>
    </dgm:pt>
    <dgm:pt modelId="{A4C436FB-119E-42AF-99E5-2F71EBC1DE59}" type="parTrans" cxnId="{421080BC-C640-4F78-BC14-3F7CE2727796}">
      <dgm:prSet/>
      <dgm:spPr/>
      <dgm:t>
        <a:bodyPr/>
        <a:lstStyle/>
        <a:p>
          <a:endParaRPr lang="zh-TW" altLang="en-US" sz="1600">
            <a:solidFill>
              <a:schemeClr val="tx1"/>
            </a:solidFill>
          </a:endParaRPr>
        </a:p>
      </dgm:t>
    </dgm:pt>
    <dgm:pt modelId="{A4C03335-99B9-4AA2-8F90-5C06EFBE1ADE}" type="sibTrans" cxnId="{421080BC-C640-4F78-BC14-3F7CE2727796}">
      <dgm:prSet/>
      <dgm:spPr/>
      <dgm:t>
        <a:bodyPr/>
        <a:lstStyle/>
        <a:p>
          <a:endParaRPr lang="zh-TW" altLang="en-US" sz="1600">
            <a:solidFill>
              <a:schemeClr val="tx1"/>
            </a:solidFill>
          </a:endParaRPr>
        </a:p>
      </dgm:t>
    </dgm:pt>
    <dgm:pt modelId="{C7C2275D-3CEB-4014-BAC5-8795221B1EFC}">
      <dgm:prSet phldrT="[文字]" custT="1"/>
      <dgm:spPr/>
      <dgm:t>
        <a:bodyPr/>
        <a:lstStyle/>
        <a:p>
          <a:pPr>
            <a:lnSpc>
              <a:spcPts val="1500"/>
            </a:lnSpc>
            <a:spcBef>
              <a:spcPts val="1200"/>
            </a:spcBef>
            <a:spcAft>
              <a:spcPts val="0"/>
            </a:spcAft>
          </a:pPr>
          <a:endParaRPr lang="en-US" altLang="zh-TW" sz="1600" b="1" spc="0" dirty="0">
            <a:latin typeface="標楷體" pitchFamily="65" charset="-120"/>
            <a:ea typeface="標楷體" pitchFamily="65" charset="-120"/>
          </a:endParaRPr>
        </a:p>
        <a:p>
          <a:pPr>
            <a:lnSpc>
              <a:spcPts val="1500"/>
            </a:lnSpc>
            <a:spcBef>
              <a:spcPts val="1200"/>
            </a:spcBef>
            <a:spcAft>
              <a:spcPts val="0"/>
            </a:spcAft>
          </a:pPr>
          <a:r>
            <a:rPr lang="en-US" altLang="zh-TW" sz="1600" b="1" spc="0" dirty="0">
              <a:latin typeface="標楷體" pitchFamily="65" charset="-120"/>
              <a:ea typeface="標楷體" pitchFamily="65" charset="-120"/>
            </a:rPr>
            <a:t>1998</a:t>
          </a:r>
        </a:p>
        <a:p>
          <a:pPr>
            <a:lnSpc>
              <a:spcPts val="1500"/>
            </a:lnSpc>
            <a:spcBef>
              <a:spcPct val="0"/>
            </a:spcBef>
            <a:spcAft>
              <a:spcPts val="0"/>
            </a:spcAft>
          </a:pPr>
          <a:r>
            <a:rPr lang="zh-TW" altLang="en-US" sz="1600" b="1" spc="0" dirty="0">
              <a:latin typeface="標楷體" pitchFamily="65" charset="-120"/>
              <a:ea typeface="標楷體" pitchFamily="65" charset="-120"/>
            </a:rPr>
            <a:t>家庭暴力防治法</a:t>
          </a:r>
          <a:endParaRPr lang="en-US" altLang="zh-TW" sz="1600" b="1" spc="0" dirty="0">
            <a:latin typeface="標楷體" pitchFamily="65" charset="-120"/>
            <a:ea typeface="標楷體" pitchFamily="65" charset="-120"/>
          </a:endParaRPr>
        </a:p>
      </dgm:t>
    </dgm:pt>
    <dgm:pt modelId="{E72CF1A0-56B2-4A7B-872A-6268F1CE782C}" type="parTrans" cxnId="{585BB30E-240D-48A9-9548-7C69325020DC}">
      <dgm:prSet/>
      <dgm:spPr/>
      <dgm:t>
        <a:bodyPr/>
        <a:lstStyle/>
        <a:p>
          <a:endParaRPr lang="zh-TW" altLang="en-US" sz="1600">
            <a:solidFill>
              <a:schemeClr val="tx1"/>
            </a:solidFill>
          </a:endParaRPr>
        </a:p>
      </dgm:t>
    </dgm:pt>
    <dgm:pt modelId="{F81571E5-075F-4993-99D4-30041FC2BF85}" type="sibTrans" cxnId="{585BB30E-240D-48A9-9548-7C69325020DC}">
      <dgm:prSet/>
      <dgm:spPr/>
      <dgm:t>
        <a:bodyPr/>
        <a:lstStyle/>
        <a:p>
          <a:endParaRPr lang="zh-TW" altLang="en-US" sz="1600">
            <a:solidFill>
              <a:schemeClr val="tx1"/>
            </a:solidFill>
          </a:endParaRPr>
        </a:p>
      </dgm:t>
    </dgm:pt>
    <dgm:pt modelId="{EA0FBEDE-666E-4C02-9C0C-CE744CD5E0A6}">
      <dgm:prSet phldrT="[文字]" custT="1"/>
      <dgm:spPr/>
      <dgm:t>
        <a:bodyPr/>
        <a:lstStyle/>
        <a:p>
          <a:r>
            <a:rPr lang="en-US" altLang="zh-TW" sz="1600" b="1">
              <a:latin typeface="標楷體" pitchFamily="65" charset="-120"/>
              <a:ea typeface="標楷體" pitchFamily="65" charset="-120"/>
            </a:rPr>
            <a:t>1997</a:t>
          </a:r>
        </a:p>
        <a:p>
          <a:r>
            <a:rPr lang="zh-TW" altLang="en-US" sz="1600" b="1">
              <a:latin typeface="標楷體" pitchFamily="65" charset="-120"/>
              <a:ea typeface="標楷體" pitchFamily="65" charset="-120"/>
            </a:rPr>
            <a:t>行政院婦女權益促進委員會</a:t>
          </a:r>
          <a:endParaRPr lang="en-US" altLang="zh-TW" sz="1600" b="1" dirty="0">
            <a:latin typeface="標楷體" pitchFamily="65" charset="-120"/>
            <a:ea typeface="標楷體" pitchFamily="65" charset="-120"/>
          </a:endParaRPr>
        </a:p>
      </dgm:t>
    </dgm:pt>
    <dgm:pt modelId="{3AF8A244-0EE5-438E-9029-D40907AE3D83}" type="parTrans" cxnId="{19196EAA-1F7D-4461-9535-F5017A786F3E}">
      <dgm:prSet/>
      <dgm:spPr/>
      <dgm:t>
        <a:bodyPr/>
        <a:lstStyle/>
        <a:p>
          <a:endParaRPr lang="zh-TW" altLang="en-US" sz="1600">
            <a:solidFill>
              <a:schemeClr val="tx1"/>
            </a:solidFill>
          </a:endParaRPr>
        </a:p>
      </dgm:t>
    </dgm:pt>
    <dgm:pt modelId="{36E04F03-4015-4170-A258-97EB21915544}" type="sibTrans" cxnId="{19196EAA-1F7D-4461-9535-F5017A786F3E}">
      <dgm:prSet/>
      <dgm:spPr/>
      <dgm:t>
        <a:bodyPr/>
        <a:lstStyle/>
        <a:p>
          <a:endParaRPr lang="zh-TW" altLang="en-US" sz="1600">
            <a:solidFill>
              <a:schemeClr val="tx1"/>
            </a:solidFill>
          </a:endParaRPr>
        </a:p>
      </dgm:t>
    </dgm:pt>
    <dgm:pt modelId="{BD64BF29-1762-4CC8-BC94-C8CC7B85A98F}">
      <dgm:prSet phldrT="[文字]" custT="1"/>
      <dgm:spPr/>
      <dgm:t>
        <a:bodyPr/>
        <a:lstStyle/>
        <a:p>
          <a:pPr>
            <a:lnSpc>
              <a:spcPct val="100000"/>
            </a:lnSpc>
          </a:pPr>
          <a:r>
            <a:rPr lang="en-US" altLang="zh-TW" sz="1600" b="1" dirty="0">
              <a:latin typeface="標楷體" pitchFamily="65" charset="-120"/>
              <a:ea typeface="標楷體" pitchFamily="65" charset="-120"/>
            </a:rPr>
            <a:t>2002</a:t>
          </a:r>
        </a:p>
        <a:p>
          <a:pPr>
            <a:lnSpc>
              <a:spcPct val="100000"/>
            </a:lnSpc>
          </a:pPr>
          <a:r>
            <a:rPr lang="zh-TW" altLang="en-US" sz="1600" b="1" dirty="0">
              <a:latin typeface="標楷體" pitchFamily="65" charset="-120"/>
              <a:ea typeface="標楷體" pitchFamily="65" charset="-120"/>
            </a:rPr>
            <a:t>性別工作平等法</a:t>
          </a:r>
          <a:endParaRPr lang="en-US" altLang="zh-TW" sz="1600" b="1" dirty="0">
            <a:latin typeface="標楷體" pitchFamily="65" charset="-120"/>
            <a:ea typeface="標楷體" pitchFamily="65" charset="-120"/>
          </a:endParaRPr>
        </a:p>
      </dgm:t>
    </dgm:pt>
    <dgm:pt modelId="{44DAC21B-36BE-4FBA-8790-CEF3228165F9}" type="parTrans" cxnId="{4981D971-0E4A-4105-ABF2-297B57113AF0}">
      <dgm:prSet/>
      <dgm:spPr/>
      <dgm:t>
        <a:bodyPr/>
        <a:lstStyle/>
        <a:p>
          <a:endParaRPr lang="zh-TW" altLang="en-US" sz="1600">
            <a:solidFill>
              <a:schemeClr val="tx1"/>
            </a:solidFill>
          </a:endParaRPr>
        </a:p>
      </dgm:t>
    </dgm:pt>
    <dgm:pt modelId="{7258F817-4B84-4575-AE83-B8DD02CC59D8}" type="sibTrans" cxnId="{4981D971-0E4A-4105-ABF2-297B57113AF0}">
      <dgm:prSet/>
      <dgm:spPr/>
      <dgm:t>
        <a:bodyPr/>
        <a:lstStyle/>
        <a:p>
          <a:endParaRPr lang="zh-TW" altLang="en-US" sz="1600">
            <a:solidFill>
              <a:schemeClr val="tx1"/>
            </a:solidFill>
          </a:endParaRPr>
        </a:p>
      </dgm:t>
    </dgm:pt>
    <dgm:pt modelId="{EAC2280F-C922-4A2A-8126-234869991036}">
      <dgm:prSet phldrT="[文字]" custT="1"/>
      <dgm:spPr>
        <a:solidFill>
          <a:srgbClr val="00B050"/>
        </a:solidFill>
      </dgm:spPr>
      <dgm:t>
        <a:bodyPr/>
        <a:lstStyle/>
        <a:p>
          <a:r>
            <a:rPr lang="en-US" altLang="zh-TW" sz="1600" b="1" dirty="0">
              <a:latin typeface="標楷體" pitchFamily="65" charset="-120"/>
              <a:ea typeface="標楷體" pitchFamily="65" charset="-120"/>
            </a:rPr>
            <a:t>2004</a:t>
          </a:r>
        </a:p>
        <a:p>
          <a:r>
            <a:rPr lang="zh-TW" altLang="en-US" sz="1600" b="1" dirty="0">
              <a:latin typeface="標楷體" pitchFamily="65" charset="-120"/>
              <a:ea typeface="標楷體" pitchFamily="65" charset="-120"/>
            </a:rPr>
            <a:t>性別平等教育法</a:t>
          </a:r>
          <a:endParaRPr lang="en-US" altLang="zh-TW" sz="1600" b="1" dirty="0">
            <a:latin typeface="標楷體" pitchFamily="65" charset="-120"/>
            <a:ea typeface="標楷體" pitchFamily="65" charset="-120"/>
          </a:endParaRPr>
        </a:p>
      </dgm:t>
    </dgm:pt>
    <dgm:pt modelId="{37B4F1F5-0E94-4093-8B90-A89B73A025D4}" type="parTrans" cxnId="{AC3C7E86-7598-4082-829B-1EDD034F12B4}">
      <dgm:prSet/>
      <dgm:spPr/>
      <dgm:t>
        <a:bodyPr/>
        <a:lstStyle/>
        <a:p>
          <a:endParaRPr lang="zh-TW" altLang="en-US" sz="1600">
            <a:solidFill>
              <a:schemeClr val="tx1"/>
            </a:solidFill>
          </a:endParaRPr>
        </a:p>
      </dgm:t>
    </dgm:pt>
    <dgm:pt modelId="{2B285200-34DB-46F7-AAA3-FE61006BBF9A}" type="sibTrans" cxnId="{AC3C7E86-7598-4082-829B-1EDD034F12B4}">
      <dgm:prSet/>
      <dgm:spPr/>
      <dgm:t>
        <a:bodyPr/>
        <a:lstStyle/>
        <a:p>
          <a:endParaRPr lang="zh-TW" altLang="en-US" sz="1600">
            <a:solidFill>
              <a:schemeClr val="tx1"/>
            </a:solidFill>
          </a:endParaRPr>
        </a:p>
      </dgm:t>
    </dgm:pt>
    <dgm:pt modelId="{C09ADEBA-BA01-4A6E-93EC-92DA6E5CB2D9}">
      <dgm:prSet phldrT="[文字]" custT="1"/>
      <dgm:spPr>
        <a:solidFill>
          <a:srgbClr val="7030A0"/>
        </a:solidFill>
      </dgm:spPr>
      <dgm:t>
        <a:bodyPr/>
        <a:lstStyle/>
        <a:p>
          <a:r>
            <a:rPr lang="en-US" altLang="zh-TW" sz="1600" b="1">
              <a:latin typeface="標楷體" pitchFamily="65" charset="-120"/>
              <a:ea typeface="標楷體" pitchFamily="65" charset="-120"/>
            </a:rPr>
            <a:t>2005</a:t>
          </a:r>
        </a:p>
        <a:p>
          <a:r>
            <a:rPr lang="zh-TW" altLang="en-US" sz="1600" b="1">
              <a:latin typeface="標楷體" pitchFamily="65" charset="-120"/>
              <a:ea typeface="標楷體" pitchFamily="65" charset="-120"/>
            </a:rPr>
            <a:t>性騷擾防治法</a:t>
          </a:r>
          <a:endParaRPr lang="en-US" altLang="zh-TW" sz="1600" b="1" dirty="0">
            <a:latin typeface="標楷體" pitchFamily="65" charset="-120"/>
            <a:ea typeface="標楷體" pitchFamily="65" charset="-120"/>
          </a:endParaRPr>
        </a:p>
      </dgm:t>
    </dgm:pt>
    <dgm:pt modelId="{A8E2A4ED-4AAD-4CF7-B273-E1475EBA8A9B}" type="parTrans" cxnId="{68CE6126-121B-4FCA-B404-440E37BFFF2D}">
      <dgm:prSet/>
      <dgm:spPr/>
      <dgm:t>
        <a:bodyPr/>
        <a:lstStyle/>
        <a:p>
          <a:endParaRPr lang="zh-TW" altLang="en-US" sz="1600">
            <a:solidFill>
              <a:schemeClr val="tx1"/>
            </a:solidFill>
          </a:endParaRPr>
        </a:p>
      </dgm:t>
    </dgm:pt>
    <dgm:pt modelId="{5D2C5BBE-19C4-46B5-A26C-4A89129B9817}" type="sibTrans" cxnId="{68CE6126-121B-4FCA-B404-440E37BFFF2D}">
      <dgm:prSet/>
      <dgm:spPr/>
      <dgm:t>
        <a:bodyPr/>
        <a:lstStyle/>
        <a:p>
          <a:endParaRPr lang="zh-TW" altLang="en-US" sz="1600">
            <a:solidFill>
              <a:schemeClr val="tx1"/>
            </a:solidFill>
          </a:endParaRPr>
        </a:p>
      </dgm:t>
    </dgm:pt>
    <dgm:pt modelId="{9F065802-DAD8-4591-BB18-A39322E16B55}">
      <dgm:prSet phldrT="[文字]" custT="1"/>
      <dgm:spPr/>
      <dgm:t>
        <a:bodyPr/>
        <a:lstStyle/>
        <a:p>
          <a:r>
            <a:rPr lang="en-US" altLang="zh-TW" sz="1600" b="1">
              <a:latin typeface="標楷體" pitchFamily="65" charset="-120"/>
              <a:ea typeface="標楷體" pitchFamily="65" charset="-120"/>
            </a:rPr>
            <a:t>2012</a:t>
          </a:r>
        </a:p>
        <a:p>
          <a:r>
            <a:rPr lang="zh-TW" altLang="en-US" sz="1600" b="1">
              <a:latin typeface="標楷體" pitchFamily="65" charset="-120"/>
              <a:ea typeface="標楷體" pitchFamily="65" charset="-120"/>
            </a:rPr>
            <a:t>行政院</a:t>
          </a:r>
          <a:r>
            <a:rPr lang="zh-TW" altLang="en-US" sz="1600" b="1" u="none">
              <a:latin typeface="標楷體" pitchFamily="65" charset="-120"/>
              <a:ea typeface="標楷體" pitchFamily="65" charset="-120"/>
            </a:rPr>
            <a:t>性別平等會</a:t>
          </a:r>
          <a:endParaRPr lang="en-US" altLang="zh-TW" sz="1600" b="1" u="none" dirty="0">
            <a:latin typeface="標楷體" pitchFamily="65" charset="-120"/>
            <a:ea typeface="標楷體" pitchFamily="65" charset="-120"/>
          </a:endParaRPr>
        </a:p>
      </dgm:t>
    </dgm:pt>
    <dgm:pt modelId="{E03D49FB-252C-4EC2-861D-9271BC165E99}" type="parTrans" cxnId="{FEFFEE18-5030-40E1-8774-8DAD25B79EAC}">
      <dgm:prSet/>
      <dgm:spPr/>
      <dgm:t>
        <a:bodyPr/>
        <a:lstStyle/>
        <a:p>
          <a:endParaRPr lang="zh-TW" altLang="en-US" sz="1600">
            <a:solidFill>
              <a:schemeClr val="tx1"/>
            </a:solidFill>
          </a:endParaRPr>
        </a:p>
      </dgm:t>
    </dgm:pt>
    <dgm:pt modelId="{EFAFE9F5-3C70-4164-8554-73A0909D741D}" type="sibTrans" cxnId="{FEFFEE18-5030-40E1-8774-8DAD25B79EAC}">
      <dgm:prSet/>
      <dgm:spPr/>
      <dgm:t>
        <a:bodyPr/>
        <a:lstStyle/>
        <a:p>
          <a:endParaRPr lang="zh-TW" altLang="en-US" sz="1600">
            <a:solidFill>
              <a:schemeClr val="tx1"/>
            </a:solidFill>
          </a:endParaRPr>
        </a:p>
      </dgm:t>
    </dgm:pt>
    <dgm:pt modelId="{802BF33E-E8B6-47CA-B5DB-B68191004EBF}">
      <dgm:prSet phldrT="[文字]" custT="1"/>
      <dgm:spPr/>
      <dgm:t>
        <a:bodyPr/>
        <a:lstStyle/>
        <a:p>
          <a:r>
            <a:rPr lang="en-US" altLang="zh-TW" sz="1600" b="1">
              <a:latin typeface="標楷體" pitchFamily="65" charset="-120"/>
              <a:ea typeface="標楷體" pitchFamily="65" charset="-120"/>
            </a:rPr>
            <a:t>2009</a:t>
          </a:r>
        </a:p>
        <a:p>
          <a:r>
            <a:rPr lang="zh-TW" altLang="zh-TW" sz="1600" b="1">
              <a:latin typeface="標楷體" pitchFamily="65" charset="-120"/>
              <a:ea typeface="標楷體" pitchFamily="65" charset="-120"/>
            </a:rPr>
            <a:t>人口販運防制法</a:t>
          </a:r>
          <a:endParaRPr lang="en-US" altLang="zh-TW" sz="1600" b="1" dirty="0">
            <a:latin typeface="標楷體" pitchFamily="65" charset="-120"/>
            <a:ea typeface="標楷體" pitchFamily="65" charset="-120"/>
          </a:endParaRPr>
        </a:p>
      </dgm:t>
    </dgm:pt>
    <dgm:pt modelId="{01289D69-30FF-41A8-B244-B9565C0C2AF9}" type="parTrans" cxnId="{3DC1BDA9-9156-4D17-A776-B9A5FEE902A7}">
      <dgm:prSet/>
      <dgm:spPr/>
      <dgm:t>
        <a:bodyPr/>
        <a:lstStyle/>
        <a:p>
          <a:endParaRPr lang="zh-TW" altLang="en-US" sz="1600">
            <a:solidFill>
              <a:schemeClr val="tx1"/>
            </a:solidFill>
          </a:endParaRPr>
        </a:p>
      </dgm:t>
    </dgm:pt>
    <dgm:pt modelId="{03ECCD8D-BCA8-4F1F-A98E-65D9A9333EF0}" type="sibTrans" cxnId="{3DC1BDA9-9156-4D17-A776-B9A5FEE902A7}">
      <dgm:prSet/>
      <dgm:spPr/>
      <dgm:t>
        <a:bodyPr/>
        <a:lstStyle/>
        <a:p>
          <a:endParaRPr lang="zh-TW" altLang="en-US" sz="1600">
            <a:solidFill>
              <a:schemeClr val="tx1"/>
            </a:solidFill>
          </a:endParaRPr>
        </a:p>
      </dgm:t>
    </dgm:pt>
    <dgm:pt modelId="{5E5E0D76-0EFB-413E-91E2-10FBE7991550}" type="pres">
      <dgm:prSet presAssocID="{96C6BE89-4B8D-49DE-AEA7-D1A5B8E63D56}" presName="CompostProcess" presStyleCnt="0">
        <dgm:presLayoutVars>
          <dgm:dir/>
          <dgm:resizeHandles val="exact"/>
        </dgm:presLayoutVars>
      </dgm:prSet>
      <dgm:spPr/>
      <dgm:t>
        <a:bodyPr/>
        <a:lstStyle/>
        <a:p>
          <a:endParaRPr lang="zh-TW" altLang="en-US"/>
        </a:p>
      </dgm:t>
    </dgm:pt>
    <dgm:pt modelId="{A7C9E0D8-B40B-46C8-BBFC-BD5D9AD1A17C}" type="pres">
      <dgm:prSet presAssocID="{96C6BE89-4B8D-49DE-AEA7-D1A5B8E63D56}" presName="arrow" presStyleLbl="bgShp" presStyleIdx="0" presStyleCnt="1" custScaleX="101201" custScaleY="87853" custLinFactNeighborX="5190" custLinFactNeighborY="-9116"/>
      <dgm:spPr>
        <a:prstGeom prst="rightArrow">
          <a:avLst/>
        </a:prstGeom>
      </dgm:spPr>
    </dgm:pt>
    <dgm:pt modelId="{E6EC9681-6440-46B4-904A-1E17DCC05723}" type="pres">
      <dgm:prSet presAssocID="{96C6BE89-4B8D-49DE-AEA7-D1A5B8E63D56}" presName="linearProcess" presStyleCnt="0"/>
      <dgm:spPr/>
    </dgm:pt>
    <dgm:pt modelId="{1A621BC9-E670-4743-8121-D2B1A011B7BF}" type="pres">
      <dgm:prSet presAssocID="{8E533A0E-4F46-46CC-8B47-4C6DB550C836}" presName="textNode" presStyleLbl="node1" presStyleIdx="0" presStyleCnt="16" custScaleX="184748" custScaleY="90023" custLinFactX="1581806" custLinFactNeighborX="1600000" custLinFactNeighborY="-79988">
        <dgm:presLayoutVars>
          <dgm:bulletEnabled val="1"/>
        </dgm:presLayoutVars>
      </dgm:prSet>
      <dgm:spPr>
        <a:prstGeom prst="foldedCorner">
          <a:avLst/>
        </a:prstGeom>
      </dgm:spPr>
      <dgm:t>
        <a:bodyPr/>
        <a:lstStyle/>
        <a:p>
          <a:endParaRPr lang="zh-TW" altLang="en-US"/>
        </a:p>
      </dgm:t>
    </dgm:pt>
    <dgm:pt modelId="{7BFB9B17-66D3-4CFD-AEED-5C7B2150DD83}" type="pres">
      <dgm:prSet presAssocID="{2A5121BE-A6C8-4241-AD0E-22F4F581E6F9}" presName="sibTrans" presStyleCnt="0"/>
      <dgm:spPr/>
    </dgm:pt>
    <dgm:pt modelId="{09D4CB6D-E0BB-454A-98E8-9FD699BA4B6D}" type="pres">
      <dgm:prSet presAssocID="{8DD0B717-7381-4532-BB27-8BDC390FD9B2}" presName="textNode" presStyleLbl="node1" presStyleIdx="1" presStyleCnt="16" custScaleX="215022" custScaleY="93941" custLinFactX="1945026" custLinFactNeighborX="2000000" custLinFactNeighborY="24783">
        <dgm:presLayoutVars>
          <dgm:bulletEnabled val="1"/>
        </dgm:presLayoutVars>
      </dgm:prSet>
      <dgm:spPr>
        <a:prstGeom prst="foldedCorner">
          <a:avLst/>
        </a:prstGeom>
      </dgm:spPr>
      <dgm:t>
        <a:bodyPr/>
        <a:lstStyle/>
        <a:p>
          <a:endParaRPr lang="zh-TW" altLang="en-US"/>
        </a:p>
      </dgm:t>
    </dgm:pt>
    <dgm:pt modelId="{70A40428-15A5-4357-A34D-99C64945A83B}" type="pres">
      <dgm:prSet presAssocID="{1ADF60BF-C659-4676-BC0F-BFA250FEEFB8}" presName="sibTrans" presStyleCnt="0"/>
      <dgm:spPr/>
    </dgm:pt>
    <dgm:pt modelId="{13BBED6A-A571-42BD-9D94-59C8025DF8A9}" type="pres">
      <dgm:prSet presAssocID="{DFEE131E-C3AE-40B7-9C19-4BA345293A41}" presName="textNode" presStyleLbl="node1" presStyleIdx="2" presStyleCnt="16" custScaleX="184748" custScaleY="90023" custLinFactX="1405193" custLinFactNeighborX="1500000" custLinFactNeighborY="-83100">
        <dgm:presLayoutVars>
          <dgm:bulletEnabled val="1"/>
        </dgm:presLayoutVars>
      </dgm:prSet>
      <dgm:spPr>
        <a:prstGeom prst="foldedCorner">
          <a:avLst/>
        </a:prstGeom>
      </dgm:spPr>
      <dgm:t>
        <a:bodyPr/>
        <a:lstStyle/>
        <a:p>
          <a:endParaRPr lang="zh-TW" altLang="en-US"/>
        </a:p>
      </dgm:t>
    </dgm:pt>
    <dgm:pt modelId="{FD54E967-7192-4D34-81D0-04001302A457}" type="pres">
      <dgm:prSet presAssocID="{78773D51-5B52-4928-8930-62F08258AB91}" presName="sibTrans" presStyleCnt="0"/>
      <dgm:spPr/>
    </dgm:pt>
    <dgm:pt modelId="{C8743EA1-F512-4161-B3D6-3A53E034D354}" type="pres">
      <dgm:prSet presAssocID="{E844937D-6AE3-42B9-A6F4-352684760160}" presName="textNode" presStyleLbl="node1" presStyleIdx="3" presStyleCnt="16" custScaleX="184748" custScaleY="90023" custLinFactX="1344999" custLinFactNeighborX="1400000" custLinFactNeighborY="22824">
        <dgm:presLayoutVars>
          <dgm:bulletEnabled val="1"/>
        </dgm:presLayoutVars>
      </dgm:prSet>
      <dgm:spPr>
        <a:prstGeom prst="foldedCorner">
          <a:avLst/>
        </a:prstGeom>
      </dgm:spPr>
      <dgm:t>
        <a:bodyPr/>
        <a:lstStyle/>
        <a:p>
          <a:endParaRPr lang="zh-TW" altLang="en-US"/>
        </a:p>
      </dgm:t>
    </dgm:pt>
    <dgm:pt modelId="{7ACADD02-D007-40A3-8A2B-7E073DBF2E2D}" type="pres">
      <dgm:prSet presAssocID="{53B09638-A70D-4392-B49B-C7FB1D1F4989}" presName="sibTrans" presStyleCnt="0"/>
      <dgm:spPr/>
    </dgm:pt>
    <dgm:pt modelId="{C6C07571-715A-4644-8856-87B97D2A5863}" type="pres">
      <dgm:prSet presAssocID="{24F65596-EC30-4917-948C-E5531246DAC7}" presName="textNode" presStyleLbl="node1" presStyleIdx="4" presStyleCnt="16" custScaleX="184748" custScaleY="90023" custLinFactX="671748" custLinFactNeighborX="700000" custLinFactNeighborY="24043">
        <dgm:presLayoutVars>
          <dgm:bulletEnabled val="1"/>
        </dgm:presLayoutVars>
      </dgm:prSet>
      <dgm:spPr>
        <a:prstGeom prst="foldedCorner">
          <a:avLst/>
        </a:prstGeom>
      </dgm:spPr>
      <dgm:t>
        <a:bodyPr/>
        <a:lstStyle/>
        <a:p>
          <a:endParaRPr lang="zh-TW" altLang="en-US"/>
        </a:p>
      </dgm:t>
    </dgm:pt>
    <dgm:pt modelId="{92863B8C-2CF7-44C1-BDA0-536CD4808583}" type="pres">
      <dgm:prSet presAssocID="{AECC69ED-973D-4495-98A9-D45CCFFCEAEF}" presName="sibTrans" presStyleCnt="0"/>
      <dgm:spPr/>
    </dgm:pt>
    <dgm:pt modelId="{BCA7B69C-2817-4C4D-810F-C4F6F9FBDF76}" type="pres">
      <dgm:prSet presAssocID="{A1018861-FBB4-429D-B8DD-93391D03DEC6}" presName="textNode" presStyleLbl="node1" presStyleIdx="5" presStyleCnt="16" custScaleX="184748" custScaleY="90023" custLinFactX="112497" custLinFactNeighborX="200000" custLinFactNeighborY="-83100">
        <dgm:presLayoutVars>
          <dgm:bulletEnabled val="1"/>
        </dgm:presLayoutVars>
      </dgm:prSet>
      <dgm:spPr>
        <a:prstGeom prst="foldedCorner">
          <a:avLst/>
        </a:prstGeom>
      </dgm:spPr>
      <dgm:t>
        <a:bodyPr/>
        <a:lstStyle/>
        <a:p>
          <a:endParaRPr lang="zh-TW" altLang="en-US"/>
        </a:p>
      </dgm:t>
    </dgm:pt>
    <dgm:pt modelId="{D08EDECE-3806-40F6-841F-D9640083E997}" type="pres">
      <dgm:prSet presAssocID="{1902BB15-C5A6-4F00-870D-A78CF695DF9F}" presName="sibTrans" presStyleCnt="0"/>
      <dgm:spPr/>
    </dgm:pt>
    <dgm:pt modelId="{93449851-C4F4-44CA-9351-F5773A238690}" type="pres">
      <dgm:prSet presAssocID="{54164FA9-6054-4C44-9F28-391AE3BBA751}" presName="textNode" presStyleLbl="node1" presStyleIdx="6" presStyleCnt="16" custScaleX="184748" custScaleY="90023" custLinFactX="-300000" custLinFactNeighborX="-391379" custLinFactNeighborY="-83100">
        <dgm:presLayoutVars>
          <dgm:bulletEnabled val="1"/>
        </dgm:presLayoutVars>
      </dgm:prSet>
      <dgm:spPr>
        <a:prstGeom prst="foldedCorner">
          <a:avLst/>
        </a:prstGeom>
      </dgm:spPr>
      <dgm:t>
        <a:bodyPr/>
        <a:lstStyle/>
        <a:p>
          <a:endParaRPr lang="zh-TW" altLang="en-US"/>
        </a:p>
      </dgm:t>
    </dgm:pt>
    <dgm:pt modelId="{1D0A0178-CB0D-414B-9A54-31CB2B740B24}" type="pres">
      <dgm:prSet presAssocID="{956717D1-0ECA-4B16-BBF2-93302BD7BA5E}" presName="sibTrans" presStyleCnt="0"/>
      <dgm:spPr/>
    </dgm:pt>
    <dgm:pt modelId="{B0682970-BE9C-4D42-B6C5-35DD19F6E3FB}" type="pres">
      <dgm:prSet presAssocID="{4501426C-BF8E-4F6C-B1BA-73BF10F4B686}" presName="textNode" presStyleLbl="node1" presStyleIdx="7" presStyleCnt="16" custScaleX="206200" custScaleY="90023" custLinFactX="-851290" custLinFactNeighborX="-900000" custLinFactNeighborY="24043">
        <dgm:presLayoutVars>
          <dgm:bulletEnabled val="1"/>
        </dgm:presLayoutVars>
      </dgm:prSet>
      <dgm:spPr>
        <a:prstGeom prst="foldedCorner">
          <a:avLst/>
        </a:prstGeom>
      </dgm:spPr>
      <dgm:t>
        <a:bodyPr/>
        <a:lstStyle/>
        <a:p>
          <a:endParaRPr lang="zh-TW" altLang="en-US"/>
        </a:p>
      </dgm:t>
    </dgm:pt>
    <dgm:pt modelId="{859C8B03-C36E-4363-868E-A2212153C4ED}" type="pres">
      <dgm:prSet presAssocID="{32E6DCE1-9E4D-4594-95C3-745DE6A73380}" presName="sibTrans" presStyleCnt="0"/>
      <dgm:spPr/>
    </dgm:pt>
    <dgm:pt modelId="{F5C58558-045E-4BEC-A4CB-86ADACBDF160}" type="pres">
      <dgm:prSet presAssocID="{C8C0B832-801D-407C-BE89-5BB6AA10BA5E}" presName="textNode" presStyleLbl="node1" presStyleIdx="8" presStyleCnt="16" custScaleX="184748" custScaleY="90023" custLinFactX="-896135" custLinFactNeighborX="-900000" custLinFactNeighborY="-83100">
        <dgm:presLayoutVars>
          <dgm:bulletEnabled val="1"/>
        </dgm:presLayoutVars>
      </dgm:prSet>
      <dgm:spPr>
        <a:prstGeom prst="foldedCorner">
          <a:avLst/>
        </a:prstGeom>
      </dgm:spPr>
      <dgm:t>
        <a:bodyPr/>
        <a:lstStyle/>
        <a:p>
          <a:endParaRPr lang="zh-TW" altLang="en-US"/>
        </a:p>
      </dgm:t>
    </dgm:pt>
    <dgm:pt modelId="{CD6A6A85-0F26-4709-AA50-9152F88A3D77}" type="pres">
      <dgm:prSet presAssocID="{A4C03335-99B9-4AA2-8F90-5C06EFBE1ADE}" presName="sibTrans" presStyleCnt="0"/>
      <dgm:spPr/>
    </dgm:pt>
    <dgm:pt modelId="{BF34B5FE-5396-4C00-96B8-973FA4D29D01}" type="pres">
      <dgm:prSet presAssocID="{C7C2275D-3CEB-4014-BAC5-8795221B1EFC}" presName="textNode" presStyleLbl="node1" presStyleIdx="9" presStyleCnt="16" custScaleX="184748" custScaleY="90023" custLinFactX="-945721" custLinFactNeighborX="-1000000" custLinFactNeighborY="24043">
        <dgm:presLayoutVars>
          <dgm:bulletEnabled val="1"/>
        </dgm:presLayoutVars>
      </dgm:prSet>
      <dgm:spPr>
        <a:prstGeom prst="foldedCorner">
          <a:avLst/>
        </a:prstGeom>
      </dgm:spPr>
      <dgm:t>
        <a:bodyPr/>
        <a:lstStyle/>
        <a:p>
          <a:endParaRPr lang="zh-TW" altLang="en-US"/>
        </a:p>
      </dgm:t>
    </dgm:pt>
    <dgm:pt modelId="{25544304-C58C-4C64-8845-C7CA6E5C8334}" type="pres">
      <dgm:prSet presAssocID="{F81571E5-075F-4993-99D4-30041FC2BF85}" presName="sibTrans" presStyleCnt="0"/>
      <dgm:spPr/>
    </dgm:pt>
    <dgm:pt modelId="{E4EA8CC6-1C80-4FDA-A127-03EA0D2570F0}" type="pres">
      <dgm:prSet presAssocID="{EA0FBEDE-666E-4C02-9C0C-CE744CD5E0A6}" presName="textNode" presStyleLbl="node1" presStyleIdx="10" presStyleCnt="16" custScaleX="184748" custScaleY="90023" custLinFactX="-1489737" custLinFactNeighborX="-1500000" custLinFactNeighborY="-83100">
        <dgm:presLayoutVars>
          <dgm:bulletEnabled val="1"/>
        </dgm:presLayoutVars>
      </dgm:prSet>
      <dgm:spPr>
        <a:prstGeom prst="foldedCorner">
          <a:avLst/>
        </a:prstGeom>
      </dgm:spPr>
      <dgm:t>
        <a:bodyPr/>
        <a:lstStyle/>
        <a:p>
          <a:endParaRPr lang="zh-TW" altLang="en-US"/>
        </a:p>
      </dgm:t>
    </dgm:pt>
    <dgm:pt modelId="{92802E1F-81C8-43F2-B14F-94F7D7D76F02}" type="pres">
      <dgm:prSet presAssocID="{36E04F03-4015-4170-A258-97EB21915544}" presName="sibTrans" presStyleCnt="0"/>
      <dgm:spPr/>
    </dgm:pt>
    <dgm:pt modelId="{43F941B6-9EDA-4894-80A5-E3E8876055BD}" type="pres">
      <dgm:prSet presAssocID="{BD64BF29-1762-4CC8-BC94-C8CC7B85A98F}" presName="textNode" presStyleLbl="node1" presStyleIdx="11" presStyleCnt="16" custScaleX="184748" custScaleY="90023" custLinFactX="-1046057" custLinFactNeighborX="-1100000" custLinFactNeighborY="24043">
        <dgm:presLayoutVars>
          <dgm:bulletEnabled val="1"/>
        </dgm:presLayoutVars>
      </dgm:prSet>
      <dgm:spPr>
        <a:prstGeom prst="foldedCorner">
          <a:avLst/>
        </a:prstGeom>
      </dgm:spPr>
      <dgm:t>
        <a:bodyPr/>
        <a:lstStyle/>
        <a:p>
          <a:endParaRPr lang="zh-TW" altLang="en-US"/>
        </a:p>
      </dgm:t>
    </dgm:pt>
    <dgm:pt modelId="{CD3C50DA-3C6B-4CE7-82D1-FEC1C600374D}" type="pres">
      <dgm:prSet presAssocID="{7258F817-4B84-4575-AE83-B8DD02CC59D8}" presName="sibTrans" presStyleCnt="0"/>
      <dgm:spPr/>
    </dgm:pt>
    <dgm:pt modelId="{C62D23D7-E9F4-4F72-AD5B-0D7EC829B246}" type="pres">
      <dgm:prSet presAssocID="{EAC2280F-C922-4A2A-8126-234869991036}" presName="textNode" presStyleLbl="node1" presStyleIdx="12" presStyleCnt="16" custScaleX="184748" custScaleY="90023" custLinFactX="-954492" custLinFactNeighborX="-1000000" custLinFactNeighborY="24043">
        <dgm:presLayoutVars>
          <dgm:bulletEnabled val="1"/>
        </dgm:presLayoutVars>
      </dgm:prSet>
      <dgm:spPr>
        <a:prstGeom prst="foldedCorner">
          <a:avLst/>
        </a:prstGeom>
      </dgm:spPr>
      <dgm:t>
        <a:bodyPr/>
        <a:lstStyle/>
        <a:p>
          <a:endParaRPr lang="zh-TW" altLang="en-US"/>
        </a:p>
      </dgm:t>
    </dgm:pt>
    <dgm:pt modelId="{A76EC355-F97C-4320-BF22-F88099816238}" type="pres">
      <dgm:prSet presAssocID="{2B285200-34DB-46F7-AAA3-FE61006BBF9A}" presName="sibTrans" presStyleCnt="0"/>
      <dgm:spPr/>
    </dgm:pt>
    <dgm:pt modelId="{6EC211D9-77BF-484A-8FC3-D3054894DFCA}" type="pres">
      <dgm:prSet presAssocID="{C09ADEBA-BA01-4A6E-93EC-92DA6E5CB2D9}" presName="textNode" presStyleLbl="node1" presStyleIdx="13" presStyleCnt="16" custScaleX="184748" custScaleY="90023" custLinFactX="-989174" custLinFactNeighborX="-1000000" custLinFactNeighborY="-83100">
        <dgm:presLayoutVars>
          <dgm:bulletEnabled val="1"/>
        </dgm:presLayoutVars>
      </dgm:prSet>
      <dgm:spPr>
        <a:prstGeom prst="foldedCorner">
          <a:avLst/>
        </a:prstGeom>
      </dgm:spPr>
      <dgm:t>
        <a:bodyPr/>
        <a:lstStyle/>
        <a:p>
          <a:endParaRPr lang="zh-TW" altLang="en-US"/>
        </a:p>
      </dgm:t>
    </dgm:pt>
    <dgm:pt modelId="{6A548930-2835-4689-91CA-DB4467BF52F1}" type="pres">
      <dgm:prSet presAssocID="{5D2C5BBE-19C4-46B5-A26C-4A89129B9817}" presName="sibTrans" presStyleCnt="0"/>
      <dgm:spPr/>
    </dgm:pt>
    <dgm:pt modelId="{E565F034-24C1-41BB-A026-CB060240389F}" type="pres">
      <dgm:prSet presAssocID="{9F065802-DAD8-4591-BB18-A39322E16B55}" presName="textNode" presStyleLbl="node1" presStyleIdx="14" presStyleCnt="16" custScaleX="221855" custScaleY="90105" custLinFactX="-361652" custLinFactNeighborX="-400000" custLinFactNeighborY="-87699">
        <dgm:presLayoutVars>
          <dgm:bulletEnabled val="1"/>
        </dgm:presLayoutVars>
      </dgm:prSet>
      <dgm:spPr>
        <a:prstGeom prst="foldedCorner">
          <a:avLst/>
        </a:prstGeom>
      </dgm:spPr>
      <dgm:t>
        <a:bodyPr/>
        <a:lstStyle/>
        <a:p>
          <a:endParaRPr lang="zh-TW" altLang="en-US"/>
        </a:p>
      </dgm:t>
    </dgm:pt>
    <dgm:pt modelId="{6ECFE3E2-AE7F-46C2-9822-1EADC8353B08}" type="pres">
      <dgm:prSet presAssocID="{EFAFE9F5-3C70-4164-8554-73A0909D741D}" presName="sibTrans" presStyleCnt="0"/>
      <dgm:spPr/>
    </dgm:pt>
    <dgm:pt modelId="{E7A4C3F7-A638-4C87-BE73-8DFC5E7A62E3}" type="pres">
      <dgm:prSet presAssocID="{802BF33E-E8B6-47CA-B5DB-B68191004EBF}" presName="textNode" presStyleLbl="node1" presStyleIdx="15" presStyleCnt="16" custScaleX="184748" custScaleY="90023" custLinFactX="-1007523" custLinFactNeighborX="-1100000" custLinFactNeighborY="24043">
        <dgm:presLayoutVars>
          <dgm:bulletEnabled val="1"/>
        </dgm:presLayoutVars>
      </dgm:prSet>
      <dgm:spPr>
        <a:prstGeom prst="foldedCorner">
          <a:avLst/>
        </a:prstGeom>
      </dgm:spPr>
      <dgm:t>
        <a:bodyPr/>
        <a:lstStyle/>
        <a:p>
          <a:endParaRPr lang="zh-TW" altLang="en-US"/>
        </a:p>
      </dgm:t>
    </dgm:pt>
  </dgm:ptLst>
  <dgm:cxnLst>
    <dgm:cxn modelId="{9606AE84-69A8-4A1D-9219-CC2076507038}" type="presOf" srcId="{EA0FBEDE-666E-4C02-9C0C-CE744CD5E0A6}" destId="{E4EA8CC6-1C80-4FDA-A127-03EA0D2570F0}" srcOrd="0" destOrd="0" presId="urn:microsoft.com/office/officeart/2005/8/layout/hProcess9"/>
    <dgm:cxn modelId="{D6A84634-F875-42FD-9B27-48F66BA2D7B9}" srcId="{96C6BE89-4B8D-49DE-AEA7-D1A5B8E63D56}" destId="{4501426C-BF8E-4F6C-B1BA-73BF10F4B686}" srcOrd="7" destOrd="0" parTransId="{13E19586-2A93-4109-9609-64E3BF2B7496}" sibTransId="{32E6DCE1-9E4D-4594-95C3-745DE6A73380}"/>
    <dgm:cxn modelId="{4981D971-0E4A-4105-ABF2-297B57113AF0}" srcId="{96C6BE89-4B8D-49DE-AEA7-D1A5B8E63D56}" destId="{BD64BF29-1762-4CC8-BC94-C8CC7B85A98F}" srcOrd="11" destOrd="0" parTransId="{44DAC21B-36BE-4FBA-8790-CEF3228165F9}" sibTransId="{7258F817-4B84-4575-AE83-B8DD02CC59D8}"/>
    <dgm:cxn modelId="{E4968E25-C875-4AF7-924B-7659D8892CFE}" type="presOf" srcId="{54164FA9-6054-4C44-9F28-391AE3BBA751}" destId="{93449851-C4F4-44CA-9351-F5773A238690}" srcOrd="0" destOrd="0" presId="urn:microsoft.com/office/officeart/2005/8/layout/hProcess9"/>
    <dgm:cxn modelId="{2577E3AA-E611-4EEF-95D9-E1E961983AA7}" srcId="{96C6BE89-4B8D-49DE-AEA7-D1A5B8E63D56}" destId="{24F65596-EC30-4917-948C-E5531246DAC7}" srcOrd="4" destOrd="0" parTransId="{FAD497DB-09AC-42A9-9417-8E1C97BE00BF}" sibTransId="{AECC69ED-973D-4495-98A9-D45CCFFCEAEF}"/>
    <dgm:cxn modelId="{CEE0C6F9-1827-4CE7-B236-3A807FD28627}" srcId="{96C6BE89-4B8D-49DE-AEA7-D1A5B8E63D56}" destId="{DFEE131E-C3AE-40B7-9C19-4BA345293A41}" srcOrd="2" destOrd="0" parTransId="{F701970F-0E85-479C-9C26-87D80BAB74A4}" sibTransId="{78773D51-5B52-4928-8930-62F08258AB91}"/>
    <dgm:cxn modelId="{AC3C7E86-7598-4082-829B-1EDD034F12B4}" srcId="{96C6BE89-4B8D-49DE-AEA7-D1A5B8E63D56}" destId="{EAC2280F-C922-4A2A-8126-234869991036}" srcOrd="12" destOrd="0" parTransId="{37B4F1F5-0E94-4093-8B90-A89B73A025D4}" sibTransId="{2B285200-34DB-46F7-AAA3-FE61006BBF9A}"/>
    <dgm:cxn modelId="{F73B2072-2E68-4690-8E8E-1A3731EC0518}" type="presOf" srcId="{EAC2280F-C922-4A2A-8126-234869991036}" destId="{C62D23D7-E9F4-4F72-AD5B-0D7EC829B246}" srcOrd="0" destOrd="0" presId="urn:microsoft.com/office/officeart/2005/8/layout/hProcess9"/>
    <dgm:cxn modelId="{4F6DC659-8639-4466-9874-71FDB89AB457}" type="presOf" srcId="{A1018861-FBB4-429D-B8DD-93391D03DEC6}" destId="{BCA7B69C-2817-4C4D-810F-C4F6F9FBDF76}" srcOrd="0" destOrd="0" presId="urn:microsoft.com/office/officeart/2005/8/layout/hProcess9"/>
    <dgm:cxn modelId="{585BB30E-240D-48A9-9548-7C69325020DC}" srcId="{96C6BE89-4B8D-49DE-AEA7-D1A5B8E63D56}" destId="{C7C2275D-3CEB-4014-BAC5-8795221B1EFC}" srcOrd="9" destOrd="0" parTransId="{E72CF1A0-56B2-4A7B-872A-6268F1CE782C}" sibTransId="{F81571E5-075F-4993-99D4-30041FC2BF85}"/>
    <dgm:cxn modelId="{C6DB208E-7C85-44CE-A07C-16CBBEBB007A}" type="presOf" srcId="{E844937D-6AE3-42B9-A6F4-352684760160}" destId="{C8743EA1-F512-4161-B3D6-3A53E034D354}" srcOrd="0" destOrd="0" presId="urn:microsoft.com/office/officeart/2005/8/layout/hProcess9"/>
    <dgm:cxn modelId="{6D4E73F2-1EB2-4AE9-92E3-C64803773FA4}" type="presOf" srcId="{9F065802-DAD8-4591-BB18-A39322E16B55}" destId="{E565F034-24C1-41BB-A026-CB060240389F}" srcOrd="0" destOrd="0" presId="urn:microsoft.com/office/officeart/2005/8/layout/hProcess9"/>
    <dgm:cxn modelId="{C63418CF-CED4-43AB-87AB-FA387876BA75}" srcId="{96C6BE89-4B8D-49DE-AEA7-D1A5B8E63D56}" destId="{8E533A0E-4F46-46CC-8B47-4C6DB550C836}" srcOrd="0" destOrd="0" parTransId="{2998CB0F-3FD1-4A2A-942F-56C47F6393DE}" sibTransId="{2A5121BE-A6C8-4241-AD0E-22F4F581E6F9}"/>
    <dgm:cxn modelId="{FF42E459-193E-4E56-976A-97FABBC1B166}" type="presOf" srcId="{802BF33E-E8B6-47CA-B5DB-B68191004EBF}" destId="{E7A4C3F7-A638-4C87-BE73-8DFC5E7A62E3}" srcOrd="0" destOrd="0" presId="urn:microsoft.com/office/officeart/2005/8/layout/hProcess9"/>
    <dgm:cxn modelId="{19196EAA-1F7D-4461-9535-F5017A786F3E}" srcId="{96C6BE89-4B8D-49DE-AEA7-D1A5B8E63D56}" destId="{EA0FBEDE-666E-4C02-9C0C-CE744CD5E0A6}" srcOrd="10" destOrd="0" parTransId="{3AF8A244-0EE5-438E-9029-D40907AE3D83}" sibTransId="{36E04F03-4015-4170-A258-97EB21915544}"/>
    <dgm:cxn modelId="{19F288FA-7DA0-4E26-AF3A-0420C81A7964}" srcId="{96C6BE89-4B8D-49DE-AEA7-D1A5B8E63D56}" destId="{8DD0B717-7381-4532-BB27-8BDC390FD9B2}" srcOrd="1" destOrd="0" parTransId="{B396968B-00C1-4EC6-BD13-3C044C4A19D9}" sibTransId="{1ADF60BF-C659-4676-BC0F-BFA250FEEFB8}"/>
    <dgm:cxn modelId="{4A99B810-0A75-4313-A9CD-4C5E92CFDEF1}" srcId="{96C6BE89-4B8D-49DE-AEA7-D1A5B8E63D56}" destId="{54164FA9-6054-4C44-9F28-391AE3BBA751}" srcOrd="6" destOrd="0" parTransId="{D860B0C3-945B-4E8C-9E43-F0F6F1618106}" sibTransId="{956717D1-0ECA-4B16-BBF2-93302BD7BA5E}"/>
    <dgm:cxn modelId="{A06BDBC2-C7E8-49C3-B226-63265FDD6317}" type="presOf" srcId="{C7C2275D-3CEB-4014-BAC5-8795221B1EFC}" destId="{BF34B5FE-5396-4C00-96B8-973FA4D29D01}" srcOrd="0" destOrd="0" presId="urn:microsoft.com/office/officeart/2005/8/layout/hProcess9"/>
    <dgm:cxn modelId="{BDB8C2D9-7BDB-449C-8681-F70D941FBAFA}" type="presOf" srcId="{BD64BF29-1762-4CC8-BC94-C8CC7B85A98F}" destId="{43F941B6-9EDA-4894-80A5-E3E8876055BD}" srcOrd="0" destOrd="0" presId="urn:microsoft.com/office/officeart/2005/8/layout/hProcess9"/>
    <dgm:cxn modelId="{FEFFEE18-5030-40E1-8774-8DAD25B79EAC}" srcId="{96C6BE89-4B8D-49DE-AEA7-D1A5B8E63D56}" destId="{9F065802-DAD8-4591-BB18-A39322E16B55}" srcOrd="14" destOrd="0" parTransId="{E03D49FB-252C-4EC2-861D-9271BC165E99}" sibTransId="{EFAFE9F5-3C70-4164-8554-73A0909D741D}"/>
    <dgm:cxn modelId="{421080BC-C640-4F78-BC14-3F7CE2727796}" srcId="{96C6BE89-4B8D-49DE-AEA7-D1A5B8E63D56}" destId="{C8C0B832-801D-407C-BE89-5BB6AA10BA5E}" srcOrd="8" destOrd="0" parTransId="{A4C436FB-119E-42AF-99E5-2F71EBC1DE59}" sibTransId="{A4C03335-99B9-4AA2-8F90-5C06EFBE1ADE}"/>
    <dgm:cxn modelId="{50EF9125-7303-4AD1-B26F-C6D7B18940D4}" srcId="{96C6BE89-4B8D-49DE-AEA7-D1A5B8E63D56}" destId="{A1018861-FBB4-429D-B8DD-93391D03DEC6}" srcOrd="5" destOrd="0" parTransId="{FBC1EDE7-830F-4626-BE61-4BC3C6DEB708}" sibTransId="{1902BB15-C5A6-4F00-870D-A78CF695DF9F}"/>
    <dgm:cxn modelId="{04E88055-5214-4E3F-9F53-CF727F8712BD}" type="presOf" srcId="{8DD0B717-7381-4532-BB27-8BDC390FD9B2}" destId="{09D4CB6D-E0BB-454A-98E8-9FD699BA4B6D}" srcOrd="0" destOrd="0" presId="urn:microsoft.com/office/officeart/2005/8/layout/hProcess9"/>
    <dgm:cxn modelId="{336487DF-C98E-4284-B165-AEAEA00012F1}" srcId="{96C6BE89-4B8D-49DE-AEA7-D1A5B8E63D56}" destId="{E844937D-6AE3-42B9-A6F4-352684760160}" srcOrd="3" destOrd="0" parTransId="{2969F191-07CE-4931-9090-2025998F1A8F}" sibTransId="{53B09638-A70D-4392-B49B-C7FB1D1F4989}"/>
    <dgm:cxn modelId="{21EA3A3C-AECE-4DAA-841B-8ACA493AE1C3}" type="presOf" srcId="{C09ADEBA-BA01-4A6E-93EC-92DA6E5CB2D9}" destId="{6EC211D9-77BF-484A-8FC3-D3054894DFCA}" srcOrd="0" destOrd="0" presId="urn:microsoft.com/office/officeart/2005/8/layout/hProcess9"/>
    <dgm:cxn modelId="{71EF73C4-8421-42C3-9ABE-E774DE458B9B}" type="presOf" srcId="{24F65596-EC30-4917-948C-E5531246DAC7}" destId="{C6C07571-715A-4644-8856-87B97D2A5863}" srcOrd="0" destOrd="0" presId="urn:microsoft.com/office/officeart/2005/8/layout/hProcess9"/>
    <dgm:cxn modelId="{3DC1BDA9-9156-4D17-A776-B9A5FEE902A7}" srcId="{96C6BE89-4B8D-49DE-AEA7-D1A5B8E63D56}" destId="{802BF33E-E8B6-47CA-B5DB-B68191004EBF}" srcOrd="15" destOrd="0" parTransId="{01289D69-30FF-41A8-B244-B9565C0C2AF9}" sibTransId="{03ECCD8D-BCA8-4F1F-A98E-65D9A9333EF0}"/>
    <dgm:cxn modelId="{79A78D72-919F-4359-A725-90DD439A174B}" type="presOf" srcId="{C8C0B832-801D-407C-BE89-5BB6AA10BA5E}" destId="{F5C58558-045E-4BEC-A4CB-86ADACBDF160}" srcOrd="0" destOrd="0" presId="urn:microsoft.com/office/officeart/2005/8/layout/hProcess9"/>
    <dgm:cxn modelId="{ED0CE4C1-BBA2-4D2D-91BE-929DCF0CA77A}" type="presOf" srcId="{96C6BE89-4B8D-49DE-AEA7-D1A5B8E63D56}" destId="{5E5E0D76-0EFB-413E-91E2-10FBE7991550}" srcOrd="0" destOrd="0" presId="urn:microsoft.com/office/officeart/2005/8/layout/hProcess9"/>
    <dgm:cxn modelId="{49C91E74-1BB3-48FA-8542-BE48A7A5DEE3}" type="presOf" srcId="{8E533A0E-4F46-46CC-8B47-4C6DB550C836}" destId="{1A621BC9-E670-4743-8121-D2B1A011B7BF}" srcOrd="0" destOrd="0" presId="urn:microsoft.com/office/officeart/2005/8/layout/hProcess9"/>
    <dgm:cxn modelId="{68CE6126-121B-4FCA-B404-440E37BFFF2D}" srcId="{96C6BE89-4B8D-49DE-AEA7-D1A5B8E63D56}" destId="{C09ADEBA-BA01-4A6E-93EC-92DA6E5CB2D9}" srcOrd="13" destOrd="0" parTransId="{A8E2A4ED-4AAD-4CF7-B273-E1475EBA8A9B}" sibTransId="{5D2C5BBE-19C4-46B5-A26C-4A89129B9817}"/>
    <dgm:cxn modelId="{96300A18-C60C-4637-AA35-1749198D3C73}" type="presOf" srcId="{4501426C-BF8E-4F6C-B1BA-73BF10F4B686}" destId="{B0682970-BE9C-4D42-B6C5-35DD19F6E3FB}" srcOrd="0" destOrd="0" presId="urn:microsoft.com/office/officeart/2005/8/layout/hProcess9"/>
    <dgm:cxn modelId="{C16A8296-44BA-49CE-AF0D-151B03FEE9E9}" type="presOf" srcId="{DFEE131E-C3AE-40B7-9C19-4BA345293A41}" destId="{13BBED6A-A571-42BD-9D94-59C8025DF8A9}" srcOrd="0" destOrd="0" presId="urn:microsoft.com/office/officeart/2005/8/layout/hProcess9"/>
    <dgm:cxn modelId="{3B3E9107-5375-4136-A23B-E5655EF9FDB9}" type="presParOf" srcId="{5E5E0D76-0EFB-413E-91E2-10FBE7991550}" destId="{A7C9E0D8-B40B-46C8-BBFC-BD5D9AD1A17C}" srcOrd="0" destOrd="0" presId="urn:microsoft.com/office/officeart/2005/8/layout/hProcess9"/>
    <dgm:cxn modelId="{8244C178-2D03-4190-AEB0-434996542661}" type="presParOf" srcId="{5E5E0D76-0EFB-413E-91E2-10FBE7991550}" destId="{E6EC9681-6440-46B4-904A-1E17DCC05723}" srcOrd="1" destOrd="0" presId="urn:microsoft.com/office/officeart/2005/8/layout/hProcess9"/>
    <dgm:cxn modelId="{A97717FD-37C2-487D-BF59-C78625EF518E}" type="presParOf" srcId="{E6EC9681-6440-46B4-904A-1E17DCC05723}" destId="{1A621BC9-E670-4743-8121-D2B1A011B7BF}" srcOrd="0" destOrd="0" presId="urn:microsoft.com/office/officeart/2005/8/layout/hProcess9"/>
    <dgm:cxn modelId="{FA461BCD-00ED-4F45-A35A-E76D3479014F}" type="presParOf" srcId="{E6EC9681-6440-46B4-904A-1E17DCC05723}" destId="{7BFB9B17-66D3-4CFD-AEED-5C7B2150DD83}" srcOrd="1" destOrd="0" presId="urn:microsoft.com/office/officeart/2005/8/layout/hProcess9"/>
    <dgm:cxn modelId="{1025C4D0-D9A3-490D-B51C-5FBE80C88BF7}" type="presParOf" srcId="{E6EC9681-6440-46B4-904A-1E17DCC05723}" destId="{09D4CB6D-E0BB-454A-98E8-9FD699BA4B6D}" srcOrd="2" destOrd="0" presId="urn:microsoft.com/office/officeart/2005/8/layout/hProcess9"/>
    <dgm:cxn modelId="{7C08D0F6-987C-40F9-A10B-F6BEC17F7238}" type="presParOf" srcId="{E6EC9681-6440-46B4-904A-1E17DCC05723}" destId="{70A40428-15A5-4357-A34D-99C64945A83B}" srcOrd="3" destOrd="0" presId="urn:microsoft.com/office/officeart/2005/8/layout/hProcess9"/>
    <dgm:cxn modelId="{ADA4A3C5-0492-4FBF-873D-95689ED91CDE}" type="presParOf" srcId="{E6EC9681-6440-46B4-904A-1E17DCC05723}" destId="{13BBED6A-A571-42BD-9D94-59C8025DF8A9}" srcOrd="4" destOrd="0" presId="urn:microsoft.com/office/officeart/2005/8/layout/hProcess9"/>
    <dgm:cxn modelId="{237BF44A-0C59-4A95-9FD5-87CC2EF179C8}" type="presParOf" srcId="{E6EC9681-6440-46B4-904A-1E17DCC05723}" destId="{FD54E967-7192-4D34-81D0-04001302A457}" srcOrd="5" destOrd="0" presId="urn:microsoft.com/office/officeart/2005/8/layout/hProcess9"/>
    <dgm:cxn modelId="{F88C01CE-4BA8-4BCD-BC1D-69DDBCA77E69}" type="presParOf" srcId="{E6EC9681-6440-46B4-904A-1E17DCC05723}" destId="{C8743EA1-F512-4161-B3D6-3A53E034D354}" srcOrd="6" destOrd="0" presId="urn:microsoft.com/office/officeart/2005/8/layout/hProcess9"/>
    <dgm:cxn modelId="{F21FDDAC-1C92-4178-B259-379AC29A7F4C}" type="presParOf" srcId="{E6EC9681-6440-46B4-904A-1E17DCC05723}" destId="{7ACADD02-D007-40A3-8A2B-7E073DBF2E2D}" srcOrd="7" destOrd="0" presId="urn:microsoft.com/office/officeart/2005/8/layout/hProcess9"/>
    <dgm:cxn modelId="{7D102133-03F8-4AE3-A547-81B5B06BE9B2}" type="presParOf" srcId="{E6EC9681-6440-46B4-904A-1E17DCC05723}" destId="{C6C07571-715A-4644-8856-87B97D2A5863}" srcOrd="8" destOrd="0" presId="urn:microsoft.com/office/officeart/2005/8/layout/hProcess9"/>
    <dgm:cxn modelId="{75396FA1-6A0C-4C7D-BE2A-5AB2997C96C0}" type="presParOf" srcId="{E6EC9681-6440-46B4-904A-1E17DCC05723}" destId="{92863B8C-2CF7-44C1-BDA0-536CD4808583}" srcOrd="9" destOrd="0" presId="urn:microsoft.com/office/officeart/2005/8/layout/hProcess9"/>
    <dgm:cxn modelId="{5EA3BFE5-6BAD-4EF3-8E50-0C33AC7D4FC8}" type="presParOf" srcId="{E6EC9681-6440-46B4-904A-1E17DCC05723}" destId="{BCA7B69C-2817-4C4D-810F-C4F6F9FBDF76}" srcOrd="10" destOrd="0" presId="urn:microsoft.com/office/officeart/2005/8/layout/hProcess9"/>
    <dgm:cxn modelId="{A2601D0B-AD42-441B-A6BC-6E790892512F}" type="presParOf" srcId="{E6EC9681-6440-46B4-904A-1E17DCC05723}" destId="{D08EDECE-3806-40F6-841F-D9640083E997}" srcOrd="11" destOrd="0" presId="urn:microsoft.com/office/officeart/2005/8/layout/hProcess9"/>
    <dgm:cxn modelId="{C6DA8999-F7C5-4DD4-A4CC-EFD58F8DC0A4}" type="presParOf" srcId="{E6EC9681-6440-46B4-904A-1E17DCC05723}" destId="{93449851-C4F4-44CA-9351-F5773A238690}" srcOrd="12" destOrd="0" presId="urn:microsoft.com/office/officeart/2005/8/layout/hProcess9"/>
    <dgm:cxn modelId="{91074136-07CD-4E3E-9684-1A430CD15E16}" type="presParOf" srcId="{E6EC9681-6440-46B4-904A-1E17DCC05723}" destId="{1D0A0178-CB0D-414B-9A54-31CB2B740B24}" srcOrd="13" destOrd="0" presId="urn:microsoft.com/office/officeart/2005/8/layout/hProcess9"/>
    <dgm:cxn modelId="{814CE8D7-0F81-4CFC-BC5F-43DC6C448AB3}" type="presParOf" srcId="{E6EC9681-6440-46B4-904A-1E17DCC05723}" destId="{B0682970-BE9C-4D42-B6C5-35DD19F6E3FB}" srcOrd="14" destOrd="0" presId="urn:microsoft.com/office/officeart/2005/8/layout/hProcess9"/>
    <dgm:cxn modelId="{B8BB5A82-9447-48A0-A192-00D5C933E64F}" type="presParOf" srcId="{E6EC9681-6440-46B4-904A-1E17DCC05723}" destId="{859C8B03-C36E-4363-868E-A2212153C4ED}" srcOrd="15" destOrd="0" presId="urn:microsoft.com/office/officeart/2005/8/layout/hProcess9"/>
    <dgm:cxn modelId="{F0D952DA-B22B-4865-9D8E-48E331739ED9}" type="presParOf" srcId="{E6EC9681-6440-46B4-904A-1E17DCC05723}" destId="{F5C58558-045E-4BEC-A4CB-86ADACBDF160}" srcOrd="16" destOrd="0" presId="urn:microsoft.com/office/officeart/2005/8/layout/hProcess9"/>
    <dgm:cxn modelId="{9DD8D23E-A521-47B4-8A33-A8A39F028F36}" type="presParOf" srcId="{E6EC9681-6440-46B4-904A-1E17DCC05723}" destId="{CD6A6A85-0F26-4709-AA50-9152F88A3D77}" srcOrd="17" destOrd="0" presId="urn:microsoft.com/office/officeart/2005/8/layout/hProcess9"/>
    <dgm:cxn modelId="{C9F1FF39-46C0-49A2-BA38-6F0FB38FB41F}" type="presParOf" srcId="{E6EC9681-6440-46B4-904A-1E17DCC05723}" destId="{BF34B5FE-5396-4C00-96B8-973FA4D29D01}" srcOrd="18" destOrd="0" presId="urn:microsoft.com/office/officeart/2005/8/layout/hProcess9"/>
    <dgm:cxn modelId="{C0B6B405-6918-4BC6-AC78-C173E999E9F1}" type="presParOf" srcId="{E6EC9681-6440-46B4-904A-1E17DCC05723}" destId="{25544304-C58C-4C64-8845-C7CA6E5C8334}" srcOrd="19" destOrd="0" presId="urn:microsoft.com/office/officeart/2005/8/layout/hProcess9"/>
    <dgm:cxn modelId="{6132F994-71D1-49C0-903F-1405D94B1DDB}" type="presParOf" srcId="{E6EC9681-6440-46B4-904A-1E17DCC05723}" destId="{E4EA8CC6-1C80-4FDA-A127-03EA0D2570F0}" srcOrd="20" destOrd="0" presId="urn:microsoft.com/office/officeart/2005/8/layout/hProcess9"/>
    <dgm:cxn modelId="{30333561-518A-4381-AC0E-C8E0EDD49D08}" type="presParOf" srcId="{E6EC9681-6440-46B4-904A-1E17DCC05723}" destId="{92802E1F-81C8-43F2-B14F-94F7D7D76F02}" srcOrd="21" destOrd="0" presId="urn:microsoft.com/office/officeart/2005/8/layout/hProcess9"/>
    <dgm:cxn modelId="{44654A39-21A7-4C6E-8CC6-497618B3D8AD}" type="presParOf" srcId="{E6EC9681-6440-46B4-904A-1E17DCC05723}" destId="{43F941B6-9EDA-4894-80A5-E3E8876055BD}" srcOrd="22" destOrd="0" presId="urn:microsoft.com/office/officeart/2005/8/layout/hProcess9"/>
    <dgm:cxn modelId="{9E0E6E8A-1E17-48D8-A581-FC5637F5E9C4}" type="presParOf" srcId="{E6EC9681-6440-46B4-904A-1E17DCC05723}" destId="{CD3C50DA-3C6B-4CE7-82D1-FEC1C600374D}" srcOrd="23" destOrd="0" presId="urn:microsoft.com/office/officeart/2005/8/layout/hProcess9"/>
    <dgm:cxn modelId="{212787BE-68EB-4B95-A4CE-C45F95C75D44}" type="presParOf" srcId="{E6EC9681-6440-46B4-904A-1E17DCC05723}" destId="{C62D23D7-E9F4-4F72-AD5B-0D7EC829B246}" srcOrd="24" destOrd="0" presId="urn:microsoft.com/office/officeart/2005/8/layout/hProcess9"/>
    <dgm:cxn modelId="{C5F49D8D-FBDF-4992-A584-18AADA2DA02C}" type="presParOf" srcId="{E6EC9681-6440-46B4-904A-1E17DCC05723}" destId="{A76EC355-F97C-4320-BF22-F88099816238}" srcOrd="25" destOrd="0" presId="urn:microsoft.com/office/officeart/2005/8/layout/hProcess9"/>
    <dgm:cxn modelId="{F00EC48C-38CE-4693-802D-0FDDC3BA3F7B}" type="presParOf" srcId="{E6EC9681-6440-46B4-904A-1E17DCC05723}" destId="{6EC211D9-77BF-484A-8FC3-D3054894DFCA}" srcOrd="26" destOrd="0" presId="urn:microsoft.com/office/officeart/2005/8/layout/hProcess9"/>
    <dgm:cxn modelId="{5067CBA9-59BA-4800-B9D0-47CC8D704F81}" type="presParOf" srcId="{E6EC9681-6440-46B4-904A-1E17DCC05723}" destId="{6A548930-2835-4689-91CA-DB4467BF52F1}" srcOrd="27" destOrd="0" presId="urn:microsoft.com/office/officeart/2005/8/layout/hProcess9"/>
    <dgm:cxn modelId="{1CF95AB7-AB12-4A58-8158-BA2440044091}" type="presParOf" srcId="{E6EC9681-6440-46B4-904A-1E17DCC05723}" destId="{E565F034-24C1-41BB-A026-CB060240389F}" srcOrd="28" destOrd="0" presId="urn:microsoft.com/office/officeart/2005/8/layout/hProcess9"/>
    <dgm:cxn modelId="{AF794102-BE2D-467B-9486-2F9EDCF6B537}" type="presParOf" srcId="{E6EC9681-6440-46B4-904A-1E17DCC05723}" destId="{6ECFE3E2-AE7F-46C2-9822-1EADC8353B08}" srcOrd="29" destOrd="0" presId="urn:microsoft.com/office/officeart/2005/8/layout/hProcess9"/>
    <dgm:cxn modelId="{C03E2925-72E4-4FE2-A724-56E51850A37B}" type="presParOf" srcId="{E6EC9681-6440-46B4-904A-1E17DCC05723}" destId="{E7A4C3F7-A638-4C87-BE73-8DFC5E7A62E3}" srcOrd="3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818506-2A57-4BB0-A631-03DC5A9C2567}" type="doc">
      <dgm:prSet loTypeId="urn:microsoft.com/office/officeart/2005/8/layout/bList2#3" loCatId="list" qsTypeId="urn:microsoft.com/office/officeart/2005/8/quickstyle/simple1" qsCatId="simple" csTypeId="urn:microsoft.com/office/officeart/2005/8/colors/accent4_1" csCatId="accent4" phldr="1"/>
      <dgm:spPr/>
    </dgm:pt>
    <dgm:pt modelId="{52EC5366-9815-4D22-B0EB-511D8ED9227A}">
      <dgm:prSet phldrT="[文字]" custT="1">
        <dgm:style>
          <a:lnRef idx="1">
            <a:schemeClr val="accent3"/>
          </a:lnRef>
          <a:fillRef idx="2">
            <a:schemeClr val="accent3"/>
          </a:fillRef>
          <a:effectRef idx="1">
            <a:schemeClr val="accent3"/>
          </a:effectRef>
          <a:fontRef idx="minor">
            <a:schemeClr val="dk1"/>
          </a:fontRef>
        </dgm:style>
      </dgm:prSet>
      <dgm:spPr/>
      <dgm:t>
        <a:bodyPr/>
        <a:lstStyle/>
        <a:p>
          <a:r>
            <a:rPr lang="zh-TW" altLang="en-US" sz="2000" dirty="0">
              <a:solidFill>
                <a:srgbClr val="002060"/>
              </a:solidFill>
              <a:latin typeface="微軟正黑體" pitchFamily="34" charset="-120"/>
              <a:ea typeface="微軟正黑體" pitchFamily="34" charset="-120"/>
            </a:rPr>
            <a:t>收錄國際性別新知、性別政策，以及本處出席國際會議及相關外賓交流活動紀實，提供使用者接觸並了解國際重要性別資訊的平臺。</a:t>
          </a:r>
        </a:p>
      </dgm:t>
    </dgm:pt>
    <dgm:pt modelId="{BFE1F4DB-16BD-4D1F-BDC6-3744D6E897C1}" type="parTrans" cxnId="{E63D9112-D92F-4067-B6AC-2A7DCAA2D49F}">
      <dgm:prSet/>
      <dgm:spPr/>
      <dgm:t>
        <a:bodyPr/>
        <a:lstStyle/>
        <a:p>
          <a:endParaRPr lang="zh-TW" altLang="en-US"/>
        </a:p>
      </dgm:t>
    </dgm:pt>
    <dgm:pt modelId="{D17F6A95-2CA4-472E-8415-A9EF6C57A16B}" type="sibTrans" cxnId="{E63D9112-D92F-4067-B6AC-2A7DCAA2D49F}">
      <dgm:prSet/>
      <dgm:spPr/>
      <dgm:t>
        <a:bodyPr/>
        <a:lstStyle/>
        <a:p>
          <a:endParaRPr lang="zh-TW" altLang="en-US"/>
        </a:p>
      </dgm:t>
    </dgm:pt>
    <dgm:pt modelId="{F4CE3E7F-DFFC-4AFD-BE98-54A7394095F4}" type="pres">
      <dgm:prSet presAssocID="{4F818506-2A57-4BB0-A631-03DC5A9C2567}" presName="diagram" presStyleCnt="0">
        <dgm:presLayoutVars>
          <dgm:dir/>
          <dgm:animLvl val="lvl"/>
          <dgm:resizeHandles val="exact"/>
        </dgm:presLayoutVars>
      </dgm:prSet>
      <dgm:spPr/>
    </dgm:pt>
    <dgm:pt modelId="{8CEDE7A8-B51B-4060-998B-6F807D997AC7}" type="pres">
      <dgm:prSet presAssocID="{52EC5366-9815-4D22-B0EB-511D8ED9227A}" presName="compNode" presStyleCnt="0"/>
      <dgm:spPr/>
    </dgm:pt>
    <dgm:pt modelId="{962DCBFA-7807-48D7-8913-E5B911D8A9BD}" type="pres">
      <dgm:prSet presAssocID="{52EC5366-9815-4D22-B0EB-511D8ED9227A}" presName="childRect" presStyleLbl="bgAcc1" presStyleIdx="0" presStyleCnt="1">
        <dgm:presLayoutVars>
          <dgm:bulletEnabled val="1"/>
        </dgm:presLayoutVars>
      </dgm:prSet>
      <dgm:spPr/>
    </dgm:pt>
    <dgm:pt modelId="{CCCB4FA5-CAC3-41DC-8A42-C972101F40E4}" type="pres">
      <dgm:prSet presAssocID="{52EC5366-9815-4D22-B0EB-511D8ED9227A}" presName="parentText" presStyleLbl="node1" presStyleIdx="0" presStyleCnt="0">
        <dgm:presLayoutVars>
          <dgm:chMax val="0"/>
          <dgm:bulletEnabled val="1"/>
        </dgm:presLayoutVars>
      </dgm:prSet>
      <dgm:spPr/>
      <dgm:t>
        <a:bodyPr/>
        <a:lstStyle/>
        <a:p>
          <a:endParaRPr lang="zh-TW" altLang="en-US"/>
        </a:p>
      </dgm:t>
    </dgm:pt>
    <dgm:pt modelId="{3B8B8FD2-D249-407E-AAD1-DDD3179C6EEF}" type="pres">
      <dgm:prSet presAssocID="{52EC5366-9815-4D22-B0EB-511D8ED9227A}" presName="parentRect" presStyleLbl="alignNode1" presStyleIdx="0" presStyleCnt="1" custScaleX="170275" custScaleY="140352" custLinFactNeighborX="4126" custLinFactNeighborY="5870"/>
      <dgm:spPr/>
      <dgm:t>
        <a:bodyPr/>
        <a:lstStyle/>
        <a:p>
          <a:endParaRPr lang="zh-TW" altLang="en-US"/>
        </a:p>
      </dgm:t>
    </dgm:pt>
    <dgm:pt modelId="{7C997A89-189C-4714-B022-2DA35B748E01}" type="pres">
      <dgm:prSet presAssocID="{52EC5366-9815-4D22-B0EB-511D8ED9227A}" presName="adorn" presStyleLbl="fgAccFollowNode1" presStyleIdx="0" presStyleCnt="1" custScaleX="108215" custScaleY="111316" custLinFactNeighborX="73689" custLinFactNeighborY="-12485"/>
      <dgm:spPr>
        <a:blipFill rotWithShape="0">
          <a:blip xmlns:r="http://schemas.openxmlformats.org/officeDocument/2006/relationships" r:embed="rId1"/>
          <a:stretch>
            <a:fillRect/>
          </a:stretch>
        </a:blipFill>
        <a:ln>
          <a:solidFill>
            <a:schemeClr val="accent3">
              <a:alpha val="90000"/>
            </a:schemeClr>
          </a:solidFill>
        </a:ln>
        <a:effectLst>
          <a:outerShdw blurRad="50800" dist="38100" dir="5400000" algn="t" rotWithShape="0">
            <a:prstClr val="black">
              <a:alpha val="40000"/>
            </a:prstClr>
          </a:outerShdw>
        </a:effectLst>
      </dgm:spPr>
    </dgm:pt>
  </dgm:ptLst>
  <dgm:cxnLst>
    <dgm:cxn modelId="{78C111CB-31E8-4622-AE6F-9C4CDD52ED68}" type="presOf" srcId="{4F818506-2A57-4BB0-A631-03DC5A9C2567}" destId="{F4CE3E7F-DFFC-4AFD-BE98-54A7394095F4}" srcOrd="0" destOrd="0" presId="urn:microsoft.com/office/officeart/2005/8/layout/bList2#3"/>
    <dgm:cxn modelId="{45ED7A16-67D0-4339-A2EE-55A087DC2D1A}" type="presOf" srcId="{52EC5366-9815-4D22-B0EB-511D8ED9227A}" destId="{3B8B8FD2-D249-407E-AAD1-DDD3179C6EEF}" srcOrd="1" destOrd="0" presId="urn:microsoft.com/office/officeart/2005/8/layout/bList2#3"/>
    <dgm:cxn modelId="{4F0C29CD-5418-457A-9059-D8DA4F64CC36}" type="presOf" srcId="{52EC5366-9815-4D22-B0EB-511D8ED9227A}" destId="{CCCB4FA5-CAC3-41DC-8A42-C972101F40E4}" srcOrd="0" destOrd="0" presId="urn:microsoft.com/office/officeart/2005/8/layout/bList2#3"/>
    <dgm:cxn modelId="{E63D9112-D92F-4067-B6AC-2A7DCAA2D49F}" srcId="{4F818506-2A57-4BB0-A631-03DC5A9C2567}" destId="{52EC5366-9815-4D22-B0EB-511D8ED9227A}" srcOrd="0" destOrd="0" parTransId="{BFE1F4DB-16BD-4D1F-BDC6-3744D6E897C1}" sibTransId="{D17F6A95-2CA4-472E-8415-A9EF6C57A16B}"/>
    <dgm:cxn modelId="{27E3341A-1118-42DD-BD9A-93AD939115D9}" type="presParOf" srcId="{F4CE3E7F-DFFC-4AFD-BE98-54A7394095F4}" destId="{8CEDE7A8-B51B-4060-998B-6F807D997AC7}" srcOrd="0" destOrd="0" presId="urn:microsoft.com/office/officeart/2005/8/layout/bList2#3"/>
    <dgm:cxn modelId="{80DEDFC0-BE9F-40D3-A859-16D3ADDBAD85}" type="presParOf" srcId="{8CEDE7A8-B51B-4060-998B-6F807D997AC7}" destId="{962DCBFA-7807-48D7-8913-E5B911D8A9BD}" srcOrd="0" destOrd="0" presId="urn:microsoft.com/office/officeart/2005/8/layout/bList2#3"/>
    <dgm:cxn modelId="{9A22E7B2-A22C-4CC1-A688-B7F748ED3099}" type="presParOf" srcId="{8CEDE7A8-B51B-4060-998B-6F807D997AC7}" destId="{CCCB4FA5-CAC3-41DC-8A42-C972101F40E4}" srcOrd="1" destOrd="0" presId="urn:microsoft.com/office/officeart/2005/8/layout/bList2#3"/>
    <dgm:cxn modelId="{200482EE-5CF4-4A4A-AFDC-90A8B6C91DB4}" type="presParOf" srcId="{8CEDE7A8-B51B-4060-998B-6F807D997AC7}" destId="{3B8B8FD2-D249-407E-AAD1-DDD3179C6EEF}" srcOrd="2" destOrd="0" presId="urn:microsoft.com/office/officeart/2005/8/layout/bList2#3"/>
    <dgm:cxn modelId="{E0A516C3-7A69-449A-8778-B45E6B032AFF}" type="presParOf" srcId="{8CEDE7A8-B51B-4060-998B-6F807D997AC7}" destId="{7C997A89-189C-4714-B022-2DA35B748E01}" srcOrd="3" destOrd="0" presId="urn:microsoft.com/office/officeart/2005/8/layout/b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F818506-2A57-4BB0-A631-03DC5A9C2567}" type="doc">
      <dgm:prSet loTypeId="urn:microsoft.com/office/officeart/2005/8/layout/hList2#1" loCatId="list" qsTypeId="urn:microsoft.com/office/officeart/2005/8/quickstyle/simple1" qsCatId="simple" csTypeId="urn:microsoft.com/office/officeart/2005/8/colors/accent4_1" csCatId="accent4" phldr="1"/>
      <dgm:spPr/>
      <dgm:t>
        <a:bodyPr/>
        <a:lstStyle/>
        <a:p>
          <a:endParaRPr lang="zh-TW" altLang="en-US"/>
        </a:p>
      </dgm:t>
    </dgm:pt>
    <dgm:pt modelId="{6CFBE44B-7F9D-4309-938D-FCEDC22503D0}">
      <dgm:prSet custT="1"/>
      <dgm:spPr/>
      <dgm:t>
        <a:bodyPr/>
        <a:lstStyle/>
        <a:p>
          <a:pPr algn="l"/>
          <a:r>
            <a:rPr lang="zh-TW" altLang="en-US" sz="1800" b="0" dirty="0">
              <a:solidFill>
                <a:schemeClr val="tx1"/>
              </a:solidFill>
              <a:latin typeface="微軟正黑體" pitchFamily="34" charset="-120"/>
              <a:ea typeface="微軟正黑體" pitchFamily="34" charset="-120"/>
            </a:rPr>
            <a:t>由各縣市政府上網登錄，</a:t>
          </a:r>
          <a:r>
            <a:rPr lang="zh-TW" sz="1800" b="0" dirty="0">
              <a:solidFill>
                <a:schemeClr val="tx1"/>
              </a:solidFill>
              <a:latin typeface="微軟正黑體" pitchFamily="34" charset="-120"/>
              <a:ea typeface="微軟正黑體" pitchFamily="34" charset="-120"/>
            </a:rPr>
            <a:t>提供民眾瞭解各縣市婦權會</a:t>
          </a:r>
          <a:r>
            <a:rPr lang="en-US" sz="1800" b="0" dirty="0">
              <a:solidFill>
                <a:schemeClr val="tx1"/>
              </a:solidFill>
              <a:latin typeface="微軟正黑體" pitchFamily="34" charset="-120"/>
              <a:ea typeface="微軟正黑體" pitchFamily="34" charset="-120"/>
            </a:rPr>
            <a:t>/</a:t>
          </a:r>
          <a:r>
            <a:rPr lang="zh-TW" sz="1800" b="0" dirty="0">
              <a:solidFill>
                <a:schemeClr val="tx1"/>
              </a:solidFill>
              <a:latin typeface="微軟正黑體" pitchFamily="34" charset="-120"/>
              <a:ea typeface="微軟正黑體" pitchFamily="34" charset="-120"/>
            </a:rPr>
            <a:t>性平會運作情形、地方性別主流化培力成果及行政院性別平等處培力地方政府成果，透過友善及有效的資訊揭露，滿足民眾知的權利，並讓更多民眾共同參與地方政府性別平等工作之推動。</a:t>
          </a:r>
        </a:p>
      </dgm:t>
    </dgm:pt>
    <dgm:pt modelId="{38994D38-365A-4373-9331-7149AA9A0C6C}" type="parTrans" cxnId="{6B68B62A-79F9-4C98-B5BE-C00396BFC660}">
      <dgm:prSet/>
      <dgm:spPr/>
      <dgm:t>
        <a:bodyPr/>
        <a:lstStyle/>
        <a:p>
          <a:endParaRPr lang="zh-TW" altLang="en-US"/>
        </a:p>
      </dgm:t>
    </dgm:pt>
    <dgm:pt modelId="{25A62F6A-A006-4781-B477-F570DB82EE92}" type="sibTrans" cxnId="{6B68B62A-79F9-4C98-B5BE-C00396BFC660}">
      <dgm:prSet/>
      <dgm:spPr/>
      <dgm:t>
        <a:bodyPr/>
        <a:lstStyle/>
        <a:p>
          <a:endParaRPr lang="zh-TW" altLang="en-US"/>
        </a:p>
      </dgm:t>
    </dgm:pt>
    <dgm:pt modelId="{56F8C78E-88EB-42E4-969F-18B29159C0FC}" type="pres">
      <dgm:prSet presAssocID="{4F818506-2A57-4BB0-A631-03DC5A9C2567}" presName="linearFlow" presStyleCnt="0">
        <dgm:presLayoutVars>
          <dgm:dir/>
          <dgm:animLvl val="lvl"/>
          <dgm:resizeHandles/>
        </dgm:presLayoutVars>
      </dgm:prSet>
      <dgm:spPr/>
      <dgm:t>
        <a:bodyPr/>
        <a:lstStyle/>
        <a:p>
          <a:endParaRPr lang="zh-TW" altLang="en-US"/>
        </a:p>
      </dgm:t>
    </dgm:pt>
    <dgm:pt modelId="{B80C2415-9683-4135-BE2E-3ECBB21391CD}" type="pres">
      <dgm:prSet presAssocID="{6CFBE44B-7F9D-4309-938D-FCEDC22503D0}" presName="compositeNode" presStyleCnt="0">
        <dgm:presLayoutVars>
          <dgm:bulletEnabled val="1"/>
        </dgm:presLayoutVars>
      </dgm:prSet>
      <dgm:spPr/>
    </dgm:pt>
    <dgm:pt modelId="{26B2B542-D782-4FD6-B8DE-FC824053AB72}" type="pres">
      <dgm:prSet presAssocID="{6CFBE44B-7F9D-4309-938D-FCEDC22503D0}" presName="image" presStyleLbl="fgImgPlace1" presStyleIdx="0" presStyleCnt="1" custScaleX="110301" custScaleY="128991" custLinFactNeighborX="-39600" custLinFactNeighborY="59820"/>
      <dgm:spPr>
        <a:prstGeom prst="ellipse">
          <a:avLst/>
        </a:prstGeom>
        <a:blipFill rotWithShape="0">
          <a:blip xmlns:r="http://schemas.openxmlformats.org/officeDocument/2006/relationships" r:embed="rId1"/>
          <a:stretch>
            <a:fillRect/>
          </a:stretch>
        </a:blipFill>
      </dgm:spPr>
    </dgm:pt>
    <dgm:pt modelId="{540C534E-7543-4356-BF6A-6BC741FFD156}" type="pres">
      <dgm:prSet presAssocID="{6CFBE44B-7F9D-4309-938D-FCEDC22503D0}" presName="childNode" presStyleLbl="node1" presStyleIdx="0" presStyleCnt="1" custScaleX="85030" custScaleY="71510" custLinFactNeighborX="-5163" custLinFactNeighborY="1539">
        <dgm:presLayoutVars>
          <dgm:bulletEnabled val="1"/>
        </dgm:presLayoutVars>
      </dgm:prSet>
      <dgm:spPr>
        <a:blipFill rotWithShape="0">
          <a:blip xmlns:r="http://schemas.openxmlformats.org/officeDocument/2006/relationships" r:embed="rId2"/>
          <a:stretch>
            <a:fillRect/>
          </a:stretch>
        </a:blipFill>
      </dgm:spPr>
    </dgm:pt>
    <dgm:pt modelId="{7E623149-571B-408C-93A0-DD69C3E0E934}" type="pres">
      <dgm:prSet presAssocID="{6CFBE44B-7F9D-4309-938D-FCEDC22503D0}" presName="parentNode" presStyleLbl="revTx" presStyleIdx="0" presStyleCnt="1" custAng="5400000" custScaleX="193183" custScaleY="128205" custLinFactX="198626" custLinFactNeighborX="200000" custLinFactNeighborY="-52113">
        <dgm:presLayoutVars>
          <dgm:chMax val="0"/>
          <dgm:bulletEnabled val="1"/>
        </dgm:presLayoutVars>
      </dgm:prSet>
      <dgm:spPr/>
      <dgm:t>
        <a:bodyPr/>
        <a:lstStyle/>
        <a:p>
          <a:endParaRPr lang="zh-TW" altLang="en-US"/>
        </a:p>
      </dgm:t>
    </dgm:pt>
  </dgm:ptLst>
  <dgm:cxnLst>
    <dgm:cxn modelId="{6B68B62A-79F9-4C98-B5BE-C00396BFC660}" srcId="{4F818506-2A57-4BB0-A631-03DC5A9C2567}" destId="{6CFBE44B-7F9D-4309-938D-FCEDC22503D0}" srcOrd="0" destOrd="0" parTransId="{38994D38-365A-4373-9331-7149AA9A0C6C}" sibTransId="{25A62F6A-A006-4781-B477-F570DB82EE92}"/>
    <dgm:cxn modelId="{10F41D0C-73EC-41B9-9CAD-A3D6E5FDC7E4}" type="presOf" srcId="{4F818506-2A57-4BB0-A631-03DC5A9C2567}" destId="{56F8C78E-88EB-42E4-969F-18B29159C0FC}" srcOrd="0" destOrd="0" presId="urn:microsoft.com/office/officeart/2005/8/layout/hList2#1"/>
    <dgm:cxn modelId="{E65919F5-2B09-4729-BF10-8F585CBA91F3}" type="presOf" srcId="{6CFBE44B-7F9D-4309-938D-FCEDC22503D0}" destId="{7E623149-571B-408C-93A0-DD69C3E0E934}" srcOrd="0" destOrd="0" presId="urn:microsoft.com/office/officeart/2005/8/layout/hList2#1"/>
    <dgm:cxn modelId="{F8E03A04-D834-4A45-AE54-183F772BB79B}" type="presParOf" srcId="{56F8C78E-88EB-42E4-969F-18B29159C0FC}" destId="{B80C2415-9683-4135-BE2E-3ECBB21391CD}" srcOrd="0" destOrd="0" presId="urn:microsoft.com/office/officeart/2005/8/layout/hList2#1"/>
    <dgm:cxn modelId="{310F8738-534D-4769-BB4A-29AB61A81927}" type="presParOf" srcId="{B80C2415-9683-4135-BE2E-3ECBB21391CD}" destId="{26B2B542-D782-4FD6-B8DE-FC824053AB72}" srcOrd="0" destOrd="0" presId="urn:microsoft.com/office/officeart/2005/8/layout/hList2#1"/>
    <dgm:cxn modelId="{5D201995-6349-446A-B29C-AAFD088B9BB0}" type="presParOf" srcId="{B80C2415-9683-4135-BE2E-3ECBB21391CD}" destId="{540C534E-7543-4356-BF6A-6BC741FFD156}" srcOrd="1" destOrd="0" presId="urn:microsoft.com/office/officeart/2005/8/layout/hList2#1"/>
    <dgm:cxn modelId="{03690C1D-6B38-4C8D-9F6E-C7D9C668FC2B}" type="presParOf" srcId="{B80C2415-9683-4135-BE2E-3ECBB21391CD}" destId="{7E623149-571B-408C-93A0-DD69C3E0E934}"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B61C90-F20C-4C22-ACA1-0859508978A5}" type="doc">
      <dgm:prSet loTypeId="urn:microsoft.com/office/officeart/2005/8/layout/list1" loCatId="list" qsTypeId="urn:microsoft.com/office/officeart/2005/8/quickstyle/simple1" qsCatId="simple" csTypeId="urn:microsoft.com/office/officeart/2005/8/colors/colorful1#15" csCatId="colorful" phldr="1"/>
      <dgm:spPr/>
      <dgm:t>
        <a:bodyPr/>
        <a:lstStyle/>
        <a:p>
          <a:endParaRPr lang="zh-TW" altLang="en-US"/>
        </a:p>
      </dgm:t>
    </dgm:pt>
    <dgm:pt modelId="{7DCA578B-0D81-46D6-ADBE-E6AFF47EA8F9}">
      <dgm:prSet phldrT="[文字]" custT="1"/>
      <dgm:spPr/>
      <dgm:t>
        <a:bodyPr/>
        <a:lstStyle/>
        <a:p>
          <a:r>
            <a:rPr lang="zh-TW" altLang="en-US" sz="2000" dirty="0">
              <a:latin typeface="標楷體" pitchFamily="65" charset="-120"/>
              <a:ea typeface="標楷體" pitchFamily="65" charset="-120"/>
            </a:rPr>
            <a:t>聯合國</a:t>
          </a:r>
        </a:p>
      </dgm:t>
    </dgm:pt>
    <dgm:pt modelId="{043493B3-64F9-44E4-9F2C-D49F009CF655}" type="parTrans" cxnId="{4DF77ADB-B31D-41F9-ABB4-A1D3F036B5F4}">
      <dgm:prSet/>
      <dgm:spPr/>
      <dgm:t>
        <a:bodyPr/>
        <a:lstStyle/>
        <a:p>
          <a:endParaRPr lang="zh-TW" altLang="en-US" sz="2000">
            <a:latin typeface="標楷體" pitchFamily="65" charset="-120"/>
            <a:ea typeface="標楷體" pitchFamily="65" charset="-120"/>
          </a:endParaRPr>
        </a:p>
      </dgm:t>
    </dgm:pt>
    <dgm:pt modelId="{5AAF74A7-1253-4A39-824F-2A8A1A12B22C}" type="sibTrans" cxnId="{4DF77ADB-B31D-41F9-ABB4-A1D3F036B5F4}">
      <dgm:prSet/>
      <dgm:spPr/>
      <dgm:t>
        <a:bodyPr/>
        <a:lstStyle/>
        <a:p>
          <a:endParaRPr lang="zh-TW" altLang="en-US" sz="2000">
            <a:latin typeface="標楷體" pitchFamily="65" charset="-120"/>
            <a:ea typeface="標楷體" pitchFamily="65" charset="-120"/>
          </a:endParaRPr>
        </a:p>
      </dgm:t>
    </dgm:pt>
    <dgm:pt modelId="{2674F9B4-1D5C-402A-8AAB-CA3FC22EC27D}">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000" dirty="0">
              <a:latin typeface="標楷體" pitchFamily="65" charset="-120"/>
              <a:ea typeface="標楷體" pitchFamily="65" charset="-120"/>
            </a:rPr>
            <a:t>聯合國</a:t>
          </a:r>
          <a:r>
            <a:rPr lang="en-US" altLang="zh-TW" sz="2000" dirty="0">
              <a:latin typeface="標楷體" pitchFamily="65" charset="-120"/>
              <a:ea typeface="標楷體" pitchFamily="65" charset="-120"/>
            </a:rPr>
            <a:t>1979</a:t>
          </a:r>
          <a:r>
            <a:rPr lang="zh-TW" altLang="en-US" sz="2000" dirty="0">
              <a:latin typeface="標楷體" pitchFamily="65" charset="-120"/>
              <a:ea typeface="標楷體" pitchFamily="65" charset="-120"/>
            </a:rPr>
            <a:t>年通過 </a:t>
          </a:r>
          <a:r>
            <a:rPr lang="en-US" altLang="zh-TW" sz="2000" dirty="0">
              <a:latin typeface="標楷體" pitchFamily="65" charset="-120"/>
              <a:ea typeface="標楷體" pitchFamily="65" charset="-120"/>
            </a:rPr>
            <a:t>CEDAW</a:t>
          </a:r>
          <a:r>
            <a:rPr lang="zh-TW" altLang="en-US" sz="2000" dirty="0">
              <a:latin typeface="標楷體" pitchFamily="65" charset="-120"/>
              <a:ea typeface="標楷體" pitchFamily="65" charset="-120"/>
            </a:rPr>
            <a:t>，為重要婦女人權法典，已有</a:t>
          </a:r>
          <a:r>
            <a:rPr lang="en-US" altLang="zh-TW" sz="2000" dirty="0">
              <a:latin typeface="標楷體" pitchFamily="65" charset="-120"/>
              <a:ea typeface="標楷體" pitchFamily="65" charset="-120"/>
            </a:rPr>
            <a:t>187</a:t>
          </a:r>
          <a:r>
            <a:rPr lang="zh-TW" altLang="en-US" sz="2000" dirty="0">
              <a:latin typeface="標楷體" pitchFamily="65" charset="-120"/>
              <a:ea typeface="標楷體" pitchFamily="65" charset="-120"/>
            </a:rPr>
            <a:t>個國家簽署實施，內容逐條詳列各項性別平等權利，包含</a:t>
          </a:r>
          <a:r>
            <a:rPr lang="zh-TW" altLang="en-US" sz="2000" dirty="0">
              <a:solidFill>
                <a:srgbClr val="FF0000"/>
              </a:solidFill>
              <a:latin typeface="標楷體" pitchFamily="65" charset="-120"/>
              <a:ea typeface="標楷體" pitchFamily="65" charset="-120"/>
            </a:rPr>
            <a:t>參與政治及公共事務權</a:t>
          </a:r>
          <a:r>
            <a:rPr lang="zh-TW" altLang="en-US" sz="2000" dirty="0">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參與國際組織權</a:t>
          </a:r>
          <a:r>
            <a:rPr lang="zh-TW" altLang="en-US" sz="2000" dirty="0">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國籍權</a:t>
          </a:r>
          <a:r>
            <a:rPr lang="zh-TW" altLang="en-US" sz="2000" dirty="0">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教育權</a:t>
          </a:r>
          <a:r>
            <a:rPr lang="zh-TW" altLang="en-US" sz="2000" dirty="0">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就業權</a:t>
          </a:r>
          <a:r>
            <a:rPr lang="zh-TW" altLang="en-US" sz="2000" dirty="0">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健康權</a:t>
          </a:r>
          <a:r>
            <a:rPr lang="zh-TW" altLang="en-US" sz="2000" dirty="0">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社會及經濟權</a:t>
          </a:r>
          <a:r>
            <a:rPr lang="zh-TW" altLang="en-US" sz="2000" dirty="0">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法律權</a:t>
          </a:r>
          <a:r>
            <a:rPr lang="zh-TW" altLang="en-US" sz="2000" dirty="0">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婚姻及家庭權</a:t>
          </a:r>
          <a:r>
            <a:rPr lang="zh-TW" altLang="en-US" sz="2000" dirty="0">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農村婦女權</a:t>
          </a:r>
          <a:r>
            <a:rPr lang="zh-TW" altLang="en-US" sz="2000" dirty="0">
              <a:latin typeface="標楷體" pitchFamily="65" charset="-120"/>
              <a:ea typeface="標楷體" pitchFamily="65" charset="-120"/>
            </a:rPr>
            <a:t>等。</a:t>
          </a:r>
          <a:endParaRPr lang="en-US" altLang="zh-TW" sz="2000" dirty="0">
            <a:latin typeface="標楷體" pitchFamily="65" charset="-120"/>
            <a:ea typeface="標楷體" pitchFamily="65" charset="-120"/>
          </a:endParaRPr>
        </a:p>
      </dgm:t>
    </dgm:pt>
    <dgm:pt modelId="{B6951DE7-E0FF-4E32-AC54-529A3F5563B0}" type="parTrans" cxnId="{BA974E7D-ECC1-496B-8FC9-F7AF44F7B468}">
      <dgm:prSet/>
      <dgm:spPr/>
      <dgm:t>
        <a:bodyPr/>
        <a:lstStyle/>
        <a:p>
          <a:endParaRPr lang="zh-TW" altLang="en-US" sz="2000">
            <a:latin typeface="標楷體" pitchFamily="65" charset="-120"/>
            <a:ea typeface="標楷體" pitchFamily="65" charset="-120"/>
          </a:endParaRPr>
        </a:p>
      </dgm:t>
    </dgm:pt>
    <dgm:pt modelId="{63EC7CF8-EB67-4C19-A823-58E9C2AFD193}" type="sibTrans" cxnId="{BA974E7D-ECC1-496B-8FC9-F7AF44F7B468}">
      <dgm:prSet/>
      <dgm:spPr/>
      <dgm:t>
        <a:bodyPr/>
        <a:lstStyle/>
        <a:p>
          <a:endParaRPr lang="zh-TW" altLang="en-US" sz="2000">
            <a:latin typeface="標楷體" pitchFamily="65" charset="-120"/>
            <a:ea typeface="標楷體" pitchFamily="65" charset="-120"/>
          </a:endParaRPr>
        </a:p>
      </dgm:t>
    </dgm:pt>
    <dgm:pt modelId="{2B6BA587-AFB1-4110-81A9-105528393A49}">
      <dgm:prSet phldrT="[文字]" custT="1"/>
      <dgm:spPr/>
      <dgm:t>
        <a:bodyPr/>
        <a:lstStyle/>
        <a:p>
          <a:r>
            <a:rPr lang="zh-TW" altLang="en-US" sz="2000" dirty="0">
              <a:latin typeface="標楷體" pitchFamily="65" charset="-120"/>
              <a:ea typeface="標楷體" pitchFamily="65" charset="-120"/>
            </a:rPr>
            <a:t>我國</a:t>
          </a:r>
        </a:p>
      </dgm:t>
    </dgm:pt>
    <dgm:pt modelId="{F186194E-4323-4B91-9E8F-12DABBF7953B}" type="parTrans" cxnId="{84685C87-C89C-4FE8-BFDD-70096D24356F}">
      <dgm:prSet/>
      <dgm:spPr/>
      <dgm:t>
        <a:bodyPr/>
        <a:lstStyle/>
        <a:p>
          <a:endParaRPr lang="zh-TW" altLang="en-US" sz="2000">
            <a:latin typeface="標楷體" pitchFamily="65" charset="-120"/>
            <a:ea typeface="標楷體" pitchFamily="65" charset="-120"/>
          </a:endParaRPr>
        </a:p>
      </dgm:t>
    </dgm:pt>
    <dgm:pt modelId="{4D9DD174-436D-4892-9638-2CAE61E5ADF9}" type="sibTrans" cxnId="{84685C87-C89C-4FE8-BFDD-70096D24356F}">
      <dgm:prSet/>
      <dgm:spPr/>
      <dgm:t>
        <a:bodyPr/>
        <a:lstStyle/>
        <a:p>
          <a:endParaRPr lang="zh-TW" altLang="en-US" sz="2000">
            <a:latin typeface="標楷體" pitchFamily="65" charset="-120"/>
            <a:ea typeface="標楷體" pitchFamily="65" charset="-120"/>
          </a:endParaRPr>
        </a:p>
      </dgm:t>
    </dgm:pt>
    <dgm:pt modelId="{DF091F53-9244-4C92-89C5-E18F0BCBB915}">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000" dirty="0">
              <a:latin typeface="標楷體" pitchFamily="65" charset="-120"/>
              <a:ea typeface="標楷體" pitchFamily="65" charset="-120"/>
            </a:rPr>
            <a:t>我國於</a:t>
          </a:r>
          <a:r>
            <a:rPr lang="en-US" altLang="zh-TW" sz="2000" dirty="0">
              <a:solidFill>
                <a:srgbClr val="FF0000"/>
              </a:solidFill>
              <a:latin typeface="標楷體" pitchFamily="65" charset="-120"/>
              <a:ea typeface="標楷體" pitchFamily="65" charset="-120"/>
            </a:rPr>
            <a:t>2011</a:t>
          </a:r>
          <a:r>
            <a:rPr lang="zh-TW" altLang="en-US" sz="2000" dirty="0">
              <a:latin typeface="標楷體" pitchFamily="65" charset="-120"/>
              <a:ea typeface="標楷體" pitchFamily="65" charset="-120"/>
            </a:rPr>
            <a:t>年訂頒「消除對婦女一切形式歧視公約施行法」，將</a:t>
          </a:r>
          <a:r>
            <a:rPr lang="en-US" altLang="zh-TW" sz="2000" dirty="0">
              <a:latin typeface="標楷體" pitchFamily="65" charset="-120"/>
              <a:ea typeface="標楷體" pitchFamily="65" charset="-120"/>
            </a:rPr>
            <a:t>CEDAW</a:t>
          </a:r>
          <a:r>
            <a:rPr lang="zh-TW" altLang="en-US" sz="2000" dirty="0">
              <a:latin typeface="標楷體" pitchFamily="65" charset="-120"/>
              <a:ea typeface="標楷體" pitchFamily="65" charset="-120"/>
            </a:rPr>
            <a:t>內國法化，並自</a:t>
          </a:r>
          <a:r>
            <a:rPr lang="en-US" altLang="zh-TW" sz="2000" dirty="0">
              <a:solidFill>
                <a:srgbClr val="FF0000"/>
              </a:solidFill>
              <a:latin typeface="標楷體" pitchFamily="65" charset="-120"/>
              <a:ea typeface="標楷體" pitchFamily="65" charset="-120"/>
            </a:rPr>
            <a:t>2012</a:t>
          </a:r>
          <a:r>
            <a:rPr lang="zh-TW" altLang="en-US" sz="2000" dirty="0">
              <a:latin typeface="標楷體" pitchFamily="65" charset="-120"/>
              <a:ea typeface="標楷體" pitchFamily="65" charset="-120"/>
            </a:rPr>
            <a:t>年</a:t>
          </a:r>
          <a:r>
            <a:rPr lang="en-US" altLang="zh-TW" sz="2000" dirty="0">
              <a:latin typeface="標楷體" pitchFamily="65" charset="-120"/>
              <a:ea typeface="標楷體" pitchFamily="65" charset="-120"/>
            </a:rPr>
            <a:t>1</a:t>
          </a:r>
          <a:r>
            <a:rPr lang="zh-TW" altLang="en-US" sz="2000" dirty="0">
              <a:latin typeface="標楷體" pitchFamily="65" charset="-120"/>
              <a:ea typeface="標楷體" pitchFamily="65" charset="-120"/>
            </a:rPr>
            <a:t>月</a:t>
          </a:r>
          <a:r>
            <a:rPr lang="en-US" altLang="zh-TW" sz="2000" dirty="0">
              <a:latin typeface="標楷體" pitchFamily="65" charset="-120"/>
              <a:ea typeface="標楷體" pitchFamily="65" charset="-120"/>
            </a:rPr>
            <a:t>1</a:t>
          </a:r>
          <a:r>
            <a:rPr lang="zh-TW" altLang="en-US" sz="2000" dirty="0">
              <a:latin typeface="標楷體" pitchFamily="65" charset="-120"/>
              <a:ea typeface="標楷體" pitchFamily="65" charset="-120"/>
            </a:rPr>
            <a:t>日起施行。 </a:t>
          </a:r>
        </a:p>
      </dgm:t>
    </dgm:pt>
    <dgm:pt modelId="{8F165165-A5AC-4965-8A6D-331145B14E68}" type="parTrans" cxnId="{464061A5-DA07-49A2-8B69-91E5C4194823}">
      <dgm:prSet/>
      <dgm:spPr/>
      <dgm:t>
        <a:bodyPr/>
        <a:lstStyle/>
        <a:p>
          <a:endParaRPr lang="zh-TW" altLang="en-US" sz="2000">
            <a:latin typeface="標楷體" pitchFamily="65" charset="-120"/>
            <a:ea typeface="標楷體" pitchFamily="65" charset="-120"/>
          </a:endParaRPr>
        </a:p>
      </dgm:t>
    </dgm:pt>
    <dgm:pt modelId="{D3E0570A-AC84-4101-96F2-A28841A1269D}" type="sibTrans" cxnId="{464061A5-DA07-49A2-8B69-91E5C4194823}">
      <dgm:prSet/>
      <dgm:spPr/>
      <dgm:t>
        <a:bodyPr/>
        <a:lstStyle/>
        <a:p>
          <a:endParaRPr lang="zh-TW" altLang="en-US" sz="2000">
            <a:latin typeface="標楷體" pitchFamily="65" charset="-120"/>
            <a:ea typeface="標楷體" pitchFamily="65" charset="-120"/>
          </a:endParaRPr>
        </a:p>
      </dgm:t>
    </dgm:pt>
    <dgm:pt modelId="{B52196C1-D618-4BEC-B881-F6AB17187948}" type="pres">
      <dgm:prSet presAssocID="{4EB61C90-F20C-4C22-ACA1-0859508978A5}" presName="linear" presStyleCnt="0">
        <dgm:presLayoutVars>
          <dgm:dir/>
          <dgm:animLvl val="lvl"/>
          <dgm:resizeHandles val="exact"/>
        </dgm:presLayoutVars>
      </dgm:prSet>
      <dgm:spPr/>
      <dgm:t>
        <a:bodyPr/>
        <a:lstStyle/>
        <a:p>
          <a:endParaRPr lang="zh-TW" altLang="en-US"/>
        </a:p>
      </dgm:t>
    </dgm:pt>
    <dgm:pt modelId="{F1C9844D-48FE-49E7-9233-0C44E57BB6F3}" type="pres">
      <dgm:prSet presAssocID="{7DCA578B-0D81-46D6-ADBE-E6AFF47EA8F9}" presName="parentLin" presStyleCnt="0"/>
      <dgm:spPr/>
    </dgm:pt>
    <dgm:pt modelId="{48D12A0A-0E9F-4DB7-9EED-98AC91A941CF}" type="pres">
      <dgm:prSet presAssocID="{7DCA578B-0D81-46D6-ADBE-E6AFF47EA8F9}" presName="parentLeftMargin" presStyleLbl="node1" presStyleIdx="0" presStyleCnt="2"/>
      <dgm:spPr/>
      <dgm:t>
        <a:bodyPr/>
        <a:lstStyle/>
        <a:p>
          <a:endParaRPr lang="zh-TW" altLang="en-US"/>
        </a:p>
      </dgm:t>
    </dgm:pt>
    <dgm:pt modelId="{7584155D-0027-4C58-9B40-A6D9C8A931FF}" type="pres">
      <dgm:prSet presAssocID="{7DCA578B-0D81-46D6-ADBE-E6AFF47EA8F9}" presName="parentText" presStyleLbl="node1" presStyleIdx="0" presStyleCnt="2">
        <dgm:presLayoutVars>
          <dgm:chMax val="0"/>
          <dgm:bulletEnabled val="1"/>
        </dgm:presLayoutVars>
      </dgm:prSet>
      <dgm:spPr/>
      <dgm:t>
        <a:bodyPr/>
        <a:lstStyle/>
        <a:p>
          <a:endParaRPr lang="zh-TW" altLang="en-US"/>
        </a:p>
      </dgm:t>
    </dgm:pt>
    <dgm:pt modelId="{701A8D39-02B4-4114-911C-83207525C011}" type="pres">
      <dgm:prSet presAssocID="{7DCA578B-0D81-46D6-ADBE-E6AFF47EA8F9}" presName="negativeSpace" presStyleCnt="0"/>
      <dgm:spPr/>
    </dgm:pt>
    <dgm:pt modelId="{B0B6FAD0-783D-4D3F-AC5F-B61AE2638EA0}" type="pres">
      <dgm:prSet presAssocID="{7DCA578B-0D81-46D6-ADBE-E6AFF47EA8F9}" presName="childText" presStyleLbl="conFgAcc1" presStyleIdx="0" presStyleCnt="2">
        <dgm:presLayoutVars>
          <dgm:bulletEnabled val="1"/>
        </dgm:presLayoutVars>
      </dgm:prSet>
      <dgm:spPr/>
      <dgm:t>
        <a:bodyPr/>
        <a:lstStyle/>
        <a:p>
          <a:endParaRPr lang="zh-TW" altLang="en-US"/>
        </a:p>
      </dgm:t>
    </dgm:pt>
    <dgm:pt modelId="{0CF8C7B6-982A-49D0-B514-A8ECC655E12C}" type="pres">
      <dgm:prSet presAssocID="{5AAF74A7-1253-4A39-824F-2A8A1A12B22C}" presName="spaceBetweenRectangles" presStyleCnt="0"/>
      <dgm:spPr/>
    </dgm:pt>
    <dgm:pt modelId="{5C8F5B2A-B158-4B49-BDC7-E5D3693D783A}" type="pres">
      <dgm:prSet presAssocID="{2B6BA587-AFB1-4110-81A9-105528393A49}" presName="parentLin" presStyleCnt="0"/>
      <dgm:spPr/>
    </dgm:pt>
    <dgm:pt modelId="{69EB83FD-2192-4527-AB10-4BA8E67C0BDD}" type="pres">
      <dgm:prSet presAssocID="{2B6BA587-AFB1-4110-81A9-105528393A49}" presName="parentLeftMargin" presStyleLbl="node1" presStyleIdx="0" presStyleCnt="2"/>
      <dgm:spPr/>
      <dgm:t>
        <a:bodyPr/>
        <a:lstStyle/>
        <a:p>
          <a:endParaRPr lang="zh-TW" altLang="en-US"/>
        </a:p>
      </dgm:t>
    </dgm:pt>
    <dgm:pt modelId="{4A8BE896-4246-4831-9AD4-0FBDADFD7467}" type="pres">
      <dgm:prSet presAssocID="{2B6BA587-AFB1-4110-81A9-105528393A49}" presName="parentText" presStyleLbl="node1" presStyleIdx="1" presStyleCnt="2">
        <dgm:presLayoutVars>
          <dgm:chMax val="0"/>
          <dgm:bulletEnabled val="1"/>
        </dgm:presLayoutVars>
      </dgm:prSet>
      <dgm:spPr/>
      <dgm:t>
        <a:bodyPr/>
        <a:lstStyle/>
        <a:p>
          <a:endParaRPr lang="zh-TW" altLang="en-US"/>
        </a:p>
      </dgm:t>
    </dgm:pt>
    <dgm:pt modelId="{70D02270-287E-44EF-A89D-0BAB4A6C2FFB}" type="pres">
      <dgm:prSet presAssocID="{2B6BA587-AFB1-4110-81A9-105528393A49}" presName="negativeSpace" presStyleCnt="0"/>
      <dgm:spPr/>
    </dgm:pt>
    <dgm:pt modelId="{25A3853E-599C-4186-BCC0-4F212C5374F2}" type="pres">
      <dgm:prSet presAssocID="{2B6BA587-AFB1-4110-81A9-105528393A49}" presName="childText" presStyleLbl="conFgAcc1" presStyleIdx="1" presStyleCnt="2" custScaleY="128721">
        <dgm:presLayoutVars>
          <dgm:bulletEnabled val="1"/>
        </dgm:presLayoutVars>
      </dgm:prSet>
      <dgm:spPr/>
      <dgm:t>
        <a:bodyPr/>
        <a:lstStyle/>
        <a:p>
          <a:endParaRPr lang="zh-TW" altLang="en-US"/>
        </a:p>
      </dgm:t>
    </dgm:pt>
  </dgm:ptLst>
  <dgm:cxnLst>
    <dgm:cxn modelId="{25B1FA93-39A3-4813-AB8C-75F049661924}" type="presOf" srcId="{2B6BA587-AFB1-4110-81A9-105528393A49}" destId="{4A8BE896-4246-4831-9AD4-0FBDADFD7467}" srcOrd="1" destOrd="0" presId="urn:microsoft.com/office/officeart/2005/8/layout/list1"/>
    <dgm:cxn modelId="{4F7237C6-66CB-4F80-B6F8-A80C846EA4CD}" type="presOf" srcId="{4EB61C90-F20C-4C22-ACA1-0859508978A5}" destId="{B52196C1-D618-4BEC-B881-F6AB17187948}" srcOrd="0" destOrd="0" presId="urn:microsoft.com/office/officeart/2005/8/layout/list1"/>
    <dgm:cxn modelId="{DFDCA69D-8DCA-4472-83FF-C534DDEA4B53}" type="presOf" srcId="{DF091F53-9244-4C92-89C5-E18F0BCBB915}" destId="{25A3853E-599C-4186-BCC0-4F212C5374F2}" srcOrd="0" destOrd="0" presId="urn:microsoft.com/office/officeart/2005/8/layout/list1"/>
    <dgm:cxn modelId="{90F1E7AE-14E0-4968-B042-D9EE3A02F509}" type="presOf" srcId="{7DCA578B-0D81-46D6-ADBE-E6AFF47EA8F9}" destId="{48D12A0A-0E9F-4DB7-9EED-98AC91A941CF}" srcOrd="0" destOrd="0" presId="urn:microsoft.com/office/officeart/2005/8/layout/list1"/>
    <dgm:cxn modelId="{BA974E7D-ECC1-496B-8FC9-F7AF44F7B468}" srcId="{7DCA578B-0D81-46D6-ADBE-E6AFF47EA8F9}" destId="{2674F9B4-1D5C-402A-8AAB-CA3FC22EC27D}" srcOrd="0" destOrd="0" parTransId="{B6951DE7-E0FF-4E32-AC54-529A3F5563B0}" sibTransId="{63EC7CF8-EB67-4C19-A823-58E9C2AFD193}"/>
    <dgm:cxn modelId="{FC919A1F-5705-4715-85EC-9C5E3D766CFB}" type="presOf" srcId="{2674F9B4-1D5C-402A-8AAB-CA3FC22EC27D}" destId="{B0B6FAD0-783D-4D3F-AC5F-B61AE2638EA0}" srcOrd="0" destOrd="0" presId="urn:microsoft.com/office/officeart/2005/8/layout/list1"/>
    <dgm:cxn modelId="{464061A5-DA07-49A2-8B69-91E5C4194823}" srcId="{2B6BA587-AFB1-4110-81A9-105528393A49}" destId="{DF091F53-9244-4C92-89C5-E18F0BCBB915}" srcOrd="0" destOrd="0" parTransId="{8F165165-A5AC-4965-8A6D-331145B14E68}" sibTransId="{D3E0570A-AC84-4101-96F2-A28841A1269D}"/>
    <dgm:cxn modelId="{84685C87-C89C-4FE8-BFDD-70096D24356F}" srcId="{4EB61C90-F20C-4C22-ACA1-0859508978A5}" destId="{2B6BA587-AFB1-4110-81A9-105528393A49}" srcOrd="1" destOrd="0" parTransId="{F186194E-4323-4B91-9E8F-12DABBF7953B}" sibTransId="{4D9DD174-436D-4892-9638-2CAE61E5ADF9}"/>
    <dgm:cxn modelId="{FBD332B3-941B-4047-8764-683EF1CB6C81}" type="presOf" srcId="{2B6BA587-AFB1-4110-81A9-105528393A49}" destId="{69EB83FD-2192-4527-AB10-4BA8E67C0BDD}" srcOrd="0" destOrd="0" presId="urn:microsoft.com/office/officeart/2005/8/layout/list1"/>
    <dgm:cxn modelId="{4DF77ADB-B31D-41F9-ABB4-A1D3F036B5F4}" srcId="{4EB61C90-F20C-4C22-ACA1-0859508978A5}" destId="{7DCA578B-0D81-46D6-ADBE-E6AFF47EA8F9}" srcOrd="0" destOrd="0" parTransId="{043493B3-64F9-44E4-9F2C-D49F009CF655}" sibTransId="{5AAF74A7-1253-4A39-824F-2A8A1A12B22C}"/>
    <dgm:cxn modelId="{FCB19A21-EF54-405B-86F7-4B9E6B57EE21}" type="presOf" srcId="{7DCA578B-0D81-46D6-ADBE-E6AFF47EA8F9}" destId="{7584155D-0027-4C58-9B40-A6D9C8A931FF}" srcOrd="1" destOrd="0" presId="urn:microsoft.com/office/officeart/2005/8/layout/list1"/>
    <dgm:cxn modelId="{967E91DE-9754-485F-9982-79F999A5EEA3}" type="presParOf" srcId="{B52196C1-D618-4BEC-B881-F6AB17187948}" destId="{F1C9844D-48FE-49E7-9233-0C44E57BB6F3}" srcOrd="0" destOrd="0" presId="urn:microsoft.com/office/officeart/2005/8/layout/list1"/>
    <dgm:cxn modelId="{6EDCEDD8-4F07-4C41-AB5F-8E383E06E2E5}" type="presParOf" srcId="{F1C9844D-48FE-49E7-9233-0C44E57BB6F3}" destId="{48D12A0A-0E9F-4DB7-9EED-98AC91A941CF}" srcOrd="0" destOrd="0" presId="urn:microsoft.com/office/officeart/2005/8/layout/list1"/>
    <dgm:cxn modelId="{6F3C8D0B-73CB-4449-98B9-39E1ADA15A08}" type="presParOf" srcId="{F1C9844D-48FE-49E7-9233-0C44E57BB6F3}" destId="{7584155D-0027-4C58-9B40-A6D9C8A931FF}" srcOrd="1" destOrd="0" presId="urn:microsoft.com/office/officeart/2005/8/layout/list1"/>
    <dgm:cxn modelId="{B49F3AED-0779-4F5E-8B20-702F44CEC5C4}" type="presParOf" srcId="{B52196C1-D618-4BEC-B881-F6AB17187948}" destId="{701A8D39-02B4-4114-911C-83207525C011}" srcOrd="1" destOrd="0" presId="urn:microsoft.com/office/officeart/2005/8/layout/list1"/>
    <dgm:cxn modelId="{C9F05DBC-C9AB-4C6E-A6D0-3787A61489F0}" type="presParOf" srcId="{B52196C1-D618-4BEC-B881-F6AB17187948}" destId="{B0B6FAD0-783D-4D3F-AC5F-B61AE2638EA0}" srcOrd="2" destOrd="0" presId="urn:microsoft.com/office/officeart/2005/8/layout/list1"/>
    <dgm:cxn modelId="{251A442E-C037-49FA-AD91-54EA0AAA83A0}" type="presParOf" srcId="{B52196C1-D618-4BEC-B881-F6AB17187948}" destId="{0CF8C7B6-982A-49D0-B514-A8ECC655E12C}" srcOrd="3" destOrd="0" presId="urn:microsoft.com/office/officeart/2005/8/layout/list1"/>
    <dgm:cxn modelId="{01236C0C-CFF7-4542-9644-445F70E0F1AE}" type="presParOf" srcId="{B52196C1-D618-4BEC-B881-F6AB17187948}" destId="{5C8F5B2A-B158-4B49-BDC7-E5D3693D783A}" srcOrd="4" destOrd="0" presId="urn:microsoft.com/office/officeart/2005/8/layout/list1"/>
    <dgm:cxn modelId="{D84DBCC2-9C66-4067-80EB-27F66895BC86}" type="presParOf" srcId="{5C8F5B2A-B158-4B49-BDC7-E5D3693D783A}" destId="{69EB83FD-2192-4527-AB10-4BA8E67C0BDD}" srcOrd="0" destOrd="0" presId="urn:microsoft.com/office/officeart/2005/8/layout/list1"/>
    <dgm:cxn modelId="{757D73D9-7E23-4E19-922C-D600FFCD86A6}" type="presParOf" srcId="{5C8F5B2A-B158-4B49-BDC7-E5D3693D783A}" destId="{4A8BE896-4246-4831-9AD4-0FBDADFD7467}" srcOrd="1" destOrd="0" presId="urn:microsoft.com/office/officeart/2005/8/layout/list1"/>
    <dgm:cxn modelId="{E5837293-DE0C-4F05-BF3C-40D333D24383}" type="presParOf" srcId="{B52196C1-D618-4BEC-B881-F6AB17187948}" destId="{70D02270-287E-44EF-A89D-0BAB4A6C2FFB}" srcOrd="5" destOrd="0" presId="urn:microsoft.com/office/officeart/2005/8/layout/list1"/>
    <dgm:cxn modelId="{E6A25353-E826-4E03-8092-898E1855776F}" type="presParOf" srcId="{B52196C1-D618-4BEC-B881-F6AB17187948}" destId="{25A3853E-599C-4186-BCC0-4F212C5374F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6A8776-8955-493D-9166-AB2AEC801591}" type="doc">
      <dgm:prSet loTypeId="urn:microsoft.com/office/officeart/2005/8/layout/cycle4#1" loCatId="cycle" qsTypeId="urn:microsoft.com/office/officeart/2005/8/quickstyle/simple1#1" qsCatId="simple" csTypeId="urn:microsoft.com/office/officeart/2005/8/colors/accent1_2#1" csCatId="accent1" phldr="1"/>
      <dgm:spPr/>
      <dgm:t>
        <a:bodyPr/>
        <a:lstStyle/>
        <a:p>
          <a:endParaRPr lang="zh-TW" altLang="en-US"/>
        </a:p>
      </dgm:t>
    </dgm:pt>
    <dgm:pt modelId="{B7296114-DC26-452D-A303-66BCF670F437}">
      <dgm:prSet phldrT="[文字]"/>
      <dgm:spPr/>
      <dgm:t>
        <a:bodyPr/>
        <a:lstStyle/>
        <a:p>
          <a:r>
            <a:rPr lang="zh-TW" altLang="en-US" dirty="0"/>
            <a:t>評估</a:t>
          </a:r>
        </a:p>
      </dgm:t>
    </dgm:pt>
    <dgm:pt modelId="{0D0C894D-DF3B-4028-8C5F-3908D838344B}" type="parTrans" cxnId="{F3DF9FBE-EE18-42A9-9EC1-FBE2EE991CAD}">
      <dgm:prSet/>
      <dgm:spPr/>
      <dgm:t>
        <a:bodyPr/>
        <a:lstStyle/>
        <a:p>
          <a:endParaRPr lang="zh-TW" altLang="en-US"/>
        </a:p>
      </dgm:t>
    </dgm:pt>
    <dgm:pt modelId="{0ED96275-943B-49AC-8AED-C2A2BA0175F8}" type="sibTrans" cxnId="{F3DF9FBE-EE18-42A9-9EC1-FBE2EE991CAD}">
      <dgm:prSet/>
      <dgm:spPr/>
      <dgm:t>
        <a:bodyPr/>
        <a:lstStyle/>
        <a:p>
          <a:endParaRPr lang="zh-TW" altLang="en-US"/>
        </a:p>
      </dgm:t>
    </dgm:pt>
    <dgm:pt modelId="{F0E7B549-D68B-4F24-A8F4-5E1B84EF00B5}">
      <dgm:prSet phldrT="[文字]"/>
      <dgm:spPr/>
      <dgm:t>
        <a:bodyPr/>
        <a:lstStyle/>
        <a:p>
          <a:r>
            <a:rPr lang="zh-TW" altLang="en-US" b="1" dirty="0">
              <a:solidFill>
                <a:schemeClr val="tx2"/>
              </a:solidFill>
              <a:ea typeface="標楷體" pitchFamily="65" charset="-120"/>
            </a:rPr>
            <a:t>案主滿意度</a:t>
          </a:r>
          <a:endParaRPr lang="zh-TW" altLang="en-US" b="1" dirty="0"/>
        </a:p>
      </dgm:t>
    </dgm:pt>
    <dgm:pt modelId="{93F446E9-493D-4BB3-8129-6BCEABA2E189}" type="parTrans" cxnId="{00178E78-4103-49B6-A99A-89E9DF94A848}">
      <dgm:prSet/>
      <dgm:spPr/>
      <dgm:t>
        <a:bodyPr/>
        <a:lstStyle/>
        <a:p>
          <a:endParaRPr lang="zh-TW" altLang="en-US"/>
        </a:p>
      </dgm:t>
    </dgm:pt>
    <dgm:pt modelId="{BC6646F7-644E-4D00-9E1A-3827AB76296F}" type="sibTrans" cxnId="{00178E78-4103-49B6-A99A-89E9DF94A848}">
      <dgm:prSet/>
      <dgm:spPr/>
      <dgm:t>
        <a:bodyPr/>
        <a:lstStyle/>
        <a:p>
          <a:endParaRPr lang="zh-TW" altLang="en-US"/>
        </a:p>
      </dgm:t>
    </dgm:pt>
    <dgm:pt modelId="{AA547145-CB20-4519-B34E-B9A2F6C48B0B}">
      <dgm:prSet phldrT="[文字]"/>
      <dgm:spPr/>
      <dgm:t>
        <a:bodyPr/>
        <a:lstStyle/>
        <a:p>
          <a:r>
            <a:rPr lang="zh-TW" altLang="en-US" dirty="0"/>
            <a:t>分析</a:t>
          </a:r>
        </a:p>
      </dgm:t>
    </dgm:pt>
    <dgm:pt modelId="{0162C85D-BECA-48CE-A694-DFAA5E24604B}" type="parTrans" cxnId="{5BE3B56E-728D-4AD5-9CB7-C8F63D147E29}">
      <dgm:prSet/>
      <dgm:spPr/>
      <dgm:t>
        <a:bodyPr/>
        <a:lstStyle/>
        <a:p>
          <a:endParaRPr lang="zh-TW" altLang="en-US"/>
        </a:p>
      </dgm:t>
    </dgm:pt>
    <dgm:pt modelId="{12CA810D-20D9-4180-93E0-FE0123D3BB7B}" type="sibTrans" cxnId="{5BE3B56E-728D-4AD5-9CB7-C8F63D147E29}">
      <dgm:prSet/>
      <dgm:spPr/>
      <dgm:t>
        <a:bodyPr/>
        <a:lstStyle/>
        <a:p>
          <a:endParaRPr lang="zh-TW" altLang="en-US"/>
        </a:p>
      </dgm:t>
    </dgm:pt>
    <dgm:pt modelId="{0D781812-F0FE-4CF5-8185-C5C5AD1CFDAD}">
      <dgm:prSet phldrT="[文字]" custT="1"/>
      <dgm:spPr/>
      <dgm:t>
        <a:bodyPr/>
        <a:lstStyle/>
        <a:p>
          <a:r>
            <a:rPr lang="zh-TW" altLang="en-US" sz="1600" b="1" dirty="0">
              <a:solidFill>
                <a:schemeClr val="tx2"/>
              </a:solidFill>
              <a:ea typeface="標楷體" pitchFamily="65" charset="-120"/>
            </a:rPr>
            <a:t>社會問題分析</a:t>
          </a:r>
          <a:endParaRPr lang="zh-TW" altLang="en-US" sz="1600" b="1" dirty="0"/>
        </a:p>
      </dgm:t>
    </dgm:pt>
    <dgm:pt modelId="{1A914F7C-CCFE-4F56-A0AA-365317E48B6E}" type="parTrans" cxnId="{DA4F940B-106C-488F-8681-0E0B58F262B6}">
      <dgm:prSet/>
      <dgm:spPr/>
      <dgm:t>
        <a:bodyPr/>
        <a:lstStyle/>
        <a:p>
          <a:endParaRPr lang="zh-TW" altLang="en-US"/>
        </a:p>
      </dgm:t>
    </dgm:pt>
    <dgm:pt modelId="{30DF7289-4600-4282-AC63-C48D881D1DFC}" type="sibTrans" cxnId="{DA4F940B-106C-488F-8681-0E0B58F262B6}">
      <dgm:prSet/>
      <dgm:spPr/>
      <dgm:t>
        <a:bodyPr/>
        <a:lstStyle/>
        <a:p>
          <a:endParaRPr lang="zh-TW" altLang="en-US"/>
        </a:p>
      </dgm:t>
    </dgm:pt>
    <dgm:pt modelId="{5AD2A8E3-28FC-4769-A2B2-7A971EBD4B53}">
      <dgm:prSet phldrT="[文字]"/>
      <dgm:spPr/>
      <dgm:t>
        <a:bodyPr/>
        <a:lstStyle/>
        <a:p>
          <a:r>
            <a:rPr lang="zh-TW" altLang="en-US" dirty="0"/>
            <a:t>計畫</a:t>
          </a:r>
        </a:p>
      </dgm:t>
    </dgm:pt>
    <dgm:pt modelId="{DD342C55-F457-4899-9D04-8F2AA25AF4A9}" type="parTrans" cxnId="{91068DD0-AD7A-4A0B-83E9-76871A86D87E}">
      <dgm:prSet/>
      <dgm:spPr/>
      <dgm:t>
        <a:bodyPr/>
        <a:lstStyle/>
        <a:p>
          <a:endParaRPr lang="zh-TW" altLang="en-US"/>
        </a:p>
      </dgm:t>
    </dgm:pt>
    <dgm:pt modelId="{2E6C6D40-8293-463A-A36C-473EC0ACB150}" type="sibTrans" cxnId="{91068DD0-AD7A-4A0B-83E9-76871A86D87E}">
      <dgm:prSet/>
      <dgm:spPr/>
      <dgm:t>
        <a:bodyPr/>
        <a:lstStyle/>
        <a:p>
          <a:endParaRPr lang="zh-TW" altLang="en-US"/>
        </a:p>
      </dgm:t>
    </dgm:pt>
    <dgm:pt modelId="{0C6F99EE-280A-4DE4-965B-19CFC8DD07E7}">
      <dgm:prSet phldrT="[文字]" custT="1"/>
      <dgm:spPr/>
      <dgm:t>
        <a:bodyPr/>
        <a:lstStyle/>
        <a:p>
          <a:r>
            <a:rPr lang="zh-TW" altLang="en-US" sz="1600" b="1" dirty="0">
              <a:solidFill>
                <a:schemeClr val="tx1"/>
              </a:solidFill>
              <a:ea typeface="標楷體" pitchFamily="65" charset="-120"/>
            </a:rPr>
            <a:t>與使用者建立關係</a:t>
          </a:r>
          <a:endParaRPr lang="zh-TW" altLang="en-US" sz="1600" b="1" dirty="0">
            <a:solidFill>
              <a:schemeClr val="tx1"/>
            </a:solidFill>
          </a:endParaRPr>
        </a:p>
      </dgm:t>
    </dgm:pt>
    <dgm:pt modelId="{9B8275FE-159C-46BA-8012-539EAE57091F}" type="parTrans" cxnId="{50DB2F14-E112-485E-9DC8-715E324E3619}">
      <dgm:prSet/>
      <dgm:spPr/>
      <dgm:t>
        <a:bodyPr/>
        <a:lstStyle/>
        <a:p>
          <a:endParaRPr lang="zh-TW" altLang="en-US"/>
        </a:p>
      </dgm:t>
    </dgm:pt>
    <dgm:pt modelId="{5049A188-20BF-4988-AED7-F8B6F674D9A4}" type="sibTrans" cxnId="{50DB2F14-E112-485E-9DC8-715E324E3619}">
      <dgm:prSet/>
      <dgm:spPr/>
      <dgm:t>
        <a:bodyPr/>
        <a:lstStyle/>
        <a:p>
          <a:endParaRPr lang="zh-TW" altLang="en-US"/>
        </a:p>
      </dgm:t>
    </dgm:pt>
    <dgm:pt modelId="{BB2815E9-BD5F-43EC-B87A-5FFB4CAC6D5C}">
      <dgm:prSet phldrT="[文字]"/>
      <dgm:spPr/>
      <dgm:t>
        <a:bodyPr/>
        <a:lstStyle/>
        <a:p>
          <a:r>
            <a:rPr lang="zh-TW" altLang="en-US" dirty="0"/>
            <a:t>執行</a:t>
          </a:r>
        </a:p>
      </dgm:t>
    </dgm:pt>
    <dgm:pt modelId="{DB292EF7-38B1-4C7C-847A-4BEF2BBFE729}" type="parTrans" cxnId="{DC6B0AE7-B4C1-46EC-B285-8B38C9C68A8F}">
      <dgm:prSet/>
      <dgm:spPr/>
      <dgm:t>
        <a:bodyPr/>
        <a:lstStyle/>
        <a:p>
          <a:endParaRPr lang="zh-TW" altLang="en-US"/>
        </a:p>
      </dgm:t>
    </dgm:pt>
    <dgm:pt modelId="{7CC90523-1C8B-4A26-8394-8A3148192C32}" type="sibTrans" cxnId="{DC6B0AE7-B4C1-46EC-B285-8B38C9C68A8F}">
      <dgm:prSet/>
      <dgm:spPr/>
      <dgm:t>
        <a:bodyPr/>
        <a:lstStyle/>
        <a:p>
          <a:endParaRPr lang="zh-TW" altLang="en-US"/>
        </a:p>
      </dgm:t>
    </dgm:pt>
    <dgm:pt modelId="{D70BD913-6B1F-49FA-838D-F18B6D7CE27B}">
      <dgm:prSet phldrT="[文字]" custT="1"/>
      <dgm:spPr/>
      <dgm:t>
        <a:bodyPr/>
        <a:lstStyle/>
        <a:p>
          <a:r>
            <a:rPr lang="zh-TW" altLang="en-US" sz="1800" b="1" dirty="0">
              <a:solidFill>
                <a:schemeClr val="tx2"/>
              </a:solidFill>
              <a:ea typeface="標楷體" pitchFamily="65" charset="-120"/>
            </a:rPr>
            <a:t>服務輸送</a:t>
          </a:r>
          <a:endParaRPr lang="zh-TW" altLang="en-US" sz="1800" b="1" dirty="0"/>
        </a:p>
      </dgm:t>
    </dgm:pt>
    <dgm:pt modelId="{75DA6226-B163-44F6-A0FB-B6EFDAD26653}" type="parTrans" cxnId="{97FA6E13-F8E7-40F8-A03C-52A304520243}">
      <dgm:prSet/>
      <dgm:spPr/>
      <dgm:t>
        <a:bodyPr/>
        <a:lstStyle/>
        <a:p>
          <a:endParaRPr lang="zh-TW" altLang="en-US"/>
        </a:p>
      </dgm:t>
    </dgm:pt>
    <dgm:pt modelId="{A4BB4DF4-35AF-45C6-8AD3-BF3515385720}" type="sibTrans" cxnId="{97FA6E13-F8E7-40F8-A03C-52A304520243}">
      <dgm:prSet/>
      <dgm:spPr/>
      <dgm:t>
        <a:bodyPr/>
        <a:lstStyle/>
        <a:p>
          <a:endParaRPr lang="zh-TW" altLang="en-US"/>
        </a:p>
      </dgm:t>
    </dgm:pt>
    <dgm:pt modelId="{BF89FEF6-EB74-48AE-ABA9-FEF069CDC847}">
      <dgm:prSet custT="1"/>
      <dgm:spPr/>
      <dgm:t>
        <a:bodyPr/>
        <a:lstStyle/>
        <a:p>
          <a:r>
            <a:rPr lang="zh-TW" altLang="en-US" sz="1600" b="1" dirty="0">
              <a:solidFill>
                <a:schemeClr val="tx2"/>
              </a:solidFill>
              <a:ea typeface="標楷體" pitchFamily="65" charset="-120"/>
            </a:rPr>
            <a:t>確定案主群</a:t>
          </a:r>
        </a:p>
      </dgm:t>
    </dgm:pt>
    <dgm:pt modelId="{FEC5C10F-AF5F-4C90-8F04-5056EE677857}" type="parTrans" cxnId="{0664A7BD-7BEC-4704-B63B-588AB145B176}">
      <dgm:prSet/>
      <dgm:spPr/>
      <dgm:t>
        <a:bodyPr/>
        <a:lstStyle/>
        <a:p>
          <a:endParaRPr lang="zh-TW" altLang="en-US"/>
        </a:p>
      </dgm:t>
    </dgm:pt>
    <dgm:pt modelId="{73A42A0E-8147-4E9F-845E-7A5C147C39DB}" type="sibTrans" cxnId="{0664A7BD-7BEC-4704-B63B-588AB145B176}">
      <dgm:prSet/>
      <dgm:spPr/>
      <dgm:t>
        <a:bodyPr/>
        <a:lstStyle/>
        <a:p>
          <a:endParaRPr lang="zh-TW" altLang="en-US"/>
        </a:p>
      </dgm:t>
    </dgm:pt>
    <dgm:pt modelId="{33F851D1-9BD5-4BF3-BFC6-55588D1CCFE7}">
      <dgm:prSet custT="1"/>
      <dgm:spPr/>
      <dgm:t>
        <a:bodyPr/>
        <a:lstStyle/>
        <a:p>
          <a:r>
            <a:rPr lang="zh-TW" altLang="en-US" sz="1600" b="1" dirty="0">
              <a:solidFill>
                <a:schemeClr val="tx2"/>
              </a:solidFill>
              <a:ea typeface="標楷體" pitchFamily="65" charset="-120"/>
            </a:rPr>
            <a:t>瞭解案主需求</a:t>
          </a:r>
        </a:p>
      </dgm:t>
    </dgm:pt>
    <dgm:pt modelId="{B8696A58-651E-4634-AAE1-D4E428EAD024}" type="parTrans" cxnId="{17C62372-8455-412C-914E-CA351A7928BC}">
      <dgm:prSet/>
      <dgm:spPr/>
      <dgm:t>
        <a:bodyPr/>
        <a:lstStyle/>
        <a:p>
          <a:endParaRPr lang="zh-TW" altLang="en-US"/>
        </a:p>
      </dgm:t>
    </dgm:pt>
    <dgm:pt modelId="{21B43E96-DD44-4F4B-A973-B4A9526A384D}" type="sibTrans" cxnId="{17C62372-8455-412C-914E-CA351A7928BC}">
      <dgm:prSet/>
      <dgm:spPr/>
      <dgm:t>
        <a:bodyPr/>
        <a:lstStyle/>
        <a:p>
          <a:endParaRPr lang="zh-TW" altLang="en-US"/>
        </a:p>
      </dgm:t>
    </dgm:pt>
    <dgm:pt modelId="{EB0FAB50-FD9A-4838-AB5A-27AD1D49D63C}">
      <dgm:prSet custT="1"/>
      <dgm:spPr/>
      <dgm:t>
        <a:bodyPr/>
        <a:lstStyle/>
        <a:p>
          <a:r>
            <a:rPr lang="en-US" altLang="zh-TW" sz="1600" b="1" dirty="0">
              <a:solidFill>
                <a:schemeClr val="tx2"/>
              </a:solidFill>
              <a:ea typeface="標楷體" pitchFamily="65" charset="-120"/>
            </a:rPr>
            <a:t>S.W.O.T.</a:t>
          </a:r>
          <a:r>
            <a:rPr lang="zh-TW" altLang="en-US" sz="1600" b="1" dirty="0">
              <a:solidFill>
                <a:schemeClr val="tx2"/>
              </a:solidFill>
              <a:ea typeface="標楷體" pitchFamily="65" charset="-120"/>
            </a:rPr>
            <a:t>分析</a:t>
          </a:r>
        </a:p>
      </dgm:t>
    </dgm:pt>
    <dgm:pt modelId="{ED5CAEAB-BF04-468E-A6DB-1B0312E457B3}" type="parTrans" cxnId="{1C991B90-9429-48B3-B52A-9F868F9E07A3}">
      <dgm:prSet/>
      <dgm:spPr/>
      <dgm:t>
        <a:bodyPr/>
        <a:lstStyle/>
        <a:p>
          <a:endParaRPr lang="zh-TW" altLang="en-US"/>
        </a:p>
      </dgm:t>
    </dgm:pt>
    <dgm:pt modelId="{BA371000-6D66-4356-997A-09182AC23721}" type="sibTrans" cxnId="{1C991B90-9429-48B3-B52A-9F868F9E07A3}">
      <dgm:prSet/>
      <dgm:spPr/>
      <dgm:t>
        <a:bodyPr/>
        <a:lstStyle/>
        <a:p>
          <a:endParaRPr lang="zh-TW" altLang="en-US"/>
        </a:p>
      </dgm:t>
    </dgm:pt>
    <dgm:pt modelId="{E456EC62-CB5C-410F-A535-C664493D5803}">
      <dgm:prSet custT="1"/>
      <dgm:spPr/>
      <dgm:t>
        <a:bodyPr/>
        <a:lstStyle/>
        <a:p>
          <a:r>
            <a:rPr lang="zh-TW" altLang="en-US" sz="1600" b="1" dirty="0">
              <a:solidFill>
                <a:schemeClr val="tx2"/>
              </a:solidFill>
              <a:ea typeface="標楷體" pitchFamily="65" charset="-120"/>
            </a:rPr>
            <a:t>標竿分析 </a:t>
          </a:r>
        </a:p>
      </dgm:t>
    </dgm:pt>
    <dgm:pt modelId="{77018FE7-9575-476B-A367-3A8898CC54DC}" type="parTrans" cxnId="{8F7E5449-485E-4A32-B5F2-1A820B860EBF}">
      <dgm:prSet/>
      <dgm:spPr/>
      <dgm:t>
        <a:bodyPr/>
        <a:lstStyle/>
        <a:p>
          <a:endParaRPr lang="zh-TW" altLang="en-US"/>
        </a:p>
      </dgm:t>
    </dgm:pt>
    <dgm:pt modelId="{28460E2C-7640-4443-92EF-B9180534F9F3}" type="sibTrans" cxnId="{8F7E5449-485E-4A32-B5F2-1A820B860EBF}">
      <dgm:prSet/>
      <dgm:spPr/>
      <dgm:t>
        <a:bodyPr/>
        <a:lstStyle/>
        <a:p>
          <a:endParaRPr lang="zh-TW" altLang="en-US"/>
        </a:p>
      </dgm:t>
    </dgm:pt>
    <dgm:pt modelId="{17065E4B-B257-4075-96A2-741E74B3357D}">
      <dgm:prSet custT="1"/>
      <dgm:spPr/>
      <dgm:t>
        <a:bodyPr/>
        <a:lstStyle/>
        <a:p>
          <a:r>
            <a:rPr lang="zh-TW" altLang="en-US" sz="1600" b="1" dirty="0">
              <a:solidFill>
                <a:schemeClr val="tx1"/>
              </a:solidFill>
              <a:ea typeface="標楷體" pitchFamily="65" charset="-120"/>
            </a:rPr>
            <a:t>發展方案的目標與目的</a:t>
          </a:r>
        </a:p>
      </dgm:t>
    </dgm:pt>
    <dgm:pt modelId="{B33D84F3-B804-438B-A2B8-CE539932E8F9}" type="parTrans" cxnId="{967800AE-1424-40B9-A358-FD1BD14080E3}">
      <dgm:prSet/>
      <dgm:spPr/>
      <dgm:t>
        <a:bodyPr/>
        <a:lstStyle/>
        <a:p>
          <a:endParaRPr lang="zh-TW" altLang="en-US"/>
        </a:p>
      </dgm:t>
    </dgm:pt>
    <dgm:pt modelId="{292A3085-8742-4D2A-B33D-14712BE17017}" type="sibTrans" cxnId="{967800AE-1424-40B9-A358-FD1BD14080E3}">
      <dgm:prSet/>
      <dgm:spPr/>
      <dgm:t>
        <a:bodyPr/>
        <a:lstStyle/>
        <a:p>
          <a:endParaRPr lang="zh-TW" altLang="en-US"/>
        </a:p>
      </dgm:t>
    </dgm:pt>
    <dgm:pt modelId="{1365415C-0490-4E96-81BD-B5C2ED7C0827}">
      <dgm:prSet custT="1"/>
      <dgm:spPr/>
      <dgm:t>
        <a:bodyPr/>
        <a:lstStyle/>
        <a:p>
          <a:r>
            <a:rPr lang="zh-TW" altLang="en-US" sz="1600" b="1" dirty="0">
              <a:solidFill>
                <a:schemeClr val="tx1"/>
              </a:solidFill>
              <a:ea typeface="標楷體" pitchFamily="65" charset="-120"/>
            </a:rPr>
            <a:t>設定績效標準</a:t>
          </a:r>
        </a:p>
      </dgm:t>
    </dgm:pt>
    <dgm:pt modelId="{5AB24E81-8237-4E9B-8C2E-2B0B3E066964}" type="parTrans" cxnId="{9CDA3CB7-CB86-4204-84C6-6DA1727C2FB0}">
      <dgm:prSet/>
      <dgm:spPr/>
      <dgm:t>
        <a:bodyPr/>
        <a:lstStyle/>
        <a:p>
          <a:endParaRPr lang="zh-TW" altLang="en-US"/>
        </a:p>
      </dgm:t>
    </dgm:pt>
    <dgm:pt modelId="{3B1470F0-A268-4B58-88C9-FD61F9EB0FF0}" type="sibTrans" cxnId="{9CDA3CB7-CB86-4204-84C6-6DA1727C2FB0}">
      <dgm:prSet/>
      <dgm:spPr/>
      <dgm:t>
        <a:bodyPr/>
        <a:lstStyle/>
        <a:p>
          <a:endParaRPr lang="zh-TW" altLang="en-US"/>
        </a:p>
      </dgm:t>
    </dgm:pt>
    <dgm:pt modelId="{E5B3C0E0-55C8-4ECB-A5CE-3BDEC2A0E98C}">
      <dgm:prSet custT="1"/>
      <dgm:spPr/>
      <dgm:t>
        <a:bodyPr/>
        <a:lstStyle/>
        <a:p>
          <a:r>
            <a:rPr lang="zh-TW" altLang="en-US" sz="1600" b="1" dirty="0">
              <a:solidFill>
                <a:schemeClr val="tx1"/>
              </a:solidFill>
              <a:ea typeface="標楷體" pitchFamily="65" charset="-120"/>
            </a:rPr>
            <a:t>構想服務策略</a:t>
          </a:r>
        </a:p>
      </dgm:t>
    </dgm:pt>
    <dgm:pt modelId="{670E360C-ACA1-4C7E-9389-CC5B6BDA9E97}" type="parTrans" cxnId="{CDDA02BD-DDAF-44EA-83CE-0375706EF0F5}">
      <dgm:prSet/>
      <dgm:spPr/>
      <dgm:t>
        <a:bodyPr/>
        <a:lstStyle/>
        <a:p>
          <a:endParaRPr lang="zh-TW" altLang="en-US"/>
        </a:p>
      </dgm:t>
    </dgm:pt>
    <dgm:pt modelId="{B1C5BF71-D45D-4F8E-8AC5-C57BC17988F8}" type="sibTrans" cxnId="{CDDA02BD-DDAF-44EA-83CE-0375706EF0F5}">
      <dgm:prSet/>
      <dgm:spPr/>
      <dgm:t>
        <a:bodyPr/>
        <a:lstStyle/>
        <a:p>
          <a:endParaRPr lang="zh-TW" altLang="en-US"/>
        </a:p>
      </dgm:t>
    </dgm:pt>
    <dgm:pt modelId="{95A5C123-E49B-4277-834C-6F9A438F00C4}">
      <dgm:prSet custT="1"/>
      <dgm:spPr/>
      <dgm:t>
        <a:bodyPr/>
        <a:lstStyle/>
        <a:p>
          <a:r>
            <a:rPr lang="zh-TW" altLang="en-US" sz="1600" b="1" dirty="0">
              <a:solidFill>
                <a:schemeClr val="tx1"/>
              </a:solidFill>
              <a:ea typeface="標楷體" pitchFamily="65" charset="-120"/>
            </a:rPr>
            <a:t>資源開發</a:t>
          </a:r>
        </a:p>
      </dgm:t>
    </dgm:pt>
    <dgm:pt modelId="{06834E75-6E70-44A9-A341-033B7A9C7094}" type="parTrans" cxnId="{30619621-09DC-44AF-B493-51FDB5CB149B}">
      <dgm:prSet/>
      <dgm:spPr/>
      <dgm:t>
        <a:bodyPr/>
        <a:lstStyle/>
        <a:p>
          <a:endParaRPr lang="zh-TW" altLang="en-US"/>
        </a:p>
      </dgm:t>
    </dgm:pt>
    <dgm:pt modelId="{0999BFAF-204F-43BE-885F-429041C436E5}" type="sibTrans" cxnId="{30619621-09DC-44AF-B493-51FDB5CB149B}">
      <dgm:prSet/>
      <dgm:spPr/>
      <dgm:t>
        <a:bodyPr/>
        <a:lstStyle/>
        <a:p>
          <a:endParaRPr lang="zh-TW" altLang="en-US"/>
        </a:p>
      </dgm:t>
    </dgm:pt>
    <dgm:pt modelId="{335C24FB-EBE5-42E3-BCF9-03C41133E484}">
      <dgm:prSet custT="1"/>
      <dgm:spPr/>
      <dgm:t>
        <a:bodyPr/>
        <a:lstStyle/>
        <a:p>
          <a:r>
            <a:rPr lang="zh-TW" altLang="en-US" sz="1600" b="1" dirty="0">
              <a:solidFill>
                <a:schemeClr val="tx1"/>
              </a:solidFill>
              <a:ea typeface="標楷體" pitchFamily="65" charset="-120"/>
            </a:rPr>
            <a:t>工作時程安排  </a:t>
          </a:r>
        </a:p>
      </dgm:t>
    </dgm:pt>
    <dgm:pt modelId="{5B5663DD-809E-4B3E-BF4D-10ABB7470C18}" type="parTrans" cxnId="{A70E633B-9162-4070-9F77-9A42FEF4DA93}">
      <dgm:prSet/>
      <dgm:spPr/>
      <dgm:t>
        <a:bodyPr/>
        <a:lstStyle/>
        <a:p>
          <a:endParaRPr lang="zh-TW" altLang="en-US"/>
        </a:p>
      </dgm:t>
    </dgm:pt>
    <dgm:pt modelId="{C167D012-BA71-49D0-AEB9-013C005482E5}" type="sibTrans" cxnId="{A70E633B-9162-4070-9F77-9A42FEF4DA93}">
      <dgm:prSet/>
      <dgm:spPr/>
      <dgm:t>
        <a:bodyPr/>
        <a:lstStyle/>
        <a:p>
          <a:endParaRPr lang="zh-TW" altLang="en-US"/>
        </a:p>
      </dgm:t>
    </dgm:pt>
    <dgm:pt modelId="{1035B728-C9C2-435B-BDB6-9ECB774394EC}">
      <dgm:prSet custT="1"/>
      <dgm:spPr/>
      <dgm:t>
        <a:bodyPr/>
        <a:lstStyle/>
        <a:p>
          <a:r>
            <a:rPr lang="zh-TW" altLang="en-US" sz="1600" b="1" dirty="0">
              <a:solidFill>
                <a:schemeClr val="tx1"/>
              </a:solidFill>
              <a:ea typeface="標楷體" pitchFamily="65" charset="-120"/>
            </a:rPr>
            <a:t>甄選訓練人員</a:t>
          </a:r>
        </a:p>
      </dgm:t>
    </dgm:pt>
    <dgm:pt modelId="{3CC92996-888F-4B7B-9E8E-870DAC701014}" type="parTrans" cxnId="{36D85F34-EC3B-47CD-8E3D-DBC25FB29862}">
      <dgm:prSet/>
      <dgm:spPr/>
      <dgm:t>
        <a:bodyPr/>
        <a:lstStyle/>
        <a:p>
          <a:endParaRPr lang="zh-TW" altLang="en-US"/>
        </a:p>
      </dgm:t>
    </dgm:pt>
    <dgm:pt modelId="{E459DECA-9582-4575-99A4-CDA78CD0496B}" type="sibTrans" cxnId="{36D85F34-EC3B-47CD-8E3D-DBC25FB29862}">
      <dgm:prSet/>
      <dgm:spPr/>
      <dgm:t>
        <a:bodyPr/>
        <a:lstStyle/>
        <a:p>
          <a:endParaRPr lang="zh-TW" altLang="en-US"/>
        </a:p>
      </dgm:t>
    </dgm:pt>
    <dgm:pt modelId="{2F5F7FBD-FA64-4051-B232-975B08375D19}">
      <dgm:prSet custT="1"/>
      <dgm:spPr/>
      <dgm:t>
        <a:bodyPr/>
        <a:lstStyle/>
        <a:p>
          <a:r>
            <a:rPr lang="zh-TW" altLang="en-US" sz="1600" b="1" dirty="0">
              <a:solidFill>
                <a:schemeClr val="tx1"/>
              </a:solidFill>
              <a:ea typeface="標楷體" pitchFamily="65" charset="-120"/>
            </a:rPr>
            <a:t>資訊管理系統</a:t>
          </a:r>
        </a:p>
      </dgm:t>
    </dgm:pt>
    <dgm:pt modelId="{964B3900-26DB-4159-B044-F192F6659204}" type="parTrans" cxnId="{B37F1629-0F6C-42EF-9382-685DC5A762B6}">
      <dgm:prSet/>
      <dgm:spPr/>
      <dgm:t>
        <a:bodyPr/>
        <a:lstStyle/>
        <a:p>
          <a:endParaRPr lang="zh-TW" altLang="en-US"/>
        </a:p>
      </dgm:t>
    </dgm:pt>
    <dgm:pt modelId="{E1EE757C-5C8B-49C6-AE83-D313108886AF}" type="sibTrans" cxnId="{B37F1629-0F6C-42EF-9382-685DC5A762B6}">
      <dgm:prSet/>
      <dgm:spPr/>
      <dgm:t>
        <a:bodyPr/>
        <a:lstStyle/>
        <a:p>
          <a:endParaRPr lang="zh-TW" altLang="en-US"/>
        </a:p>
      </dgm:t>
    </dgm:pt>
    <dgm:pt modelId="{EAF3D16E-DDC8-4314-A564-3FFAD124C2B2}">
      <dgm:prSet custT="1"/>
      <dgm:spPr/>
      <dgm:t>
        <a:bodyPr/>
        <a:lstStyle/>
        <a:p>
          <a:r>
            <a:rPr lang="zh-TW" altLang="en-US" sz="1600" b="1" dirty="0">
              <a:solidFill>
                <a:schemeClr val="tx1"/>
              </a:solidFill>
              <a:ea typeface="標楷體" pitchFamily="65" charset="-120"/>
            </a:rPr>
            <a:t>準備計畫書</a:t>
          </a:r>
          <a:endParaRPr lang="en-US" altLang="zh-TW" sz="1600" b="1" dirty="0">
            <a:solidFill>
              <a:schemeClr val="tx1"/>
            </a:solidFill>
            <a:ea typeface="標楷體" pitchFamily="65" charset="-120"/>
          </a:endParaRPr>
        </a:p>
      </dgm:t>
    </dgm:pt>
    <dgm:pt modelId="{7460E35B-8C83-41C1-96B4-A7C406FC5AA1}" type="parTrans" cxnId="{215D6FB3-08FB-4E79-AAA2-5C8FA73FCEC4}">
      <dgm:prSet/>
      <dgm:spPr/>
      <dgm:t>
        <a:bodyPr/>
        <a:lstStyle/>
        <a:p>
          <a:endParaRPr lang="zh-TW" altLang="en-US"/>
        </a:p>
      </dgm:t>
    </dgm:pt>
    <dgm:pt modelId="{2448039D-7311-4F05-A8EE-5BAF0142D956}" type="sibTrans" cxnId="{215D6FB3-08FB-4E79-AAA2-5C8FA73FCEC4}">
      <dgm:prSet/>
      <dgm:spPr/>
      <dgm:t>
        <a:bodyPr/>
        <a:lstStyle/>
        <a:p>
          <a:endParaRPr lang="zh-TW" altLang="en-US"/>
        </a:p>
      </dgm:t>
    </dgm:pt>
    <dgm:pt modelId="{01BF85F7-C821-412E-93EA-64103B9DD4A1}">
      <dgm:prSet custT="1"/>
      <dgm:spPr/>
      <dgm:t>
        <a:bodyPr/>
        <a:lstStyle/>
        <a:p>
          <a:r>
            <a:rPr lang="zh-TW" altLang="en-US" sz="1600" b="1" dirty="0">
              <a:solidFill>
                <a:schemeClr val="tx1"/>
              </a:solidFill>
              <a:ea typeface="標楷體" pitchFamily="65" charset="-120"/>
            </a:rPr>
            <a:t>方案行銷   </a:t>
          </a:r>
        </a:p>
      </dgm:t>
    </dgm:pt>
    <dgm:pt modelId="{0C419DC3-E5F1-4B1A-800D-C36466A85971}" type="parTrans" cxnId="{9A4B219E-4120-4A74-AC0F-405A0F764F7C}">
      <dgm:prSet/>
      <dgm:spPr/>
      <dgm:t>
        <a:bodyPr/>
        <a:lstStyle/>
        <a:p>
          <a:endParaRPr lang="zh-TW" altLang="en-US"/>
        </a:p>
      </dgm:t>
    </dgm:pt>
    <dgm:pt modelId="{1A3B5D09-FF51-494E-86EC-9DC31F731AC2}" type="sibTrans" cxnId="{9A4B219E-4120-4A74-AC0F-405A0F764F7C}">
      <dgm:prSet/>
      <dgm:spPr/>
      <dgm:t>
        <a:bodyPr/>
        <a:lstStyle/>
        <a:p>
          <a:endParaRPr lang="zh-TW" altLang="en-US"/>
        </a:p>
      </dgm:t>
    </dgm:pt>
    <dgm:pt modelId="{33120E9D-7057-43F3-9901-D5E139F2ADB0}">
      <dgm:prSet custT="1"/>
      <dgm:spPr/>
      <dgm:t>
        <a:bodyPr/>
        <a:lstStyle/>
        <a:p>
          <a:r>
            <a:rPr lang="zh-TW" altLang="en-US" sz="1800" b="1" dirty="0">
              <a:solidFill>
                <a:schemeClr val="tx2"/>
              </a:solidFill>
              <a:ea typeface="標楷體" pitchFamily="65" charset="-120"/>
            </a:rPr>
            <a:t>危機處理</a:t>
          </a:r>
        </a:p>
      </dgm:t>
    </dgm:pt>
    <dgm:pt modelId="{59CD4A2C-DC0B-4BC6-95A7-3B18750E115E}" type="parTrans" cxnId="{53BF799D-8911-4B92-9853-DD8C58442245}">
      <dgm:prSet/>
      <dgm:spPr/>
      <dgm:t>
        <a:bodyPr/>
        <a:lstStyle/>
        <a:p>
          <a:endParaRPr lang="zh-TW" altLang="en-US"/>
        </a:p>
      </dgm:t>
    </dgm:pt>
    <dgm:pt modelId="{851643ED-7C56-4FF4-B95F-91E383C17706}" type="sibTrans" cxnId="{53BF799D-8911-4B92-9853-DD8C58442245}">
      <dgm:prSet/>
      <dgm:spPr/>
      <dgm:t>
        <a:bodyPr/>
        <a:lstStyle/>
        <a:p>
          <a:endParaRPr lang="zh-TW" altLang="en-US"/>
        </a:p>
      </dgm:t>
    </dgm:pt>
    <dgm:pt modelId="{F5B39895-88F2-493B-B8D6-97A9FC5C8725}">
      <dgm:prSet custT="1"/>
      <dgm:spPr/>
      <dgm:t>
        <a:bodyPr/>
        <a:lstStyle/>
        <a:p>
          <a:r>
            <a:rPr lang="zh-TW" altLang="en-US" sz="1800" b="1" dirty="0">
              <a:solidFill>
                <a:schemeClr val="tx2"/>
              </a:solidFill>
              <a:ea typeface="標楷體" pitchFamily="65" charset="-120"/>
            </a:rPr>
            <a:t>成本控制</a:t>
          </a:r>
        </a:p>
      </dgm:t>
    </dgm:pt>
    <dgm:pt modelId="{DF356153-D4AD-43EC-9136-98CD574939BE}" type="parTrans" cxnId="{DA520B10-FE76-4BCD-9220-127F7B1A2DA4}">
      <dgm:prSet/>
      <dgm:spPr/>
      <dgm:t>
        <a:bodyPr/>
        <a:lstStyle/>
        <a:p>
          <a:endParaRPr lang="zh-TW" altLang="en-US"/>
        </a:p>
      </dgm:t>
    </dgm:pt>
    <dgm:pt modelId="{FA4BE365-30BE-42E8-8E8A-3728362CADC9}" type="sibTrans" cxnId="{DA520B10-FE76-4BCD-9220-127F7B1A2DA4}">
      <dgm:prSet/>
      <dgm:spPr/>
      <dgm:t>
        <a:bodyPr/>
        <a:lstStyle/>
        <a:p>
          <a:endParaRPr lang="zh-TW" altLang="en-US"/>
        </a:p>
      </dgm:t>
    </dgm:pt>
    <dgm:pt modelId="{3EF174EE-EF44-4F2B-875D-3A3C056DC106}">
      <dgm:prSet custT="1"/>
      <dgm:spPr/>
      <dgm:t>
        <a:bodyPr/>
        <a:lstStyle/>
        <a:p>
          <a:r>
            <a:rPr lang="zh-TW" altLang="en-US" sz="1800" b="1" dirty="0">
              <a:solidFill>
                <a:schemeClr val="tx2"/>
              </a:solidFill>
              <a:ea typeface="標楷體" pitchFamily="65" charset="-120"/>
            </a:rPr>
            <a:t>激勵團隊  </a:t>
          </a:r>
        </a:p>
      </dgm:t>
    </dgm:pt>
    <dgm:pt modelId="{ED445BD4-1BBE-4ADA-8BED-CB2949BC3E1C}" type="parTrans" cxnId="{4AC5DA4C-9DD6-4553-B827-0782C1D34D7A}">
      <dgm:prSet/>
      <dgm:spPr/>
      <dgm:t>
        <a:bodyPr/>
        <a:lstStyle/>
        <a:p>
          <a:endParaRPr lang="zh-TW" altLang="en-US"/>
        </a:p>
      </dgm:t>
    </dgm:pt>
    <dgm:pt modelId="{7214BFA8-1F91-4211-8393-0512669592CB}" type="sibTrans" cxnId="{4AC5DA4C-9DD6-4553-B827-0782C1D34D7A}">
      <dgm:prSet/>
      <dgm:spPr/>
      <dgm:t>
        <a:bodyPr/>
        <a:lstStyle/>
        <a:p>
          <a:endParaRPr lang="zh-TW" altLang="en-US"/>
        </a:p>
      </dgm:t>
    </dgm:pt>
    <dgm:pt modelId="{A941F78B-413B-4AD3-860C-B8028446A42E}">
      <dgm:prSet custT="1"/>
      <dgm:spPr/>
      <dgm:t>
        <a:bodyPr/>
        <a:lstStyle/>
        <a:p>
          <a:r>
            <a:rPr lang="zh-TW" altLang="en-US" sz="1800" b="1" dirty="0">
              <a:solidFill>
                <a:schemeClr val="tx2"/>
              </a:solidFill>
              <a:ea typeface="標楷體" pitchFamily="65" charset="-120"/>
            </a:rPr>
            <a:t>錯誤修正</a:t>
          </a:r>
        </a:p>
      </dgm:t>
    </dgm:pt>
    <dgm:pt modelId="{CCD99F30-EEA0-440F-A785-83C41E5AE26D}" type="parTrans" cxnId="{F00419B9-FA5B-4D0F-A7C8-1F50327618C5}">
      <dgm:prSet/>
      <dgm:spPr/>
      <dgm:t>
        <a:bodyPr/>
        <a:lstStyle/>
        <a:p>
          <a:endParaRPr lang="zh-TW" altLang="en-US"/>
        </a:p>
      </dgm:t>
    </dgm:pt>
    <dgm:pt modelId="{89679221-CF85-4490-9FB5-24E92EF7AB1C}" type="sibTrans" cxnId="{F00419B9-FA5B-4D0F-A7C8-1F50327618C5}">
      <dgm:prSet/>
      <dgm:spPr/>
      <dgm:t>
        <a:bodyPr/>
        <a:lstStyle/>
        <a:p>
          <a:endParaRPr lang="zh-TW" altLang="en-US"/>
        </a:p>
      </dgm:t>
    </dgm:pt>
    <dgm:pt modelId="{6E09D655-79F6-47ED-940C-D790022C60B2}">
      <dgm:prSet/>
      <dgm:spPr/>
      <dgm:t>
        <a:bodyPr/>
        <a:lstStyle/>
        <a:p>
          <a:r>
            <a:rPr lang="zh-TW" altLang="en-US" b="1" dirty="0">
              <a:solidFill>
                <a:schemeClr val="tx2"/>
              </a:solidFill>
              <a:ea typeface="標楷體" pitchFamily="65" charset="-120"/>
            </a:rPr>
            <a:t>服務輸送體系檢討</a:t>
          </a:r>
        </a:p>
      </dgm:t>
    </dgm:pt>
    <dgm:pt modelId="{842C21D2-AE9A-4E4C-B2CD-510A9157A7E6}" type="parTrans" cxnId="{9DB5A247-8073-4773-B608-88345B9D321A}">
      <dgm:prSet/>
      <dgm:spPr/>
      <dgm:t>
        <a:bodyPr/>
        <a:lstStyle/>
        <a:p>
          <a:endParaRPr lang="zh-TW" altLang="en-US"/>
        </a:p>
      </dgm:t>
    </dgm:pt>
    <dgm:pt modelId="{E8E8F897-0691-48F9-BF5F-28FF064B5A13}" type="sibTrans" cxnId="{9DB5A247-8073-4773-B608-88345B9D321A}">
      <dgm:prSet/>
      <dgm:spPr/>
      <dgm:t>
        <a:bodyPr/>
        <a:lstStyle/>
        <a:p>
          <a:endParaRPr lang="zh-TW" altLang="en-US"/>
        </a:p>
      </dgm:t>
    </dgm:pt>
    <dgm:pt modelId="{0A981B20-A6E8-4F50-9A0D-BFBF6D80263F}">
      <dgm:prSet/>
      <dgm:spPr/>
      <dgm:t>
        <a:bodyPr/>
        <a:lstStyle/>
        <a:p>
          <a:r>
            <a:rPr lang="zh-TW" altLang="en-US" b="1" dirty="0">
              <a:solidFill>
                <a:schemeClr val="tx2"/>
              </a:solidFill>
              <a:ea typeface="標楷體" pitchFamily="65" charset="-120"/>
            </a:rPr>
            <a:t>績效評估</a:t>
          </a:r>
        </a:p>
      </dgm:t>
    </dgm:pt>
    <dgm:pt modelId="{871EA32A-3821-4248-9EF3-DBED5C9E649B}" type="parTrans" cxnId="{D5286D91-1702-42C7-8328-69C76B6F86BA}">
      <dgm:prSet/>
      <dgm:spPr/>
      <dgm:t>
        <a:bodyPr/>
        <a:lstStyle/>
        <a:p>
          <a:endParaRPr lang="zh-TW" altLang="en-US"/>
        </a:p>
      </dgm:t>
    </dgm:pt>
    <dgm:pt modelId="{61FA0CF3-C8E7-4E63-8680-4874152A9B31}" type="sibTrans" cxnId="{D5286D91-1702-42C7-8328-69C76B6F86BA}">
      <dgm:prSet/>
      <dgm:spPr/>
      <dgm:t>
        <a:bodyPr/>
        <a:lstStyle/>
        <a:p>
          <a:endParaRPr lang="zh-TW" altLang="en-US"/>
        </a:p>
      </dgm:t>
    </dgm:pt>
    <dgm:pt modelId="{66F2926C-C190-4B82-BE49-1C3CF0B0C0BB}">
      <dgm:prSet/>
      <dgm:spPr/>
      <dgm:t>
        <a:bodyPr/>
        <a:lstStyle/>
        <a:p>
          <a:r>
            <a:rPr lang="zh-TW" altLang="en-US" b="1" dirty="0">
              <a:solidFill>
                <a:schemeClr val="tx2"/>
              </a:solidFill>
              <a:ea typeface="標楷體" pitchFamily="65" charset="-120"/>
            </a:rPr>
            <a:t>不斷改善</a:t>
          </a:r>
          <a:endParaRPr lang="zh-TW" altLang="en-US" b="1" dirty="0"/>
        </a:p>
      </dgm:t>
    </dgm:pt>
    <dgm:pt modelId="{AA177F66-2604-40DA-8492-DB04A8D703CE}" type="parTrans" cxnId="{C046265C-FC96-4117-A679-237CBC276E8C}">
      <dgm:prSet/>
      <dgm:spPr/>
      <dgm:t>
        <a:bodyPr/>
        <a:lstStyle/>
        <a:p>
          <a:endParaRPr lang="zh-TW" altLang="en-US"/>
        </a:p>
      </dgm:t>
    </dgm:pt>
    <dgm:pt modelId="{0A5012E5-4C34-440B-A0B4-1B7E8562E1AC}" type="sibTrans" cxnId="{C046265C-FC96-4117-A679-237CBC276E8C}">
      <dgm:prSet/>
      <dgm:spPr/>
      <dgm:t>
        <a:bodyPr/>
        <a:lstStyle/>
        <a:p>
          <a:endParaRPr lang="zh-TW" altLang="en-US"/>
        </a:p>
      </dgm:t>
    </dgm:pt>
    <dgm:pt modelId="{2222261A-47C2-47A0-9D15-5C54512BF8F4}" type="pres">
      <dgm:prSet presAssocID="{4A6A8776-8955-493D-9166-AB2AEC801591}" presName="cycleMatrixDiagram" presStyleCnt="0">
        <dgm:presLayoutVars>
          <dgm:chMax val="1"/>
          <dgm:dir/>
          <dgm:animLvl val="lvl"/>
          <dgm:resizeHandles val="exact"/>
        </dgm:presLayoutVars>
      </dgm:prSet>
      <dgm:spPr/>
      <dgm:t>
        <a:bodyPr/>
        <a:lstStyle/>
        <a:p>
          <a:endParaRPr lang="zh-TW" altLang="en-US"/>
        </a:p>
      </dgm:t>
    </dgm:pt>
    <dgm:pt modelId="{2D24133C-EDF1-423F-96B7-A23E705BF1D4}" type="pres">
      <dgm:prSet presAssocID="{4A6A8776-8955-493D-9166-AB2AEC801591}" presName="children" presStyleCnt="0"/>
      <dgm:spPr/>
    </dgm:pt>
    <dgm:pt modelId="{527674A9-C93B-4C4E-B2FD-AC942B5A4208}" type="pres">
      <dgm:prSet presAssocID="{4A6A8776-8955-493D-9166-AB2AEC801591}" presName="child1group" presStyleCnt="0"/>
      <dgm:spPr/>
    </dgm:pt>
    <dgm:pt modelId="{FA7CCE3B-7620-4D38-9949-C645D17B3D7F}" type="pres">
      <dgm:prSet presAssocID="{4A6A8776-8955-493D-9166-AB2AEC801591}" presName="child1" presStyleLbl="bgAcc1" presStyleIdx="0" presStyleCnt="4" custScaleY="189596" custLinFactNeighborX="-6801" custLinFactNeighborY="38654"/>
      <dgm:spPr/>
      <dgm:t>
        <a:bodyPr/>
        <a:lstStyle/>
        <a:p>
          <a:endParaRPr lang="zh-TW" altLang="en-US"/>
        </a:p>
      </dgm:t>
    </dgm:pt>
    <dgm:pt modelId="{232A854A-C366-4B86-BE73-FA9B4D8BE26A}" type="pres">
      <dgm:prSet presAssocID="{4A6A8776-8955-493D-9166-AB2AEC801591}" presName="child1Text" presStyleLbl="bgAcc1" presStyleIdx="0" presStyleCnt="4">
        <dgm:presLayoutVars>
          <dgm:bulletEnabled val="1"/>
        </dgm:presLayoutVars>
      </dgm:prSet>
      <dgm:spPr/>
      <dgm:t>
        <a:bodyPr/>
        <a:lstStyle/>
        <a:p>
          <a:endParaRPr lang="zh-TW" altLang="en-US"/>
        </a:p>
      </dgm:t>
    </dgm:pt>
    <dgm:pt modelId="{C84739A6-2696-4779-A40C-FE540E9030C7}" type="pres">
      <dgm:prSet presAssocID="{4A6A8776-8955-493D-9166-AB2AEC801591}" presName="child2group" presStyleCnt="0"/>
      <dgm:spPr/>
    </dgm:pt>
    <dgm:pt modelId="{416121F4-5C2C-4634-AC8B-7821E024ED03}" type="pres">
      <dgm:prSet presAssocID="{4A6A8776-8955-493D-9166-AB2AEC801591}" presName="child2" presStyleLbl="bgAcc1" presStyleIdx="1" presStyleCnt="4" custScaleX="98581" custScaleY="131901" custLinFactNeighborX="-13211" custLinFactNeighborY="-2957"/>
      <dgm:spPr/>
      <dgm:t>
        <a:bodyPr/>
        <a:lstStyle/>
        <a:p>
          <a:endParaRPr lang="zh-TW" altLang="en-US"/>
        </a:p>
      </dgm:t>
    </dgm:pt>
    <dgm:pt modelId="{B80A473A-893C-456F-957E-4274E882B925}" type="pres">
      <dgm:prSet presAssocID="{4A6A8776-8955-493D-9166-AB2AEC801591}" presName="child2Text" presStyleLbl="bgAcc1" presStyleIdx="1" presStyleCnt="4">
        <dgm:presLayoutVars>
          <dgm:bulletEnabled val="1"/>
        </dgm:presLayoutVars>
      </dgm:prSet>
      <dgm:spPr/>
      <dgm:t>
        <a:bodyPr/>
        <a:lstStyle/>
        <a:p>
          <a:endParaRPr lang="zh-TW" altLang="en-US"/>
        </a:p>
      </dgm:t>
    </dgm:pt>
    <dgm:pt modelId="{F5AE2E38-E3E4-4D2C-8CF5-6CF1DA3DF1BC}" type="pres">
      <dgm:prSet presAssocID="{4A6A8776-8955-493D-9166-AB2AEC801591}" presName="child3group" presStyleCnt="0"/>
      <dgm:spPr/>
    </dgm:pt>
    <dgm:pt modelId="{D0A97A05-6244-47DC-9942-F3BE4A488BF0}" type="pres">
      <dgm:prSet presAssocID="{4A6A8776-8955-493D-9166-AB2AEC801591}" presName="child3" presStyleLbl="bgAcc1" presStyleIdx="2" presStyleCnt="4" custScaleX="98537" custScaleY="269007" custLinFactNeighborX="20583" custLinFactNeighborY="-73815"/>
      <dgm:spPr/>
      <dgm:t>
        <a:bodyPr/>
        <a:lstStyle/>
        <a:p>
          <a:endParaRPr lang="zh-TW" altLang="en-US"/>
        </a:p>
      </dgm:t>
    </dgm:pt>
    <dgm:pt modelId="{C9F4B27F-BFA5-42AE-88C1-8D510F38E83E}" type="pres">
      <dgm:prSet presAssocID="{4A6A8776-8955-493D-9166-AB2AEC801591}" presName="child3Text" presStyleLbl="bgAcc1" presStyleIdx="2" presStyleCnt="4">
        <dgm:presLayoutVars>
          <dgm:bulletEnabled val="1"/>
        </dgm:presLayoutVars>
      </dgm:prSet>
      <dgm:spPr/>
      <dgm:t>
        <a:bodyPr/>
        <a:lstStyle/>
        <a:p>
          <a:endParaRPr lang="zh-TW" altLang="en-US"/>
        </a:p>
      </dgm:t>
    </dgm:pt>
    <dgm:pt modelId="{C7725281-69DD-4133-8204-A6A4415D4812}" type="pres">
      <dgm:prSet presAssocID="{4A6A8776-8955-493D-9166-AB2AEC801591}" presName="child4group" presStyleCnt="0"/>
      <dgm:spPr/>
    </dgm:pt>
    <dgm:pt modelId="{A7F00D0F-FC62-4B18-B20A-F276F9F850D9}" type="pres">
      <dgm:prSet presAssocID="{4A6A8776-8955-493D-9166-AB2AEC801591}" presName="child4" presStyleLbl="bgAcc1" presStyleIdx="3" presStyleCnt="4" custScaleY="180607" custLinFactNeighborX="-9542" custLinFactNeighborY="3584"/>
      <dgm:spPr/>
      <dgm:t>
        <a:bodyPr/>
        <a:lstStyle/>
        <a:p>
          <a:endParaRPr lang="zh-TW" altLang="en-US"/>
        </a:p>
      </dgm:t>
    </dgm:pt>
    <dgm:pt modelId="{8E063151-02D8-412C-99A2-2C27AB41C88A}" type="pres">
      <dgm:prSet presAssocID="{4A6A8776-8955-493D-9166-AB2AEC801591}" presName="child4Text" presStyleLbl="bgAcc1" presStyleIdx="3" presStyleCnt="4">
        <dgm:presLayoutVars>
          <dgm:bulletEnabled val="1"/>
        </dgm:presLayoutVars>
      </dgm:prSet>
      <dgm:spPr/>
      <dgm:t>
        <a:bodyPr/>
        <a:lstStyle/>
        <a:p>
          <a:endParaRPr lang="zh-TW" altLang="en-US"/>
        </a:p>
      </dgm:t>
    </dgm:pt>
    <dgm:pt modelId="{85DB59F0-BDA6-446D-85EE-94387AE7DE81}" type="pres">
      <dgm:prSet presAssocID="{4A6A8776-8955-493D-9166-AB2AEC801591}" presName="childPlaceholder" presStyleCnt="0"/>
      <dgm:spPr/>
    </dgm:pt>
    <dgm:pt modelId="{5F4B44CA-E582-4826-BD62-843DD398C990}" type="pres">
      <dgm:prSet presAssocID="{4A6A8776-8955-493D-9166-AB2AEC801591}" presName="circle" presStyleCnt="0"/>
      <dgm:spPr/>
    </dgm:pt>
    <dgm:pt modelId="{6C62C193-1E59-4211-8546-BEE63EC1AAB7}" type="pres">
      <dgm:prSet presAssocID="{4A6A8776-8955-493D-9166-AB2AEC801591}" presName="quadrant1" presStyleLbl="node1" presStyleIdx="0" presStyleCnt="4">
        <dgm:presLayoutVars>
          <dgm:chMax val="1"/>
          <dgm:bulletEnabled val="1"/>
        </dgm:presLayoutVars>
      </dgm:prSet>
      <dgm:spPr/>
      <dgm:t>
        <a:bodyPr/>
        <a:lstStyle/>
        <a:p>
          <a:endParaRPr lang="zh-TW" altLang="en-US"/>
        </a:p>
      </dgm:t>
    </dgm:pt>
    <dgm:pt modelId="{F47E6C62-8377-4894-9AC8-CA9A732E28FD}" type="pres">
      <dgm:prSet presAssocID="{4A6A8776-8955-493D-9166-AB2AEC801591}" presName="quadrant2" presStyleLbl="node1" presStyleIdx="1" presStyleCnt="4">
        <dgm:presLayoutVars>
          <dgm:chMax val="1"/>
          <dgm:bulletEnabled val="1"/>
        </dgm:presLayoutVars>
      </dgm:prSet>
      <dgm:spPr/>
      <dgm:t>
        <a:bodyPr/>
        <a:lstStyle/>
        <a:p>
          <a:endParaRPr lang="zh-TW" altLang="en-US"/>
        </a:p>
      </dgm:t>
    </dgm:pt>
    <dgm:pt modelId="{C22C7D66-B124-4EA4-AB31-5576DF27839A}" type="pres">
      <dgm:prSet presAssocID="{4A6A8776-8955-493D-9166-AB2AEC801591}" presName="quadrant3" presStyleLbl="node1" presStyleIdx="2" presStyleCnt="4">
        <dgm:presLayoutVars>
          <dgm:chMax val="1"/>
          <dgm:bulletEnabled val="1"/>
        </dgm:presLayoutVars>
      </dgm:prSet>
      <dgm:spPr/>
      <dgm:t>
        <a:bodyPr/>
        <a:lstStyle/>
        <a:p>
          <a:endParaRPr lang="zh-TW" altLang="en-US"/>
        </a:p>
      </dgm:t>
    </dgm:pt>
    <dgm:pt modelId="{EA64DEF4-929F-4633-AF8E-DD45F73FEB7C}" type="pres">
      <dgm:prSet presAssocID="{4A6A8776-8955-493D-9166-AB2AEC801591}" presName="quadrant4" presStyleLbl="node1" presStyleIdx="3" presStyleCnt="4">
        <dgm:presLayoutVars>
          <dgm:chMax val="1"/>
          <dgm:bulletEnabled val="1"/>
        </dgm:presLayoutVars>
      </dgm:prSet>
      <dgm:spPr/>
      <dgm:t>
        <a:bodyPr/>
        <a:lstStyle/>
        <a:p>
          <a:endParaRPr lang="zh-TW" altLang="en-US"/>
        </a:p>
      </dgm:t>
    </dgm:pt>
    <dgm:pt modelId="{5ADF860F-48E8-4EB4-8BDE-242606A4C29A}" type="pres">
      <dgm:prSet presAssocID="{4A6A8776-8955-493D-9166-AB2AEC801591}" presName="quadrantPlaceholder" presStyleCnt="0"/>
      <dgm:spPr/>
    </dgm:pt>
    <dgm:pt modelId="{18D0A9C5-F2A9-4F8A-BCF9-298DEAE24AB1}" type="pres">
      <dgm:prSet presAssocID="{4A6A8776-8955-493D-9166-AB2AEC801591}" presName="center1" presStyleLbl="fgShp" presStyleIdx="0" presStyleCnt="2"/>
      <dgm:spPr/>
    </dgm:pt>
    <dgm:pt modelId="{4330ECE8-76EB-446E-B7B2-66ABB85481CB}" type="pres">
      <dgm:prSet presAssocID="{4A6A8776-8955-493D-9166-AB2AEC801591}" presName="center2" presStyleLbl="fgShp" presStyleIdx="1" presStyleCnt="2"/>
      <dgm:spPr/>
    </dgm:pt>
  </dgm:ptLst>
  <dgm:cxnLst>
    <dgm:cxn modelId="{70AB883F-A750-46F1-B96E-24D514C859D0}" type="presOf" srcId="{5AD2A8E3-28FC-4769-A2B2-7A971EBD4B53}" destId="{C22C7D66-B124-4EA4-AB31-5576DF27839A}" srcOrd="0" destOrd="0" presId="urn:microsoft.com/office/officeart/2005/8/layout/cycle4#1"/>
    <dgm:cxn modelId="{200E0874-705B-4BDA-9D2D-614ADED2A9E9}" type="presOf" srcId="{D70BD913-6B1F-49FA-838D-F18B6D7CE27B}" destId="{A7F00D0F-FC62-4B18-B20A-F276F9F850D9}" srcOrd="0" destOrd="0" presId="urn:microsoft.com/office/officeart/2005/8/layout/cycle4#1"/>
    <dgm:cxn modelId="{DA520B10-FE76-4BCD-9220-127F7B1A2DA4}" srcId="{BB2815E9-BD5F-43EC-B87A-5FFB4CAC6D5C}" destId="{F5B39895-88F2-493B-B8D6-97A9FC5C8725}" srcOrd="2" destOrd="0" parTransId="{DF356153-D4AD-43EC-9136-98CD574939BE}" sibTransId="{FA4BE365-30BE-42E8-8E8A-3728362CADC9}"/>
    <dgm:cxn modelId="{0664A7BD-7BEC-4704-B63B-588AB145B176}" srcId="{AA547145-CB20-4519-B34E-B9A2F6C48B0B}" destId="{BF89FEF6-EB74-48AE-ABA9-FEF069CDC847}" srcOrd="1" destOrd="0" parTransId="{FEC5C10F-AF5F-4C90-8F04-5056EE677857}" sibTransId="{73A42A0E-8147-4E9F-845E-7A5C147C39DB}"/>
    <dgm:cxn modelId="{F3FAEA0E-25B2-49B9-A081-4A8615860952}" type="presOf" srcId="{BF89FEF6-EB74-48AE-ABA9-FEF069CDC847}" destId="{416121F4-5C2C-4634-AC8B-7821E024ED03}" srcOrd="0" destOrd="1" presId="urn:microsoft.com/office/officeart/2005/8/layout/cycle4#1"/>
    <dgm:cxn modelId="{69372A11-5A19-4066-A439-6D6CDC010EB9}" type="presOf" srcId="{33120E9D-7057-43F3-9901-D5E139F2ADB0}" destId="{8E063151-02D8-412C-99A2-2C27AB41C88A}" srcOrd="1" destOrd="1" presId="urn:microsoft.com/office/officeart/2005/8/layout/cycle4#1"/>
    <dgm:cxn modelId="{5BC405DA-5548-4C8F-AFC8-CBEF2376BA0E}" type="presOf" srcId="{F0E7B549-D68B-4F24-A8F4-5E1B84EF00B5}" destId="{232A854A-C366-4B86-BE73-FA9B4D8BE26A}" srcOrd="1" destOrd="0" presId="urn:microsoft.com/office/officeart/2005/8/layout/cycle4#1"/>
    <dgm:cxn modelId="{E2FFC831-3A7E-4B6A-B237-D05D325EB077}" type="presOf" srcId="{EB0FAB50-FD9A-4838-AB5A-27AD1D49D63C}" destId="{B80A473A-893C-456F-957E-4274E882B925}" srcOrd="1" destOrd="3" presId="urn:microsoft.com/office/officeart/2005/8/layout/cycle4#1"/>
    <dgm:cxn modelId="{FCB38E4D-65EF-466C-9A39-1C3D25F8B770}" type="presOf" srcId="{17065E4B-B257-4075-96A2-741E74B3357D}" destId="{C9F4B27F-BFA5-42AE-88C1-8D510F38E83E}" srcOrd="1" destOrd="1" presId="urn:microsoft.com/office/officeart/2005/8/layout/cycle4#1"/>
    <dgm:cxn modelId="{D0B95E02-C943-4533-AC45-CC8E76578047}" type="presOf" srcId="{0C6F99EE-280A-4DE4-965B-19CFC8DD07E7}" destId="{D0A97A05-6244-47DC-9942-F3BE4A488BF0}" srcOrd="0" destOrd="0" presId="urn:microsoft.com/office/officeart/2005/8/layout/cycle4#1"/>
    <dgm:cxn modelId="{E2334772-D378-4A2D-89BC-6F7CC3254993}" type="presOf" srcId="{33120E9D-7057-43F3-9901-D5E139F2ADB0}" destId="{A7F00D0F-FC62-4B18-B20A-F276F9F850D9}" srcOrd="0" destOrd="1" presId="urn:microsoft.com/office/officeart/2005/8/layout/cycle4#1"/>
    <dgm:cxn modelId="{B77C1F3E-68E4-422D-995C-20A26DFD1B75}" type="presOf" srcId="{0D781812-F0FE-4CF5-8185-C5C5AD1CFDAD}" destId="{B80A473A-893C-456F-957E-4274E882B925}" srcOrd="1" destOrd="0" presId="urn:microsoft.com/office/officeart/2005/8/layout/cycle4#1"/>
    <dgm:cxn modelId="{86EDA879-94FA-4A6D-A7D0-082F56034813}" type="presOf" srcId="{AA547145-CB20-4519-B34E-B9A2F6C48B0B}" destId="{F47E6C62-8377-4894-9AC8-CA9A732E28FD}" srcOrd="0" destOrd="0" presId="urn:microsoft.com/office/officeart/2005/8/layout/cycle4#1"/>
    <dgm:cxn modelId="{53BF799D-8911-4B92-9853-DD8C58442245}" srcId="{BB2815E9-BD5F-43EC-B87A-5FFB4CAC6D5C}" destId="{33120E9D-7057-43F3-9901-D5E139F2ADB0}" srcOrd="1" destOrd="0" parTransId="{59CD4A2C-DC0B-4BC6-95A7-3B18750E115E}" sibTransId="{851643ED-7C56-4FF4-B95F-91E383C17706}"/>
    <dgm:cxn modelId="{5BE3B56E-728D-4AD5-9CB7-C8F63D147E29}" srcId="{4A6A8776-8955-493D-9166-AB2AEC801591}" destId="{AA547145-CB20-4519-B34E-B9A2F6C48B0B}" srcOrd="1" destOrd="0" parTransId="{0162C85D-BECA-48CE-A694-DFAA5E24604B}" sibTransId="{12CA810D-20D9-4180-93E0-FE0123D3BB7B}"/>
    <dgm:cxn modelId="{9A4B219E-4120-4A74-AC0F-405A0F764F7C}" srcId="{5AD2A8E3-28FC-4769-A2B2-7A971EBD4B53}" destId="{01BF85F7-C821-412E-93EA-64103B9DD4A1}" srcOrd="9" destOrd="0" parTransId="{0C419DC3-E5F1-4B1A-800D-C36466A85971}" sibTransId="{1A3B5D09-FF51-494E-86EC-9DC31F731AC2}"/>
    <dgm:cxn modelId="{91068DD0-AD7A-4A0B-83E9-76871A86D87E}" srcId="{4A6A8776-8955-493D-9166-AB2AEC801591}" destId="{5AD2A8E3-28FC-4769-A2B2-7A971EBD4B53}" srcOrd="2" destOrd="0" parTransId="{DD342C55-F457-4899-9D04-8F2AA25AF4A9}" sibTransId="{2E6C6D40-8293-463A-A36C-473EC0ACB150}"/>
    <dgm:cxn modelId="{F2E1BBF3-E41A-4B38-A4C2-605EE1281EC2}" type="presOf" srcId="{33F851D1-9BD5-4BF3-BFC6-55588D1CCFE7}" destId="{B80A473A-893C-456F-957E-4274E882B925}" srcOrd="1" destOrd="2" presId="urn:microsoft.com/office/officeart/2005/8/layout/cycle4#1"/>
    <dgm:cxn modelId="{437D3A04-04C3-4356-B138-7502C2999C1C}" type="presOf" srcId="{A941F78B-413B-4AD3-860C-B8028446A42E}" destId="{A7F00D0F-FC62-4B18-B20A-F276F9F850D9}" srcOrd="0" destOrd="4" presId="urn:microsoft.com/office/officeart/2005/8/layout/cycle4#1"/>
    <dgm:cxn modelId="{B37F1629-0F6C-42EF-9382-685DC5A762B6}" srcId="{5AD2A8E3-28FC-4769-A2B2-7A971EBD4B53}" destId="{2F5F7FBD-FA64-4051-B232-975B08375D19}" srcOrd="7" destOrd="0" parTransId="{964B3900-26DB-4159-B044-F192F6659204}" sibTransId="{E1EE757C-5C8B-49C6-AE83-D313108886AF}"/>
    <dgm:cxn modelId="{0FD62282-E3EF-47EE-8CF6-97A7AC4DA2BD}" type="presOf" srcId="{0C6F99EE-280A-4DE4-965B-19CFC8DD07E7}" destId="{C9F4B27F-BFA5-42AE-88C1-8D510F38E83E}" srcOrd="1" destOrd="0" presId="urn:microsoft.com/office/officeart/2005/8/layout/cycle4#1"/>
    <dgm:cxn modelId="{DA4F940B-106C-488F-8681-0E0B58F262B6}" srcId="{AA547145-CB20-4519-B34E-B9A2F6C48B0B}" destId="{0D781812-F0FE-4CF5-8185-C5C5AD1CFDAD}" srcOrd="0" destOrd="0" parTransId="{1A914F7C-CCFE-4F56-A0AA-365317E48B6E}" sibTransId="{30DF7289-4600-4282-AC63-C48D881D1DFC}"/>
    <dgm:cxn modelId="{ABE5F3D2-90C9-48A0-AAA4-12D01A23611F}" type="presOf" srcId="{E5B3C0E0-55C8-4ECB-A5CE-3BDEC2A0E98C}" destId="{C9F4B27F-BFA5-42AE-88C1-8D510F38E83E}" srcOrd="1" destOrd="3" presId="urn:microsoft.com/office/officeart/2005/8/layout/cycle4#1"/>
    <dgm:cxn modelId="{68017233-5209-4DC9-A6E7-B14577E704DE}" type="presOf" srcId="{A941F78B-413B-4AD3-860C-B8028446A42E}" destId="{8E063151-02D8-412C-99A2-2C27AB41C88A}" srcOrd="1" destOrd="4" presId="urn:microsoft.com/office/officeart/2005/8/layout/cycle4#1"/>
    <dgm:cxn modelId="{2B630C79-DD61-4627-8590-079233A228FC}" type="presOf" srcId="{0A981B20-A6E8-4F50-9A0D-BFBF6D80263F}" destId="{232A854A-C366-4B86-BE73-FA9B4D8BE26A}" srcOrd="1" destOrd="2" presId="urn:microsoft.com/office/officeart/2005/8/layout/cycle4#1"/>
    <dgm:cxn modelId="{8D1BFA00-C41B-43D5-9F78-A11BC7C92A98}" type="presOf" srcId="{1365415C-0490-4E96-81BD-B5C2ED7C0827}" destId="{D0A97A05-6244-47DC-9942-F3BE4A488BF0}" srcOrd="0" destOrd="2" presId="urn:microsoft.com/office/officeart/2005/8/layout/cycle4#1"/>
    <dgm:cxn modelId="{1E42E710-C7CA-4EB2-8B30-C7424F393C86}" type="presOf" srcId="{EAF3D16E-DDC8-4314-A564-3FFAD124C2B2}" destId="{C9F4B27F-BFA5-42AE-88C1-8D510F38E83E}" srcOrd="1" destOrd="8" presId="urn:microsoft.com/office/officeart/2005/8/layout/cycle4#1"/>
    <dgm:cxn modelId="{353C7969-938E-41D3-BDF7-36E6485E2D62}" type="presOf" srcId="{B7296114-DC26-452D-A303-66BCF670F437}" destId="{6C62C193-1E59-4211-8546-BEE63EC1AAB7}" srcOrd="0" destOrd="0" presId="urn:microsoft.com/office/officeart/2005/8/layout/cycle4#1"/>
    <dgm:cxn modelId="{967800AE-1424-40B9-A358-FD1BD14080E3}" srcId="{5AD2A8E3-28FC-4769-A2B2-7A971EBD4B53}" destId="{17065E4B-B257-4075-96A2-741E74B3357D}" srcOrd="1" destOrd="0" parTransId="{B33D84F3-B804-438B-A2B8-CE539932E8F9}" sibTransId="{292A3085-8742-4D2A-B33D-14712BE17017}"/>
    <dgm:cxn modelId="{30EF94E6-9D65-42DF-A2B3-7EE4EAE69C95}" type="presOf" srcId="{6E09D655-79F6-47ED-940C-D790022C60B2}" destId="{232A854A-C366-4B86-BE73-FA9B4D8BE26A}" srcOrd="1" destOrd="1" presId="urn:microsoft.com/office/officeart/2005/8/layout/cycle4#1"/>
    <dgm:cxn modelId="{D2F48687-42CA-4683-A6C2-F5586F1F8CB7}" type="presOf" srcId="{4A6A8776-8955-493D-9166-AB2AEC801591}" destId="{2222261A-47C2-47A0-9D15-5C54512BF8F4}" srcOrd="0" destOrd="0" presId="urn:microsoft.com/office/officeart/2005/8/layout/cycle4#1"/>
    <dgm:cxn modelId="{36D85F34-EC3B-47CD-8E3D-DBC25FB29862}" srcId="{5AD2A8E3-28FC-4769-A2B2-7A971EBD4B53}" destId="{1035B728-C9C2-435B-BDB6-9ECB774394EC}" srcOrd="6" destOrd="0" parTransId="{3CC92996-888F-4B7B-9E8E-870DAC701014}" sibTransId="{E459DECA-9582-4575-99A4-CDA78CD0496B}"/>
    <dgm:cxn modelId="{DAC955D7-0191-4D5E-A1C9-11E2118891C9}" type="presOf" srcId="{D70BD913-6B1F-49FA-838D-F18B6D7CE27B}" destId="{8E063151-02D8-412C-99A2-2C27AB41C88A}" srcOrd="1" destOrd="0" presId="urn:microsoft.com/office/officeart/2005/8/layout/cycle4#1"/>
    <dgm:cxn modelId="{0B157BC1-ABFE-4A50-879D-60DF8808C34D}" type="presOf" srcId="{01BF85F7-C821-412E-93EA-64103B9DD4A1}" destId="{D0A97A05-6244-47DC-9942-F3BE4A488BF0}" srcOrd="0" destOrd="9" presId="urn:microsoft.com/office/officeart/2005/8/layout/cycle4#1"/>
    <dgm:cxn modelId="{F00419B9-FA5B-4D0F-A7C8-1F50327618C5}" srcId="{BB2815E9-BD5F-43EC-B87A-5FFB4CAC6D5C}" destId="{A941F78B-413B-4AD3-860C-B8028446A42E}" srcOrd="4" destOrd="0" parTransId="{CCD99F30-EEA0-440F-A785-83C41E5AE26D}" sibTransId="{89679221-CF85-4490-9FB5-24E92EF7AB1C}"/>
    <dgm:cxn modelId="{8F7E5449-485E-4A32-B5F2-1A820B860EBF}" srcId="{AA547145-CB20-4519-B34E-B9A2F6C48B0B}" destId="{E456EC62-CB5C-410F-A535-C664493D5803}" srcOrd="4" destOrd="0" parTransId="{77018FE7-9575-476B-A367-3A8898CC54DC}" sibTransId="{28460E2C-7640-4443-92EF-B9180534F9F3}"/>
    <dgm:cxn modelId="{0D7E4D18-9F85-4270-B775-1A0A966E318A}" type="presOf" srcId="{0D781812-F0FE-4CF5-8185-C5C5AD1CFDAD}" destId="{416121F4-5C2C-4634-AC8B-7821E024ED03}" srcOrd="0" destOrd="0" presId="urn:microsoft.com/office/officeart/2005/8/layout/cycle4#1"/>
    <dgm:cxn modelId="{20D7D20F-067E-4A24-B8B4-96A7F8CC2C34}" type="presOf" srcId="{6E09D655-79F6-47ED-940C-D790022C60B2}" destId="{FA7CCE3B-7620-4D38-9949-C645D17B3D7F}" srcOrd="0" destOrd="1" presId="urn:microsoft.com/office/officeart/2005/8/layout/cycle4#1"/>
    <dgm:cxn modelId="{215D6FB3-08FB-4E79-AAA2-5C8FA73FCEC4}" srcId="{5AD2A8E3-28FC-4769-A2B2-7A971EBD4B53}" destId="{EAF3D16E-DDC8-4314-A564-3FFAD124C2B2}" srcOrd="8" destOrd="0" parTransId="{7460E35B-8C83-41C1-96B4-A7C406FC5AA1}" sibTransId="{2448039D-7311-4F05-A8EE-5BAF0142D956}"/>
    <dgm:cxn modelId="{D5286D91-1702-42C7-8328-69C76B6F86BA}" srcId="{B7296114-DC26-452D-A303-66BCF670F437}" destId="{0A981B20-A6E8-4F50-9A0D-BFBF6D80263F}" srcOrd="2" destOrd="0" parTransId="{871EA32A-3821-4248-9EF3-DBED5C9E649B}" sibTransId="{61FA0CF3-C8E7-4E63-8680-4874152A9B31}"/>
    <dgm:cxn modelId="{51CA1139-6F76-4BEB-BE73-AB8712E287CD}" type="presOf" srcId="{E5B3C0E0-55C8-4ECB-A5CE-3BDEC2A0E98C}" destId="{D0A97A05-6244-47DC-9942-F3BE4A488BF0}" srcOrd="0" destOrd="3" presId="urn:microsoft.com/office/officeart/2005/8/layout/cycle4#1"/>
    <dgm:cxn modelId="{E08B0602-7DEF-47FD-9846-FAB80B156C4F}" type="presOf" srcId="{F5B39895-88F2-493B-B8D6-97A9FC5C8725}" destId="{A7F00D0F-FC62-4B18-B20A-F276F9F850D9}" srcOrd="0" destOrd="2" presId="urn:microsoft.com/office/officeart/2005/8/layout/cycle4#1"/>
    <dgm:cxn modelId="{30619621-09DC-44AF-B493-51FDB5CB149B}" srcId="{5AD2A8E3-28FC-4769-A2B2-7A971EBD4B53}" destId="{95A5C123-E49B-4277-834C-6F9A438F00C4}" srcOrd="4" destOrd="0" parTransId="{06834E75-6E70-44A9-A341-033B7A9C7094}" sibTransId="{0999BFAF-204F-43BE-885F-429041C436E5}"/>
    <dgm:cxn modelId="{0A3CB923-B6D6-4A79-876D-4C7DEA1429FC}" type="presOf" srcId="{F0E7B549-D68B-4F24-A8F4-5E1B84EF00B5}" destId="{FA7CCE3B-7620-4D38-9949-C645D17B3D7F}" srcOrd="0" destOrd="0" presId="urn:microsoft.com/office/officeart/2005/8/layout/cycle4#1"/>
    <dgm:cxn modelId="{3579C076-E875-46A1-8320-59F1DB923CC5}" type="presOf" srcId="{EB0FAB50-FD9A-4838-AB5A-27AD1D49D63C}" destId="{416121F4-5C2C-4634-AC8B-7821E024ED03}" srcOrd="0" destOrd="3" presId="urn:microsoft.com/office/officeart/2005/8/layout/cycle4#1"/>
    <dgm:cxn modelId="{4AC5DA4C-9DD6-4553-B827-0782C1D34D7A}" srcId="{BB2815E9-BD5F-43EC-B87A-5FFB4CAC6D5C}" destId="{3EF174EE-EF44-4F2B-875D-3A3C056DC106}" srcOrd="3" destOrd="0" parTransId="{ED445BD4-1BBE-4ADA-8BED-CB2949BC3E1C}" sibTransId="{7214BFA8-1F91-4211-8393-0512669592CB}"/>
    <dgm:cxn modelId="{CDDA02BD-DDAF-44EA-83CE-0375706EF0F5}" srcId="{5AD2A8E3-28FC-4769-A2B2-7A971EBD4B53}" destId="{E5B3C0E0-55C8-4ECB-A5CE-3BDEC2A0E98C}" srcOrd="3" destOrd="0" parTransId="{670E360C-ACA1-4C7E-9389-CC5B6BDA9E97}" sibTransId="{B1C5BF71-D45D-4F8E-8AC5-C57BC17988F8}"/>
    <dgm:cxn modelId="{C441AC5C-2B3A-4153-A47B-3D9BE43703DD}" type="presOf" srcId="{335C24FB-EBE5-42E3-BCF9-03C41133E484}" destId="{C9F4B27F-BFA5-42AE-88C1-8D510F38E83E}" srcOrd="1" destOrd="5" presId="urn:microsoft.com/office/officeart/2005/8/layout/cycle4#1"/>
    <dgm:cxn modelId="{7EC15E4D-1E91-40A7-A387-E10EDE9D339B}" type="presOf" srcId="{1035B728-C9C2-435B-BDB6-9ECB774394EC}" destId="{C9F4B27F-BFA5-42AE-88C1-8D510F38E83E}" srcOrd="1" destOrd="6" presId="urn:microsoft.com/office/officeart/2005/8/layout/cycle4#1"/>
    <dgm:cxn modelId="{EF0B2F45-B2ED-4FCC-95AD-8F4EBE450303}" type="presOf" srcId="{1365415C-0490-4E96-81BD-B5C2ED7C0827}" destId="{C9F4B27F-BFA5-42AE-88C1-8D510F38E83E}" srcOrd="1" destOrd="2" presId="urn:microsoft.com/office/officeart/2005/8/layout/cycle4#1"/>
    <dgm:cxn modelId="{A70E633B-9162-4070-9F77-9A42FEF4DA93}" srcId="{5AD2A8E3-28FC-4769-A2B2-7A971EBD4B53}" destId="{335C24FB-EBE5-42E3-BCF9-03C41133E484}" srcOrd="5" destOrd="0" parTransId="{5B5663DD-809E-4B3E-BF4D-10ABB7470C18}" sibTransId="{C167D012-BA71-49D0-AEB9-013C005482E5}"/>
    <dgm:cxn modelId="{0AAEB398-1F96-43EC-95BF-533C0386B73D}" type="presOf" srcId="{95A5C123-E49B-4277-834C-6F9A438F00C4}" destId="{D0A97A05-6244-47DC-9942-F3BE4A488BF0}" srcOrd="0" destOrd="4" presId="urn:microsoft.com/office/officeart/2005/8/layout/cycle4#1"/>
    <dgm:cxn modelId="{1C991B90-9429-48B3-B52A-9F868F9E07A3}" srcId="{AA547145-CB20-4519-B34E-B9A2F6C48B0B}" destId="{EB0FAB50-FD9A-4838-AB5A-27AD1D49D63C}" srcOrd="3" destOrd="0" parTransId="{ED5CAEAB-BF04-468E-A6DB-1B0312E457B3}" sibTransId="{BA371000-6D66-4356-997A-09182AC23721}"/>
    <dgm:cxn modelId="{851CA13E-BA0B-4220-AD17-E776FC374003}" type="presOf" srcId="{33F851D1-9BD5-4BF3-BFC6-55588D1CCFE7}" destId="{416121F4-5C2C-4634-AC8B-7821E024ED03}" srcOrd="0" destOrd="2" presId="urn:microsoft.com/office/officeart/2005/8/layout/cycle4#1"/>
    <dgm:cxn modelId="{17C62372-8455-412C-914E-CA351A7928BC}" srcId="{AA547145-CB20-4519-B34E-B9A2F6C48B0B}" destId="{33F851D1-9BD5-4BF3-BFC6-55588D1CCFE7}" srcOrd="2" destOrd="0" parTransId="{B8696A58-651E-4634-AAE1-D4E428EAD024}" sibTransId="{21B43E96-DD44-4F4B-A973-B4A9526A384D}"/>
    <dgm:cxn modelId="{9024CCA8-4224-46E9-8D5C-E00C5CF92E51}" type="presOf" srcId="{E456EC62-CB5C-410F-A535-C664493D5803}" destId="{B80A473A-893C-456F-957E-4274E882B925}" srcOrd="1" destOrd="4" presId="urn:microsoft.com/office/officeart/2005/8/layout/cycle4#1"/>
    <dgm:cxn modelId="{F61A5808-8302-4AF0-AE3B-66C85DE6B06F}" type="presOf" srcId="{01BF85F7-C821-412E-93EA-64103B9DD4A1}" destId="{C9F4B27F-BFA5-42AE-88C1-8D510F38E83E}" srcOrd="1" destOrd="9" presId="urn:microsoft.com/office/officeart/2005/8/layout/cycle4#1"/>
    <dgm:cxn modelId="{F3DF9FBE-EE18-42A9-9EC1-FBE2EE991CAD}" srcId="{4A6A8776-8955-493D-9166-AB2AEC801591}" destId="{B7296114-DC26-452D-A303-66BCF670F437}" srcOrd="0" destOrd="0" parTransId="{0D0C894D-DF3B-4028-8C5F-3908D838344B}" sibTransId="{0ED96275-943B-49AC-8AED-C2A2BA0175F8}"/>
    <dgm:cxn modelId="{8F877D16-5F3E-4086-95FC-F67B1B3A15AD}" type="presOf" srcId="{3EF174EE-EF44-4F2B-875D-3A3C056DC106}" destId="{8E063151-02D8-412C-99A2-2C27AB41C88A}" srcOrd="1" destOrd="3" presId="urn:microsoft.com/office/officeart/2005/8/layout/cycle4#1"/>
    <dgm:cxn modelId="{E648A9D2-7735-4C6A-A3D2-DC504727D43B}" type="presOf" srcId="{335C24FB-EBE5-42E3-BCF9-03C41133E484}" destId="{D0A97A05-6244-47DC-9942-F3BE4A488BF0}" srcOrd="0" destOrd="5" presId="urn:microsoft.com/office/officeart/2005/8/layout/cycle4#1"/>
    <dgm:cxn modelId="{C370F8F3-A9EE-4CB8-929C-C3C8A2618638}" type="presOf" srcId="{17065E4B-B257-4075-96A2-741E74B3357D}" destId="{D0A97A05-6244-47DC-9942-F3BE4A488BF0}" srcOrd="0" destOrd="1" presId="urn:microsoft.com/office/officeart/2005/8/layout/cycle4#1"/>
    <dgm:cxn modelId="{95E7D406-1AB5-4F00-BE8B-21EF3AC8B71B}" type="presOf" srcId="{0A981B20-A6E8-4F50-9A0D-BFBF6D80263F}" destId="{FA7CCE3B-7620-4D38-9949-C645D17B3D7F}" srcOrd="0" destOrd="2" presId="urn:microsoft.com/office/officeart/2005/8/layout/cycle4#1"/>
    <dgm:cxn modelId="{34F3197C-0789-47F6-BB7D-B54BE8F12000}" type="presOf" srcId="{E456EC62-CB5C-410F-A535-C664493D5803}" destId="{416121F4-5C2C-4634-AC8B-7821E024ED03}" srcOrd="0" destOrd="4" presId="urn:microsoft.com/office/officeart/2005/8/layout/cycle4#1"/>
    <dgm:cxn modelId="{9F16A84F-2DDA-4001-896D-3CE7F6783B60}" type="presOf" srcId="{66F2926C-C190-4B82-BE49-1C3CF0B0C0BB}" destId="{232A854A-C366-4B86-BE73-FA9B4D8BE26A}" srcOrd="1" destOrd="3" presId="urn:microsoft.com/office/officeart/2005/8/layout/cycle4#1"/>
    <dgm:cxn modelId="{9CDA3CB7-CB86-4204-84C6-6DA1727C2FB0}" srcId="{5AD2A8E3-28FC-4769-A2B2-7A971EBD4B53}" destId="{1365415C-0490-4E96-81BD-B5C2ED7C0827}" srcOrd="2" destOrd="0" parTransId="{5AB24E81-8237-4E9B-8C2E-2B0B3E066964}" sibTransId="{3B1470F0-A268-4B58-88C9-FD61F9EB0FF0}"/>
    <dgm:cxn modelId="{B45CA5E1-110D-47DA-B008-EAC8391F441E}" type="presOf" srcId="{BB2815E9-BD5F-43EC-B87A-5FFB4CAC6D5C}" destId="{EA64DEF4-929F-4633-AF8E-DD45F73FEB7C}" srcOrd="0" destOrd="0" presId="urn:microsoft.com/office/officeart/2005/8/layout/cycle4#1"/>
    <dgm:cxn modelId="{24B328EC-121C-40F3-87A7-4E5669CFFE4F}" type="presOf" srcId="{95A5C123-E49B-4277-834C-6F9A438F00C4}" destId="{C9F4B27F-BFA5-42AE-88C1-8D510F38E83E}" srcOrd="1" destOrd="4" presId="urn:microsoft.com/office/officeart/2005/8/layout/cycle4#1"/>
    <dgm:cxn modelId="{00178E78-4103-49B6-A99A-89E9DF94A848}" srcId="{B7296114-DC26-452D-A303-66BCF670F437}" destId="{F0E7B549-D68B-4F24-A8F4-5E1B84EF00B5}" srcOrd="0" destOrd="0" parTransId="{93F446E9-493D-4BB3-8129-6BCEABA2E189}" sibTransId="{BC6646F7-644E-4D00-9E1A-3827AB76296F}"/>
    <dgm:cxn modelId="{24451236-2A52-494F-9698-833214AC130F}" type="presOf" srcId="{3EF174EE-EF44-4F2B-875D-3A3C056DC106}" destId="{A7F00D0F-FC62-4B18-B20A-F276F9F850D9}" srcOrd="0" destOrd="3" presId="urn:microsoft.com/office/officeart/2005/8/layout/cycle4#1"/>
    <dgm:cxn modelId="{DC6B0AE7-B4C1-46EC-B285-8B38C9C68A8F}" srcId="{4A6A8776-8955-493D-9166-AB2AEC801591}" destId="{BB2815E9-BD5F-43EC-B87A-5FFB4CAC6D5C}" srcOrd="3" destOrd="0" parTransId="{DB292EF7-38B1-4C7C-847A-4BEF2BBFE729}" sibTransId="{7CC90523-1C8B-4A26-8394-8A3148192C32}"/>
    <dgm:cxn modelId="{9DB5A247-8073-4773-B608-88345B9D321A}" srcId="{B7296114-DC26-452D-A303-66BCF670F437}" destId="{6E09D655-79F6-47ED-940C-D790022C60B2}" srcOrd="1" destOrd="0" parTransId="{842C21D2-AE9A-4E4C-B2CD-510A9157A7E6}" sibTransId="{E8E8F897-0691-48F9-BF5F-28FF064B5A13}"/>
    <dgm:cxn modelId="{FD0E89F0-2C5C-40FA-AFFB-FC600702F0E6}" type="presOf" srcId="{2F5F7FBD-FA64-4051-B232-975B08375D19}" destId="{C9F4B27F-BFA5-42AE-88C1-8D510F38E83E}" srcOrd="1" destOrd="7" presId="urn:microsoft.com/office/officeart/2005/8/layout/cycle4#1"/>
    <dgm:cxn modelId="{97FA6E13-F8E7-40F8-A03C-52A304520243}" srcId="{BB2815E9-BD5F-43EC-B87A-5FFB4CAC6D5C}" destId="{D70BD913-6B1F-49FA-838D-F18B6D7CE27B}" srcOrd="0" destOrd="0" parTransId="{75DA6226-B163-44F6-A0FB-B6EFDAD26653}" sibTransId="{A4BB4DF4-35AF-45C6-8AD3-BF3515385720}"/>
    <dgm:cxn modelId="{C48545F4-6CE0-4FF6-B181-63C4E1EB2AD9}" type="presOf" srcId="{1035B728-C9C2-435B-BDB6-9ECB774394EC}" destId="{D0A97A05-6244-47DC-9942-F3BE4A488BF0}" srcOrd="0" destOrd="6" presId="urn:microsoft.com/office/officeart/2005/8/layout/cycle4#1"/>
    <dgm:cxn modelId="{EE7A9ABF-F30C-4E06-8EFC-860C6703F5D9}" type="presOf" srcId="{F5B39895-88F2-493B-B8D6-97A9FC5C8725}" destId="{8E063151-02D8-412C-99A2-2C27AB41C88A}" srcOrd="1" destOrd="2" presId="urn:microsoft.com/office/officeart/2005/8/layout/cycle4#1"/>
    <dgm:cxn modelId="{50DB2F14-E112-485E-9DC8-715E324E3619}" srcId="{5AD2A8E3-28FC-4769-A2B2-7A971EBD4B53}" destId="{0C6F99EE-280A-4DE4-965B-19CFC8DD07E7}" srcOrd="0" destOrd="0" parTransId="{9B8275FE-159C-46BA-8012-539EAE57091F}" sibTransId="{5049A188-20BF-4988-AED7-F8B6F674D9A4}"/>
    <dgm:cxn modelId="{C046265C-FC96-4117-A679-237CBC276E8C}" srcId="{B7296114-DC26-452D-A303-66BCF670F437}" destId="{66F2926C-C190-4B82-BE49-1C3CF0B0C0BB}" srcOrd="3" destOrd="0" parTransId="{AA177F66-2604-40DA-8492-DB04A8D703CE}" sibTransId="{0A5012E5-4C34-440B-A0B4-1B7E8562E1AC}"/>
    <dgm:cxn modelId="{FA3A0E78-CDDC-48E3-A820-6E7FD245B0EC}" type="presOf" srcId="{2F5F7FBD-FA64-4051-B232-975B08375D19}" destId="{D0A97A05-6244-47DC-9942-F3BE4A488BF0}" srcOrd="0" destOrd="7" presId="urn:microsoft.com/office/officeart/2005/8/layout/cycle4#1"/>
    <dgm:cxn modelId="{4DFF566D-E938-4E63-BF08-271542512E63}" type="presOf" srcId="{EAF3D16E-DDC8-4314-A564-3FFAD124C2B2}" destId="{D0A97A05-6244-47DC-9942-F3BE4A488BF0}" srcOrd="0" destOrd="8" presId="urn:microsoft.com/office/officeart/2005/8/layout/cycle4#1"/>
    <dgm:cxn modelId="{CD76F7ED-C06E-49D4-89B9-7E4ED0E3004A}" type="presOf" srcId="{66F2926C-C190-4B82-BE49-1C3CF0B0C0BB}" destId="{FA7CCE3B-7620-4D38-9949-C645D17B3D7F}" srcOrd="0" destOrd="3" presId="urn:microsoft.com/office/officeart/2005/8/layout/cycle4#1"/>
    <dgm:cxn modelId="{20E00CB1-AA5A-4D13-B52C-F1D5A05D1CBF}" type="presOf" srcId="{BF89FEF6-EB74-48AE-ABA9-FEF069CDC847}" destId="{B80A473A-893C-456F-957E-4274E882B925}" srcOrd="1" destOrd="1" presId="urn:microsoft.com/office/officeart/2005/8/layout/cycle4#1"/>
    <dgm:cxn modelId="{3E5DE0B0-F5AF-4A92-BA37-86E762A02F98}" type="presParOf" srcId="{2222261A-47C2-47A0-9D15-5C54512BF8F4}" destId="{2D24133C-EDF1-423F-96B7-A23E705BF1D4}" srcOrd="0" destOrd="0" presId="urn:microsoft.com/office/officeart/2005/8/layout/cycle4#1"/>
    <dgm:cxn modelId="{8B6E10EC-2926-49A2-A300-7308D02E0403}" type="presParOf" srcId="{2D24133C-EDF1-423F-96B7-A23E705BF1D4}" destId="{527674A9-C93B-4C4E-B2FD-AC942B5A4208}" srcOrd="0" destOrd="0" presId="urn:microsoft.com/office/officeart/2005/8/layout/cycle4#1"/>
    <dgm:cxn modelId="{91915A7C-076D-4164-8F4A-1A9C709339BF}" type="presParOf" srcId="{527674A9-C93B-4C4E-B2FD-AC942B5A4208}" destId="{FA7CCE3B-7620-4D38-9949-C645D17B3D7F}" srcOrd="0" destOrd="0" presId="urn:microsoft.com/office/officeart/2005/8/layout/cycle4#1"/>
    <dgm:cxn modelId="{239DDD1A-4039-4A80-81DC-2D07AA6E0D3B}" type="presParOf" srcId="{527674A9-C93B-4C4E-B2FD-AC942B5A4208}" destId="{232A854A-C366-4B86-BE73-FA9B4D8BE26A}" srcOrd="1" destOrd="0" presId="urn:microsoft.com/office/officeart/2005/8/layout/cycle4#1"/>
    <dgm:cxn modelId="{D2400946-68CD-47D1-9C69-AF9C45A4E060}" type="presParOf" srcId="{2D24133C-EDF1-423F-96B7-A23E705BF1D4}" destId="{C84739A6-2696-4779-A40C-FE540E9030C7}" srcOrd="1" destOrd="0" presId="urn:microsoft.com/office/officeart/2005/8/layout/cycle4#1"/>
    <dgm:cxn modelId="{B0A40AC7-E2B2-4876-A8EE-5D54B5783002}" type="presParOf" srcId="{C84739A6-2696-4779-A40C-FE540E9030C7}" destId="{416121F4-5C2C-4634-AC8B-7821E024ED03}" srcOrd="0" destOrd="0" presId="urn:microsoft.com/office/officeart/2005/8/layout/cycle4#1"/>
    <dgm:cxn modelId="{BCF810D4-2967-4E11-A283-AE2567A08A95}" type="presParOf" srcId="{C84739A6-2696-4779-A40C-FE540E9030C7}" destId="{B80A473A-893C-456F-957E-4274E882B925}" srcOrd="1" destOrd="0" presId="urn:microsoft.com/office/officeart/2005/8/layout/cycle4#1"/>
    <dgm:cxn modelId="{E08A28AE-9797-482C-B663-A064903AA83B}" type="presParOf" srcId="{2D24133C-EDF1-423F-96B7-A23E705BF1D4}" destId="{F5AE2E38-E3E4-4D2C-8CF5-6CF1DA3DF1BC}" srcOrd="2" destOrd="0" presId="urn:microsoft.com/office/officeart/2005/8/layout/cycle4#1"/>
    <dgm:cxn modelId="{06431BC0-1788-49DC-B251-A76818825245}" type="presParOf" srcId="{F5AE2E38-E3E4-4D2C-8CF5-6CF1DA3DF1BC}" destId="{D0A97A05-6244-47DC-9942-F3BE4A488BF0}" srcOrd="0" destOrd="0" presId="urn:microsoft.com/office/officeart/2005/8/layout/cycle4#1"/>
    <dgm:cxn modelId="{6FD28A70-3D7B-40F6-A4E8-411B584E8790}" type="presParOf" srcId="{F5AE2E38-E3E4-4D2C-8CF5-6CF1DA3DF1BC}" destId="{C9F4B27F-BFA5-42AE-88C1-8D510F38E83E}" srcOrd="1" destOrd="0" presId="urn:microsoft.com/office/officeart/2005/8/layout/cycle4#1"/>
    <dgm:cxn modelId="{B81278CE-C5A3-4908-ABD0-91DA2A1BD27F}" type="presParOf" srcId="{2D24133C-EDF1-423F-96B7-A23E705BF1D4}" destId="{C7725281-69DD-4133-8204-A6A4415D4812}" srcOrd="3" destOrd="0" presId="urn:microsoft.com/office/officeart/2005/8/layout/cycle4#1"/>
    <dgm:cxn modelId="{29FB4423-2A74-4E9C-B8CA-0B9CF9A6D300}" type="presParOf" srcId="{C7725281-69DD-4133-8204-A6A4415D4812}" destId="{A7F00D0F-FC62-4B18-B20A-F276F9F850D9}" srcOrd="0" destOrd="0" presId="urn:microsoft.com/office/officeart/2005/8/layout/cycle4#1"/>
    <dgm:cxn modelId="{5F2B3968-05B9-46B3-8AC3-591191EB270F}" type="presParOf" srcId="{C7725281-69DD-4133-8204-A6A4415D4812}" destId="{8E063151-02D8-412C-99A2-2C27AB41C88A}" srcOrd="1" destOrd="0" presId="urn:microsoft.com/office/officeart/2005/8/layout/cycle4#1"/>
    <dgm:cxn modelId="{94088BE7-AEAA-435E-A4CB-8A5B0F8D2583}" type="presParOf" srcId="{2D24133C-EDF1-423F-96B7-A23E705BF1D4}" destId="{85DB59F0-BDA6-446D-85EE-94387AE7DE81}" srcOrd="4" destOrd="0" presId="urn:microsoft.com/office/officeart/2005/8/layout/cycle4#1"/>
    <dgm:cxn modelId="{CE08F159-D050-4D1E-876E-DD768A7EA4B7}" type="presParOf" srcId="{2222261A-47C2-47A0-9D15-5C54512BF8F4}" destId="{5F4B44CA-E582-4826-BD62-843DD398C990}" srcOrd="1" destOrd="0" presId="urn:microsoft.com/office/officeart/2005/8/layout/cycle4#1"/>
    <dgm:cxn modelId="{E12A6B4E-65B6-463D-B12C-E0B5AB3EBC0A}" type="presParOf" srcId="{5F4B44CA-E582-4826-BD62-843DD398C990}" destId="{6C62C193-1E59-4211-8546-BEE63EC1AAB7}" srcOrd="0" destOrd="0" presId="urn:microsoft.com/office/officeart/2005/8/layout/cycle4#1"/>
    <dgm:cxn modelId="{CB6EA4F9-017E-4CCB-B385-BC121EDE67A6}" type="presParOf" srcId="{5F4B44CA-E582-4826-BD62-843DD398C990}" destId="{F47E6C62-8377-4894-9AC8-CA9A732E28FD}" srcOrd="1" destOrd="0" presId="urn:microsoft.com/office/officeart/2005/8/layout/cycle4#1"/>
    <dgm:cxn modelId="{57F0D49D-CF2E-4FDC-A778-40B12CD318A8}" type="presParOf" srcId="{5F4B44CA-E582-4826-BD62-843DD398C990}" destId="{C22C7D66-B124-4EA4-AB31-5576DF27839A}" srcOrd="2" destOrd="0" presId="urn:microsoft.com/office/officeart/2005/8/layout/cycle4#1"/>
    <dgm:cxn modelId="{466E5CA0-2A60-46D5-B61E-251C4919C75C}" type="presParOf" srcId="{5F4B44CA-E582-4826-BD62-843DD398C990}" destId="{EA64DEF4-929F-4633-AF8E-DD45F73FEB7C}" srcOrd="3" destOrd="0" presId="urn:microsoft.com/office/officeart/2005/8/layout/cycle4#1"/>
    <dgm:cxn modelId="{1BEF8A96-099B-4116-A58E-00BC9A5C283D}" type="presParOf" srcId="{5F4B44CA-E582-4826-BD62-843DD398C990}" destId="{5ADF860F-48E8-4EB4-8BDE-242606A4C29A}" srcOrd="4" destOrd="0" presId="urn:microsoft.com/office/officeart/2005/8/layout/cycle4#1"/>
    <dgm:cxn modelId="{BFACA169-552C-4DC3-A8EB-E1438F14507B}" type="presParOf" srcId="{2222261A-47C2-47A0-9D15-5C54512BF8F4}" destId="{18D0A9C5-F2A9-4F8A-BCF9-298DEAE24AB1}" srcOrd="2" destOrd="0" presId="urn:microsoft.com/office/officeart/2005/8/layout/cycle4#1"/>
    <dgm:cxn modelId="{1A1FBB7C-3A85-43C7-8FA1-EFDCBBBC23A1}" type="presParOf" srcId="{2222261A-47C2-47A0-9D15-5C54512BF8F4}" destId="{4330ECE8-76EB-446E-B7B2-66ABB85481CB}"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51BF48-3F63-4AF4-BD89-134D7183E51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TW" altLang="en-US"/>
        </a:p>
      </dgm:t>
    </dgm:pt>
    <dgm:pt modelId="{AAE1A527-E8D6-4909-8406-46101E72F94D}">
      <dgm:prSet phldrT="[文字]"/>
      <dgm:spPr/>
      <dgm:t>
        <a:bodyPr/>
        <a:lstStyle/>
        <a:p>
          <a:r>
            <a:rPr lang="en-US" altLang="zh-TW" dirty="0"/>
            <a:t>CEDAW</a:t>
          </a:r>
        </a:p>
        <a:p>
          <a:r>
            <a:rPr lang="en-US" altLang="zh-TW" dirty="0"/>
            <a:t>(</a:t>
          </a:r>
          <a:r>
            <a:rPr lang="zh-TW" altLang="en-US" dirty="0"/>
            <a:t>消除歧視、暫行特別措施）</a:t>
          </a:r>
        </a:p>
      </dgm:t>
    </dgm:pt>
    <dgm:pt modelId="{687D5D61-6BC5-4993-8383-0A26D2E180AF}" type="parTrans" cxnId="{593BBF65-6C40-4484-8156-4A1F5D6CA436}">
      <dgm:prSet/>
      <dgm:spPr/>
      <dgm:t>
        <a:bodyPr/>
        <a:lstStyle/>
        <a:p>
          <a:endParaRPr lang="zh-TW" altLang="en-US"/>
        </a:p>
      </dgm:t>
    </dgm:pt>
    <dgm:pt modelId="{BDE17411-C8DE-4A94-85A9-8776B72D3B0E}" type="sibTrans" cxnId="{593BBF65-6C40-4484-8156-4A1F5D6CA436}">
      <dgm:prSet/>
      <dgm:spPr/>
      <dgm:t>
        <a:bodyPr/>
        <a:lstStyle/>
        <a:p>
          <a:endParaRPr lang="zh-TW" altLang="en-US"/>
        </a:p>
      </dgm:t>
    </dgm:pt>
    <dgm:pt modelId="{ACB67185-A21F-461D-BB2F-E6AEF6EFCD6C}" type="asst">
      <dgm:prSet phldrT="[文字]"/>
      <dgm:spPr/>
      <dgm:t>
        <a:bodyPr/>
        <a:lstStyle/>
        <a:p>
          <a:r>
            <a:rPr lang="zh-TW" altLang="en-US" dirty="0"/>
            <a:t>性別目標</a:t>
          </a:r>
        </a:p>
      </dgm:t>
    </dgm:pt>
    <dgm:pt modelId="{65F2052C-CCCB-4007-950C-F0283603BD5C}" type="parTrans" cxnId="{94BCF817-72F6-41FA-A00B-17C72A74ED34}">
      <dgm:prSet/>
      <dgm:spPr/>
      <dgm:t>
        <a:bodyPr/>
        <a:lstStyle/>
        <a:p>
          <a:endParaRPr lang="zh-TW" altLang="en-US"/>
        </a:p>
      </dgm:t>
    </dgm:pt>
    <dgm:pt modelId="{73F432E7-A295-41C6-AF8A-1A168D09AC72}" type="sibTrans" cxnId="{94BCF817-72F6-41FA-A00B-17C72A74ED34}">
      <dgm:prSet/>
      <dgm:spPr/>
      <dgm:t>
        <a:bodyPr/>
        <a:lstStyle/>
        <a:p>
          <a:endParaRPr lang="zh-TW" altLang="en-US"/>
        </a:p>
      </dgm:t>
    </dgm:pt>
    <dgm:pt modelId="{7E0F52A5-E9D4-4988-BA06-6AC2E207F093}">
      <dgm:prSet phldrT="[文字]"/>
      <dgm:spPr/>
      <dgm:t>
        <a:bodyPr/>
        <a:lstStyle/>
        <a:p>
          <a:r>
            <a:rPr lang="zh-TW" altLang="en-US" dirty="0"/>
            <a:t>政策輸入</a:t>
          </a:r>
          <a:endParaRPr lang="en-US" altLang="zh-TW" dirty="0"/>
        </a:p>
        <a:p>
          <a:r>
            <a:rPr lang="en-US" altLang="zh-TW" dirty="0"/>
            <a:t>(</a:t>
          </a:r>
          <a:r>
            <a:rPr lang="zh-TW" altLang="en-US" dirty="0"/>
            <a:t>預算、策略、資源）</a:t>
          </a:r>
        </a:p>
      </dgm:t>
    </dgm:pt>
    <dgm:pt modelId="{360D905B-8A97-4FE5-A08E-D3D8D1AB1026}" type="parTrans" cxnId="{B8EE7740-CAA4-43CC-A195-3B2E99110C29}">
      <dgm:prSet/>
      <dgm:spPr/>
      <dgm:t>
        <a:bodyPr/>
        <a:lstStyle/>
        <a:p>
          <a:endParaRPr lang="zh-TW" altLang="en-US"/>
        </a:p>
      </dgm:t>
    </dgm:pt>
    <dgm:pt modelId="{C36E489D-A59C-4679-A387-46008605F7A0}" type="sibTrans" cxnId="{B8EE7740-CAA4-43CC-A195-3B2E99110C29}">
      <dgm:prSet/>
      <dgm:spPr/>
      <dgm:t>
        <a:bodyPr/>
        <a:lstStyle/>
        <a:p>
          <a:endParaRPr lang="zh-TW" altLang="en-US"/>
        </a:p>
      </dgm:t>
    </dgm:pt>
    <dgm:pt modelId="{AD174F49-7A87-48F0-BC23-5299675E23BF}">
      <dgm:prSet phldrT="[文字]"/>
      <dgm:spPr/>
      <dgm:t>
        <a:bodyPr/>
        <a:lstStyle/>
        <a:p>
          <a:r>
            <a:rPr lang="zh-TW" altLang="en-US" dirty="0"/>
            <a:t>執行過程</a:t>
          </a:r>
          <a:endParaRPr lang="en-US" altLang="zh-TW" dirty="0"/>
        </a:p>
        <a:p>
          <a:r>
            <a:rPr lang="en-US" altLang="zh-TW" dirty="0"/>
            <a:t>(</a:t>
          </a:r>
          <a:r>
            <a:rPr lang="zh-TW" altLang="en-US" dirty="0"/>
            <a:t>宣導傳播、友善措施</a:t>
          </a:r>
          <a:r>
            <a:rPr lang="en-US" altLang="zh-TW" dirty="0"/>
            <a:t>)</a:t>
          </a:r>
          <a:endParaRPr lang="zh-TW" altLang="en-US" dirty="0"/>
        </a:p>
      </dgm:t>
    </dgm:pt>
    <dgm:pt modelId="{40812443-3165-4285-8F34-A6ACF0D5242A}" type="parTrans" cxnId="{0025A303-6D62-491A-8660-5C1CD16BCE2D}">
      <dgm:prSet/>
      <dgm:spPr/>
      <dgm:t>
        <a:bodyPr/>
        <a:lstStyle/>
        <a:p>
          <a:endParaRPr lang="zh-TW" altLang="en-US"/>
        </a:p>
      </dgm:t>
    </dgm:pt>
    <dgm:pt modelId="{34669351-4E67-4BB5-BC89-8D7692C9E2D0}" type="sibTrans" cxnId="{0025A303-6D62-491A-8660-5C1CD16BCE2D}">
      <dgm:prSet/>
      <dgm:spPr/>
      <dgm:t>
        <a:bodyPr/>
        <a:lstStyle/>
        <a:p>
          <a:endParaRPr lang="zh-TW" altLang="en-US"/>
        </a:p>
      </dgm:t>
    </dgm:pt>
    <dgm:pt modelId="{7A20EC2A-60D8-42EA-BE3A-A05444781157}">
      <dgm:prSet phldrT="[文字]"/>
      <dgm:spPr/>
      <dgm:t>
        <a:bodyPr/>
        <a:lstStyle/>
        <a:p>
          <a:r>
            <a:rPr lang="zh-TW" altLang="en-US" dirty="0"/>
            <a:t>效益評估</a:t>
          </a:r>
          <a:endParaRPr lang="en-US" altLang="zh-TW" dirty="0"/>
        </a:p>
        <a:p>
          <a:r>
            <a:rPr lang="en-US" altLang="zh-TW" dirty="0"/>
            <a:t>(</a:t>
          </a:r>
          <a:r>
            <a:rPr lang="zh-TW" altLang="en-US" dirty="0"/>
            <a:t>法規、機會、</a:t>
          </a:r>
          <a:endParaRPr lang="en-US" altLang="zh-TW" dirty="0"/>
        </a:p>
        <a:p>
          <a:r>
            <a:rPr lang="zh-TW" altLang="en-US" dirty="0"/>
            <a:t>資源、品質）</a:t>
          </a:r>
        </a:p>
      </dgm:t>
    </dgm:pt>
    <dgm:pt modelId="{C117EE02-6D44-432E-B002-A8B884C299A6}" type="parTrans" cxnId="{13D4EFEB-93AF-4543-A906-26A9094A90A4}">
      <dgm:prSet/>
      <dgm:spPr/>
      <dgm:t>
        <a:bodyPr/>
        <a:lstStyle/>
        <a:p>
          <a:endParaRPr lang="zh-TW" altLang="en-US"/>
        </a:p>
      </dgm:t>
    </dgm:pt>
    <dgm:pt modelId="{4BAD0EE3-9677-41CE-95D6-044CCFB0EDAF}" type="sibTrans" cxnId="{13D4EFEB-93AF-4543-A906-26A9094A90A4}">
      <dgm:prSet/>
      <dgm:spPr/>
      <dgm:t>
        <a:bodyPr/>
        <a:lstStyle/>
        <a:p>
          <a:endParaRPr lang="zh-TW" altLang="en-US"/>
        </a:p>
      </dgm:t>
    </dgm:pt>
    <dgm:pt modelId="{50514CE5-1A74-41D9-922A-4BD1881FC33B}">
      <dgm:prSet phldrT="[文字]"/>
      <dgm:spPr/>
      <dgm:t>
        <a:bodyPr/>
        <a:lstStyle/>
        <a:p>
          <a:r>
            <a:rPr lang="zh-TW" altLang="en-US" dirty="0"/>
            <a:t>性別平等政策綱領</a:t>
          </a:r>
          <a:endParaRPr lang="en-US" altLang="zh-TW" dirty="0"/>
        </a:p>
        <a:p>
          <a:r>
            <a:rPr lang="zh-TW" altLang="en-US"/>
            <a:t>政策願景與行動方針</a:t>
          </a:r>
          <a:endParaRPr lang="zh-TW" altLang="en-US" dirty="0"/>
        </a:p>
      </dgm:t>
    </dgm:pt>
    <dgm:pt modelId="{07C66ED1-B4EC-4EA1-AE3A-CD46923ED65B}" type="parTrans" cxnId="{F7D98A3A-763C-43D9-B557-BC0BD9B6AF61}">
      <dgm:prSet/>
      <dgm:spPr/>
      <dgm:t>
        <a:bodyPr/>
        <a:lstStyle/>
        <a:p>
          <a:endParaRPr lang="zh-TW" altLang="en-US"/>
        </a:p>
      </dgm:t>
    </dgm:pt>
    <dgm:pt modelId="{D0B627BF-8A1C-4185-8940-4C00BD204C14}" type="sibTrans" cxnId="{F7D98A3A-763C-43D9-B557-BC0BD9B6AF61}">
      <dgm:prSet/>
      <dgm:spPr/>
      <dgm:t>
        <a:bodyPr/>
        <a:lstStyle/>
        <a:p>
          <a:endParaRPr lang="zh-TW" altLang="en-US"/>
        </a:p>
      </dgm:t>
    </dgm:pt>
    <dgm:pt modelId="{C2AEEAB2-9852-4907-AF82-4D14C881735C}" type="pres">
      <dgm:prSet presAssocID="{D651BF48-3F63-4AF4-BD89-134D7183E517}" presName="hierChild1" presStyleCnt="0">
        <dgm:presLayoutVars>
          <dgm:orgChart val="1"/>
          <dgm:chPref val="1"/>
          <dgm:dir/>
          <dgm:animOne val="branch"/>
          <dgm:animLvl val="lvl"/>
          <dgm:resizeHandles/>
        </dgm:presLayoutVars>
      </dgm:prSet>
      <dgm:spPr/>
      <dgm:t>
        <a:bodyPr/>
        <a:lstStyle/>
        <a:p>
          <a:endParaRPr lang="zh-TW" altLang="en-US"/>
        </a:p>
      </dgm:t>
    </dgm:pt>
    <dgm:pt modelId="{DD2975A1-1AD9-4294-803E-AD0049C99722}" type="pres">
      <dgm:prSet presAssocID="{AAE1A527-E8D6-4909-8406-46101E72F94D}" presName="hierRoot1" presStyleCnt="0">
        <dgm:presLayoutVars>
          <dgm:hierBranch val="init"/>
        </dgm:presLayoutVars>
      </dgm:prSet>
      <dgm:spPr/>
    </dgm:pt>
    <dgm:pt modelId="{1C914532-F6BA-474F-A2F0-11CB3AAD147E}" type="pres">
      <dgm:prSet presAssocID="{AAE1A527-E8D6-4909-8406-46101E72F94D}" presName="rootComposite1" presStyleCnt="0"/>
      <dgm:spPr/>
    </dgm:pt>
    <dgm:pt modelId="{C7CFEC88-FC1F-4A78-9601-C1953C777AA9}" type="pres">
      <dgm:prSet presAssocID="{AAE1A527-E8D6-4909-8406-46101E72F94D}" presName="rootText1" presStyleLbl="node0" presStyleIdx="0" presStyleCnt="2">
        <dgm:presLayoutVars>
          <dgm:chPref val="3"/>
        </dgm:presLayoutVars>
      </dgm:prSet>
      <dgm:spPr/>
      <dgm:t>
        <a:bodyPr/>
        <a:lstStyle/>
        <a:p>
          <a:endParaRPr lang="zh-TW" altLang="en-US"/>
        </a:p>
      </dgm:t>
    </dgm:pt>
    <dgm:pt modelId="{32A65019-B853-4EFA-911B-B170B15DC9D7}" type="pres">
      <dgm:prSet presAssocID="{AAE1A527-E8D6-4909-8406-46101E72F94D}" presName="rootConnector1" presStyleLbl="node1" presStyleIdx="0" presStyleCnt="0"/>
      <dgm:spPr/>
      <dgm:t>
        <a:bodyPr/>
        <a:lstStyle/>
        <a:p>
          <a:endParaRPr lang="zh-TW" altLang="en-US"/>
        </a:p>
      </dgm:t>
    </dgm:pt>
    <dgm:pt modelId="{49C9A672-0F89-495A-BA27-7FBED4208464}" type="pres">
      <dgm:prSet presAssocID="{AAE1A527-E8D6-4909-8406-46101E72F94D}" presName="hierChild2" presStyleCnt="0"/>
      <dgm:spPr/>
    </dgm:pt>
    <dgm:pt modelId="{CBAB977F-516D-4A46-BFDC-22797F3CCBE6}" type="pres">
      <dgm:prSet presAssocID="{AAE1A527-E8D6-4909-8406-46101E72F94D}" presName="hierChild3" presStyleCnt="0"/>
      <dgm:spPr/>
    </dgm:pt>
    <dgm:pt modelId="{E56DA93D-A111-439B-BD87-036FB5DD8E62}" type="pres">
      <dgm:prSet presAssocID="{50514CE5-1A74-41D9-922A-4BD1881FC33B}" presName="hierRoot1" presStyleCnt="0">
        <dgm:presLayoutVars>
          <dgm:hierBranch val="init"/>
        </dgm:presLayoutVars>
      </dgm:prSet>
      <dgm:spPr/>
    </dgm:pt>
    <dgm:pt modelId="{E1BB6776-BEF0-4394-BFFA-0B0CDE8CE907}" type="pres">
      <dgm:prSet presAssocID="{50514CE5-1A74-41D9-922A-4BD1881FC33B}" presName="rootComposite1" presStyleCnt="0"/>
      <dgm:spPr/>
    </dgm:pt>
    <dgm:pt modelId="{C7E17620-ABD3-4637-A8E5-D7DB79F9D18B}" type="pres">
      <dgm:prSet presAssocID="{50514CE5-1A74-41D9-922A-4BD1881FC33B}" presName="rootText1" presStyleLbl="node0" presStyleIdx="1" presStyleCnt="2">
        <dgm:presLayoutVars>
          <dgm:chPref val="3"/>
        </dgm:presLayoutVars>
      </dgm:prSet>
      <dgm:spPr/>
      <dgm:t>
        <a:bodyPr/>
        <a:lstStyle/>
        <a:p>
          <a:endParaRPr lang="zh-TW" altLang="en-US"/>
        </a:p>
      </dgm:t>
    </dgm:pt>
    <dgm:pt modelId="{DE5864A2-91F9-406B-91E5-2D4733574D57}" type="pres">
      <dgm:prSet presAssocID="{50514CE5-1A74-41D9-922A-4BD1881FC33B}" presName="rootConnector1" presStyleLbl="node1" presStyleIdx="0" presStyleCnt="0"/>
      <dgm:spPr/>
      <dgm:t>
        <a:bodyPr/>
        <a:lstStyle/>
        <a:p>
          <a:endParaRPr lang="zh-TW" altLang="en-US"/>
        </a:p>
      </dgm:t>
    </dgm:pt>
    <dgm:pt modelId="{E388C55D-6FB3-4A82-B247-E8606C9BD9C0}" type="pres">
      <dgm:prSet presAssocID="{50514CE5-1A74-41D9-922A-4BD1881FC33B}" presName="hierChild2" presStyleCnt="0"/>
      <dgm:spPr/>
    </dgm:pt>
    <dgm:pt modelId="{8AAADA69-1923-4413-9BDA-75D5EC436D88}" type="pres">
      <dgm:prSet presAssocID="{360D905B-8A97-4FE5-A08E-D3D8D1AB1026}" presName="Name37" presStyleLbl="parChTrans1D2" presStyleIdx="0" presStyleCnt="4"/>
      <dgm:spPr/>
      <dgm:t>
        <a:bodyPr/>
        <a:lstStyle/>
        <a:p>
          <a:endParaRPr lang="zh-TW" altLang="en-US"/>
        </a:p>
      </dgm:t>
    </dgm:pt>
    <dgm:pt modelId="{A21473E1-9719-4B9F-BDFE-1E8E3FC43560}" type="pres">
      <dgm:prSet presAssocID="{7E0F52A5-E9D4-4988-BA06-6AC2E207F093}" presName="hierRoot2" presStyleCnt="0">
        <dgm:presLayoutVars>
          <dgm:hierBranch val="init"/>
        </dgm:presLayoutVars>
      </dgm:prSet>
      <dgm:spPr/>
    </dgm:pt>
    <dgm:pt modelId="{FC6B3457-7D0A-49CC-B650-B98BAAD58D62}" type="pres">
      <dgm:prSet presAssocID="{7E0F52A5-E9D4-4988-BA06-6AC2E207F093}" presName="rootComposite" presStyleCnt="0"/>
      <dgm:spPr/>
    </dgm:pt>
    <dgm:pt modelId="{2A17BBC6-5DA4-46CD-8FD0-7903F79E8D87}" type="pres">
      <dgm:prSet presAssocID="{7E0F52A5-E9D4-4988-BA06-6AC2E207F093}" presName="rootText" presStyleLbl="node2" presStyleIdx="0" presStyleCnt="3">
        <dgm:presLayoutVars>
          <dgm:chPref val="3"/>
        </dgm:presLayoutVars>
      </dgm:prSet>
      <dgm:spPr/>
      <dgm:t>
        <a:bodyPr/>
        <a:lstStyle/>
        <a:p>
          <a:endParaRPr lang="zh-TW" altLang="en-US"/>
        </a:p>
      </dgm:t>
    </dgm:pt>
    <dgm:pt modelId="{D3F86050-4330-41BB-8F49-CBB7FF6200F6}" type="pres">
      <dgm:prSet presAssocID="{7E0F52A5-E9D4-4988-BA06-6AC2E207F093}" presName="rootConnector" presStyleLbl="node2" presStyleIdx="0" presStyleCnt="3"/>
      <dgm:spPr/>
      <dgm:t>
        <a:bodyPr/>
        <a:lstStyle/>
        <a:p>
          <a:endParaRPr lang="zh-TW" altLang="en-US"/>
        </a:p>
      </dgm:t>
    </dgm:pt>
    <dgm:pt modelId="{D9B1FA0A-25F1-46ED-B730-DA435EC1C827}" type="pres">
      <dgm:prSet presAssocID="{7E0F52A5-E9D4-4988-BA06-6AC2E207F093}" presName="hierChild4" presStyleCnt="0"/>
      <dgm:spPr/>
    </dgm:pt>
    <dgm:pt modelId="{B8E5DF00-833C-4FB1-B4B0-97D9477A3D74}" type="pres">
      <dgm:prSet presAssocID="{7E0F52A5-E9D4-4988-BA06-6AC2E207F093}" presName="hierChild5" presStyleCnt="0"/>
      <dgm:spPr/>
    </dgm:pt>
    <dgm:pt modelId="{6090E18E-F793-4688-AA8E-981F8F2C9803}" type="pres">
      <dgm:prSet presAssocID="{40812443-3165-4285-8F34-A6ACF0D5242A}" presName="Name37" presStyleLbl="parChTrans1D2" presStyleIdx="1" presStyleCnt="4"/>
      <dgm:spPr/>
      <dgm:t>
        <a:bodyPr/>
        <a:lstStyle/>
        <a:p>
          <a:endParaRPr lang="zh-TW" altLang="en-US"/>
        </a:p>
      </dgm:t>
    </dgm:pt>
    <dgm:pt modelId="{9B24CAD2-ADB9-4CE1-9851-A3AEE2C198D1}" type="pres">
      <dgm:prSet presAssocID="{AD174F49-7A87-48F0-BC23-5299675E23BF}" presName="hierRoot2" presStyleCnt="0">
        <dgm:presLayoutVars>
          <dgm:hierBranch val="init"/>
        </dgm:presLayoutVars>
      </dgm:prSet>
      <dgm:spPr/>
    </dgm:pt>
    <dgm:pt modelId="{D53EB7EF-6605-4114-A9A9-C8ED163335D5}" type="pres">
      <dgm:prSet presAssocID="{AD174F49-7A87-48F0-BC23-5299675E23BF}" presName="rootComposite" presStyleCnt="0"/>
      <dgm:spPr/>
    </dgm:pt>
    <dgm:pt modelId="{79932765-38C7-4F30-A50B-644CE2735AC2}" type="pres">
      <dgm:prSet presAssocID="{AD174F49-7A87-48F0-BC23-5299675E23BF}" presName="rootText" presStyleLbl="node2" presStyleIdx="1" presStyleCnt="3">
        <dgm:presLayoutVars>
          <dgm:chPref val="3"/>
        </dgm:presLayoutVars>
      </dgm:prSet>
      <dgm:spPr/>
      <dgm:t>
        <a:bodyPr/>
        <a:lstStyle/>
        <a:p>
          <a:endParaRPr lang="zh-TW" altLang="en-US"/>
        </a:p>
      </dgm:t>
    </dgm:pt>
    <dgm:pt modelId="{2BFED679-D7A3-48F3-ADBB-6D651B956F49}" type="pres">
      <dgm:prSet presAssocID="{AD174F49-7A87-48F0-BC23-5299675E23BF}" presName="rootConnector" presStyleLbl="node2" presStyleIdx="1" presStyleCnt="3"/>
      <dgm:spPr/>
      <dgm:t>
        <a:bodyPr/>
        <a:lstStyle/>
        <a:p>
          <a:endParaRPr lang="zh-TW" altLang="en-US"/>
        </a:p>
      </dgm:t>
    </dgm:pt>
    <dgm:pt modelId="{8DCD89D4-0046-44BA-90A3-AFD1B6049B72}" type="pres">
      <dgm:prSet presAssocID="{AD174F49-7A87-48F0-BC23-5299675E23BF}" presName="hierChild4" presStyleCnt="0"/>
      <dgm:spPr/>
    </dgm:pt>
    <dgm:pt modelId="{B7CE33ED-9D01-4F93-B96D-7833A4AAAB33}" type="pres">
      <dgm:prSet presAssocID="{AD174F49-7A87-48F0-BC23-5299675E23BF}" presName="hierChild5" presStyleCnt="0"/>
      <dgm:spPr/>
    </dgm:pt>
    <dgm:pt modelId="{2428C8BC-FCE8-4302-B169-5F0C8D428DFC}" type="pres">
      <dgm:prSet presAssocID="{C117EE02-6D44-432E-B002-A8B884C299A6}" presName="Name37" presStyleLbl="parChTrans1D2" presStyleIdx="2" presStyleCnt="4"/>
      <dgm:spPr/>
      <dgm:t>
        <a:bodyPr/>
        <a:lstStyle/>
        <a:p>
          <a:endParaRPr lang="zh-TW" altLang="en-US"/>
        </a:p>
      </dgm:t>
    </dgm:pt>
    <dgm:pt modelId="{F3D46345-462B-4168-8AB6-6835C479293F}" type="pres">
      <dgm:prSet presAssocID="{7A20EC2A-60D8-42EA-BE3A-A05444781157}" presName="hierRoot2" presStyleCnt="0">
        <dgm:presLayoutVars>
          <dgm:hierBranch val="init"/>
        </dgm:presLayoutVars>
      </dgm:prSet>
      <dgm:spPr/>
    </dgm:pt>
    <dgm:pt modelId="{F1257A11-8F84-404B-855A-47A9A1045B2C}" type="pres">
      <dgm:prSet presAssocID="{7A20EC2A-60D8-42EA-BE3A-A05444781157}" presName="rootComposite" presStyleCnt="0"/>
      <dgm:spPr/>
    </dgm:pt>
    <dgm:pt modelId="{FD4EE93E-2DCC-4A50-BD72-49996523565E}" type="pres">
      <dgm:prSet presAssocID="{7A20EC2A-60D8-42EA-BE3A-A05444781157}" presName="rootText" presStyleLbl="node2" presStyleIdx="2" presStyleCnt="3" custLinFactNeighborX="2264" custLinFactNeighborY="1132">
        <dgm:presLayoutVars>
          <dgm:chPref val="3"/>
        </dgm:presLayoutVars>
      </dgm:prSet>
      <dgm:spPr/>
      <dgm:t>
        <a:bodyPr/>
        <a:lstStyle/>
        <a:p>
          <a:endParaRPr lang="zh-TW" altLang="en-US"/>
        </a:p>
      </dgm:t>
    </dgm:pt>
    <dgm:pt modelId="{00C84721-3498-4CD9-88B8-A22CF04E41BF}" type="pres">
      <dgm:prSet presAssocID="{7A20EC2A-60D8-42EA-BE3A-A05444781157}" presName="rootConnector" presStyleLbl="node2" presStyleIdx="2" presStyleCnt="3"/>
      <dgm:spPr/>
      <dgm:t>
        <a:bodyPr/>
        <a:lstStyle/>
        <a:p>
          <a:endParaRPr lang="zh-TW" altLang="en-US"/>
        </a:p>
      </dgm:t>
    </dgm:pt>
    <dgm:pt modelId="{F55393C4-7E07-49CF-8AAD-53D45E72DF81}" type="pres">
      <dgm:prSet presAssocID="{7A20EC2A-60D8-42EA-BE3A-A05444781157}" presName="hierChild4" presStyleCnt="0"/>
      <dgm:spPr/>
    </dgm:pt>
    <dgm:pt modelId="{65346100-EB83-4EC0-A8FE-D4584ADF38F5}" type="pres">
      <dgm:prSet presAssocID="{7A20EC2A-60D8-42EA-BE3A-A05444781157}" presName="hierChild5" presStyleCnt="0"/>
      <dgm:spPr/>
    </dgm:pt>
    <dgm:pt modelId="{27603D4C-9F04-4158-A6C2-792F06063140}" type="pres">
      <dgm:prSet presAssocID="{50514CE5-1A74-41D9-922A-4BD1881FC33B}" presName="hierChild3" presStyleCnt="0"/>
      <dgm:spPr/>
    </dgm:pt>
    <dgm:pt modelId="{6C015F9E-91F0-4F0A-B900-CC955DCB0E06}" type="pres">
      <dgm:prSet presAssocID="{65F2052C-CCCB-4007-950C-F0283603BD5C}" presName="Name111" presStyleLbl="parChTrans1D2" presStyleIdx="3" presStyleCnt="4"/>
      <dgm:spPr/>
      <dgm:t>
        <a:bodyPr/>
        <a:lstStyle/>
        <a:p>
          <a:endParaRPr lang="zh-TW" altLang="en-US"/>
        </a:p>
      </dgm:t>
    </dgm:pt>
    <dgm:pt modelId="{308D6507-BCD2-4714-96A0-C4F7DE11A6CF}" type="pres">
      <dgm:prSet presAssocID="{ACB67185-A21F-461D-BB2F-E6AEF6EFCD6C}" presName="hierRoot3" presStyleCnt="0">
        <dgm:presLayoutVars>
          <dgm:hierBranch val="init"/>
        </dgm:presLayoutVars>
      </dgm:prSet>
      <dgm:spPr/>
    </dgm:pt>
    <dgm:pt modelId="{CF2D9F8B-E53A-4CBA-ACFC-7157149E279B}" type="pres">
      <dgm:prSet presAssocID="{ACB67185-A21F-461D-BB2F-E6AEF6EFCD6C}" presName="rootComposite3" presStyleCnt="0"/>
      <dgm:spPr/>
    </dgm:pt>
    <dgm:pt modelId="{E1CB7663-00F6-4257-BA5D-9FE516FFCF5F}" type="pres">
      <dgm:prSet presAssocID="{ACB67185-A21F-461D-BB2F-E6AEF6EFCD6C}" presName="rootText3" presStyleLbl="asst1" presStyleIdx="0" presStyleCnt="1">
        <dgm:presLayoutVars>
          <dgm:chPref val="3"/>
        </dgm:presLayoutVars>
      </dgm:prSet>
      <dgm:spPr/>
      <dgm:t>
        <a:bodyPr/>
        <a:lstStyle/>
        <a:p>
          <a:endParaRPr lang="zh-TW" altLang="en-US"/>
        </a:p>
      </dgm:t>
    </dgm:pt>
    <dgm:pt modelId="{5E4AB0AE-5E58-4CE5-955D-D4387377CAA0}" type="pres">
      <dgm:prSet presAssocID="{ACB67185-A21F-461D-BB2F-E6AEF6EFCD6C}" presName="rootConnector3" presStyleLbl="asst1" presStyleIdx="0" presStyleCnt="1"/>
      <dgm:spPr/>
      <dgm:t>
        <a:bodyPr/>
        <a:lstStyle/>
        <a:p>
          <a:endParaRPr lang="zh-TW" altLang="en-US"/>
        </a:p>
      </dgm:t>
    </dgm:pt>
    <dgm:pt modelId="{5E77DBD1-67BA-4E1E-9153-71292FF6EB1F}" type="pres">
      <dgm:prSet presAssocID="{ACB67185-A21F-461D-BB2F-E6AEF6EFCD6C}" presName="hierChild6" presStyleCnt="0"/>
      <dgm:spPr/>
    </dgm:pt>
    <dgm:pt modelId="{8FD0A528-68BA-4066-B1EB-3AD426E619FB}" type="pres">
      <dgm:prSet presAssocID="{ACB67185-A21F-461D-BB2F-E6AEF6EFCD6C}" presName="hierChild7" presStyleCnt="0"/>
      <dgm:spPr/>
    </dgm:pt>
  </dgm:ptLst>
  <dgm:cxnLst>
    <dgm:cxn modelId="{53B0427F-9CE5-4F1F-ADC6-5114D6666026}" type="presOf" srcId="{AD174F49-7A87-48F0-BC23-5299675E23BF}" destId="{79932765-38C7-4F30-A50B-644CE2735AC2}" srcOrd="0" destOrd="0" presId="urn:microsoft.com/office/officeart/2005/8/layout/orgChart1"/>
    <dgm:cxn modelId="{8501B6DD-B720-46A7-892F-A0FB45579392}" type="presOf" srcId="{ACB67185-A21F-461D-BB2F-E6AEF6EFCD6C}" destId="{5E4AB0AE-5E58-4CE5-955D-D4387377CAA0}" srcOrd="1" destOrd="0" presId="urn:microsoft.com/office/officeart/2005/8/layout/orgChart1"/>
    <dgm:cxn modelId="{0D2B7110-666A-45FC-8EB0-41770F8BC61A}" type="presOf" srcId="{50514CE5-1A74-41D9-922A-4BD1881FC33B}" destId="{DE5864A2-91F9-406B-91E5-2D4733574D57}" srcOrd="1" destOrd="0" presId="urn:microsoft.com/office/officeart/2005/8/layout/orgChart1"/>
    <dgm:cxn modelId="{C015978D-0712-4379-A7E5-3D75C09EB652}" type="presOf" srcId="{AD174F49-7A87-48F0-BC23-5299675E23BF}" destId="{2BFED679-D7A3-48F3-ADBB-6D651B956F49}" srcOrd="1" destOrd="0" presId="urn:microsoft.com/office/officeart/2005/8/layout/orgChart1"/>
    <dgm:cxn modelId="{15B6A7E9-01B5-4391-95F4-18A62066569B}" type="presOf" srcId="{ACB67185-A21F-461D-BB2F-E6AEF6EFCD6C}" destId="{E1CB7663-00F6-4257-BA5D-9FE516FFCF5F}" srcOrd="0" destOrd="0" presId="urn:microsoft.com/office/officeart/2005/8/layout/orgChart1"/>
    <dgm:cxn modelId="{593BBF65-6C40-4484-8156-4A1F5D6CA436}" srcId="{D651BF48-3F63-4AF4-BD89-134D7183E517}" destId="{AAE1A527-E8D6-4909-8406-46101E72F94D}" srcOrd="0" destOrd="0" parTransId="{687D5D61-6BC5-4993-8383-0A26D2E180AF}" sibTransId="{BDE17411-C8DE-4A94-85A9-8776B72D3B0E}"/>
    <dgm:cxn modelId="{0025A303-6D62-491A-8660-5C1CD16BCE2D}" srcId="{50514CE5-1A74-41D9-922A-4BD1881FC33B}" destId="{AD174F49-7A87-48F0-BC23-5299675E23BF}" srcOrd="2" destOrd="0" parTransId="{40812443-3165-4285-8F34-A6ACF0D5242A}" sibTransId="{34669351-4E67-4BB5-BC89-8D7692C9E2D0}"/>
    <dgm:cxn modelId="{F7D98A3A-763C-43D9-B557-BC0BD9B6AF61}" srcId="{D651BF48-3F63-4AF4-BD89-134D7183E517}" destId="{50514CE5-1A74-41D9-922A-4BD1881FC33B}" srcOrd="1" destOrd="0" parTransId="{07C66ED1-B4EC-4EA1-AE3A-CD46923ED65B}" sibTransId="{D0B627BF-8A1C-4185-8940-4C00BD204C14}"/>
    <dgm:cxn modelId="{B8EE7740-CAA4-43CC-A195-3B2E99110C29}" srcId="{50514CE5-1A74-41D9-922A-4BD1881FC33B}" destId="{7E0F52A5-E9D4-4988-BA06-6AC2E207F093}" srcOrd="1" destOrd="0" parTransId="{360D905B-8A97-4FE5-A08E-D3D8D1AB1026}" sibTransId="{C36E489D-A59C-4679-A387-46008605F7A0}"/>
    <dgm:cxn modelId="{D9F81115-CDC5-481D-BC8D-449E00DF33B8}" type="presOf" srcId="{7E0F52A5-E9D4-4988-BA06-6AC2E207F093}" destId="{D3F86050-4330-41BB-8F49-CBB7FF6200F6}" srcOrd="1" destOrd="0" presId="urn:microsoft.com/office/officeart/2005/8/layout/orgChart1"/>
    <dgm:cxn modelId="{94BCF817-72F6-41FA-A00B-17C72A74ED34}" srcId="{50514CE5-1A74-41D9-922A-4BD1881FC33B}" destId="{ACB67185-A21F-461D-BB2F-E6AEF6EFCD6C}" srcOrd="0" destOrd="0" parTransId="{65F2052C-CCCB-4007-950C-F0283603BD5C}" sibTransId="{73F432E7-A295-41C6-AF8A-1A168D09AC72}"/>
    <dgm:cxn modelId="{8D6FD5B4-5B94-4989-AFC9-52304D4EDE3E}" type="presOf" srcId="{AAE1A527-E8D6-4909-8406-46101E72F94D}" destId="{32A65019-B853-4EFA-911B-B170B15DC9D7}" srcOrd="1" destOrd="0" presId="urn:microsoft.com/office/officeart/2005/8/layout/orgChart1"/>
    <dgm:cxn modelId="{EF4FE47E-18CE-40AE-BBF3-195295BCDDE9}" type="presOf" srcId="{D651BF48-3F63-4AF4-BD89-134D7183E517}" destId="{C2AEEAB2-9852-4907-AF82-4D14C881735C}" srcOrd="0" destOrd="0" presId="urn:microsoft.com/office/officeart/2005/8/layout/orgChart1"/>
    <dgm:cxn modelId="{F97BCD78-0C6C-41DA-BD06-2A5D9EA6B44B}" type="presOf" srcId="{360D905B-8A97-4FE5-A08E-D3D8D1AB1026}" destId="{8AAADA69-1923-4413-9BDA-75D5EC436D88}" srcOrd="0" destOrd="0" presId="urn:microsoft.com/office/officeart/2005/8/layout/orgChart1"/>
    <dgm:cxn modelId="{C00C5C20-C165-44C6-A3A4-217393802877}" type="presOf" srcId="{7E0F52A5-E9D4-4988-BA06-6AC2E207F093}" destId="{2A17BBC6-5DA4-46CD-8FD0-7903F79E8D87}" srcOrd="0" destOrd="0" presId="urn:microsoft.com/office/officeart/2005/8/layout/orgChart1"/>
    <dgm:cxn modelId="{6E1CBF81-CB73-4B4B-BC06-837836D913F9}" type="presOf" srcId="{65F2052C-CCCB-4007-950C-F0283603BD5C}" destId="{6C015F9E-91F0-4F0A-B900-CC955DCB0E06}" srcOrd="0" destOrd="0" presId="urn:microsoft.com/office/officeart/2005/8/layout/orgChart1"/>
    <dgm:cxn modelId="{13D4EFEB-93AF-4543-A906-26A9094A90A4}" srcId="{50514CE5-1A74-41D9-922A-4BD1881FC33B}" destId="{7A20EC2A-60D8-42EA-BE3A-A05444781157}" srcOrd="3" destOrd="0" parTransId="{C117EE02-6D44-432E-B002-A8B884C299A6}" sibTransId="{4BAD0EE3-9677-41CE-95D6-044CCFB0EDAF}"/>
    <dgm:cxn modelId="{EE039537-05F7-4C09-AC5E-2AC48B08A47F}" type="presOf" srcId="{AAE1A527-E8D6-4909-8406-46101E72F94D}" destId="{C7CFEC88-FC1F-4A78-9601-C1953C777AA9}" srcOrd="0" destOrd="0" presId="urn:microsoft.com/office/officeart/2005/8/layout/orgChart1"/>
    <dgm:cxn modelId="{D757AC50-2DDD-43F2-BBDA-36498EDE7E3C}" type="presOf" srcId="{7A20EC2A-60D8-42EA-BE3A-A05444781157}" destId="{00C84721-3498-4CD9-88B8-A22CF04E41BF}" srcOrd="1" destOrd="0" presId="urn:microsoft.com/office/officeart/2005/8/layout/orgChart1"/>
    <dgm:cxn modelId="{99F20C53-4E74-4A2C-AF6E-4D142F5FA9B9}" type="presOf" srcId="{50514CE5-1A74-41D9-922A-4BD1881FC33B}" destId="{C7E17620-ABD3-4637-A8E5-D7DB79F9D18B}" srcOrd="0" destOrd="0" presId="urn:microsoft.com/office/officeart/2005/8/layout/orgChart1"/>
    <dgm:cxn modelId="{0CB8FF76-0E4A-4B55-8DAB-1A3CBA605E87}" type="presOf" srcId="{40812443-3165-4285-8F34-A6ACF0D5242A}" destId="{6090E18E-F793-4688-AA8E-981F8F2C9803}" srcOrd="0" destOrd="0" presId="urn:microsoft.com/office/officeart/2005/8/layout/orgChart1"/>
    <dgm:cxn modelId="{33A34DBC-5C83-4716-879A-1B72415CFA01}" type="presOf" srcId="{C117EE02-6D44-432E-B002-A8B884C299A6}" destId="{2428C8BC-FCE8-4302-B169-5F0C8D428DFC}" srcOrd="0" destOrd="0" presId="urn:microsoft.com/office/officeart/2005/8/layout/orgChart1"/>
    <dgm:cxn modelId="{8029EB14-3BE8-4ABA-BD6D-B629DD71072A}" type="presOf" srcId="{7A20EC2A-60D8-42EA-BE3A-A05444781157}" destId="{FD4EE93E-2DCC-4A50-BD72-49996523565E}" srcOrd="0" destOrd="0" presId="urn:microsoft.com/office/officeart/2005/8/layout/orgChart1"/>
    <dgm:cxn modelId="{61395705-D019-4CFB-9FD3-166881CE3DC4}" type="presParOf" srcId="{C2AEEAB2-9852-4907-AF82-4D14C881735C}" destId="{DD2975A1-1AD9-4294-803E-AD0049C99722}" srcOrd="0" destOrd="0" presId="urn:microsoft.com/office/officeart/2005/8/layout/orgChart1"/>
    <dgm:cxn modelId="{2C76AD23-C6E9-4220-80A2-05F3D6DFC428}" type="presParOf" srcId="{DD2975A1-1AD9-4294-803E-AD0049C99722}" destId="{1C914532-F6BA-474F-A2F0-11CB3AAD147E}" srcOrd="0" destOrd="0" presId="urn:microsoft.com/office/officeart/2005/8/layout/orgChart1"/>
    <dgm:cxn modelId="{9DBF823D-6734-4567-976E-D1018DE872C3}" type="presParOf" srcId="{1C914532-F6BA-474F-A2F0-11CB3AAD147E}" destId="{C7CFEC88-FC1F-4A78-9601-C1953C777AA9}" srcOrd="0" destOrd="0" presId="urn:microsoft.com/office/officeart/2005/8/layout/orgChart1"/>
    <dgm:cxn modelId="{665D5825-618A-48B3-B5A1-5C1B06ED42BC}" type="presParOf" srcId="{1C914532-F6BA-474F-A2F0-11CB3AAD147E}" destId="{32A65019-B853-4EFA-911B-B170B15DC9D7}" srcOrd="1" destOrd="0" presId="urn:microsoft.com/office/officeart/2005/8/layout/orgChart1"/>
    <dgm:cxn modelId="{9C1C18D2-0926-45FB-AB63-A301018558B3}" type="presParOf" srcId="{DD2975A1-1AD9-4294-803E-AD0049C99722}" destId="{49C9A672-0F89-495A-BA27-7FBED4208464}" srcOrd="1" destOrd="0" presId="urn:microsoft.com/office/officeart/2005/8/layout/orgChart1"/>
    <dgm:cxn modelId="{FBC2F74D-1558-4A2F-94AE-7A77B63BC4F4}" type="presParOf" srcId="{DD2975A1-1AD9-4294-803E-AD0049C99722}" destId="{CBAB977F-516D-4A46-BFDC-22797F3CCBE6}" srcOrd="2" destOrd="0" presId="urn:microsoft.com/office/officeart/2005/8/layout/orgChart1"/>
    <dgm:cxn modelId="{16FCC6AD-3066-4BB8-972B-8480D28049AC}" type="presParOf" srcId="{C2AEEAB2-9852-4907-AF82-4D14C881735C}" destId="{E56DA93D-A111-439B-BD87-036FB5DD8E62}" srcOrd="1" destOrd="0" presId="urn:microsoft.com/office/officeart/2005/8/layout/orgChart1"/>
    <dgm:cxn modelId="{D5553B0E-E74F-4A83-A09A-0FD1057C38BE}" type="presParOf" srcId="{E56DA93D-A111-439B-BD87-036FB5DD8E62}" destId="{E1BB6776-BEF0-4394-BFFA-0B0CDE8CE907}" srcOrd="0" destOrd="0" presId="urn:microsoft.com/office/officeart/2005/8/layout/orgChart1"/>
    <dgm:cxn modelId="{213F4B90-C1B3-481F-BDD7-2CED062ACE92}" type="presParOf" srcId="{E1BB6776-BEF0-4394-BFFA-0B0CDE8CE907}" destId="{C7E17620-ABD3-4637-A8E5-D7DB79F9D18B}" srcOrd="0" destOrd="0" presId="urn:microsoft.com/office/officeart/2005/8/layout/orgChart1"/>
    <dgm:cxn modelId="{4985B929-01CC-4281-A09D-B1EF1B8F1A25}" type="presParOf" srcId="{E1BB6776-BEF0-4394-BFFA-0B0CDE8CE907}" destId="{DE5864A2-91F9-406B-91E5-2D4733574D57}" srcOrd="1" destOrd="0" presId="urn:microsoft.com/office/officeart/2005/8/layout/orgChart1"/>
    <dgm:cxn modelId="{C518D914-F236-4F49-BF10-3E01AE9B5BF9}" type="presParOf" srcId="{E56DA93D-A111-439B-BD87-036FB5DD8E62}" destId="{E388C55D-6FB3-4A82-B247-E8606C9BD9C0}" srcOrd="1" destOrd="0" presId="urn:microsoft.com/office/officeart/2005/8/layout/orgChart1"/>
    <dgm:cxn modelId="{0C747B81-887C-4D14-AF0A-C898DF1D4828}" type="presParOf" srcId="{E388C55D-6FB3-4A82-B247-E8606C9BD9C0}" destId="{8AAADA69-1923-4413-9BDA-75D5EC436D88}" srcOrd="0" destOrd="0" presId="urn:microsoft.com/office/officeart/2005/8/layout/orgChart1"/>
    <dgm:cxn modelId="{7B74A0A1-9DDE-4100-BC05-2357B26BD207}" type="presParOf" srcId="{E388C55D-6FB3-4A82-B247-E8606C9BD9C0}" destId="{A21473E1-9719-4B9F-BDFE-1E8E3FC43560}" srcOrd="1" destOrd="0" presId="urn:microsoft.com/office/officeart/2005/8/layout/orgChart1"/>
    <dgm:cxn modelId="{8ECDF1E1-E50C-46C9-8B49-13F8157FA0E3}" type="presParOf" srcId="{A21473E1-9719-4B9F-BDFE-1E8E3FC43560}" destId="{FC6B3457-7D0A-49CC-B650-B98BAAD58D62}" srcOrd="0" destOrd="0" presId="urn:microsoft.com/office/officeart/2005/8/layout/orgChart1"/>
    <dgm:cxn modelId="{17012378-451C-4277-AE9C-05FE61E4C3B8}" type="presParOf" srcId="{FC6B3457-7D0A-49CC-B650-B98BAAD58D62}" destId="{2A17BBC6-5DA4-46CD-8FD0-7903F79E8D87}" srcOrd="0" destOrd="0" presId="urn:microsoft.com/office/officeart/2005/8/layout/orgChart1"/>
    <dgm:cxn modelId="{8DE3685C-C3ED-4A7D-B329-8855318A273C}" type="presParOf" srcId="{FC6B3457-7D0A-49CC-B650-B98BAAD58D62}" destId="{D3F86050-4330-41BB-8F49-CBB7FF6200F6}" srcOrd="1" destOrd="0" presId="urn:microsoft.com/office/officeart/2005/8/layout/orgChart1"/>
    <dgm:cxn modelId="{F0595FAB-5E4B-4A48-A0A8-FEB23B7CC2FC}" type="presParOf" srcId="{A21473E1-9719-4B9F-BDFE-1E8E3FC43560}" destId="{D9B1FA0A-25F1-46ED-B730-DA435EC1C827}" srcOrd="1" destOrd="0" presId="urn:microsoft.com/office/officeart/2005/8/layout/orgChart1"/>
    <dgm:cxn modelId="{1CE8B466-900A-46D8-8DD0-BE923D7469B0}" type="presParOf" srcId="{A21473E1-9719-4B9F-BDFE-1E8E3FC43560}" destId="{B8E5DF00-833C-4FB1-B4B0-97D9477A3D74}" srcOrd="2" destOrd="0" presId="urn:microsoft.com/office/officeart/2005/8/layout/orgChart1"/>
    <dgm:cxn modelId="{62D5F5AD-7A31-47AD-8977-AC8A4582DDFE}" type="presParOf" srcId="{E388C55D-6FB3-4A82-B247-E8606C9BD9C0}" destId="{6090E18E-F793-4688-AA8E-981F8F2C9803}" srcOrd="2" destOrd="0" presId="urn:microsoft.com/office/officeart/2005/8/layout/orgChart1"/>
    <dgm:cxn modelId="{905EBD52-B021-4F1C-8F61-7669F12D9412}" type="presParOf" srcId="{E388C55D-6FB3-4A82-B247-E8606C9BD9C0}" destId="{9B24CAD2-ADB9-4CE1-9851-A3AEE2C198D1}" srcOrd="3" destOrd="0" presId="urn:microsoft.com/office/officeart/2005/8/layout/orgChart1"/>
    <dgm:cxn modelId="{B276A22D-B1BC-4FD9-97BC-19D40344CC12}" type="presParOf" srcId="{9B24CAD2-ADB9-4CE1-9851-A3AEE2C198D1}" destId="{D53EB7EF-6605-4114-A9A9-C8ED163335D5}" srcOrd="0" destOrd="0" presId="urn:microsoft.com/office/officeart/2005/8/layout/orgChart1"/>
    <dgm:cxn modelId="{1339C5BB-91E8-4583-A1F7-FEFFF25A23BA}" type="presParOf" srcId="{D53EB7EF-6605-4114-A9A9-C8ED163335D5}" destId="{79932765-38C7-4F30-A50B-644CE2735AC2}" srcOrd="0" destOrd="0" presId="urn:microsoft.com/office/officeart/2005/8/layout/orgChart1"/>
    <dgm:cxn modelId="{21D40294-256C-4139-A782-4180750B42DF}" type="presParOf" srcId="{D53EB7EF-6605-4114-A9A9-C8ED163335D5}" destId="{2BFED679-D7A3-48F3-ADBB-6D651B956F49}" srcOrd="1" destOrd="0" presId="urn:microsoft.com/office/officeart/2005/8/layout/orgChart1"/>
    <dgm:cxn modelId="{48ABBDFB-0841-4D7E-92F8-B599E8C64760}" type="presParOf" srcId="{9B24CAD2-ADB9-4CE1-9851-A3AEE2C198D1}" destId="{8DCD89D4-0046-44BA-90A3-AFD1B6049B72}" srcOrd="1" destOrd="0" presId="urn:microsoft.com/office/officeart/2005/8/layout/orgChart1"/>
    <dgm:cxn modelId="{D2AC9DA3-90AB-4E71-84C0-26ED9976D113}" type="presParOf" srcId="{9B24CAD2-ADB9-4CE1-9851-A3AEE2C198D1}" destId="{B7CE33ED-9D01-4F93-B96D-7833A4AAAB33}" srcOrd="2" destOrd="0" presId="urn:microsoft.com/office/officeart/2005/8/layout/orgChart1"/>
    <dgm:cxn modelId="{46E220A7-9E1B-4202-9C4B-4EDD85813961}" type="presParOf" srcId="{E388C55D-6FB3-4A82-B247-E8606C9BD9C0}" destId="{2428C8BC-FCE8-4302-B169-5F0C8D428DFC}" srcOrd="4" destOrd="0" presId="urn:microsoft.com/office/officeart/2005/8/layout/orgChart1"/>
    <dgm:cxn modelId="{B3721F17-1747-4500-852E-A61BB8164E4D}" type="presParOf" srcId="{E388C55D-6FB3-4A82-B247-E8606C9BD9C0}" destId="{F3D46345-462B-4168-8AB6-6835C479293F}" srcOrd="5" destOrd="0" presId="urn:microsoft.com/office/officeart/2005/8/layout/orgChart1"/>
    <dgm:cxn modelId="{64BE59A9-6011-40CF-AE6D-7BCA2D38A917}" type="presParOf" srcId="{F3D46345-462B-4168-8AB6-6835C479293F}" destId="{F1257A11-8F84-404B-855A-47A9A1045B2C}" srcOrd="0" destOrd="0" presId="urn:microsoft.com/office/officeart/2005/8/layout/orgChart1"/>
    <dgm:cxn modelId="{20DFBB07-ED52-4C24-A6CC-1E79A9092196}" type="presParOf" srcId="{F1257A11-8F84-404B-855A-47A9A1045B2C}" destId="{FD4EE93E-2DCC-4A50-BD72-49996523565E}" srcOrd="0" destOrd="0" presId="urn:microsoft.com/office/officeart/2005/8/layout/orgChart1"/>
    <dgm:cxn modelId="{CE35D66D-75BA-4814-8652-93030C28708E}" type="presParOf" srcId="{F1257A11-8F84-404B-855A-47A9A1045B2C}" destId="{00C84721-3498-4CD9-88B8-A22CF04E41BF}" srcOrd="1" destOrd="0" presId="urn:microsoft.com/office/officeart/2005/8/layout/orgChart1"/>
    <dgm:cxn modelId="{D5C9EB50-48EF-443A-A51D-D8A2CBFF157C}" type="presParOf" srcId="{F3D46345-462B-4168-8AB6-6835C479293F}" destId="{F55393C4-7E07-49CF-8AAD-53D45E72DF81}" srcOrd="1" destOrd="0" presId="urn:microsoft.com/office/officeart/2005/8/layout/orgChart1"/>
    <dgm:cxn modelId="{D6A2961C-ADFF-48C5-9D4A-81DAADA11EC4}" type="presParOf" srcId="{F3D46345-462B-4168-8AB6-6835C479293F}" destId="{65346100-EB83-4EC0-A8FE-D4584ADF38F5}" srcOrd="2" destOrd="0" presId="urn:microsoft.com/office/officeart/2005/8/layout/orgChart1"/>
    <dgm:cxn modelId="{28583525-F79E-4798-A820-86F924EB558A}" type="presParOf" srcId="{E56DA93D-A111-439B-BD87-036FB5DD8E62}" destId="{27603D4C-9F04-4158-A6C2-792F06063140}" srcOrd="2" destOrd="0" presId="urn:microsoft.com/office/officeart/2005/8/layout/orgChart1"/>
    <dgm:cxn modelId="{1379137F-CA69-43BF-B647-610FF79827C0}" type="presParOf" srcId="{27603D4C-9F04-4158-A6C2-792F06063140}" destId="{6C015F9E-91F0-4F0A-B900-CC955DCB0E06}" srcOrd="0" destOrd="0" presId="urn:microsoft.com/office/officeart/2005/8/layout/orgChart1"/>
    <dgm:cxn modelId="{CC2C6F12-6CF4-43BF-A52D-362DEEA13B94}" type="presParOf" srcId="{27603D4C-9F04-4158-A6C2-792F06063140}" destId="{308D6507-BCD2-4714-96A0-C4F7DE11A6CF}" srcOrd="1" destOrd="0" presId="urn:microsoft.com/office/officeart/2005/8/layout/orgChart1"/>
    <dgm:cxn modelId="{5CA2489A-1943-4908-994B-1DC443ED40B7}" type="presParOf" srcId="{308D6507-BCD2-4714-96A0-C4F7DE11A6CF}" destId="{CF2D9F8B-E53A-4CBA-ACFC-7157149E279B}" srcOrd="0" destOrd="0" presId="urn:microsoft.com/office/officeart/2005/8/layout/orgChart1"/>
    <dgm:cxn modelId="{47D314A2-F865-47DF-B73C-40C1E50B6CDB}" type="presParOf" srcId="{CF2D9F8B-E53A-4CBA-ACFC-7157149E279B}" destId="{E1CB7663-00F6-4257-BA5D-9FE516FFCF5F}" srcOrd="0" destOrd="0" presId="urn:microsoft.com/office/officeart/2005/8/layout/orgChart1"/>
    <dgm:cxn modelId="{20F3CA2F-6DBF-47F3-9623-4BD365202828}" type="presParOf" srcId="{CF2D9F8B-E53A-4CBA-ACFC-7157149E279B}" destId="{5E4AB0AE-5E58-4CE5-955D-D4387377CAA0}" srcOrd="1" destOrd="0" presId="urn:microsoft.com/office/officeart/2005/8/layout/orgChart1"/>
    <dgm:cxn modelId="{ACB1944F-067F-4A47-B2BC-7085B1ED7ED2}" type="presParOf" srcId="{308D6507-BCD2-4714-96A0-C4F7DE11A6CF}" destId="{5E77DBD1-67BA-4E1E-9153-71292FF6EB1F}" srcOrd="1" destOrd="0" presId="urn:microsoft.com/office/officeart/2005/8/layout/orgChart1"/>
    <dgm:cxn modelId="{9763168D-446D-413C-882B-A7AF6844AA2A}" type="presParOf" srcId="{308D6507-BCD2-4714-96A0-C4F7DE11A6CF}" destId="{8FD0A528-68BA-4066-B1EB-3AD426E619F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795CFD-A1D2-42B3-9927-B570EC67BF4A}" type="doc">
      <dgm:prSet loTypeId="urn:microsoft.com/office/officeart/2005/8/layout/cycle8" loCatId="cycle" qsTypeId="urn:microsoft.com/office/officeart/2005/8/quickstyle/simple1" qsCatId="simple" csTypeId="urn:microsoft.com/office/officeart/2005/8/colors/accent1_2" csCatId="accent1" phldr="1"/>
      <dgm:spPr/>
    </dgm:pt>
    <dgm:pt modelId="{9EA947B0-6019-4004-8B78-1B09588AFBFC}">
      <dgm:prSet phldrT="[文字]"/>
      <dgm:spPr/>
      <dgm:t>
        <a:bodyPr/>
        <a:lstStyle/>
        <a:p>
          <a:r>
            <a:rPr lang="en-US" altLang="zh-TW" dirty="0">
              <a:solidFill>
                <a:srgbClr val="00B0F0"/>
              </a:solidFill>
            </a:rPr>
            <a:t>SEX</a:t>
          </a:r>
          <a:endParaRPr lang="zh-TW" altLang="en-US" dirty="0">
            <a:solidFill>
              <a:srgbClr val="00B0F0"/>
            </a:solidFill>
          </a:endParaRPr>
        </a:p>
      </dgm:t>
    </dgm:pt>
    <dgm:pt modelId="{EB97C2D3-8028-41C3-8304-250E06EE2E15}" type="parTrans" cxnId="{BD55DDCF-88DA-4029-9952-F2E97F7ECE5F}">
      <dgm:prSet/>
      <dgm:spPr/>
      <dgm:t>
        <a:bodyPr/>
        <a:lstStyle/>
        <a:p>
          <a:endParaRPr lang="zh-TW" altLang="en-US"/>
        </a:p>
      </dgm:t>
    </dgm:pt>
    <dgm:pt modelId="{30B8C23D-5CEC-4C72-9822-AFE3034100EF}" type="sibTrans" cxnId="{BD55DDCF-88DA-4029-9952-F2E97F7ECE5F}">
      <dgm:prSet/>
      <dgm:spPr/>
      <dgm:t>
        <a:bodyPr/>
        <a:lstStyle/>
        <a:p>
          <a:endParaRPr lang="zh-TW" altLang="en-US"/>
        </a:p>
      </dgm:t>
    </dgm:pt>
    <dgm:pt modelId="{7A6D6124-B73C-4717-BEF1-4051505325F9}">
      <dgm:prSet phldrT="[文字]"/>
      <dgm:spPr/>
      <dgm:t>
        <a:bodyPr/>
        <a:lstStyle/>
        <a:p>
          <a:r>
            <a:rPr lang="en-US" altLang="zh-TW" dirty="0">
              <a:solidFill>
                <a:srgbClr val="FFFF00"/>
              </a:solidFill>
            </a:rPr>
            <a:t>SEXUALITY</a:t>
          </a:r>
          <a:endParaRPr lang="zh-TW" altLang="en-US" dirty="0">
            <a:solidFill>
              <a:srgbClr val="FFFF00"/>
            </a:solidFill>
          </a:endParaRPr>
        </a:p>
      </dgm:t>
    </dgm:pt>
    <dgm:pt modelId="{0DC98F57-75F5-4545-A4D5-185C87FA4F04}" type="parTrans" cxnId="{27D7883C-3FA3-43CC-82C7-15632F228412}">
      <dgm:prSet/>
      <dgm:spPr/>
      <dgm:t>
        <a:bodyPr/>
        <a:lstStyle/>
        <a:p>
          <a:endParaRPr lang="zh-TW" altLang="en-US"/>
        </a:p>
      </dgm:t>
    </dgm:pt>
    <dgm:pt modelId="{A5F1EAAA-B0A6-4CE1-A18D-8BD8A6C0F1EB}" type="sibTrans" cxnId="{27D7883C-3FA3-43CC-82C7-15632F228412}">
      <dgm:prSet/>
      <dgm:spPr/>
      <dgm:t>
        <a:bodyPr/>
        <a:lstStyle/>
        <a:p>
          <a:endParaRPr lang="zh-TW" altLang="en-US"/>
        </a:p>
      </dgm:t>
    </dgm:pt>
    <dgm:pt modelId="{225A6631-6641-489D-9272-D2131A64E476}">
      <dgm:prSet phldrT="[文字]"/>
      <dgm:spPr/>
      <dgm:t>
        <a:bodyPr/>
        <a:lstStyle/>
        <a:p>
          <a:r>
            <a:rPr lang="en-US" altLang="zh-TW" dirty="0"/>
            <a:t>GENDER</a:t>
          </a:r>
          <a:endParaRPr lang="zh-TW" altLang="en-US" dirty="0"/>
        </a:p>
      </dgm:t>
    </dgm:pt>
    <dgm:pt modelId="{71CC119D-626A-4D89-BD0D-6C1B590AC117}" type="parTrans" cxnId="{7686552F-84CD-4A28-AD94-962DC86FAC67}">
      <dgm:prSet/>
      <dgm:spPr/>
      <dgm:t>
        <a:bodyPr/>
        <a:lstStyle/>
        <a:p>
          <a:endParaRPr lang="zh-TW" altLang="en-US"/>
        </a:p>
      </dgm:t>
    </dgm:pt>
    <dgm:pt modelId="{FCC18BD2-2CC8-40A9-AF33-AF872A796F8B}" type="sibTrans" cxnId="{7686552F-84CD-4A28-AD94-962DC86FAC67}">
      <dgm:prSet/>
      <dgm:spPr/>
      <dgm:t>
        <a:bodyPr/>
        <a:lstStyle/>
        <a:p>
          <a:endParaRPr lang="zh-TW" altLang="en-US"/>
        </a:p>
      </dgm:t>
    </dgm:pt>
    <dgm:pt modelId="{842D0D98-A0DF-4F55-B9D3-FF105604820F}" type="pres">
      <dgm:prSet presAssocID="{64795CFD-A1D2-42B3-9927-B570EC67BF4A}" presName="compositeShape" presStyleCnt="0">
        <dgm:presLayoutVars>
          <dgm:chMax val="7"/>
          <dgm:dir/>
          <dgm:resizeHandles val="exact"/>
        </dgm:presLayoutVars>
      </dgm:prSet>
      <dgm:spPr/>
    </dgm:pt>
    <dgm:pt modelId="{E70BF556-5B33-4905-8974-7B2B2245C7EF}" type="pres">
      <dgm:prSet presAssocID="{64795CFD-A1D2-42B3-9927-B570EC67BF4A}" presName="wedge1" presStyleLbl="node1" presStyleIdx="0" presStyleCnt="3"/>
      <dgm:spPr/>
      <dgm:t>
        <a:bodyPr/>
        <a:lstStyle/>
        <a:p>
          <a:endParaRPr lang="zh-TW" altLang="en-US"/>
        </a:p>
      </dgm:t>
    </dgm:pt>
    <dgm:pt modelId="{04746894-81F4-4A45-9BA6-D68012B45DC8}" type="pres">
      <dgm:prSet presAssocID="{64795CFD-A1D2-42B3-9927-B570EC67BF4A}" presName="dummy1a" presStyleCnt="0"/>
      <dgm:spPr/>
    </dgm:pt>
    <dgm:pt modelId="{F5801284-C16A-4599-BAD9-1C637E0AEDB5}" type="pres">
      <dgm:prSet presAssocID="{64795CFD-A1D2-42B3-9927-B570EC67BF4A}" presName="dummy1b" presStyleCnt="0"/>
      <dgm:spPr/>
    </dgm:pt>
    <dgm:pt modelId="{7808F9C4-D881-4B4D-9150-F810806ED22F}" type="pres">
      <dgm:prSet presAssocID="{64795CFD-A1D2-42B3-9927-B570EC67BF4A}" presName="wedge1Tx" presStyleLbl="node1" presStyleIdx="0" presStyleCnt="3">
        <dgm:presLayoutVars>
          <dgm:chMax val="0"/>
          <dgm:chPref val="0"/>
          <dgm:bulletEnabled val="1"/>
        </dgm:presLayoutVars>
      </dgm:prSet>
      <dgm:spPr/>
      <dgm:t>
        <a:bodyPr/>
        <a:lstStyle/>
        <a:p>
          <a:endParaRPr lang="zh-TW" altLang="en-US"/>
        </a:p>
      </dgm:t>
    </dgm:pt>
    <dgm:pt modelId="{5ECF7D19-254E-459D-BEBE-DDFA566A7ED4}" type="pres">
      <dgm:prSet presAssocID="{64795CFD-A1D2-42B3-9927-B570EC67BF4A}" presName="wedge2" presStyleLbl="node1" presStyleIdx="1" presStyleCnt="3"/>
      <dgm:spPr/>
      <dgm:t>
        <a:bodyPr/>
        <a:lstStyle/>
        <a:p>
          <a:endParaRPr lang="zh-TW" altLang="en-US"/>
        </a:p>
      </dgm:t>
    </dgm:pt>
    <dgm:pt modelId="{5463F8DB-6BB7-4AB6-97B2-2BB40E967D88}" type="pres">
      <dgm:prSet presAssocID="{64795CFD-A1D2-42B3-9927-B570EC67BF4A}" presName="dummy2a" presStyleCnt="0"/>
      <dgm:spPr/>
    </dgm:pt>
    <dgm:pt modelId="{CC30E5ED-F118-4B2F-AC28-53881B68BE17}" type="pres">
      <dgm:prSet presAssocID="{64795CFD-A1D2-42B3-9927-B570EC67BF4A}" presName="dummy2b" presStyleCnt="0"/>
      <dgm:spPr/>
    </dgm:pt>
    <dgm:pt modelId="{2A1D7C6F-DCEE-46EA-99B6-C770E01F959C}" type="pres">
      <dgm:prSet presAssocID="{64795CFD-A1D2-42B3-9927-B570EC67BF4A}" presName="wedge2Tx" presStyleLbl="node1" presStyleIdx="1" presStyleCnt="3">
        <dgm:presLayoutVars>
          <dgm:chMax val="0"/>
          <dgm:chPref val="0"/>
          <dgm:bulletEnabled val="1"/>
        </dgm:presLayoutVars>
      </dgm:prSet>
      <dgm:spPr/>
      <dgm:t>
        <a:bodyPr/>
        <a:lstStyle/>
        <a:p>
          <a:endParaRPr lang="zh-TW" altLang="en-US"/>
        </a:p>
      </dgm:t>
    </dgm:pt>
    <dgm:pt modelId="{8A49CA91-076A-427E-BB45-213B60EA9154}" type="pres">
      <dgm:prSet presAssocID="{64795CFD-A1D2-42B3-9927-B570EC67BF4A}" presName="wedge3" presStyleLbl="node1" presStyleIdx="2" presStyleCnt="3"/>
      <dgm:spPr/>
      <dgm:t>
        <a:bodyPr/>
        <a:lstStyle/>
        <a:p>
          <a:endParaRPr lang="zh-TW" altLang="en-US"/>
        </a:p>
      </dgm:t>
    </dgm:pt>
    <dgm:pt modelId="{F03C183E-1D9C-4CDA-9621-8573DB9B31FE}" type="pres">
      <dgm:prSet presAssocID="{64795CFD-A1D2-42B3-9927-B570EC67BF4A}" presName="dummy3a" presStyleCnt="0"/>
      <dgm:spPr/>
    </dgm:pt>
    <dgm:pt modelId="{F5A75B36-035A-4B95-967A-ECD0AEFBBAC7}" type="pres">
      <dgm:prSet presAssocID="{64795CFD-A1D2-42B3-9927-B570EC67BF4A}" presName="dummy3b" presStyleCnt="0"/>
      <dgm:spPr/>
    </dgm:pt>
    <dgm:pt modelId="{E0FEBA12-2E84-41E6-A9ED-2B0D8A9DBF40}" type="pres">
      <dgm:prSet presAssocID="{64795CFD-A1D2-42B3-9927-B570EC67BF4A}" presName="wedge3Tx" presStyleLbl="node1" presStyleIdx="2" presStyleCnt="3">
        <dgm:presLayoutVars>
          <dgm:chMax val="0"/>
          <dgm:chPref val="0"/>
          <dgm:bulletEnabled val="1"/>
        </dgm:presLayoutVars>
      </dgm:prSet>
      <dgm:spPr/>
      <dgm:t>
        <a:bodyPr/>
        <a:lstStyle/>
        <a:p>
          <a:endParaRPr lang="zh-TW" altLang="en-US"/>
        </a:p>
      </dgm:t>
    </dgm:pt>
    <dgm:pt modelId="{CC3CF080-6305-4C35-9062-24214FD335FF}" type="pres">
      <dgm:prSet presAssocID="{30B8C23D-5CEC-4C72-9822-AFE3034100EF}" presName="arrowWedge1" presStyleLbl="fgSibTrans2D1" presStyleIdx="0" presStyleCnt="3"/>
      <dgm:spPr/>
    </dgm:pt>
    <dgm:pt modelId="{5394B650-9DB4-44E1-BC3F-75AE1F7ABDDD}" type="pres">
      <dgm:prSet presAssocID="{A5F1EAAA-B0A6-4CE1-A18D-8BD8A6C0F1EB}" presName="arrowWedge2" presStyleLbl="fgSibTrans2D1" presStyleIdx="1" presStyleCnt="3"/>
      <dgm:spPr/>
    </dgm:pt>
    <dgm:pt modelId="{557F3BB4-3237-4489-82F3-139A74D5FFA7}" type="pres">
      <dgm:prSet presAssocID="{FCC18BD2-2CC8-40A9-AF33-AF872A796F8B}" presName="arrowWedge3" presStyleLbl="fgSibTrans2D1" presStyleIdx="2" presStyleCnt="3"/>
      <dgm:spPr/>
    </dgm:pt>
  </dgm:ptLst>
  <dgm:cxnLst>
    <dgm:cxn modelId="{ED0C65FC-3072-48A5-82B3-A2E400CE434E}" type="presOf" srcId="{7A6D6124-B73C-4717-BEF1-4051505325F9}" destId="{2A1D7C6F-DCEE-46EA-99B6-C770E01F959C}" srcOrd="1" destOrd="0" presId="urn:microsoft.com/office/officeart/2005/8/layout/cycle8"/>
    <dgm:cxn modelId="{559F2E12-0A61-400C-9EBF-E6307575881A}" type="presOf" srcId="{64795CFD-A1D2-42B3-9927-B570EC67BF4A}" destId="{842D0D98-A0DF-4F55-B9D3-FF105604820F}" srcOrd="0" destOrd="0" presId="urn:microsoft.com/office/officeart/2005/8/layout/cycle8"/>
    <dgm:cxn modelId="{452488EE-6E05-44E7-A880-FC600413BD17}" type="presOf" srcId="{225A6631-6641-489D-9272-D2131A64E476}" destId="{8A49CA91-076A-427E-BB45-213B60EA9154}" srcOrd="0" destOrd="0" presId="urn:microsoft.com/office/officeart/2005/8/layout/cycle8"/>
    <dgm:cxn modelId="{50E20A23-305C-4103-B9ED-17B41BF25353}" type="presOf" srcId="{9EA947B0-6019-4004-8B78-1B09588AFBFC}" destId="{E70BF556-5B33-4905-8974-7B2B2245C7EF}" srcOrd="0" destOrd="0" presId="urn:microsoft.com/office/officeart/2005/8/layout/cycle8"/>
    <dgm:cxn modelId="{BD55DDCF-88DA-4029-9952-F2E97F7ECE5F}" srcId="{64795CFD-A1D2-42B3-9927-B570EC67BF4A}" destId="{9EA947B0-6019-4004-8B78-1B09588AFBFC}" srcOrd="0" destOrd="0" parTransId="{EB97C2D3-8028-41C3-8304-250E06EE2E15}" sibTransId="{30B8C23D-5CEC-4C72-9822-AFE3034100EF}"/>
    <dgm:cxn modelId="{DAD5BB1C-BE26-42BD-BB0E-C051439EE67F}" type="presOf" srcId="{9EA947B0-6019-4004-8B78-1B09588AFBFC}" destId="{7808F9C4-D881-4B4D-9150-F810806ED22F}" srcOrd="1" destOrd="0" presId="urn:microsoft.com/office/officeart/2005/8/layout/cycle8"/>
    <dgm:cxn modelId="{0E3B2B31-0224-4A0C-8CD4-05E55E0FC6A4}" type="presOf" srcId="{225A6631-6641-489D-9272-D2131A64E476}" destId="{E0FEBA12-2E84-41E6-A9ED-2B0D8A9DBF40}" srcOrd="1" destOrd="0" presId="urn:microsoft.com/office/officeart/2005/8/layout/cycle8"/>
    <dgm:cxn modelId="{6F412585-0BB4-43D3-AD81-7FB9EF1B3ED8}" type="presOf" srcId="{7A6D6124-B73C-4717-BEF1-4051505325F9}" destId="{5ECF7D19-254E-459D-BEBE-DDFA566A7ED4}" srcOrd="0" destOrd="0" presId="urn:microsoft.com/office/officeart/2005/8/layout/cycle8"/>
    <dgm:cxn modelId="{27D7883C-3FA3-43CC-82C7-15632F228412}" srcId="{64795CFD-A1D2-42B3-9927-B570EC67BF4A}" destId="{7A6D6124-B73C-4717-BEF1-4051505325F9}" srcOrd="1" destOrd="0" parTransId="{0DC98F57-75F5-4545-A4D5-185C87FA4F04}" sibTransId="{A5F1EAAA-B0A6-4CE1-A18D-8BD8A6C0F1EB}"/>
    <dgm:cxn modelId="{7686552F-84CD-4A28-AD94-962DC86FAC67}" srcId="{64795CFD-A1D2-42B3-9927-B570EC67BF4A}" destId="{225A6631-6641-489D-9272-D2131A64E476}" srcOrd="2" destOrd="0" parTransId="{71CC119D-626A-4D89-BD0D-6C1B590AC117}" sibTransId="{FCC18BD2-2CC8-40A9-AF33-AF872A796F8B}"/>
    <dgm:cxn modelId="{7949A46F-F202-414B-93E3-E577D4553CAD}" type="presParOf" srcId="{842D0D98-A0DF-4F55-B9D3-FF105604820F}" destId="{E70BF556-5B33-4905-8974-7B2B2245C7EF}" srcOrd="0" destOrd="0" presId="urn:microsoft.com/office/officeart/2005/8/layout/cycle8"/>
    <dgm:cxn modelId="{1A686F98-67FE-4A8C-A4BB-B0055762E85A}" type="presParOf" srcId="{842D0D98-A0DF-4F55-B9D3-FF105604820F}" destId="{04746894-81F4-4A45-9BA6-D68012B45DC8}" srcOrd="1" destOrd="0" presId="urn:microsoft.com/office/officeart/2005/8/layout/cycle8"/>
    <dgm:cxn modelId="{6F3873C3-5A44-48BC-AD3E-8ACA49D93D4F}" type="presParOf" srcId="{842D0D98-A0DF-4F55-B9D3-FF105604820F}" destId="{F5801284-C16A-4599-BAD9-1C637E0AEDB5}" srcOrd="2" destOrd="0" presId="urn:microsoft.com/office/officeart/2005/8/layout/cycle8"/>
    <dgm:cxn modelId="{90B00235-8E21-4DA4-A2F3-D228C42B30D0}" type="presParOf" srcId="{842D0D98-A0DF-4F55-B9D3-FF105604820F}" destId="{7808F9C4-D881-4B4D-9150-F810806ED22F}" srcOrd="3" destOrd="0" presId="urn:microsoft.com/office/officeart/2005/8/layout/cycle8"/>
    <dgm:cxn modelId="{79A2F428-44D5-461F-B61E-014EC81AC3DF}" type="presParOf" srcId="{842D0D98-A0DF-4F55-B9D3-FF105604820F}" destId="{5ECF7D19-254E-459D-BEBE-DDFA566A7ED4}" srcOrd="4" destOrd="0" presId="urn:microsoft.com/office/officeart/2005/8/layout/cycle8"/>
    <dgm:cxn modelId="{EE6D5FF5-5915-4B4E-B68E-E99C29DF271A}" type="presParOf" srcId="{842D0D98-A0DF-4F55-B9D3-FF105604820F}" destId="{5463F8DB-6BB7-4AB6-97B2-2BB40E967D88}" srcOrd="5" destOrd="0" presId="urn:microsoft.com/office/officeart/2005/8/layout/cycle8"/>
    <dgm:cxn modelId="{4EC1AE33-6277-4FA5-A5A7-BCDF2B00196E}" type="presParOf" srcId="{842D0D98-A0DF-4F55-B9D3-FF105604820F}" destId="{CC30E5ED-F118-4B2F-AC28-53881B68BE17}" srcOrd="6" destOrd="0" presId="urn:microsoft.com/office/officeart/2005/8/layout/cycle8"/>
    <dgm:cxn modelId="{771336CC-AC5D-4F8C-A8B2-EC92A584AB56}" type="presParOf" srcId="{842D0D98-A0DF-4F55-B9D3-FF105604820F}" destId="{2A1D7C6F-DCEE-46EA-99B6-C770E01F959C}" srcOrd="7" destOrd="0" presId="urn:microsoft.com/office/officeart/2005/8/layout/cycle8"/>
    <dgm:cxn modelId="{F4AAB3F3-DA82-419B-83E1-EAA6C319F843}" type="presParOf" srcId="{842D0D98-A0DF-4F55-B9D3-FF105604820F}" destId="{8A49CA91-076A-427E-BB45-213B60EA9154}" srcOrd="8" destOrd="0" presId="urn:microsoft.com/office/officeart/2005/8/layout/cycle8"/>
    <dgm:cxn modelId="{FA5FBE23-94F7-42F6-AD50-89535C5B7D3C}" type="presParOf" srcId="{842D0D98-A0DF-4F55-B9D3-FF105604820F}" destId="{F03C183E-1D9C-4CDA-9621-8573DB9B31FE}" srcOrd="9" destOrd="0" presId="urn:microsoft.com/office/officeart/2005/8/layout/cycle8"/>
    <dgm:cxn modelId="{C2A80B98-C9A8-4440-BDA0-E6403B90979D}" type="presParOf" srcId="{842D0D98-A0DF-4F55-B9D3-FF105604820F}" destId="{F5A75B36-035A-4B95-967A-ECD0AEFBBAC7}" srcOrd="10" destOrd="0" presId="urn:microsoft.com/office/officeart/2005/8/layout/cycle8"/>
    <dgm:cxn modelId="{0E350CB6-1545-4677-8C3F-95C4B34A1E1E}" type="presParOf" srcId="{842D0D98-A0DF-4F55-B9D3-FF105604820F}" destId="{E0FEBA12-2E84-41E6-A9ED-2B0D8A9DBF40}" srcOrd="11" destOrd="0" presId="urn:microsoft.com/office/officeart/2005/8/layout/cycle8"/>
    <dgm:cxn modelId="{6C3A01E6-B386-4359-8265-BDD3CFF97B91}" type="presParOf" srcId="{842D0D98-A0DF-4F55-B9D3-FF105604820F}" destId="{CC3CF080-6305-4C35-9062-24214FD335FF}" srcOrd="12" destOrd="0" presId="urn:microsoft.com/office/officeart/2005/8/layout/cycle8"/>
    <dgm:cxn modelId="{B53A4F5B-0221-4958-B19D-97E2D438AAA7}" type="presParOf" srcId="{842D0D98-A0DF-4F55-B9D3-FF105604820F}" destId="{5394B650-9DB4-44E1-BC3F-75AE1F7ABDDD}" srcOrd="13" destOrd="0" presId="urn:microsoft.com/office/officeart/2005/8/layout/cycle8"/>
    <dgm:cxn modelId="{2354AA4B-B73F-4B6C-B96C-CADE9928C478}" type="presParOf" srcId="{842D0D98-A0DF-4F55-B9D3-FF105604820F}" destId="{557F3BB4-3237-4489-82F3-139A74D5FFA7}"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DD6C83-6D7E-4AB2-95AA-36A1636A6EF0}" type="doc">
      <dgm:prSet loTypeId="urn:microsoft.com/office/officeart/2005/8/layout/cycle8" loCatId="cycle" qsTypeId="urn:microsoft.com/office/officeart/2005/8/quickstyle/simple1" qsCatId="simple" csTypeId="urn:microsoft.com/office/officeart/2005/8/colors/colorful5" csCatId="colorful" phldr="1"/>
      <dgm:spPr/>
    </dgm:pt>
    <dgm:pt modelId="{BCB703C5-B70B-4F54-97E2-815F7A9D4F55}">
      <dgm:prSet phldrT="[文字]"/>
      <dgm:spPr/>
      <dgm:t>
        <a:bodyPr/>
        <a:lstStyle/>
        <a:p>
          <a:r>
            <a:rPr lang="zh-TW" altLang="en-US" dirty="0"/>
            <a:t>執行</a:t>
          </a:r>
        </a:p>
      </dgm:t>
    </dgm:pt>
    <dgm:pt modelId="{326688C1-13F4-4F14-B818-53CECB0DC4A6}" type="parTrans" cxnId="{15ED8943-A754-4E6D-BA7C-22FE41C02812}">
      <dgm:prSet/>
      <dgm:spPr/>
      <dgm:t>
        <a:bodyPr/>
        <a:lstStyle/>
        <a:p>
          <a:endParaRPr lang="zh-TW" altLang="en-US"/>
        </a:p>
      </dgm:t>
    </dgm:pt>
    <dgm:pt modelId="{C1ACC4C0-0115-4EDE-AAC1-0E07A905F45A}" type="sibTrans" cxnId="{15ED8943-A754-4E6D-BA7C-22FE41C02812}">
      <dgm:prSet/>
      <dgm:spPr/>
      <dgm:t>
        <a:bodyPr/>
        <a:lstStyle/>
        <a:p>
          <a:endParaRPr lang="zh-TW" altLang="en-US"/>
        </a:p>
      </dgm:t>
    </dgm:pt>
    <dgm:pt modelId="{7FC61147-2662-4900-9E9E-E3FB627A612F}">
      <dgm:prSet phldrT="[文字]"/>
      <dgm:spPr/>
      <dgm:t>
        <a:bodyPr/>
        <a:lstStyle/>
        <a:p>
          <a:r>
            <a:rPr lang="zh-TW" altLang="en-US" dirty="0"/>
            <a:t>受益</a:t>
          </a:r>
        </a:p>
      </dgm:t>
    </dgm:pt>
    <dgm:pt modelId="{E5F8D048-D3DF-4FD8-A9A7-8955BDF5F7E7}" type="parTrans" cxnId="{0137CFF7-C7DC-49B3-B0ED-C16FBEFE2510}">
      <dgm:prSet/>
      <dgm:spPr/>
      <dgm:t>
        <a:bodyPr/>
        <a:lstStyle/>
        <a:p>
          <a:endParaRPr lang="zh-TW" altLang="en-US"/>
        </a:p>
      </dgm:t>
    </dgm:pt>
    <dgm:pt modelId="{65803FFC-52C6-4D49-9E34-1E0DD2DAAE63}" type="sibTrans" cxnId="{0137CFF7-C7DC-49B3-B0ED-C16FBEFE2510}">
      <dgm:prSet/>
      <dgm:spPr/>
      <dgm:t>
        <a:bodyPr/>
        <a:lstStyle/>
        <a:p>
          <a:endParaRPr lang="zh-TW" altLang="en-US"/>
        </a:p>
      </dgm:t>
    </dgm:pt>
    <dgm:pt modelId="{02C4A006-EB4E-42B8-BA2E-8FD536F973DE}">
      <dgm:prSet phldrT="[文字]"/>
      <dgm:spPr/>
      <dgm:t>
        <a:bodyPr/>
        <a:lstStyle/>
        <a:p>
          <a:r>
            <a:rPr lang="zh-TW" altLang="en-US" dirty="0"/>
            <a:t>決策</a:t>
          </a:r>
        </a:p>
      </dgm:t>
    </dgm:pt>
    <dgm:pt modelId="{AD402320-8EA9-4D69-BC0B-47DA42EC2659}" type="parTrans" cxnId="{8C869089-73DA-48AA-A8BD-DB2CAEB75018}">
      <dgm:prSet/>
      <dgm:spPr/>
      <dgm:t>
        <a:bodyPr/>
        <a:lstStyle/>
        <a:p>
          <a:endParaRPr lang="zh-TW" altLang="en-US"/>
        </a:p>
      </dgm:t>
    </dgm:pt>
    <dgm:pt modelId="{5918B3AE-131A-4690-86EF-87976E10D2C1}" type="sibTrans" cxnId="{8C869089-73DA-48AA-A8BD-DB2CAEB75018}">
      <dgm:prSet/>
      <dgm:spPr/>
      <dgm:t>
        <a:bodyPr/>
        <a:lstStyle/>
        <a:p>
          <a:endParaRPr lang="zh-TW" altLang="en-US"/>
        </a:p>
      </dgm:t>
    </dgm:pt>
    <dgm:pt modelId="{DECCCE74-03A5-4969-8AEB-29F179613029}" type="pres">
      <dgm:prSet presAssocID="{0BDD6C83-6D7E-4AB2-95AA-36A1636A6EF0}" presName="compositeShape" presStyleCnt="0">
        <dgm:presLayoutVars>
          <dgm:chMax val="7"/>
          <dgm:dir/>
          <dgm:resizeHandles val="exact"/>
        </dgm:presLayoutVars>
      </dgm:prSet>
      <dgm:spPr/>
    </dgm:pt>
    <dgm:pt modelId="{B9244562-4FBF-4030-A78F-541AEC74B4C1}" type="pres">
      <dgm:prSet presAssocID="{0BDD6C83-6D7E-4AB2-95AA-36A1636A6EF0}" presName="wedge1" presStyleLbl="node1" presStyleIdx="0" presStyleCnt="3"/>
      <dgm:spPr/>
      <dgm:t>
        <a:bodyPr/>
        <a:lstStyle/>
        <a:p>
          <a:endParaRPr lang="zh-TW" altLang="en-US"/>
        </a:p>
      </dgm:t>
    </dgm:pt>
    <dgm:pt modelId="{EF931E8C-70F2-4B08-BC64-935A6EAD7BE6}" type="pres">
      <dgm:prSet presAssocID="{0BDD6C83-6D7E-4AB2-95AA-36A1636A6EF0}" presName="dummy1a" presStyleCnt="0"/>
      <dgm:spPr/>
    </dgm:pt>
    <dgm:pt modelId="{A2530816-D2FC-42DE-AF46-4BB4889B5A41}" type="pres">
      <dgm:prSet presAssocID="{0BDD6C83-6D7E-4AB2-95AA-36A1636A6EF0}" presName="dummy1b" presStyleCnt="0"/>
      <dgm:spPr/>
    </dgm:pt>
    <dgm:pt modelId="{22C3061C-950A-4349-91A8-5EBE00994949}" type="pres">
      <dgm:prSet presAssocID="{0BDD6C83-6D7E-4AB2-95AA-36A1636A6EF0}" presName="wedge1Tx" presStyleLbl="node1" presStyleIdx="0" presStyleCnt="3">
        <dgm:presLayoutVars>
          <dgm:chMax val="0"/>
          <dgm:chPref val="0"/>
          <dgm:bulletEnabled val="1"/>
        </dgm:presLayoutVars>
      </dgm:prSet>
      <dgm:spPr/>
      <dgm:t>
        <a:bodyPr/>
        <a:lstStyle/>
        <a:p>
          <a:endParaRPr lang="zh-TW" altLang="en-US"/>
        </a:p>
      </dgm:t>
    </dgm:pt>
    <dgm:pt modelId="{759A52C8-71F6-4810-9CF0-A9FDB3CF0363}" type="pres">
      <dgm:prSet presAssocID="{0BDD6C83-6D7E-4AB2-95AA-36A1636A6EF0}" presName="wedge2" presStyleLbl="node1" presStyleIdx="1" presStyleCnt="3"/>
      <dgm:spPr/>
      <dgm:t>
        <a:bodyPr/>
        <a:lstStyle/>
        <a:p>
          <a:endParaRPr lang="zh-TW" altLang="en-US"/>
        </a:p>
      </dgm:t>
    </dgm:pt>
    <dgm:pt modelId="{C08147D0-C7EF-4B60-A53D-811A4FD28FE9}" type="pres">
      <dgm:prSet presAssocID="{0BDD6C83-6D7E-4AB2-95AA-36A1636A6EF0}" presName="dummy2a" presStyleCnt="0"/>
      <dgm:spPr/>
    </dgm:pt>
    <dgm:pt modelId="{D3D1F0E5-309C-4902-9220-619C431FEF77}" type="pres">
      <dgm:prSet presAssocID="{0BDD6C83-6D7E-4AB2-95AA-36A1636A6EF0}" presName="dummy2b" presStyleCnt="0"/>
      <dgm:spPr/>
    </dgm:pt>
    <dgm:pt modelId="{C1437646-5C78-4107-BF33-A12E6C2180AA}" type="pres">
      <dgm:prSet presAssocID="{0BDD6C83-6D7E-4AB2-95AA-36A1636A6EF0}" presName="wedge2Tx" presStyleLbl="node1" presStyleIdx="1" presStyleCnt="3">
        <dgm:presLayoutVars>
          <dgm:chMax val="0"/>
          <dgm:chPref val="0"/>
          <dgm:bulletEnabled val="1"/>
        </dgm:presLayoutVars>
      </dgm:prSet>
      <dgm:spPr/>
      <dgm:t>
        <a:bodyPr/>
        <a:lstStyle/>
        <a:p>
          <a:endParaRPr lang="zh-TW" altLang="en-US"/>
        </a:p>
      </dgm:t>
    </dgm:pt>
    <dgm:pt modelId="{A7D4E42C-5946-4EC7-95BD-082740D19C4D}" type="pres">
      <dgm:prSet presAssocID="{0BDD6C83-6D7E-4AB2-95AA-36A1636A6EF0}" presName="wedge3" presStyleLbl="node1" presStyleIdx="2" presStyleCnt="3"/>
      <dgm:spPr/>
      <dgm:t>
        <a:bodyPr/>
        <a:lstStyle/>
        <a:p>
          <a:endParaRPr lang="zh-TW" altLang="en-US"/>
        </a:p>
      </dgm:t>
    </dgm:pt>
    <dgm:pt modelId="{57503073-3809-44A4-AB85-E4126F0A1FC0}" type="pres">
      <dgm:prSet presAssocID="{0BDD6C83-6D7E-4AB2-95AA-36A1636A6EF0}" presName="dummy3a" presStyleCnt="0"/>
      <dgm:spPr/>
    </dgm:pt>
    <dgm:pt modelId="{9DC39BAE-37DE-43F4-B60C-BAB2DA28643E}" type="pres">
      <dgm:prSet presAssocID="{0BDD6C83-6D7E-4AB2-95AA-36A1636A6EF0}" presName="dummy3b" presStyleCnt="0"/>
      <dgm:spPr/>
    </dgm:pt>
    <dgm:pt modelId="{D44D8C91-CAEB-4487-8A8C-559EA4DE8812}" type="pres">
      <dgm:prSet presAssocID="{0BDD6C83-6D7E-4AB2-95AA-36A1636A6EF0}" presName="wedge3Tx" presStyleLbl="node1" presStyleIdx="2" presStyleCnt="3">
        <dgm:presLayoutVars>
          <dgm:chMax val="0"/>
          <dgm:chPref val="0"/>
          <dgm:bulletEnabled val="1"/>
        </dgm:presLayoutVars>
      </dgm:prSet>
      <dgm:spPr/>
      <dgm:t>
        <a:bodyPr/>
        <a:lstStyle/>
        <a:p>
          <a:endParaRPr lang="zh-TW" altLang="en-US"/>
        </a:p>
      </dgm:t>
    </dgm:pt>
    <dgm:pt modelId="{FAC5E0DC-7E1D-4160-81F1-3FDB01EB0B05}" type="pres">
      <dgm:prSet presAssocID="{C1ACC4C0-0115-4EDE-AAC1-0E07A905F45A}" presName="arrowWedge1" presStyleLbl="fgSibTrans2D1" presStyleIdx="0" presStyleCnt="3"/>
      <dgm:spPr/>
    </dgm:pt>
    <dgm:pt modelId="{3B9E1CE0-C282-4685-879A-AF6C2D81D3E6}" type="pres">
      <dgm:prSet presAssocID="{65803FFC-52C6-4D49-9E34-1E0DD2DAAE63}" presName="arrowWedge2" presStyleLbl="fgSibTrans2D1" presStyleIdx="1" presStyleCnt="3"/>
      <dgm:spPr/>
    </dgm:pt>
    <dgm:pt modelId="{7CB6F383-E582-42BD-95D9-FB42BE3B6114}" type="pres">
      <dgm:prSet presAssocID="{5918B3AE-131A-4690-86EF-87976E10D2C1}" presName="arrowWedge3" presStyleLbl="fgSibTrans2D1" presStyleIdx="2" presStyleCnt="3"/>
      <dgm:spPr/>
    </dgm:pt>
  </dgm:ptLst>
  <dgm:cxnLst>
    <dgm:cxn modelId="{0137CFF7-C7DC-49B3-B0ED-C16FBEFE2510}" srcId="{0BDD6C83-6D7E-4AB2-95AA-36A1636A6EF0}" destId="{7FC61147-2662-4900-9E9E-E3FB627A612F}" srcOrd="1" destOrd="0" parTransId="{E5F8D048-D3DF-4FD8-A9A7-8955BDF5F7E7}" sibTransId="{65803FFC-52C6-4D49-9E34-1E0DD2DAAE63}"/>
    <dgm:cxn modelId="{FA6C9799-50E6-4118-8ECE-59B270BB42B3}" type="presOf" srcId="{7FC61147-2662-4900-9E9E-E3FB627A612F}" destId="{759A52C8-71F6-4810-9CF0-A9FDB3CF0363}" srcOrd="0" destOrd="0" presId="urn:microsoft.com/office/officeart/2005/8/layout/cycle8"/>
    <dgm:cxn modelId="{D70A6F3B-98E1-4A2E-8F85-5C87831683F8}" type="presOf" srcId="{02C4A006-EB4E-42B8-BA2E-8FD536F973DE}" destId="{D44D8C91-CAEB-4487-8A8C-559EA4DE8812}" srcOrd="1" destOrd="0" presId="urn:microsoft.com/office/officeart/2005/8/layout/cycle8"/>
    <dgm:cxn modelId="{15ED8943-A754-4E6D-BA7C-22FE41C02812}" srcId="{0BDD6C83-6D7E-4AB2-95AA-36A1636A6EF0}" destId="{BCB703C5-B70B-4F54-97E2-815F7A9D4F55}" srcOrd="0" destOrd="0" parTransId="{326688C1-13F4-4F14-B818-53CECB0DC4A6}" sibTransId="{C1ACC4C0-0115-4EDE-AAC1-0E07A905F45A}"/>
    <dgm:cxn modelId="{B8E89F92-D703-4BB6-B6C5-44E0879309F8}" type="presOf" srcId="{BCB703C5-B70B-4F54-97E2-815F7A9D4F55}" destId="{22C3061C-950A-4349-91A8-5EBE00994949}" srcOrd="1" destOrd="0" presId="urn:microsoft.com/office/officeart/2005/8/layout/cycle8"/>
    <dgm:cxn modelId="{CD983125-83FA-4E01-8EDA-841A241F77A6}" type="presOf" srcId="{02C4A006-EB4E-42B8-BA2E-8FD536F973DE}" destId="{A7D4E42C-5946-4EC7-95BD-082740D19C4D}" srcOrd="0" destOrd="0" presId="urn:microsoft.com/office/officeart/2005/8/layout/cycle8"/>
    <dgm:cxn modelId="{422CE215-310A-4A34-A72C-1A773957321E}" type="presOf" srcId="{BCB703C5-B70B-4F54-97E2-815F7A9D4F55}" destId="{B9244562-4FBF-4030-A78F-541AEC74B4C1}" srcOrd="0" destOrd="0" presId="urn:microsoft.com/office/officeart/2005/8/layout/cycle8"/>
    <dgm:cxn modelId="{ED8DB205-F74E-4286-943A-38FBC6D8438B}" type="presOf" srcId="{7FC61147-2662-4900-9E9E-E3FB627A612F}" destId="{C1437646-5C78-4107-BF33-A12E6C2180AA}" srcOrd="1" destOrd="0" presId="urn:microsoft.com/office/officeart/2005/8/layout/cycle8"/>
    <dgm:cxn modelId="{6493D041-0766-452B-8174-294A74707D46}" type="presOf" srcId="{0BDD6C83-6D7E-4AB2-95AA-36A1636A6EF0}" destId="{DECCCE74-03A5-4969-8AEB-29F179613029}" srcOrd="0" destOrd="0" presId="urn:microsoft.com/office/officeart/2005/8/layout/cycle8"/>
    <dgm:cxn modelId="{8C869089-73DA-48AA-A8BD-DB2CAEB75018}" srcId="{0BDD6C83-6D7E-4AB2-95AA-36A1636A6EF0}" destId="{02C4A006-EB4E-42B8-BA2E-8FD536F973DE}" srcOrd="2" destOrd="0" parTransId="{AD402320-8EA9-4D69-BC0B-47DA42EC2659}" sibTransId="{5918B3AE-131A-4690-86EF-87976E10D2C1}"/>
    <dgm:cxn modelId="{BBE944B9-BE74-4A59-A646-C31EC33921A9}" type="presParOf" srcId="{DECCCE74-03A5-4969-8AEB-29F179613029}" destId="{B9244562-4FBF-4030-A78F-541AEC74B4C1}" srcOrd="0" destOrd="0" presId="urn:microsoft.com/office/officeart/2005/8/layout/cycle8"/>
    <dgm:cxn modelId="{8A74F248-832F-487A-B4E3-2EEDB69F0D33}" type="presParOf" srcId="{DECCCE74-03A5-4969-8AEB-29F179613029}" destId="{EF931E8C-70F2-4B08-BC64-935A6EAD7BE6}" srcOrd="1" destOrd="0" presId="urn:microsoft.com/office/officeart/2005/8/layout/cycle8"/>
    <dgm:cxn modelId="{E0EE5D7E-895A-4C93-8C42-53311A2895A1}" type="presParOf" srcId="{DECCCE74-03A5-4969-8AEB-29F179613029}" destId="{A2530816-D2FC-42DE-AF46-4BB4889B5A41}" srcOrd="2" destOrd="0" presId="urn:microsoft.com/office/officeart/2005/8/layout/cycle8"/>
    <dgm:cxn modelId="{6B27CE6F-D472-4903-83E4-B115109AA67A}" type="presParOf" srcId="{DECCCE74-03A5-4969-8AEB-29F179613029}" destId="{22C3061C-950A-4349-91A8-5EBE00994949}" srcOrd="3" destOrd="0" presId="urn:microsoft.com/office/officeart/2005/8/layout/cycle8"/>
    <dgm:cxn modelId="{34BECD2B-0802-4B3F-BA33-6598B4A67E41}" type="presParOf" srcId="{DECCCE74-03A5-4969-8AEB-29F179613029}" destId="{759A52C8-71F6-4810-9CF0-A9FDB3CF0363}" srcOrd="4" destOrd="0" presId="urn:microsoft.com/office/officeart/2005/8/layout/cycle8"/>
    <dgm:cxn modelId="{6D9E03DC-1EE8-4B08-9383-FDBE6EC64F08}" type="presParOf" srcId="{DECCCE74-03A5-4969-8AEB-29F179613029}" destId="{C08147D0-C7EF-4B60-A53D-811A4FD28FE9}" srcOrd="5" destOrd="0" presId="urn:microsoft.com/office/officeart/2005/8/layout/cycle8"/>
    <dgm:cxn modelId="{FB4F57D5-FD0D-43BC-8580-3255A5E0F254}" type="presParOf" srcId="{DECCCE74-03A5-4969-8AEB-29F179613029}" destId="{D3D1F0E5-309C-4902-9220-619C431FEF77}" srcOrd="6" destOrd="0" presId="urn:microsoft.com/office/officeart/2005/8/layout/cycle8"/>
    <dgm:cxn modelId="{F0FE2990-C782-4D8C-B3F9-AC0659E69F74}" type="presParOf" srcId="{DECCCE74-03A5-4969-8AEB-29F179613029}" destId="{C1437646-5C78-4107-BF33-A12E6C2180AA}" srcOrd="7" destOrd="0" presId="urn:microsoft.com/office/officeart/2005/8/layout/cycle8"/>
    <dgm:cxn modelId="{95AB6F34-C921-46D1-9793-B44715B1CAB6}" type="presParOf" srcId="{DECCCE74-03A5-4969-8AEB-29F179613029}" destId="{A7D4E42C-5946-4EC7-95BD-082740D19C4D}" srcOrd="8" destOrd="0" presId="urn:microsoft.com/office/officeart/2005/8/layout/cycle8"/>
    <dgm:cxn modelId="{9B172FFD-C9ED-44BE-9C89-12C8B34215BD}" type="presParOf" srcId="{DECCCE74-03A5-4969-8AEB-29F179613029}" destId="{57503073-3809-44A4-AB85-E4126F0A1FC0}" srcOrd="9" destOrd="0" presId="urn:microsoft.com/office/officeart/2005/8/layout/cycle8"/>
    <dgm:cxn modelId="{2B7365B2-CB19-4A0F-9607-C51269BF4002}" type="presParOf" srcId="{DECCCE74-03A5-4969-8AEB-29F179613029}" destId="{9DC39BAE-37DE-43F4-B60C-BAB2DA28643E}" srcOrd="10" destOrd="0" presId="urn:microsoft.com/office/officeart/2005/8/layout/cycle8"/>
    <dgm:cxn modelId="{A98A51E1-F086-42BD-A04D-E905D28815B5}" type="presParOf" srcId="{DECCCE74-03A5-4969-8AEB-29F179613029}" destId="{D44D8C91-CAEB-4487-8A8C-559EA4DE8812}" srcOrd="11" destOrd="0" presId="urn:microsoft.com/office/officeart/2005/8/layout/cycle8"/>
    <dgm:cxn modelId="{6D8423A5-A0AE-4FDE-B799-093F17C48D52}" type="presParOf" srcId="{DECCCE74-03A5-4969-8AEB-29F179613029}" destId="{FAC5E0DC-7E1D-4160-81F1-3FDB01EB0B05}" srcOrd="12" destOrd="0" presId="urn:microsoft.com/office/officeart/2005/8/layout/cycle8"/>
    <dgm:cxn modelId="{1F02CAC8-1A9E-47C8-8449-7F3000170E00}" type="presParOf" srcId="{DECCCE74-03A5-4969-8AEB-29F179613029}" destId="{3B9E1CE0-C282-4685-879A-AF6C2D81D3E6}" srcOrd="13" destOrd="0" presId="urn:microsoft.com/office/officeart/2005/8/layout/cycle8"/>
    <dgm:cxn modelId="{9CB39DF0-41C0-431A-A49F-F4E8EAD247BF}" type="presParOf" srcId="{DECCCE74-03A5-4969-8AEB-29F179613029}" destId="{7CB6F383-E582-42BD-95D9-FB42BE3B6114}"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818506-2A57-4BB0-A631-03DC5A9C2567}" type="doc">
      <dgm:prSet loTypeId="urn:microsoft.com/office/officeart/2005/8/layout/bList2#2" loCatId="list" qsTypeId="urn:microsoft.com/office/officeart/2005/8/quickstyle/simple1" qsCatId="simple" csTypeId="urn:microsoft.com/office/officeart/2005/8/colors/accent4_1" csCatId="accent4" phldr="1"/>
      <dgm:spPr/>
    </dgm:pt>
    <dgm:pt modelId="{52EC5366-9815-4D22-B0EB-511D8ED9227A}">
      <dgm:prSet phldrT="[文字]" custT="1"/>
      <dgm:spPr/>
      <dgm:t>
        <a:bodyPr/>
        <a:lstStyle/>
        <a:p>
          <a:r>
            <a:rPr lang="zh-TW" altLang="en-US" sz="1800" dirty="0">
              <a:solidFill>
                <a:schemeClr val="tx1"/>
              </a:solidFill>
              <a:latin typeface="微軟正黑體" pitchFamily="34" charset="-120"/>
              <a:ea typeface="微軟正黑體" pitchFamily="34" charset="-120"/>
            </a:rPr>
            <a:t>收錄多項各級政府機緻的影音與圖文推廣資訊、國內熱門性別新聞、多元議題及性別相關名詞解釋，定期邀請性別領域專家學者撰寫專欄導讀，風格活潑、內容深入淺出又多元，適合社會大眾瀏覽的性別平等多媒體資訊分享平台。</a:t>
          </a:r>
        </a:p>
      </dgm:t>
    </dgm:pt>
    <dgm:pt modelId="{BFE1F4DB-16BD-4D1F-BDC6-3744D6E897C1}" type="parTrans" cxnId="{E63D9112-D92F-4067-B6AC-2A7DCAA2D49F}">
      <dgm:prSet/>
      <dgm:spPr/>
      <dgm:t>
        <a:bodyPr/>
        <a:lstStyle/>
        <a:p>
          <a:endParaRPr lang="zh-TW" altLang="en-US"/>
        </a:p>
      </dgm:t>
    </dgm:pt>
    <dgm:pt modelId="{D17F6A95-2CA4-472E-8415-A9EF6C57A16B}" type="sibTrans" cxnId="{E63D9112-D92F-4067-B6AC-2A7DCAA2D49F}">
      <dgm:prSet/>
      <dgm:spPr/>
      <dgm:t>
        <a:bodyPr/>
        <a:lstStyle/>
        <a:p>
          <a:endParaRPr lang="zh-TW" altLang="en-US"/>
        </a:p>
      </dgm:t>
    </dgm:pt>
    <dgm:pt modelId="{F4CE3E7F-DFFC-4AFD-BE98-54A7394095F4}" type="pres">
      <dgm:prSet presAssocID="{4F818506-2A57-4BB0-A631-03DC5A9C2567}" presName="diagram" presStyleCnt="0">
        <dgm:presLayoutVars>
          <dgm:dir/>
          <dgm:animLvl val="lvl"/>
          <dgm:resizeHandles val="exact"/>
        </dgm:presLayoutVars>
      </dgm:prSet>
      <dgm:spPr/>
    </dgm:pt>
    <dgm:pt modelId="{8CEDE7A8-B51B-4060-998B-6F807D997AC7}" type="pres">
      <dgm:prSet presAssocID="{52EC5366-9815-4D22-B0EB-511D8ED9227A}" presName="compNode" presStyleCnt="0"/>
      <dgm:spPr/>
    </dgm:pt>
    <dgm:pt modelId="{962DCBFA-7807-48D7-8913-E5B911D8A9BD}" type="pres">
      <dgm:prSet presAssocID="{52EC5366-9815-4D22-B0EB-511D8ED9227A}" presName="childRect" presStyleLbl="bgAcc1" presStyleIdx="0" presStyleCnt="1" custScaleX="171814" custLinFactNeighborX="70" custLinFactNeighborY="-86">
        <dgm:presLayoutVars>
          <dgm:bulletEnabled val="1"/>
        </dgm:presLayoutVars>
      </dgm:prSet>
      <dgm:spPr>
        <a:blipFill rotWithShape="0">
          <a:blip xmlns:r="http://schemas.openxmlformats.org/officeDocument/2006/relationships" r:embed="rId1"/>
          <a:stretch>
            <a:fillRect/>
          </a:stretch>
        </a:blipFill>
      </dgm:spPr>
    </dgm:pt>
    <dgm:pt modelId="{CCCB4FA5-CAC3-41DC-8A42-C972101F40E4}" type="pres">
      <dgm:prSet presAssocID="{52EC5366-9815-4D22-B0EB-511D8ED9227A}" presName="parentText" presStyleLbl="node1" presStyleIdx="0" presStyleCnt="0">
        <dgm:presLayoutVars>
          <dgm:chMax val="0"/>
          <dgm:bulletEnabled val="1"/>
        </dgm:presLayoutVars>
      </dgm:prSet>
      <dgm:spPr/>
      <dgm:t>
        <a:bodyPr/>
        <a:lstStyle/>
        <a:p>
          <a:endParaRPr lang="zh-TW" altLang="en-US"/>
        </a:p>
      </dgm:t>
    </dgm:pt>
    <dgm:pt modelId="{3B8B8FD2-D249-407E-AAD1-DDD3179C6EEF}" type="pres">
      <dgm:prSet presAssocID="{52EC5366-9815-4D22-B0EB-511D8ED9227A}" presName="parentRect" presStyleLbl="alignNode1" presStyleIdx="0" presStyleCnt="1" custScaleX="172221" custScaleY="139539" custLinFactNeighborX="70" custLinFactNeighborY="14231"/>
      <dgm:spPr/>
      <dgm:t>
        <a:bodyPr/>
        <a:lstStyle/>
        <a:p>
          <a:endParaRPr lang="zh-TW" altLang="en-US"/>
        </a:p>
      </dgm:t>
    </dgm:pt>
    <dgm:pt modelId="{7C997A89-189C-4714-B022-2DA35B748E01}" type="pres">
      <dgm:prSet presAssocID="{52EC5366-9815-4D22-B0EB-511D8ED9227A}" presName="adorn" presStyleLbl="fgAccFollowNode1" presStyleIdx="0" presStyleCnt="1" custLinFactNeighborX="70348" custLinFactNeighborY="-16050"/>
      <dgm:spPr>
        <a:blipFill rotWithShape="0">
          <a:blip xmlns:r="http://schemas.openxmlformats.org/officeDocument/2006/relationships" r:embed="rId2"/>
          <a:stretch>
            <a:fillRect/>
          </a:stretch>
        </a:blipFill>
      </dgm:spPr>
    </dgm:pt>
  </dgm:ptLst>
  <dgm:cxnLst>
    <dgm:cxn modelId="{AFF96BA1-AEDA-41EB-AE29-49A4AE2D3BC2}" type="presOf" srcId="{52EC5366-9815-4D22-B0EB-511D8ED9227A}" destId="{CCCB4FA5-CAC3-41DC-8A42-C972101F40E4}" srcOrd="0" destOrd="0" presId="urn:microsoft.com/office/officeart/2005/8/layout/bList2#2"/>
    <dgm:cxn modelId="{40C4AE14-EFCB-4836-A58F-6FBC4653443B}" type="presOf" srcId="{4F818506-2A57-4BB0-A631-03DC5A9C2567}" destId="{F4CE3E7F-DFFC-4AFD-BE98-54A7394095F4}" srcOrd="0" destOrd="0" presId="urn:microsoft.com/office/officeart/2005/8/layout/bList2#2"/>
    <dgm:cxn modelId="{E63D9112-D92F-4067-B6AC-2A7DCAA2D49F}" srcId="{4F818506-2A57-4BB0-A631-03DC5A9C2567}" destId="{52EC5366-9815-4D22-B0EB-511D8ED9227A}" srcOrd="0" destOrd="0" parTransId="{BFE1F4DB-16BD-4D1F-BDC6-3744D6E897C1}" sibTransId="{D17F6A95-2CA4-472E-8415-A9EF6C57A16B}"/>
    <dgm:cxn modelId="{094D7233-104C-4EE5-9E96-B42F9471996F}" type="presOf" srcId="{52EC5366-9815-4D22-B0EB-511D8ED9227A}" destId="{3B8B8FD2-D249-407E-AAD1-DDD3179C6EEF}" srcOrd="1" destOrd="0" presId="urn:microsoft.com/office/officeart/2005/8/layout/bList2#2"/>
    <dgm:cxn modelId="{CBEDEAF3-630A-48C8-A059-689025A369AC}" type="presParOf" srcId="{F4CE3E7F-DFFC-4AFD-BE98-54A7394095F4}" destId="{8CEDE7A8-B51B-4060-998B-6F807D997AC7}" srcOrd="0" destOrd="0" presId="urn:microsoft.com/office/officeart/2005/8/layout/bList2#2"/>
    <dgm:cxn modelId="{FE9D9201-34BF-413A-AAFD-1B453304DECC}" type="presParOf" srcId="{8CEDE7A8-B51B-4060-998B-6F807D997AC7}" destId="{962DCBFA-7807-48D7-8913-E5B911D8A9BD}" srcOrd="0" destOrd="0" presId="urn:microsoft.com/office/officeart/2005/8/layout/bList2#2"/>
    <dgm:cxn modelId="{A7BE08A1-982F-4B66-A481-3745D8A06857}" type="presParOf" srcId="{8CEDE7A8-B51B-4060-998B-6F807D997AC7}" destId="{CCCB4FA5-CAC3-41DC-8A42-C972101F40E4}" srcOrd="1" destOrd="0" presId="urn:microsoft.com/office/officeart/2005/8/layout/bList2#2"/>
    <dgm:cxn modelId="{10715EF5-8397-402A-8DD9-8A580C78160C}" type="presParOf" srcId="{8CEDE7A8-B51B-4060-998B-6F807D997AC7}" destId="{3B8B8FD2-D249-407E-AAD1-DDD3179C6EEF}" srcOrd="2" destOrd="0" presId="urn:microsoft.com/office/officeart/2005/8/layout/bList2#2"/>
    <dgm:cxn modelId="{D813C0CE-1591-4114-8AF3-2D1FC1C3FDEF}" type="presParOf" srcId="{8CEDE7A8-B51B-4060-998B-6F807D997AC7}" destId="{7C997A89-189C-4714-B022-2DA35B748E01}" srcOrd="3" destOrd="0" presId="urn:microsoft.com/office/officeart/2005/8/layout/b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8C8C56-ED01-4BF7-83F2-691740B96FCF}" type="doc">
      <dgm:prSet loTypeId="urn:microsoft.com/office/officeart/2005/8/layout/hList3" loCatId="list" qsTypeId="urn:microsoft.com/office/officeart/2005/8/quickstyle/simple1" qsCatId="simple" csTypeId="urn:microsoft.com/office/officeart/2005/8/colors/accent2_2" csCatId="accent2" phldr="1"/>
      <dgm:spPr/>
      <dgm:t>
        <a:bodyPr/>
        <a:lstStyle/>
        <a:p>
          <a:endParaRPr lang="zh-TW" altLang="en-US"/>
        </a:p>
      </dgm:t>
    </dgm:pt>
    <dgm:pt modelId="{AD3864CC-619D-44B9-BE10-DB4F4A8EE32E}">
      <dgm:prSet phldrT="[文字]" custT="1"/>
      <dgm:spPr/>
      <dgm:t>
        <a:bodyPr/>
        <a:lstStyle/>
        <a:p>
          <a:pPr algn="l"/>
          <a:r>
            <a:rPr lang="zh-TW" altLang="en-US" sz="2000" b="1" dirty="0">
              <a:latin typeface="微軟正黑體" pitchFamily="34" charset="-120"/>
              <a:ea typeface="微軟正黑體" pitchFamily="34" charset="-120"/>
            </a:rPr>
            <a:t>匯集國內外有關女性、男性、性別相關權益促進及其他議題之書籍、期刊、期刊論文、學位論文、學術研討會論文、公務出國報告、政府委託研究報告及視聽資料等文獻資料目錄，以一站式整合查詢服務，回應社會大眾對性別平等議題之關注，以培養性別意識與興趣的知識社群</a:t>
          </a:r>
          <a:r>
            <a:rPr lang="zh-TW" altLang="en-US" sz="2000" dirty="0">
              <a:latin typeface="微軟正黑體" pitchFamily="34" charset="-120"/>
              <a:ea typeface="微軟正黑體" pitchFamily="34" charset="-120"/>
            </a:rPr>
            <a:t>。</a:t>
          </a:r>
        </a:p>
      </dgm:t>
    </dgm:pt>
    <dgm:pt modelId="{F5049CE9-6167-4A24-A493-4FF76C66E0E8}" type="parTrans" cxnId="{C7FCE25E-18DF-428C-ACCC-FA97AFD2500F}">
      <dgm:prSet/>
      <dgm:spPr/>
      <dgm:t>
        <a:bodyPr/>
        <a:lstStyle/>
        <a:p>
          <a:endParaRPr lang="zh-TW" altLang="en-US" sz="1800"/>
        </a:p>
      </dgm:t>
    </dgm:pt>
    <dgm:pt modelId="{353657B2-909A-4FBA-82E7-4BBEAEBEE322}" type="sibTrans" cxnId="{C7FCE25E-18DF-428C-ACCC-FA97AFD2500F}">
      <dgm:prSet/>
      <dgm:spPr/>
      <dgm:t>
        <a:bodyPr/>
        <a:lstStyle/>
        <a:p>
          <a:endParaRPr lang="zh-TW" altLang="en-US" sz="1800"/>
        </a:p>
      </dgm:t>
    </dgm:pt>
    <dgm:pt modelId="{0DD99214-7960-4C0D-838D-7987397254AB}">
      <dgm:prSet phldrT="[文字]" phldr="1" custT="1"/>
      <dgm:spPr>
        <a:blipFill rotWithShape="0">
          <a:blip xmlns:r="http://schemas.openxmlformats.org/officeDocument/2006/relationships" r:embed="rId1"/>
          <a:stretch>
            <a:fillRect/>
          </a:stretch>
        </a:blipFill>
      </dgm:spPr>
      <dgm:t>
        <a:bodyPr/>
        <a:lstStyle/>
        <a:p>
          <a:endParaRPr lang="zh-TW" altLang="en-US" sz="1800" dirty="0"/>
        </a:p>
      </dgm:t>
    </dgm:pt>
    <dgm:pt modelId="{9E81D1E3-4920-4186-BF9D-19CF700B6304}" type="parTrans" cxnId="{35E56F55-D387-4217-AF67-4E942260D439}">
      <dgm:prSet/>
      <dgm:spPr/>
      <dgm:t>
        <a:bodyPr/>
        <a:lstStyle/>
        <a:p>
          <a:endParaRPr lang="zh-TW" altLang="en-US" sz="1800"/>
        </a:p>
      </dgm:t>
    </dgm:pt>
    <dgm:pt modelId="{50BD3D4F-52AC-4A6F-8F28-829E6A844A29}" type="sibTrans" cxnId="{35E56F55-D387-4217-AF67-4E942260D439}">
      <dgm:prSet/>
      <dgm:spPr/>
      <dgm:t>
        <a:bodyPr/>
        <a:lstStyle/>
        <a:p>
          <a:endParaRPr lang="zh-TW" altLang="en-US" sz="1800"/>
        </a:p>
      </dgm:t>
    </dgm:pt>
    <dgm:pt modelId="{91C6C2E5-E9D3-457B-BAFE-9FBFFE3FEFF7}">
      <dgm:prSet phldrT="[文字]" phldr="1" custT="1"/>
      <dgm:spPr>
        <a:blipFill rotWithShape="0">
          <a:blip xmlns:r="http://schemas.openxmlformats.org/officeDocument/2006/relationships" r:embed="rId2"/>
          <a:stretch>
            <a:fillRect/>
          </a:stretch>
        </a:blipFill>
      </dgm:spPr>
      <dgm:t>
        <a:bodyPr/>
        <a:lstStyle/>
        <a:p>
          <a:endParaRPr lang="zh-TW" altLang="en-US" sz="1800" dirty="0"/>
        </a:p>
      </dgm:t>
    </dgm:pt>
    <dgm:pt modelId="{6EF1E0F1-9120-4DBF-92F7-EF26CD0764BF}" type="parTrans" cxnId="{4BFD45E9-7FED-44F8-B7C3-5C1DD4EB1DE0}">
      <dgm:prSet/>
      <dgm:spPr/>
      <dgm:t>
        <a:bodyPr/>
        <a:lstStyle/>
        <a:p>
          <a:endParaRPr lang="zh-TW" altLang="en-US" sz="1800"/>
        </a:p>
      </dgm:t>
    </dgm:pt>
    <dgm:pt modelId="{FF83AD39-DCEE-4693-915C-8D9C46FA61CB}" type="sibTrans" cxnId="{4BFD45E9-7FED-44F8-B7C3-5C1DD4EB1DE0}">
      <dgm:prSet/>
      <dgm:spPr/>
      <dgm:t>
        <a:bodyPr/>
        <a:lstStyle/>
        <a:p>
          <a:endParaRPr lang="zh-TW" altLang="en-US" sz="1800"/>
        </a:p>
      </dgm:t>
    </dgm:pt>
    <dgm:pt modelId="{51AED662-0A00-4923-83C6-811F999BC39A}">
      <dgm:prSet phldrT="[文字]"/>
      <dgm:spPr/>
      <dgm:t>
        <a:bodyPr/>
        <a:lstStyle/>
        <a:p>
          <a:endParaRPr lang="zh-TW" altLang="en-US" sz="1800" dirty="0"/>
        </a:p>
      </dgm:t>
    </dgm:pt>
    <dgm:pt modelId="{2D761E7C-5F83-47FB-B8FC-DEE5BD65B852}" type="parTrans" cxnId="{EA87F70E-276A-4B65-9BDC-6D4B641ED2B0}">
      <dgm:prSet/>
      <dgm:spPr/>
      <dgm:t>
        <a:bodyPr/>
        <a:lstStyle/>
        <a:p>
          <a:endParaRPr lang="zh-TW" altLang="en-US" sz="1800"/>
        </a:p>
      </dgm:t>
    </dgm:pt>
    <dgm:pt modelId="{D7B75329-5142-4194-BD8C-1EBF181612AA}" type="sibTrans" cxnId="{EA87F70E-276A-4B65-9BDC-6D4B641ED2B0}">
      <dgm:prSet/>
      <dgm:spPr/>
      <dgm:t>
        <a:bodyPr/>
        <a:lstStyle/>
        <a:p>
          <a:endParaRPr lang="zh-TW" altLang="en-US" sz="1800"/>
        </a:p>
      </dgm:t>
    </dgm:pt>
    <dgm:pt modelId="{1117403F-2D31-4A49-BFD4-25FB995D1FD5}" type="pres">
      <dgm:prSet presAssocID="{858C8C56-ED01-4BF7-83F2-691740B96FCF}" presName="composite" presStyleCnt="0">
        <dgm:presLayoutVars>
          <dgm:chMax val="1"/>
          <dgm:dir/>
          <dgm:resizeHandles val="exact"/>
        </dgm:presLayoutVars>
      </dgm:prSet>
      <dgm:spPr/>
      <dgm:t>
        <a:bodyPr/>
        <a:lstStyle/>
        <a:p>
          <a:endParaRPr lang="zh-TW" altLang="en-US"/>
        </a:p>
      </dgm:t>
    </dgm:pt>
    <dgm:pt modelId="{4F945FDA-F5B1-462F-BA01-48038913BF15}" type="pres">
      <dgm:prSet presAssocID="{AD3864CC-619D-44B9-BE10-DB4F4A8EE32E}" presName="roof" presStyleLbl="dkBgShp" presStyleIdx="0" presStyleCnt="2"/>
      <dgm:spPr/>
      <dgm:t>
        <a:bodyPr/>
        <a:lstStyle/>
        <a:p>
          <a:endParaRPr lang="zh-TW" altLang="en-US"/>
        </a:p>
      </dgm:t>
    </dgm:pt>
    <dgm:pt modelId="{718535E8-9FF2-40BD-94FF-F9E7CE3D0279}" type="pres">
      <dgm:prSet presAssocID="{AD3864CC-619D-44B9-BE10-DB4F4A8EE32E}" presName="pillars" presStyleCnt="0"/>
      <dgm:spPr/>
    </dgm:pt>
    <dgm:pt modelId="{177423B2-1C8F-4226-85EE-501A0760B8FA}" type="pres">
      <dgm:prSet presAssocID="{AD3864CC-619D-44B9-BE10-DB4F4A8EE32E}" presName="pillar1" presStyleLbl="node1" presStyleIdx="0" presStyleCnt="2">
        <dgm:presLayoutVars>
          <dgm:bulletEnabled val="1"/>
        </dgm:presLayoutVars>
      </dgm:prSet>
      <dgm:spPr/>
      <dgm:t>
        <a:bodyPr/>
        <a:lstStyle/>
        <a:p>
          <a:endParaRPr lang="zh-TW" altLang="en-US"/>
        </a:p>
      </dgm:t>
    </dgm:pt>
    <dgm:pt modelId="{61DA60D9-91B5-4226-ADCF-5B0C3A8A6950}" type="pres">
      <dgm:prSet presAssocID="{91C6C2E5-E9D3-457B-BAFE-9FBFFE3FEFF7}" presName="pillarX" presStyleLbl="node1" presStyleIdx="1" presStyleCnt="2">
        <dgm:presLayoutVars>
          <dgm:bulletEnabled val="1"/>
        </dgm:presLayoutVars>
      </dgm:prSet>
      <dgm:spPr/>
      <dgm:t>
        <a:bodyPr/>
        <a:lstStyle/>
        <a:p>
          <a:endParaRPr lang="zh-TW" altLang="en-US"/>
        </a:p>
      </dgm:t>
    </dgm:pt>
    <dgm:pt modelId="{5557D11E-D5A2-4CE5-9CA0-E5C2B6249678}" type="pres">
      <dgm:prSet presAssocID="{AD3864CC-619D-44B9-BE10-DB4F4A8EE32E}" presName="base" presStyleLbl="dkBgShp" presStyleIdx="1" presStyleCnt="2" custLinFactY="17477" custLinFactNeighborX="-822" custLinFactNeighborY="100000"/>
      <dgm:spPr/>
    </dgm:pt>
  </dgm:ptLst>
  <dgm:cxnLst>
    <dgm:cxn modelId="{8B0E8C26-C49D-44A7-B81D-862D5F0C3B5B}" type="presOf" srcId="{91C6C2E5-E9D3-457B-BAFE-9FBFFE3FEFF7}" destId="{61DA60D9-91B5-4226-ADCF-5B0C3A8A6950}" srcOrd="0" destOrd="0" presId="urn:microsoft.com/office/officeart/2005/8/layout/hList3"/>
    <dgm:cxn modelId="{F6A718A7-FA10-4DDD-9C9F-CCA1AF805D26}" type="presOf" srcId="{AD3864CC-619D-44B9-BE10-DB4F4A8EE32E}" destId="{4F945FDA-F5B1-462F-BA01-48038913BF15}" srcOrd="0" destOrd="0" presId="urn:microsoft.com/office/officeart/2005/8/layout/hList3"/>
    <dgm:cxn modelId="{1EE325D8-1DC0-4556-A0CF-A212BE944178}" type="presOf" srcId="{858C8C56-ED01-4BF7-83F2-691740B96FCF}" destId="{1117403F-2D31-4A49-BFD4-25FB995D1FD5}" srcOrd="0" destOrd="0" presId="urn:microsoft.com/office/officeart/2005/8/layout/hList3"/>
    <dgm:cxn modelId="{EA87F70E-276A-4B65-9BDC-6D4B641ED2B0}" srcId="{858C8C56-ED01-4BF7-83F2-691740B96FCF}" destId="{51AED662-0A00-4923-83C6-811F999BC39A}" srcOrd="1" destOrd="0" parTransId="{2D761E7C-5F83-47FB-B8FC-DEE5BD65B852}" sibTransId="{D7B75329-5142-4194-BD8C-1EBF181612AA}"/>
    <dgm:cxn modelId="{C7FCE25E-18DF-428C-ACCC-FA97AFD2500F}" srcId="{858C8C56-ED01-4BF7-83F2-691740B96FCF}" destId="{AD3864CC-619D-44B9-BE10-DB4F4A8EE32E}" srcOrd="0" destOrd="0" parTransId="{F5049CE9-6167-4A24-A493-4FF76C66E0E8}" sibTransId="{353657B2-909A-4FBA-82E7-4BBEAEBEE322}"/>
    <dgm:cxn modelId="{35E56F55-D387-4217-AF67-4E942260D439}" srcId="{AD3864CC-619D-44B9-BE10-DB4F4A8EE32E}" destId="{0DD99214-7960-4C0D-838D-7987397254AB}" srcOrd="0" destOrd="0" parTransId="{9E81D1E3-4920-4186-BF9D-19CF700B6304}" sibTransId="{50BD3D4F-52AC-4A6F-8F28-829E6A844A29}"/>
    <dgm:cxn modelId="{4BFD45E9-7FED-44F8-B7C3-5C1DD4EB1DE0}" srcId="{AD3864CC-619D-44B9-BE10-DB4F4A8EE32E}" destId="{91C6C2E5-E9D3-457B-BAFE-9FBFFE3FEFF7}" srcOrd="1" destOrd="0" parTransId="{6EF1E0F1-9120-4DBF-92F7-EF26CD0764BF}" sibTransId="{FF83AD39-DCEE-4693-915C-8D9C46FA61CB}"/>
    <dgm:cxn modelId="{E1EDB8B4-F44C-4691-B239-32375190A6F4}" type="presOf" srcId="{0DD99214-7960-4C0D-838D-7987397254AB}" destId="{177423B2-1C8F-4226-85EE-501A0760B8FA}" srcOrd="0" destOrd="0" presId="urn:microsoft.com/office/officeart/2005/8/layout/hList3"/>
    <dgm:cxn modelId="{30839C35-8F6B-4F2E-A57E-831BAA0D8CD1}" type="presParOf" srcId="{1117403F-2D31-4A49-BFD4-25FB995D1FD5}" destId="{4F945FDA-F5B1-462F-BA01-48038913BF15}" srcOrd="0" destOrd="0" presId="urn:microsoft.com/office/officeart/2005/8/layout/hList3"/>
    <dgm:cxn modelId="{76748993-D67F-41C2-8A9A-EB7B3AC5D9D2}" type="presParOf" srcId="{1117403F-2D31-4A49-BFD4-25FB995D1FD5}" destId="{718535E8-9FF2-40BD-94FF-F9E7CE3D0279}" srcOrd="1" destOrd="0" presId="urn:microsoft.com/office/officeart/2005/8/layout/hList3"/>
    <dgm:cxn modelId="{6532BE75-82B5-4DF5-9E84-761D6F7F907A}" type="presParOf" srcId="{718535E8-9FF2-40BD-94FF-F9E7CE3D0279}" destId="{177423B2-1C8F-4226-85EE-501A0760B8FA}" srcOrd="0" destOrd="0" presId="urn:microsoft.com/office/officeart/2005/8/layout/hList3"/>
    <dgm:cxn modelId="{8070945E-AECC-47AD-A89C-5849F7D8019D}" type="presParOf" srcId="{718535E8-9FF2-40BD-94FF-F9E7CE3D0279}" destId="{61DA60D9-91B5-4226-ADCF-5B0C3A8A6950}" srcOrd="1" destOrd="0" presId="urn:microsoft.com/office/officeart/2005/8/layout/hList3"/>
    <dgm:cxn modelId="{8676D761-108A-4D26-8853-34C6A079CA5B}" type="presParOf" srcId="{1117403F-2D31-4A49-BFD4-25FB995D1FD5}" destId="{5557D11E-D5A2-4CE5-9CA0-E5C2B624967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818506-2A57-4BB0-A631-03DC5A9C2567}" type="doc">
      <dgm:prSet loTypeId="urn:microsoft.com/office/officeart/2005/8/layout/pList1#1" loCatId="list" qsTypeId="urn:microsoft.com/office/officeart/2005/8/quickstyle/simple1" qsCatId="simple" csTypeId="urn:microsoft.com/office/officeart/2005/8/colors/accent4_1" csCatId="accent4" phldr="1"/>
      <dgm:spPr/>
      <dgm:t>
        <a:bodyPr/>
        <a:lstStyle/>
        <a:p>
          <a:endParaRPr lang="zh-TW" altLang="en-US"/>
        </a:p>
      </dgm:t>
    </dgm:pt>
    <dgm:pt modelId="{FA4A6964-00AC-4FA6-88CB-E085FC51BA54}">
      <dgm:prSet custT="1"/>
      <dgm:spPr/>
      <dgm:t>
        <a:bodyPr/>
        <a:lstStyle/>
        <a:p>
          <a:r>
            <a:rPr lang="zh-TW" altLang="en-US" sz="2400" dirty="0">
              <a:latin typeface="微軟正黑體" pitchFamily="34" charset="-120"/>
              <a:ea typeface="微軟正黑體" pitchFamily="34" charset="-120"/>
            </a:rPr>
            <a:t>本網站整合行政院各機關</a:t>
          </a:r>
          <a:r>
            <a:rPr lang="en-US" altLang="zh-TW" sz="2400" b="1" dirty="0">
              <a:solidFill>
                <a:srgbClr val="FF3399"/>
              </a:solidFill>
              <a:latin typeface="微軟正黑體" pitchFamily="34" charset="-120"/>
              <a:ea typeface="微軟正黑體" pitchFamily="34" charset="-120"/>
            </a:rPr>
            <a:t>521</a:t>
          </a:r>
          <a:r>
            <a:rPr lang="zh-TW" altLang="en-US" sz="2400" b="1" dirty="0">
              <a:solidFill>
                <a:srgbClr val="FF3399"/>
              </a:solidFill>
              <a:latin typeface="微軟正黑體" pitchFamily="34" charset="-120"/>
              <a:ea typeface="微軟正黑體" pitchFamily="34" charset="-120"/>
            </a:rPr>
            <a:t>項</a:t>
          </a:r>
          <a:r>
            <a:rPr lang="zh-TW" altLang="en-US" sz="2400" dirty="0">
              <a:latin typeface="微軟正黑體" pitchFamily="34" charset="-120"/>
              <a:ea typeface="微軟正黑體" pitchFamily="34" charset="-120"/>
            </a:rPr>
            <a:t>重要性別統計。</a:t>
          </a:r>
        </a:p>
      </dgm:t>
    </dgm:pt>
    <dgm:pt modelId="{261BB4AA-4340-4CE0-96EF-4289E8D32944}" type="parTrans" cxnId="{3DAF4B0F-187F-4D50-A649-BD033C2E0BBB}">
      <dgm:prSet/>
      <dgm:spPr/>
      <dgm:t>
        <a:bodyPr/>
        <a:lstStyle/>
        <a:p>
          <a:endParaRPr lang="zh-TW" altLang="en-US"/>
        </a:p>
      </dgm:t>
    </dgm:pt>
    <dgm:pt modelId="{6870FA20-E1EB-49BA-B230-87E67E44CE51}" type="sibTrans" cxnId="{3DAF4B0F-187F-4D50-A649-BD033C2E0BBB}">
      <dgm:prSet/>
      <dgm:spPr/>
      <dgm:t>
        <a:bodyPr/>
        <a:lstStyle/>
        <a:p>
          <a:endParaRPr lang="zh-TW" altLang="en-US"/>
        </a:p>
      </dgm:t>
    </dgm:pt>
    <dgm:pt modelId="{74772B97-FB2B-41AB-AB24-B5DB2BA31B14}">
      <dgm:prSet custT="1"/>
      <dgm:spPr/>
      <dgm:t>
        <a:bodyPr/>
        <a:lstStyle/>
        <a:p>
          <a:r>
            <a:rPr lang="zh-TW" altLang="en-US" sz="2000" dirty="0">
              <a:solidFill>
                <a:schemeClr val="tx1"/>
              </a:solidFill>
              <a:latin typeface="微軟正黑體" pitchFamily="34" charset="-120"/>
              <a:ea typeface="微軟正黑體" pitchFamily="34" charset="-120"/>
            </a:rPr>
            <a:t>使用者可以擇選領域或使用進階查詢功能後，點選所需查詢項目，即可查閱最新發布之統計資要，有利於公務機關制定相關政策，各界學術運用、及社會大眾瞭解性別現況之參考。</a:t>
          </a:r>
        </a:p>
      </dgm:t>
    </dgm:pt>
    <dgm:pt modelId="{65F92A85-F40D-4734-8CEA-12436F771CE5}" type="parTrans" cxnId="{6A18F395-D1B0-4A16-9789-2829A5963965}">
      <dgm:prSet/>
      <dgm:spPr/>
      <dgm:t>
        <a:bodyPr/>
        <a:lstStyle/>
        <a:p>
          <a:endParaRPr lang="zh-TW" altLang="en-US"/>
        </a:p>
      </dgm:t>
    </dgm:pt>
    <dgm:pt modelId="{FE724723-7D5E-4736-AF57-8025BC56B38D}" type="sibTrans" cxnId="{6A18F395-D1B0-4A16-9789-2829A5963965}">
      <dgm:prSet/>
      <dgm:spPr/>
      <dgm:t>
        <a:bodyPr/>
        <a:lstStyle/>
        <a:p>
          <a:endParaRPr lang="zh-TW" altLang="en-US"/>
        </a:p>
      </dgm:t>
    </dgm:pt>
    <dgm:pt modelId="{C29A6696-1134-4CE4-8D4E-3BBBFDF0D319}" type="pres">
      <dgm:prSet presAssocID="{4F818506-2A57-4BB0-A631-03DC5A9C2567}" presName="Name0" presStyleCnt="0">
        <dgm:presLayoutVars>
          <dgm:dir/>
          <dgm:resizeHandles val="exact"/>
        </dgm:presLayoutVars>
      </dgm:prSet>
      <dgm:spPr/>
      <dgm:t>
        <a:bodyPr/>
        <a:lstStyle/>
        <a:p>
          <a:endParaRPr lang="zh-TW" altLang="en-US"/>
        </a:p>
      </dgm:t>
    </dgm:pt>
    <dgm:pt modelId="{E0A2D34D-0578-4FCF-B58C-5F85711A9331}" type="pres">
      <dgm:prSet presAssocID="{FA4A6964-00AC-4FA6-88CB-E085FC51BA54}" presName="compNode" presStyleCnt="0"/>
      <dgm:spPr/>
    </dgm:pt>
    <dgm:pt modelId="{79CF9542-DC24-40FC-94A2-7314BBD9B95B}" type="pres">
      <dgm:prSet presAssocID="{FA4A6964-00AC-4FA6-88CB-E085FC51BA54}" presName="pictRect" presStyleLbl="node1" presStyleIdx="0" presStyleCnt="2" custScaleX="100084" custScaleY="98178"/>
      <dgm:spPr>
        <a:blipFill rotWithShape="0">
          <a:blip xmlns:r="http://schemas.openxmlformats.org/officeDocument/2006/relationships" r:embed="rId1"/>
          <a:stretch>
            <a:fillRect/>
          </a:stretch>
        </a:blipFill>
      </dgm:spPr>
    </dgm:pt>
    <dgm:pt modelId="{39DDA2C2-63F2-4635-872E-8981EE503213}" type="pres">
      <dgm:prSet presAssocID="{FA4A6964-00AC-4FA6-88CB-E085FC51BA54}" presName="textRect" presStyleLbl="revTx" presStyleIdx="0" presStyleCnt="2">
        <dgm:presLayoutVars>
          <dgm:bulletEnabled val="1"/>
        </dgm:presLayoutVars>
      </dgm:prSet>
      <dgm:spPr/>
      <dgm:t>
        <a:bodyPr/>
        <a:lstStyle/>
        <a:p>
          <a:endParaRPr lang="zh-TW" altLang="en-US"/>
        </a:p>
      </dgm:t>
    </dgm:pt>
    <dgm:pt modelId="{4D314C08-7F04-4D65-8AF0-5A456ACEF371}" type="pres">
      <dgm:prSet presAssocID="{6870FA20-E1EB-49BA-B230-87E67E44CE51}" presName="sibTrans" presStyleLbl="sibTrans2D1" presStyleIdx="0" presStyleCnt="0"/>
      <dgm:spPr/>
      <dgm:t>
        <a:bodyPr/>
        <a:lstStyle/>
        <a:p>
          <a:endParaRPr lang="zh-TW" altLang="en-US"/>
        </a:p>
      </dgm:t>
    </dgm:pt>
    <dgm:pt modelId="{18F22504-23B1-4A1C-9311-94AE158E9CD5}" type="pres">
      <dgm:prSet presAssocID="{74772B97-FB2B-41AB-AB24-B5DB2BA31B14}" presName="compNode" presStyleCnt="0"/>
      <dgm:spPr/>
    </dgm:pt>
    <dgm:pt modelId="{5216CE46-EC45-4FA7-B04E-36B548A95B43}" type="pres">
      <dgm:prSet presAssocID="{74772B97-FB2B-41AB-AB24-B5DB2BA31B14}" presName="pictRect" presStyleLbl="node1" presStyleIdx="1" presStyleCnt="2" custScaleY="113916" custLinFactNeighborX="-4098" custLinFactNeighborY="72802"/>
      <dgm:spPr>
        <a:blipFill rotWithShape="0">
          <a:blip xmlns:r="http://schemas.openxmlformats.org/officeDocument/2006/relationships" r:embed="rId2"/>
          <a:stretch>
            <a:fillRect/>
          </a:stretch>
        </a:blipFill>
      </dgm:spPr>
    </dgm:pt>
    <dgm:pt modelId="{4473C3B8-F613-45B6-BCBF-230FA416DE64}" type="pres">
      <dgm:prSet presAssocID="{74772B97-FB2B-41AB-AB24-B5DB2BA31B14}" presName="textRect" presStyleLbl="revTx" presStyleIdx="1" presStyleCnt="2" custScaleX="117123" custScaleY="127005" custLinFactY="-100000" custLinFactNeighborX="-5367" custLinFactNeighborY="-108162">
        <dgm:presLayoutVars>
          <dgm:bulletEnabled val="1"/>
        </dgm:presLayoutVars>
      </dgm:prSet>
      <dgm:spPr/>
      <dgm:t>
        <a:bodyPr/>
        <a:lstStyle/>
        <a:p>
          <a:endParaRPr lang="zh-TW" altLang="en-US"/>
        </a:p>
      </dgm:t>
    </dgm:pt>
  </dgm:ptLst>
  <dgm:cxnLst>
    <dgm:cxn modelId="{6A18F395-D1B0-4A16-9789-2829A5963965}" srcId="{4F818506-2A57-4BB0-A631-03DC5A9C2567}" destId="{74772B97-FB2B-41AB-AB24-B5DB2BA31B14}" srcOrd="1" destOrd="0" parTransId="{65F92A85-F40D-4734-8CEA-12436F771CE5}" sibTransId="{FE724723-7D5E-4736-AF57-8025BC56B38D}"/>
    <dgm:cxn modelId="{37649CEA-640C-43E3-B452-098ADDBA8386}" type="presOf" srcId="{4F818506-2A57-4BB0-A631-03DC5A9C2567}" destId="{C29A6696-1134-4CE4-8D4E-3BBBFDF0D319}" srcOrd="0" destOrd="0" presId="urn:microsoft.com/office/officeart/2005/8/layout/pList1#1"/>
    <dgm:cxn modelId="{91AC36F2-3DB5-4963-9DC4-D90A3C324D71}" type="presOf" srcId="{6870FA20-E1EB-49BA-B230-87E67E44CE51}" destId="{4D314C08-7F04-4D65-8AF0-5A456ACEF371}" srcOrd="0" destOrd="0" presId="urn:microsoft.com/office/officeart/2005/8/layout/pList1#1"/>
    <dgm:cxn modelId="{3DAF4B0F-187F-4D50-A649-BD033C2E0BBB}" srcId="{4F818506-2A57-4BB0-A631-03DC5A9C2567}" destId="{FA4A6964-00AC-4FA6-88CB-E085FC51BA54}" srcOrd="0" destOrd="0" parTransId="{261BB4AA-4340-4CE0-96EF-4289E8D32944}" sibTransId="{6870FA20-E1EB-49BA-B230-87E67E44CE51}"/>
    <dgm:cxn modelId="{41C72C35-D672-458D-A237-04EBFF14FDA3}" type="presOf" srcId="{FA4A6964-00AC-4FA6-88CB-E085FC51BA54}" destId="{39DDA2C2-63F2-4635-872E-8981EE503213}" srcOrd="0" destOrd="0" presId="urn:microsoft.com/office/officeart/2005/8/layout/pList1#1"/>
    <dgm:cxn modelId="{074FF506-662F-4FAD-BB03-C8034FBA7680}" type="presOf" srcId="{74772B97-FB2B-41AB-AB24-B5DB2BA31B14}" destId="{4473C3B8-F613-45B6-BCBF-230FA416DE64}" srcOrd="0" destOrd="0" presId="urn:microsoft.com/office/officeart/2005/8/layout/pList1#1"/>
    <dgm:cxn modelId="{DCD593E4-1443-4FCB-A3F7-5A4EA22A6389}" type="presParOf" srcId="{C29A6696-1134-4CE4-8D4E-3BBBFDF0D319}" destId="{E0A2D34D-0578-4FCF-B58C-5F85711A9331}" srcOrd="0" destOrd="0" presId="urn:microsoft.com/office/officeart/2005/8/layout/pList1#1"/>
    <dgm:cxn modelId="{22509B49-F3F5-423D-9DDE-1C9BF1F1CBD6}" type="presParOf" srcId="{E0A2D34D-0578-4FCF-B58C-5F85711A9331}" destId="{79CF9542-DC24-40FC-94A2-7314BBD9B95B}" srcOrd="0" destOrd="0" presId="urn:microsoft.com/office/officeart/2005/8/layout/pList1#1"/>
    <dgm:cxn modelId="{D94D2422-F474-43FB-952D-1866EFFBA625}" type="presParOf" srcId="{E0A2D34D-0578-4FCF-B58C-5F85711A9331}" destId="{39DDA2C2-63F2-4635-872E-8981EE503213}" srcOrd="1" destOrd="0" presId="urn:microsoft.com/office/officeart/2005/8/layout/pList1#1"/>
    <dgm:cxn modelId="{8A2F31F0-A3C1-4DA9-AD40-DF5B1183CFA1}" type="presParOf" srcId="{C29A6696-1134-4CE4-8D4E-3BBBFDF0D319}" destId="{4D314C08-7F04-4D65-8AF0-5A456ACEF371}" srcOrd="1" destOrd="0" presId="urn:microsoft.com/office/officeart/2005/8/layout/pList1#1"/>
    <dgm:cxn modelId="{DCBA0538-A864-43FE-AFF9-73C774778391}" type="presParOf" srcId="{C29A6696-1134-4CE4-8D4E-3BBBFDF0D319}" destId="{18F22504-23B1-4A1C-9311-94AE158E9CD5}" srcOrd="2" destOrd="0" presId="urn:microsoft.com/office/officeart/2005/8/layout/pList1#1"/>
    <dgm:cxn modelId="{4620A6A5-254A-49E6-A4AF-D95506B70732}" type="presParOf" srcId="{18F22504-23B1-4A1C-9311-94AE158E9CD5}" destId="{5216CE46-EC45-4FA7-B04E-36B548A95B43}" srcOrd="0" destOrd="0" presId="urn:microsoft.com/office/officeart/2005/8/layout/pList1#1"/>
    <dgm:cxn modelId="{85C01F57-8A2C-4A16-8781-988DDF2A986E}" type="presParOf" srcId="{18F22504-23B1-4A1C-9311-94AE158E9CD5}" destId="{4473C3B8-F613-45B6-BCBF-230FA416DE64}"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9E0D8-B40B-46C8-BBFC-BD5D9AD1A17C}">
      <dsp:nvSpPr>
        <dsp:cNvPr id="0" name=""/>
        <dsp:cNvSpPr/>
      </dsp:nvSpPr>
      <dsp:spPr>
        <a:xfrm>
          <a:off x="1460344" y="0"/>
          <a:ext cx="11018269" cy="5250678"/>
        </a:xfrm>
        <a:prstGeom prst="rightArrow">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1A621BC9-E670-4743-8121-D2B1A011B7BF}">
      <dsp:nvSpPr>
        <dsp:cNvPr id="0" name=""/>
        <dsp:cNvSpPr/>
      </dsp:nvSpPr>
      <dsp:spPr>
        <a:xfrm>
          <a:off x="7185368" y="11"/>
          <a:ext cx="717548" cy="2152148"/>
        </a:xfrm>
        <a:prstGeom prst="foldedCorner">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ts val="2800"/>
            </a:lnSpc>
            <a:spcBef>
              <a:spcPct val="0"/>
            </a:spcBef>
            <a:spcAft>
              <a:spcPts val="0"/>
            </a:spcAft>
          </a:pPr>
          <a:r>
            <a:rPr lang="en-US" altLang="zh-TW" sz="1600" b="1" kern="1200">
              <a:latin typeface="標楷體" pitchFamily="65" charset="-120"/>
              <a:ea typeface="標楷體" pitchFamily="65" charset="-120"/>
            </a:rPr>
            <a:t>2007</a:t>
          </a:r>
        </a:p>
        <a:p>
          <a:pPr lvl="0" algn="ctr" defTabSz="711200">
            <a:lnSpc>
              <a:spcPts val="2300"/>
            </a:lnSpc>
            <a:spcBef>
              <a:spcPct val="0"/>
            </a:spcBef>
            <a:spcAft>
              <a:spcPts val="0"/>
            </a:spcAft>
          </a:pPr>
          <a:r>
            <a:rPr lang="en-US" altLang="zh-TW" sz="1600" b="1" kern="1200" spc="-150">
              <a:latin typeface="標楷體" pitchFamily="65" charset="-120"/>
              <a:ea typeface="標楷體" pitchFamily="65" charset="-120"/>
            </a:rPr>
            <a:t>CEDAW</a:t>
          </a:r>
        </a:p>
        <a:p>
          <a:pPr lvl="0" algn="ctr" defTabSz="711200">
            <a:lnSpc>
              <a:spcPts val="2300"/>
            </a:lnSpc>
            <a:spcBef>
              <a:spcPct val="0"/>
            </a:spcBef>
            <a:spcAft>
              <a:spcPts val="0"/>
            </a:spcAft>
          </a:pPr>
          <a:r>
            <a:rPr lang="zh-TW" altLang="en-US" sz="1600" b="1" kern="1200">
              <a:latin typeface="標楷體" pitchFamily="65" charset="-120"/>
              <a:ea typeface="標楷體" pitchFamily="65" charset="-120"/>
            </a:rPr>
            <a:t>公約簽署</a:t>
          </a:r>
          <a:endParaRPr lang="zh-TW" altLang="en-US" sz="1600" b="1" kern="1200" dirty="0">
            <a:latin typeface="標楷體" pitchFamily="65" charset="-120"/>
            <a:ea typeface="標楷體" pitchFamily="65" charset="-120"/>
          </a:endParaRPr>
        </a:p>
      </dsp:txBody>
      <dsp:txXfrm>
        <a:off x="7185368" y="11"/>
        <a:ext cx="717548" cy="2032554"/>
      </dsp:txXfrm>
    </dsp:sp>
    <dsp:sp modelId="{09D4CB6D-E0BB-454A-98E8-9FD699BA4B6D}">
      <dsp:nvSpPr>
        <dsp:cNvPr id="0" name=""/>
        <dsp:cNvSpPr/>
      </dsp:nvSpPr>
      <dsp:spPr>
        <a:xfrm>
          <a:off x="9637297" y="2457903"/>
          <a:ext cx="835130" cy="2245815"/>
        </a:xfrm>
        <a:prstGeom prst="foldedCorner">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ts val="1800"/>
            </a:lnSpc>
            <a:spcBef>
              <a:spcPct val="0"/>
            </a:spcBef>
            <a:spcAft>
              <a:spcPts val="0"/>
            </a:spcAft>
          </a:pPr>
          <a:r>
            <a:rPr lang="en-US" altLang="zh-TW" sz="1600" b="1" kern="1200">
              <a:latin typeface="標楷體" pitchFamily="65" charset="-120"/>
              <a:ea typeface="標楷體" pitchFamily="65" charset="-120"/>
            </a:rPr>
            <a:t>2012</a:t>
          </a:r>
        </a:p>
        <a:p>
          <a:pPr lvl="0" algn="ctr" defTabSz="711200">
            <a:lnSpc>
              <a:spcPts val="1800"/>
            </a:lnSpc>
            <a:spcBef>
              <a:spcPct val="0"/>
            </a:spcBef>
            <a:spcAft>
              <a:spcPts val="0"/>
            </a:spcAft>
          </a:pPr>
          <a:r>
            <a:rPr lang="zh-TW" altLang="en-US" sz="1600" b="1" kern="1200">
              <a:latin typeface="標楷體" pitchFamily="65" charset="-120"/>
              <a:ea typeface="標楷體" pitchFamily="65" charset="-120"/>
            </a:rPr>
            <a:t>行政院性別平等處</a:t>
          </a:r>
          <a:endParaRPr lang="en-US" altLang="zh-TW" sz="1600" b="1" kern="1200" dirty="0">
            <a:latin typeface="標楷體" pitchFamily="65" charset="-120"/>
            <a:ea typeface="標楷體" pitchFamily="65" charset="-120"/>
          </a:endParaRPr>
        </a:p>
      </dsp:txBody>
      <dsp:txXfrm>
        <a:off x="9637297" y="2457903"/>
        <a:ext cx="835130" cy="2106624"/>
      </dsp:txXfrm>
    </dsp:sp>
    <dsp:sp modelId="{13BBED6A-A571-42BD-9D94-59C8025DF8A9}">
      <dsp:nvSpPr>
        <dsp:cNvPr id="0" name=""/>
        <dsp:cNvSpPr/>
      </dsp:nvSpPr>
      <dsp:spPr>
        <a:xfrm>
          <a:off x="8116826" y="0"/>
          <a:ext cx="717548" cy="2152148"/>
        </a:xfrm>
        <a:prstGeom prst="foldedCorner">
          <a:avLst/>
        </a:prstGeom>
        <a:solidFill>
          <a:srgbClr val="FF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b="1" kern="1200" dirty="0">
              <a:latin typeface="標楷體" pitchFamily="65" charset="-120"/>
              <a:ea typeface="標楷體" pitchFamily="65" charset="-120"/>
            </a:rPr>
            <a:t>2011</a:t>
          </a:r>
        </a:p>
        <a:p>
          <a:pPr lvl="0" algn="ctr" defTabSz="711200">
            <a:lnSpc>
              <a:spcPct val="90000"/>
            </a:lnSpc>
            <a:spcBef>
              <a:spcPct val="0"/>
            </a:spcBef>
            <a:spcAft>
              <a:spcPct val="35000"/>
            </a:spcAft>
          </a:pPr>
          <a:r>
            <a:rPr lang="en-US" altLang="zh-TW" sz="1600" b="1" kern="1200" dirty="0">
              <a:latin typeface="標楷體" pitchFamily="65" charset="-120"/>
              <a:ea typeface="標楷體" pitchFamily="65" charset="-120"/>
            </a:rPr>
            <a:t>CEDAW</a:t>
          </a:r>
        </a:p>
        <a:p>
          <a:pPr lvl="0" algn="ctr" defTabSz="711200">
            <a:lnSpc>
              <a:spcPct val="90000"/>
            </a:lnSpc>
            <a:spcBef>
              <a:spcPct val="0"/>
            </a:spcBef>
            <a:spcAft>
              <a:spcPct val="35000"/>
            </a:spcAft>
          </a:pPr>
          <a:r>
            <a:rPr lang="zh-TW" altLang="en-US" sz="1600" b="1" kern="1200" dirty="0">
              <a:latin typeface="標楷體" pitchFamily="65" charset="-120"/>
              <a:ea typeface="標楷體" pitchFamily="65" charset="-120"/>
            </a:rPr>
            <a:t>施行法</a:t>
          </a:r>
        </a:p>
      </dsp:txBody>
      <dsp:txXfrm>
        <a:off x="8116826" y="0"/>
        <a:ext cx="717548" cy="2032554"/>
      </dsp:txXfrm>
    </dsp:sp>
    <dsp:sp modelId="{C8743EA1-F512-4161-B3D6-3A53E034D354}">
      <dsp:nvSpPr>
        <dsp:cNvPr id="0" name=""/>
        <dsp:cNvSpPr/>
      </dsp:nvSpPr>
      <dsp:spPr>
        <a:xfrm>
          <a:off x="8600585" y="2457903"/>
          <a:ext cx="717548" cy="2152148"/>
        </a:xfrm>
        <a:prstGeom prst="foldedCorner">
          <a:avLst/>
        </a:prstGeom>
        <a:solidFill>
          <a:srgbClr val="0070C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b="1" kern="1200" dirty="0">
              <a:latin typeface="標楷體" pitchFamily="65" charset="-120"/>
              <a:ea typeface="標楷體" pitchFamily="65" charset="-120"/>
            </a:rPr>
            <a:t>2011</a:t>
          </a:r>
        </a:p>
        <a:p>
          <a:pPr lvl="0" algn="ctr" defTabSz="711200">
            <a:lnSpc>
              <a:spcPct val="90000"/>
            </a:lnSpc>
            <a:spcBef>
              <a:spcPct val="0"/>
            </a:spcBef>
            <a:spcAft>
              <a:spcPct val="35000"/>
            </a:spcAft>
          </a:pPr>
          <a:r>
            <a:rPr lang="zh-TW" altLang="en-US" sz="1600" b="1" kern="1200" dirty="0">
              <a:latin typeface="標楷體" pitchFamily="65" charset="-120"/>
              <a:ea typeface="標楷體" pitchFamily="65" charset="-120"/>
            </a:rPr>
            <a:t>性別平等政策綱領</a:t>
          </a:r>
        </a:p>
      </dsp:txBody>
      <dsp:txXfrm>
        <a:off x="8600585" y="2457903"/>
        <a:ext cx="717548" cy="2032554"/>
      </dsp:txXfrm>
    </dsp:sp>
    <dsp:sp modelId="{C6C07571-715A-4644-8856-87B97D2A5863}">
      <dsp:nvSpPr>
        <dsp:cNvPr id="0" name=""/>
        <dsp:cNvSpPr/>
      </dsp:nvSpPr>
      <dsp:spPr>
        <a:xfrm>
          <a:off x="6314881" y="2487045"/>
          <a:ext cx="717548" cy="2152148"/>
        </a:xfrm>
        <a:prstGeom prst="foldedCorner">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ts val="1700"/>
            </a:lnSpc>
            <a:spcBef>
              <a:spcPct val="0"/>
            </a:spcBef>
            <a:spcAft>
              <a:spcPts val="600"/>
            </a:spcAft>
          </a:pPr>
          <a:r>
            <a:rPr lang="en-US" altLang="zh-TW" sz="1600" b="1" kern="1200" dirty="0">
              <a:latin typeface="標楷體" pitchFamily="65" charset="-120"/>
              <a:ea typeface="標楷體" pitchFamily="65" charset="-120"/>
            </a:rPr>
            <a:t>2005</a:t>
          </a:r>
        </a:p>
        <a:p>
          <a:pPr lvl="0" algn="ctr" defTabSz="711200">
            <a:lnSpc>
              <a:spcPts val="1700"/>
            </a:lnSpc>
            <a:spcBef>
              <a:spcPct val="0"/>
            </a:spcBef>
            <a:spcAft>
              <a:spcPts val="600"/>
            </a:spcAft>
          </a:pPr>
          <a:r>
            <a:rPr lang="zh-TW" altLang="en-US" sz="1600" b="1" kern="1200" dirty="0">
              <a:latin typeface="標楷體" pitchFamily="65" charset="-120"/>
              <a:ea typeface="標楷體" pitchFamily="65" charset="-120"/>
            </a:rPr>
            <a:t>性別主流化實施計畫</a:t>
          </a:r>
        </a:p>
      </dsp:txBody>
      <dsp:txXfrm>
        <a:off x="6314881" y="2487045"/>
        <a:ext cx="717548" cy="2032554"/>
      </dsp:txXfrm>
    </dsp:sp>
    <dsp:sp modelId="{BCA7B69C-2817-4C4D-810F-C4F6F9FBDF76}">
      <dsp:nvSpPr>
        <dsp:cNvPr id="0" name=""/>
        <dsp:cNvSpPr/>
      </dsp:nvSpPr>
      <dsp:spPr>
        <a:xfrm>
          <a:off x="4601409" y="0"/>
          <a:ext cx="717548" cy="2152148"/>
        </a:xfrm>
        <a:prstGeom prst="foldedCorner">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b="1" kern="1200" dirty="0">
              <a:latin typeface="標楷體" pitchFamily="65" charset="-120"/>
              <a:ea typeface="標楷體" pitchFamily="65" charset="-120"/>
            </a:rPr>
            <a:t>2004</a:t>
          </a:r>
        </a:p>
        <a:p>
          <a:pPr lvl="0" algn="ctr" defTabSz="711200">
            <a:lnSpc>
              <a:spcPct val="90000"/>
            </a:lnSpc>
            <a:spcBef>
              <a:spcPct val="0"/>
            </a:spcBef>
            <a:spcAft>
              <a:spcPct val="35000"/>
            </a:spcAft>
          </a:pPr>
          <a:r>
            <a:rPr lang="zh-TW" altLang="en-US" sz="1600" b="1" kern="1200" dirty="0">
              <a:latin typeface="標楷體" pitchFamily="65" charset="-120"/>
              <a:ea typeface="標楷體" pitchFamily="65" charset="-120"/>
            </a:rPr>
            <a:t>婦女政策綱領</a:t>
          </a:r>
        </a:p>
      </dsp:txBody>
      <dsp:txXfrm>
        <a:off x="4601409" y="0"/>
        <a:ext cx="717548" cy="2032554"/>
      </dsp:txXfrm>
    </dsp:sp>
    <dsp:sp modelId="{93449851-C4F4-44CA-9351-F5773A238690}">
      <dsp:nvSpPr>
        <dsp:cNvPr id="0" name=""/>
        <dsp:cNvSpPr/>
      </dsp:nvSpPr>
      <dsp:spPr>
        <a:xfrm>
          <a:off x="3398768" y="0"/>
          <a:ext cx="717548" cy="2152148"/>
        </a:xfrm>
        <a:prstGeom prst="foldedCorner">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altLang="zh-TW" sz="1600" b="1" kern="1200" dirty="0">
            <a:latin typeface="標楷體" pitchFamily="65" charset="-120"/>
            <a:ea typeface="標楷體" pitchFamily="65" charset="-120"/>
          </a:endParaRPr>
        </a:p>
        <a:p>
          <a:pPr lvl="0" algn="ctr" defTabSz="711200">
            <a:lnSpc>
              <a:spcPct val="90000"/>
            </a:lnSpc>
            <a:spcBef>
              <a:spcPct val="0"/>
            </a:spcBef>
            <a:spcAft>
              <a:spcPct val="35000"/>
            </a:spcAft>
          </a:pPr>
          <a:r>
            <a:rPr lang="en-US" altLang="zh-TW" sz="1600" b="1" kern="1200" dirty="0">
              <a:latin typeface="標楷體" pitchFamily="65" charset="-120"/>
              <a:ea typeface="標楷體" pitchFamily="65" charset="-120"/>
            </a:rPr>
            <a:t>2000</a:t>
          </a:r>
        </a:p>
        <a:p>
          <a:pPr lvl="0" algn="ctr" defTabSz="711200">
            <a:lnSpc>
              <a:spcPct val="90000"/>
            </a:lnSpc>
            <a:spcBef>
              <a:spcPct val="0"/>
            </a:spcBef>
            <a:spcAft>
              <a:spcPct val="35000"/>
            </a:spcAft>
          </a:pPr>
          <a:r>
            <a:rPr lang="zh-TW" altLang="en-US" sz="1600" b="1" kern="1200" dirty="0">
              <a:latin typeface="標楷體" pitchFamily="65" charset="-120"/>
              <a:ea typeface="標楷體" pitchFamily="65" charset="-120"/>
            </a:rPr>
            <a:t>跨世紀婦女政策藍圖</a:t>
          </a:r>
        </a:p>
      </dsp:txBody>
      <dsp:txXfrm>
        <a:off x="3398768" y="0"/>
        <a:ext cx="717548" cy="2032554"/>
      </dsp:txXfrm>
    </dsp:sp>
    <dsp:sp modelId="{B0682970-BE9C-4D42-B6C5-35DD19F6E3FB}">
      <dsp:nvSpPr>
        <dsp:cNvPr id="0" name=""/>
        <dsp:cNvSpPr/>
      </dsp:nvSpPr>
      <dsp:spPr>
        <a:xfrm>
          <a:off x="1710635" y="2487045"/>
          <a:ext cx="800866" cy="2152148"/>
        </a:xfrm>
        <a:prstGeom prst="foldedCorner">
          <a:avLst/>
        </a:prstGeom>
        <a:solidFill>
          <a:srgbClr val="0070C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ts val="1700"/>
            </a:lnSpc>
            <a:spcBef>
              <a:spcPct val="0"/>
            </a:spcBef>
            <a:spcAft>
              <a:spcPct val="35000"/>
            </a:spcAft>
          </a:pPr>
          <a:r>
            <a:rPr lang="en-US" altLang="zh-TW" sz="1600" b="1" kern="1200" dirty="0">
              <a:latin typeface="標楷體" pitchFamily="65" charset="-120"/>
              <a:ea typeface="標楷體" pitchFamily="65" charset="-120"/>
            </a:rPr>
            <a:t>1998</a:t>
          </a:r>
        </a:p>
        <a:p>
          <a:pPr lvl="0" algn="ctr" defTabSz="711200">
            <a:lnSpc>
              <a:spcPts val="1700"/>
            </a:lnSpc>
            <a:spcBef>
              <a:spcPct val="0"/>
            </a:spcBef>
            <a:spcAft>
              <a:spcPct val="35000"/>
            </a:spcAft>
          </a:pPr>
          <a:r>
            <a:rPr lang="zh-TW" altLang="en-US" sz="1600" b="1" kern="1200" dirty="0">
              <a:latin typeface="標楷體" pitchFamily="65" charset="-120"/>
              <a:ea typeface="標楷體" pitchFamily="65" charset="-120"/>
            </a:rPr>
            <a:t>財團法人婦女權益促進發展基金會</a:t>
          </a:r>
        </a:p>
      </dsp:txBody>
      <dsp:txXfrm>
        <a:off x="1710635" y="2487045"/>
        <a:ext cx="800866" cy="2018668"/>
      </dsp:txXfrm>
    </dsp:sp>
    <dsp:sp modelId="{F5C58558-045E-4BEC-A4CB-86ADACBDF160}">
      <dsp:nvSpPr>
        <dsp:cNvPr id="0" name=""/>
        <dsp:cNvSpPr/>
      </dsp:nvSpPr>
      <dsp:spPr>
        <a:xfrm>
          <a:off x="2402059" y="0"/>
          <a:ext cx="717548" cy="2152148"/>
        </a:xfrm>
        <a:prstGeom prst="foldedCorner">
          <a:avLst/>
        </a:prstGeom>
        <a:solidFill>
          <a:srgbClr val="FF339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b="1" kern="1200">
              <a:latin typeface="標楷體" pitchFamily="65" charset="-120"/>
              <a:ea typeface="標楷體" pitchFamily="65" charset="-120"/>
            </a:rPr>
            <a:t>1997</a:t>
          </a:r>
        </a:p>
        <a:p>
          <a:pPr lvl="0" algn="ctr" defTabSz="711200">
            <a:lnSpc>
              <a:spcPct val="90000"/>
            </a:lnSpc>
            <a:spcBef>
              <a:spcPct val="0"/>
            </a:spcBef>
            <a:spcAft>
              <a:spcPct val="35000"/>
            </a:spcAft>
          </a:pPr>
          <a:r>
            <a:rPr lang="zh-TW" altLang="en-US" sz="1600" b="1" kern="1200">
              <a:latin typeface="標楷體" pitchFamily="65" charset="-120"/>
              <a:ea typeface="標楷體" pitchFamily="65" charset="-120"/>
            </a:rPr>
            <a:t>性侵害犯罪防治法</a:t>
          </a:r>
          <a:endParaRPr lang="en-US" altLang="zh-TW" sz="1600" b="1" kern="1200" dirty="0">
            <a:latin typeface="標楷體" pitchFamily="65" charset="-120"/>
            <a:ea typeface="標楷體" pitchFamily="65" charset="-120"/>
          </a:endParaRPr>
        </a:p>
      </dsp:txBody>
      <dsp:txXfrm>
        <a:off x="2402059" y="0"/>
        <a:ext cx="717548" cy="2032554"/>
      </dsp:txXfrm>
    </dsp:sp>
    <dsp:sp modelId="{BF34B5FE-5396-4C00-96B8-973FA4D29D01}">
      <dsp:nvSpPr>
        <dsp:cNvPr id="0" name=""/>
        <dsp:cNvSpPr/>
      </dsp:nvSpPr>
      <dsp:spPr>
        <a:xfrm>
          <a:off x="2927018" y="2487045"/>
          <a:ext cx="717548" cy="2152148"/>
        </a:xfrm>
        <a:prstGeom prst="foldedCorner">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ts val="1500"/>
            </a:lnSpc>
            <a:spcBef>
              <a:spcPct val="0"/>
            </a:spcBef>
            <a:spcAft>
              <a:spcPts val="0"/>
            </a:spcAft>
          </a:pPr>
          <a:endParaRPr lang="en-US" altLang="zh-TW" sz="1600" b="1" kern="1200" spc="0" dirty="0">
            <a:latin typeface="標楷體" pitchFamily="65" charset="-120"/>
            <a:ea typeface="標楷體" pitchFamily="65" charset="-120"/>
          </a:endParaRPr>
        </a:p>
        <a:p>
          <a:pPr lvl="0" algn="ctr" defTabSz="711200">
            <a:lnSpc>
              <a:spcPts val="1500"/>
            </a:lnSpc>
            <a:spcBef>
              <a:spcPct val="0"/>
            </a:spcBef>
            <a:spcAft>
              <a:spcPts val="0"/>
            </a:spcAft>
          </a:pPr>
          <a:r>
            <a:rPr lang="en-US" altLang="zh-TW" sz="1600" b="1" kern="1200" spc="0" dirty="0">
              <a:latin typeface="標楷體" pitchFamily="65" charset="-120"/>
              <a:ea typeface="標楷體" pitchFamily="65" charset="-120"/>
            </a:rPr>
            <a:t>1998</a:t>
          </a:r>
        </a:p>
        <a:p>
          <a:pPr lvl="0" algn="ctr" defTabSz="711200">
            <a:lnSpc>
              <a:spcPts val="1500"/>
            </a:lnSpc>
            <a:spcBef>
              <a:spcPct val="0"/>
            </a:spcBef>
            <a:spcAft>
              <a:spcPts val="0"/>
            </a:spcAft>
          </a:pPr>
          <a:r>
            <a:rPr lang="zh-TW" altLang="en-US" sz="1600" b="1" kern="1200" spc="0" dirty="0">
              <a:latin typeface="標楷體" pitchFamily="65" charset="-120"/>
              <a:ea typeface="標楷體" pitchFamily="65" charset="-120"/>
            </a:rPr>
            <a:t>家庭暴力防治法</a:t>
          </a:r>
          <a:endParaRPr lang="en-US" altLang="zh-TW" sz="1600" b="1" kern="1200" spc="0" dirty="0">
            <a:latin typeface="標楷體" pitchFamily="65" charset="-120"/>
            <a:ea typeface="標楷體" pitchFamily="65" charset="-120"/>
          </a:endParaRPr>
        </a:p>
      </dsp:txBody>
      <dsp:txXfrm>
        <a:off x="2927018" y="2487045"/>
        <a:ext cx="717548" cy="2032554"/>
      </dsp:txXfrm>
    </dsp:sp>
    <dsp:sp modelId="{E4EA8CC6-1C80-4FDA-A127-03EA0D2570F0}">
      <dsp:nvSpPr>
        <dsp:cNvPr id="0" name=""/>
        <dsp:cNvSpPr/>
      </dsp:nvSpPr>
      <dsp:spPr>
        <a:xfrm>
          <a:off x="1272718" y="0"/>
          <a:ext cx="717548" cy="2152148"/>
        </a:xfrm>
        <a:prstGeom prst="foldedCorner">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b="1" kern="1200">
              <a:latin typeface="標楷體" pitchFamily="65" charset="-120"/>
              <a:ea typeface="標楷體" pitchFamily="65" charset="-120"/>
            </a:rPr>
            <a:t>1997</a:t>
          </a:r>
        </a:p>
        <a:p>
          <a:pPr lvl="0" algn="ctr" defTabSz="711200">
            <a:lnSpc>
              <a:spcPct val="90000"/>
            </a:lnSpc>
            <a:spcBef>
              <a:spcPct val="0"/>
            </a:spcBef>
            <a:spcAft>
              <a:spcPct val="35000"/>
            </a:spcAft>
          </a:pPr>
          <a:r>
            <a:rPr lang="zh-TW" altLang="en-US" sz="1600" b="1" kern="1200">
              <a:latin typeface="標楷體" pitchFamily="65" charset="-120"/>
              <a:ea typeface="標楷體" pitchFamily="65" charset="-120"/>
            </a:rPr>
            <a:t>行政院婦女權益促進委員會</a:t>
          </a:r>
          <a:endParaRPr lang="en-US" altLang="zh-TW" sz="1600" b="1" kern="1200" dirty="0">
            <a:latin typeface="標楷體" pitchFamily="65" charset="-120"/>
            <a:ea typeface="標楷體" pitchFamily="65" charset="-120"/>
          </a:endParaRPr>
        </a:p>
      </dsp:txBody>
      <dsp:txXfrm>
        <a:off x="1272718" y="0"/>
        <a:ext cx="717548" cy="2032554"/>
      </dsp:txXfrm>
    </dsp:sp>
    <dsp:sp modelId="{43F941B6-9EDA-4894-80A5-E3E8876055BD}">
      <dsp:nvSpPr>
        <dsp:cNvPr id="0" name=""/>
        <dsp:cNvSpPr/>
      </dsp:nvSpPr>
      <dsp:spPr>
        <a:xfrm>
          <a:off x="4037149" y="2487045"/>
          <a:ext cx="717548" cy="2152148"/>
        </a:xfrm>
        <a:prstGeom prst="foldedCorner">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altLang="zh-TW" sz="1600" b="1" kern="1200" dirty="0">
              <a:latin typeface="標楷體" pitchFamily="65" charset="-120"/>
              <a:ea typeface="標楷體" pitchFamily="65" charset="-120"/>
            </a:rPr>
            <a:t>2002</a:t>
          </a:r>
        </a:p>
        <a:p>
          <a:pPr lvl="0" algn="ctr" defTabSz="711200">
            <a:lnSpc>
              <a:spcPct val="100000"/>
            </a:lnSpc>
            <a:spcBef>
              <a:spcPct val="0"/>
            </a:spcBef>
            <a:spcAft>
              <a:spcPct val="35000"/>
            </a:spcAft>
          </a:pPr>
          <a:r>
            <a:rPr lang="zh-TW" altLang="en-US" sz="1600" b="1" kern="1200" dirty="0">
              <a:latin typeface="標楷體" pitchFamily="65" charset="-120"/>
              <a:ea typeface="標楷體" pitchFamily="65" charset="-120"/>
            </a:rPr>
            <a:t>性別工作平等法</a:t>
          </a:r>
          <a:endParaRPr lang="en-US" altLang="zh-TW" sz="1600" b="1" kern="1200" dirty="0">
            <a:latin typeface="標楷體" pitchFamily="65" charset="-120"/>
            <a:ea typeface="標楷體" pitchFamily="65" charset="-120"/>
          </a:endParaRPr>
        </a:p>
      </dsp:txBody>
      <dsp:txXfrm>
        <a:off x="4037149" y="2487045"/>
        <a:ext cx="717548" cy="2032554"/>
      </dsp:txXfrm>
    </dsp:sp>
    <dsp:sp modelId="{C62D23D7-E9F4-4F72-AD5B-0D7EC829B246}">
      <dsp:nvSpPr>
        <dsp:cNvPr id="0" name=""/>
        <dsp:cNvSpPr/>
      </dsp:nvSpPr>
      <dsp:spPr>
        <a:xfrm>
          <a:off x="5239793" y="2487045"/>
          <a:ext cx="717548" cy="2152148"/>
        </a:xfrm>
        <a:prstGeom prst="foldedCorner">
          <a:avLst/>
        </a:prstGeom>
        <a:solidFill>
          <a:srgbClr val="00B05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b="1" kern="1200" dirty="0">
              <a:latin typeface="標楷體" pitchFamily="65" charset="-120"/>
              <a:ea typeface="標楷體" pitchFamily="65" charset="-120"/>
            </a:rPr>
            <a:t>2004</a:t>
          </a:r>
        </a:p>
        <a:p>
          <a:pPr lvl="0" algn="ctr" defTabSz="711200">
            <a:lnSpc>
              <a:spcPct val="90000"/>
            </a:lnSpc>
            <a:spcBef>
              <a:spcPct val="0"/>
            </a:spcBef>
            <a:spcAft>
              <a:spcPct val="35000"/>
            </a:spcAft>
          </a:pPr>
          <a:r>
            <a:rPr lang="zh-TW" altLang="en-US" sz="1600" b="1" kern="1200" dirty="0">
              <a:latin typeface="標楷體" pitchFamily="65" charset="-120"/>
              <a:ea typeface="標楷體" pitchFamily="65" charset="-120"/>
            </a:rPr>
            <a:t>性別平等教育法</a:t>
          </a:r>
          <a:endParaRPr lang="en-US" altLang="zh-TW" sz="1600" b="1" kern="1200" dirty="0">
            <a:latin typeface="標楷體" pitchFamily="65" charset="-120"/>
            <a:ea typeface="標楷體" pitchFamily="65" charset="-120"/>
          </a:endParaRPr>
        </a:p>
      </dsp:txBody>
      <dsp:txXfrm>
        <a:off x="5239793" y="2487045"/>
        <a:ext cx="717548" cy="2032554"/>
      </dsp:txXfrm>
    </dsp:sp>
    <dsp:sp modelId="{6EC211D9-77BF-484A-8FC3-D3054894DFCA}">
      <dsp:nvSpPr>
        <dsp:cNvPr id="0" name=""/>
        <dsp:cNvSpPr/>
      </dsp:nvSpPr>
      <dsp:spPr>
        <a:xfrm>
          <a:off x="5887371" y="0"/>
          <a:ext cx="717548" cy="2152148"/>
        </a:xfrm>
        <a:prstGeom prst="foldedCorner">
          <a:avLst/>
        </a:prstGeom>
        <a:solidFill>
          <a:srgbClr val="7030A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b="1" kern="1200">
              <a:latin typeface="標楷體" pitchFamily="65" charset="-120"/>
              <a:ea typeface="標楷體" pitchFamily="65" charset="-120"/>
            </a:rPr>
            <a:t>2005</a:t>
          </a:r>
        </a:p>
        <a:p>
          <a:pPr lvl="0" algn="ctr" defTabSz="711200">
            <a:lnSpc>
              <a:spcPct val="90000"/>
            </a:lnSpc>
            <a:spcBef>
              <a:spcPct val="0"/>
            </a:spcBef>
            <a:spcAft>
              <a:spcPct val="35000"/>
            </a:spcAft>
          </a:pPr>
          <a:r>
            <a:rPr lang="zh-TW" altLang="en-US" sz="1600" b="1" kern="1200">
              <a:latin typeface="標楷體" pitchFamily="65" charset="-120"/>
              <a:ea typeface="標楷體" pitchFamily="65" charset="-120"/>
            </a:rPr>
            <a:t>性騷擾防治法</a:t>
          </a:r>
          <a:endParaRPr lang="en-US" altLang="zh-TW" sz="1600" b="1" kern="1200" dirty="0">
            <a:latin typeface="標楷體" pitchFamily="65" charset="-120"/>
            <a:ea typeface="標楷體" pitchFamily="65" charset="-120"/>
          </a:endParaRPr>
        </a:p>
      </dsp:txBody>
      <dsp:txXfrm>
        <a:off x="5887371" y="0"/>
        <a:ext cx="717548" cy="2032554"/>
      </dsp:txXfrm>
    </dsp:sp>
    <dsp:sp modelId="{E565F034-24C1-41BB-A026-CB060240389F}">
      <dsp:nvSpPr>
        <dsp:cNvPr id="0" name=""/>
        <dsp:cNvSpPr/>
      </dsp:nvSpPr>
      <dsp:spPr>
        <a:xfrm>
          <a:off x="9495296" y="0"/>
          <a:ext cx="861669" cy="2154109"/>
        </a:xfrm>
        <a:prstGeom prst="foldedCorner">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b="1" kern="1200">
              <a:latin typeface="標楷體" pitchFamily="65" charset="-120"/>
              <a:ea typeface="標楷體" pitchFamily="65" charset="-120"/>
            </a:rPr>
            <a:t>2012</a:t>
          </a:r>
        </a:p>
        <a:p>
          <a:pPr lvl="0" algn="ctr" defTabSz="711200">
            <a:lnSpc>
              <a:spcPct val="90000"/>
            </a:lnSpc>
            <a:spcBef>
              <a:spcPct val="0"/>
            </a:spcBef>
            <a:spcAft>
              <a:spcPct val="35000"/>
            </a:spcAft>
          </a:pPr>
          <a:r>
            <a:rPr lang="zh-TW" altLang="en-US" sz="1600" b="1" kern="1200">
              <a:latin typeface="標楷體" pitchFamily="65" charset="-120"/>
              <a:ea typeface="標楷體" pitchFamily="65" charset="-120"/>
            </a:rPr>
            <a:t>行政院</a:t>
          </a:r>
          <a:r>
            <a:rPr lang="zh-TW" altLang="en-US" sz="1600" b="1" u="none" kern="1200">
              <a:latin typeface="標楷體" pitchFamily="65" charset="-120"/>
              <a:ea typeface="標楷體" pitchFamily="65" charset="-120"/>
            </a:rPr>
            <a:t>性別平等會</a:t>
          </a:r>
          <a:endParaRPr lang="en-US" altLang="zh-TW" sz="1600" b="1" u="none" kern="1200" dirty="0">
            <a:latin typeface="標楷體" pitchFamily="65" charset="-120"/>
            <a:ea typeface="標楷體" pitchFamily="65" charset="-120"/>
          </a:endParaRPr>
        </a:p>
      </dsp:txBody>
      <dsp:txXfrm>
        <a:off x="9495296" y="0"/>
        <a:ext cx="861669" cy="2010495"/>
      </dsp:txXfrm>
    </dsp:sp>
    <dsp:sp modelId="{E7A4C3F7-A638-4C87-BE73-8DFC5E7A62E3}">
      <dsp:nvSpPr>
        <dsp:cNvPr id="0" name=""/>
        <dsp:cNvSpPr/>
      </dsp:nvSpPr>
      <dsp:spPr>
        <a:xfrm>
          <a:off x="7460055" y="2487045"/>
          <a:ext cx="717548" cy="2152148"/>
        </a:xfrm>
        <a:prstGeom prst="foldedCorner">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b="1" kern="1200">
              <a:latin typeface="標楷體" pitchFamily="65" charset="-120"/>
              <a:ea typeface="標楷體" pitchFamily="65" charset="-120"/>
            </a:rPr>
            <a:t>2009</a:t>
          </a:r>
        </a:p>
        <a:p>
          <a:pPr lvl="0" algn="ctr" defTabSz="711200">
            <a:lnSpc>
              <a:spcPct val="90000"/>
            </a:lnSpc>
            <a:spcBef>
              <a:spcPct val="0"/>
            </a:spcBef>
            <a:spcAft>
              <a:spcPct val="35000"/>
            </a:spcAft>
          </a:pPr>
          <a:r>
            <a:rPr lang="zh-TW" altLang="zh-TW" sz="1600" b="1" kern="1200">
              <a:latin typeface="標楷體" pitchFamily="65" charset="-120"/>
              <a:ea typeface="標楷體" pitchFamily="65" charset="-120"/>
            </a:rPr>
            <a:t>人口販運防制法</a:t>
          </a:r>
          <a:endParaRPr lang="en-US" altLang="zh-TW" sz="1600" b="1" kern="1200" dirty="0">
            <a:latin typeface="標楷體" pitchFamily="65" charset="-120"/>
            <a:ea typeface="標楷體" pitchFamily="65" charset="-120"/>
          </a:endParaRPr>
        </a:p>
      </dsp:txBody>
      <dsp:txXfrm>
        <a:off x="7460055" y="2487045"/>
        <a:ext cx="717548" cy="20325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6FAD0-783D-4D3F-AC5F-B61AE2638EA0}">
      <dsp:nvSpPr>
        <dsp:cNvPr id="0" name=""/>
        <dsp:cNvSpPr/>
      </dsp:nvSpPr>
      <dsp:spPr>
        <a:xfrm>
          <a:off x="0" y="314339"/>
          <a:ext cx="8424936" cy="18900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3869" tIns="416560" rIns="653869" bIns="14224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2000" kern="1200" dirty="0">
              <a:latin typeface="標楷體" pitchFamily="65" charset="-120"/>
              <a:ea typeface="標楷體" pitchFamily="65" charset="-120"/>
            </a:rPr>
            <a:t>聯合國</a:t>
          </a:r>
          <a:r>
            <a:rPr lang="en-US" altLang="zh-TW" sz="2000" kern="1200" dirty="0">
              <a:latin typeface="標楷體" pitchFamily="65" charset="-120"/>
              <a:ea typeface="標楷體" pitchFamily="65" charset="-120"/>
            </a:rPr>
            <a:t>1979</a:t>
          </a:r>
          <a:r>
            <a:rPr lang="zh-TW" altLang="en-US" sz="2000" kern="1200" dirty="0">
              <a:latin typeface="標楷體" pitchFamily="65" charset="-120"/>
              <a:ea typeface="標楷體" pitchFamily="65" charset="-120"/>
            </a:rPr>
            <a:t>年通過 </a:t>
          </a:r>
          <a:r>
            <a:rPr lang="en-US" altLang="zh-TW" sz="2000" kern="1200" dirty="0">
              <a:latin typeface="標楷體" pitchFamily="65" charset="-120"/>
              <a:ea typeface="標楷體" pitchFamily="65" charset="-120"/>
            </a:rPr>
            <a:t>CEDAW</a:t>
          </a:r>
          <a:r>
            <a:rPr lang="zh-TW" altLang="en-US" sz="2000" kern="1200" dirty="0">
              <a:latin typeface="標楷體" pitchFamily="65" charset="-120"/>
              <a:ea typeface="標楷體" pitchFamily="65" charset="-120"/>
            </a:rPr>
            <a:t>，為重要婦女人權法典，已有</a:t>
          </a:r>
          <a:r>
            <a:rPr lang="en-US" altLang="zh-TW" sz="2000" kern="1200" dirty="0">
              <a:latin typeface="標楷體" pitchFamily="65" charset="-120"/>
              <a:ea typeface="標楷體" pitchFamily="65" charset="-120"/>
            </a:rPr>
            <a:t>187</a:t>
          </a:r>
          <a:r>
            <a:rPr lang="zh-TW" altLang="en-US" sz="2000" kern="1200" dirty="0">
              <a:latin typeface="標楷體" pitchFamily="65" charset="-120"/>
              <a:ea typeface="標楷體" pitchFamily="65" charset="-120"/>
            </a:rPr>
            <a:t>個國家簽署實施，內容逐條詳列各項性別平等權利，包含</a:t>
          </a:r>
          <a:r>
            <a:rPr lang="zh-TW" altLang="en-US" sz="2000" kern="1200" dirty="0">
              <a:solidFill>
                <a:srgbClr val="FF0000"/>
              </a:solidFill>
              <a:latin typeface="標楷體" pitchFamily="65" charset="-120"/>
              <a:ea typeface="標楷體" pitchFamily="65" charset="-120"/>
            </a:rPr>
            <a:t>參與政治及公共事務權</a:t>
          </a:r>
          <a:r>
            <a:rPr lang="zh-TW" altLang="en-US" sz="2000" kern="1200" dirty="0">
              <a:latin typeface="標楷體" pitchFamily="65" charset="-120"/>
              <a:ea typeface="標楷體" pitchFamily="65" charset="-120"/>
            </a:rPr>
            <a:t>、</a:t>
          </a:r>
          <a:r>
            <a:rPr lang="zh-TW" altLang="en-US" sz="2000" kern="1200" dirty="0">
              <a:solidFill>
                <a:srgbClr val="FF0000"/>
              </a:solidFill>
              <a:latin typeface="標楷體" pitchFamily="65" charset="-120"/>
              <a:ea typeface="標楷體" pitchFamily="65" charset="-120"/>
            </a:rPr>
            <a:t>參與國際組織權</a:t>
          </a:r>
          <a:r>
            <a:rPr lang="zh-TW" altLang="en-US" sz="2000" kern="1200" dirty="0">
              <a:latin typeface="標楷體" pitchFamily="65" charset="-120"/>
              <a:ea typeface="標楷體" pitchFamily="65" charset="-120"/>
            </a:rPr>
            <a:t>、</a:t>
          </a:r>
          <a:r>
            <a:rPr lang="zh-TW" altLang="en-US" sz="2000" kern="1200" dirty="0">
              <a:solidFill>
                <a:srgbClr val="FF0000"/>
              </a:solidFill>
              <a:latin typeface="標楷體" pitchFamily="65" charset="-120"/>
              <a:ea typeface="標楷體" pitchFamily="65" charset="-120"/>
            </a:rPr>
            <a:t>國籍權</a:t>
          </a:r>
          <a:r>
            <a:rPr lang="zh-TW" altLang="en-US" sz="2000" kern="1200" dirty="0">
              <a:latin typeface="標楷體" pitchFamily="65" charset="-120"/>
              <a:ea typeface="標楷體" pitchFamily="65" charset="-120"/>
            </a:rPr>
            <a:t>、</a:t>
          </a:r>
          <a:r>
            <a:rPr lang="zh-TW" altLang="en-US" sz="2000" kern="1200" dirty="0">
              <a:solidFill>
                <a:srgbClr val="FF0000"/>
              </a:solidFill>
              <a:latin typeface="標楷體" pitchFamily="65" charset="-120"/>
              <a:ea typeface="標楷體" pitchFamily="65" charset="-120"/>
            </a:rPr>
            <a:t>教育權</a:t>
          </a:r>
          <a:r>
            <a:rPr lang="zh-TW" altLang="en-US" sz="2000" kern="1200" dirty="0">
              <a:latin typeface="標楷體" pitchFamily="65" charset="-120"/>
              <a:ea typeface="標楷體" pitchFamily="65" charset="-120"/>
            </a:rPr>
            <a:t>、</a:t>
          </a:r>
          <a:r>
            <a:rPr lang="zh-TW" altLang="en-US" sz="2000" kern="1200" dirty="0">
              <a:solidFill>
                <a:srgbClr val="FF0000"/>
              </a:solidFill>
              <a:latin typeface="標楷體" pitchFamily="65" charset="-120"/>
              <a:ea typeface="標楷體" pitchFamily="65" charset="-120"/>
            </a:rPr>
            <a:t>就業權</a:t>
          </a:r>
          <a:r>
            <a:rPr lang="zh-TW" altLang="en-US" sz="2000" kern="1200" dirty="0">
              <a:latin typeface="標楷體" pitchFamily="65" charset="-120"/>
              <a:ea typeface="標楷體" pitchFamily="65" charset="-120"/>
            </a:rPr>
            <a:t>、</a:t>
          </a:r>
          <a:r>
            <a:rPr lang="zh-TW" altLang="en-US" sz="2000" kern="1200" dirty="0">
              <a:solidFill>
                <a:srgbClr val="FF0000"/>
              </a:solidFill>
              <a:latin typeface="標楷體" pitchFamily="65" charset="-120"/>
              <a:ea typeface="標楷體" pitchFamily="65" charset="-120"/>
            </a:rPr>
            <a:t>健康權</a:t>
          </a:r>
          <a:r>
            <a:rPr lang="zh-TW" altLang="en-US" sz="2000" kern="1200" dirty="0">
              <a:latin typeface="標楷體" pitchFamily="65" charset="-120"/>
              <a:ea typeface="標楷體" pitchFamily="65" charset="-120"/>
            </a:rPr>
            <a:t>、</a:t>
          </a:r>
          <a:r>
            <a:rPr lang="zh-TW" altLang="en-US" sz="2000" kern="1200" dirty="0">
              <a:solidFill>
                <a:srgbClr val="FF0000"/>
              </a:solidFill>
              <a:latin typeface="標楷體" pitchFamily="65" charset="-120"/>
              <a:ea typeface="標楷體" pitchFamily="65" charset="-120"/>
            </a:rPr>
            <a:t>社會及經濟權</a:t>
          </a:r>
          <a:r>
            <a:rPr lang="zh-TW" altLang="en-US" sz="2000" kern="1200" dirty="0">
              <a:latin typeface="標楷體" pitchFamily="65" charset="-120"/>
              <a:ea typeface="標楷體" pitchFamily="65" charset="-120"/>
            </a:rPr>
            <a:t>、</a:t>
          </a:r>
          <a:r>
            <a:rPr lang="zh-TW" altLang="en-US" sz="2000" kern="1200" dirty="0">
              <a:solidFill>
                <a:srgbClr val="FF0000"/>
              </a:solidFill>
              <a:latin typeface="標楷體" pitchFamily="65" charset="-120"/>
              <a:ea typeface="標楷體" pitchFamily="65" charset="-120"/>
            </a:rPr>
            <a:t>法律權</a:t>
          </a:r>
          <a:r>
            <a:rPr lang="zh-TW" altLang="en-US" sz="2000" kern="1200" dirty="0">
              <a:latin typeface="標楷體" pitchFamily="65" charset="-120"/>
              <a:ea typeface="標楷體" pitchFamily="65" charset="-120"/>
            </a:rPr>
            <a:t>、</a:t>
          </a:r>
          <a:r>
            <a:rPr lang="zh-TW" altLang="en-US" sz="2000" kern="1200" dirty="0">
              <a:solidFill>
                <a:srgbClr val="FF0000"/>
              </a:solidFill>
              <a:latin typeface="標楷體" pitchFamily="65" charset="-120"/>
              <a:ea typeface="標楷體" pitchFamily="65" charset="-120"/>
            </a:rPr>
            <a:t>婚姻及家庭權</a:t>
          </a:r>
          <a:r>
            <a:rPr lang="zh-TW" altLang="en-US" sz="2000" kern="1200" dirty="0">
              <a:latin typeface="標楷體" pitchFamily="65" charset="-120"/>
              <a:ea typeface="標楷體" pitchFamily="65" charset="-120"/>
            </a:rPr>
            <a:t>、</a:t>
          </a:r>
          <a:r>
            <a:rPr lang="zh-TW" altLang="en-US" sz="2000" kern="1200" dirty="0">
              <a:solidFill>
                <a:srgbClr val="FF0000"/>
              </a:solidFill>
              <a:latin typeface="標楷體" pitchFamily="65" charset="-120"/>
              <a:ea typeface="標楷體" pitchFamily="65" charset="-120"/>
            </a:rPr>
            <a:t>農村婦女權</a:t>
          </a:r>
          <a:r>
            <a:rPr lang="zh-TW" altLang="en-US" sz="2000" kern="1200" dirty="0">
              <a:latin typeface="標楷體" pitchFamily="65" charset="-120"/>
              <a:ea typeface="標楷體" pitchFamily="65" charset="-120"/>
            </a:rPr>
            <a:t>等。</a:t>
          </a:r>
          <a:endParaRPr lang="en-US" altLang="zh-TW" sz="2000" kern="1200" dirty="0">
            <a:latin typeface="標楷體" pitchFamily="65" charset="-120"/>
            <a:ea typeface="標楷體" pitchFamily="65" charset="-120"/>
          </a:endParaRPr>
        </a:p>
      </dsp:txBody>
      <dsp:txXfrm>
        <a:off x="0" y="314339"/>
        <a:ext cx="8424936" cy="1890000"/>
      </dsp:txXfrm>
    </dsp:sp>
    <dsp:sp modelId="{7584155D-0027-4C58-9B40-A6D9C8A931FF}">
      <dsp:nvSpPr>
        <dsp:cNvPr id="0" name=""/>
        <dsp:cNvSpPr/>
      </dsp:nvSpPr>
      <dsp:spPr>
        <a:xfrm>
          <a:off x="421246" y="19139"/>
          <a:ext cx="5897455" cy="59040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889000">
            <a:lnSpc>
              <a:spcPct val="90000"/>
            </a:lnSpc>
            <a:spcBef>
              <a:spcPct val="0"/>
            </a:spcBef>
            <a:spcAft>
              <a:spcPct val="35000"/>
            </a:spcAft>
          </a:pPr>
          <a:r>
            <a:rPr lang="zh-TW" altLang="en-US" sz="2000" kern="1200" dirty="0">
              <a:latin typeface="標楷體" pitchFamily="65" charset="-120"/>
              <a:ea typeface="標楷體" pitchFamily="65" charset="-120"/>
            </a:rPr>
            <a:t>聯合國</a:t>
          </a:r>
        </a:p>
      </dsp:txBody>
      <dsp:txXfrm>
        <a:off x="450067" y="47960"/>
        <a:ext cx="5839813" cy="532758"/>
      </dsp:txXfrm>
    </dsp:sp>
    <dsp:sp modelId="{25A3853E-599C-4186-BCC0-4F212C5374F2}">
      <dsp:nvSpPr>
        <dsp:cNvPr id="0" name=""/>
        <dsp:cNvSpPr/>
      </dsp:nvSpPr>
      <dsp:spPr>
        <a:xfrm>
          <a:off x="0" y="2607539"/>
          <a:ext cx="8424936" cy="1581337"/>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3869" tIns="416560" rIns="653869" bIns="14224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2000" kern="1200" dirty="0">
              <a:latin typeface="標楷體" pitchFamily="65" charset="-120"/>
              <a:ea typeface="標楷體" pitchFamily="65" charset="-120"/>
            </a:rPr>
            <a:t>我國於</a:t>
          </a:r>
          <a:r>
            <a:rPr lang="en-US" altLang="zh-TW" sz="2000" kern="1200" dirty="0">
              <a:solidFill>
                <a:srgbClr val="FF0000"/>
              </a:solidFill>
              <a:latin typeface="標楷體" pitchFamily="65" charset="-120"/>
              <a:ea typeface="標楷體" pitchFamily="65" charset="-120"/>
            </a:rPr>
            <a:t>2011</a:t>
          </a:r>
          <a:r>
            <a:rPr lang="zh-TW" altLang="en-US" sz="2000" kern="1200" dirty="0">
              <a:latin typeface="標楷體" pitchFamily="65" charset="-120"/>
              <a:ea typeface="標楷體" pitchFamily="65" charset="-120"/>
            </a:rPr>
            <a:t>年訂頒「消除對婦女一切形式歧視公約施行法」，將</a:t>
          </a:r>
          <a:r>
            <a:rPr lang="en-US" altLang="zh-TW" sz="2000" kern="1200" dirty="0">
              <a:latin typeface="標楷體" pitchFamily="65" charset="-120"/>
              <a:ea typeface="標楷體" pitchFamily="65" charset="-120"/>
            </a:rPr>
            <a:t>CEDAW</a:t>
          </a:r>
          <a:r>
            <a:rPr lang="zh-TW" altLang="en-US" sz="2000" kern="1200" dirty="0">
              <a:latin typeface="標楷體" pitchFamily="65" charset="-120"/>
              <a:ea typeface="標楷體" pitchFamily="65" charset="-120"/>
            </a:rPr>
            <a:t>內國法化，並自</a:t>
          </a:r>
          <a:r>
            <a:rPr lang="en-US" altLang="zh-TW" sz="2000" kern="1200" dirty="0">
              <a:solidFill>
                <a:srgbClr val="FF0000"/>
              </a:solidFill>
              <a:latin typeface="標楷體" pitchFamily="65" charset="-120"/>
              <a:ea typeface="標楷體" pitchFamily="65" charset="-120"/>
            </a:rPr>
            <a:t>2012</a:t>
          </a:r>
          <a:r>
            <a:rPr lang="zh-TW" altLang="en-US" sz="2000" kern="1200" dirty="0">
              <a:latin typeface="標楷體" pitchFamily="65" charset="-120"/>
              <a:ea typeface="標楷體" pitchFamily="65" charset="-120"/>
            </a:rPr>
            <a:t>年</a:t>
          </a:r>
          <a:r>
            <a:rPr lang="en-US" altLang="zh-TW" sz="2000" kern="1200" dirty="0">
              <a:latin typeface="標楷體" pitchFamily="65" charset="-120"/>
              <a:ea typeface="標楷體" pitchFamily="65" charset="-120"/>
            </a:rPr>
            <a:t>1</a:t>
          </a:r>
          <a:r>
            <a:rPr lang="zh-TW" altLang="en-US" sz="2000" kern="1200" dirty="0">
              <a:latin typeface="標楷體" pitchFamily="65" charset="-120"/>
              <a:ea typeface="標楷體" pitchFamily="65" charset="-120"/>
            </a:rPr>
            <a:t>月</a:t>
          </a:r>
          <a:r>
            <a:rPr lang="en-US" altLang="zh-TW" sz="2000" kern="1200" dirty="0">
              <a:latin typeface="標楷體" pitchFamily="65" charset="-120"/>
              <a:ea typeface="標楷體" pitchFamily="65" charset="-120"/>
            </a:rPr>
            <a:t>1</a:t>
          </a:r>
          <a:r>
            <a:rPr lang="zh-TW" altLang="en-US" sz="2000" kern="1200" dirty="0">
              <a:latin typeface="標楷體" pitchFamily="65" charset="-120"/>
              <a:ea typeface="標楷體" pitchFamily="65" charset="-120"/>
            </a:rPr>
            <a:t>日起施行。 </a:t>
          </a:r>
        </a:p>
      </dsp:txBody>
      <dsp:txXfrm>
        <a:off x="0" y="2607539"/>
        <a:ext cx="8424936" cy="1581337"/>
      </dsp:txXfrm>
    </dsp:sp>
    <dsp:sp modelId="{4A8BE896-4246-4831-9AD4-0FBDADFD7467}">
      <dsp:nvSpPr>
        <dsp:cNvPr id="0" name=""/>
        <dsp:cNvSpPr/>
      </dsp:nvSpPr>
      <dsp:spPr>
        <a:xfrm>
          <a:off x="421246" y="2312339"/>
          <a:ext cx="5897455" cy="59040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889000">
            <a:lnSpc>
              <a:spcPct val="90000"/>
            </a:lnSpc>
            <a:spcBef>
              <a:spcPct val="0"/>
            </a:spcBef>
            <a:spcAft>
              <a:spcPct val="35000"/>
            </a:spcAft>
          </a:pPr>
          <a:r>
            <a:rPr lang="zh-TW" altLang="en-US" sz="2000" kern="1200" dirty="0">
              <a:latin typeface="標楷體" pitchFamily="65" charset="-120"/>
              <a:ea typeface="標楷體" pitchFamily="65" charset="-120"/>
            </a:rPr>
            <a:t>我國</a:t>
          </a:r>
        </a:p>
      </dsp:txBody>
      <dsp:txXfrm>
        <a:off x="450067" y="2341160"/>
        <a:ext cx="5839813"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97A05-6244-47DC-9942-F3BE4A488BF0}">
      <dsp:nvSpPr>
        <dsp:cNvPr id="0" name=""/>
        <dsp:cNvSpPr/>
      </dsp:nvSpPr>
      <dsp:spPr>
        <a:xfrm>
          <a:off x="5771168" y="786246"/>
          <a:ext cx="2702536" cy="477924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zh-TW" altLang="en-US" sz="1600" b="1" kern="1200" dirty="0">
              <a:solidFill>
                <a:schemeClr val="tx1"/>
              </a:solidFill>
              <a:ea typeface="標楷體" pitchFamily="65" charset="-120"/>
            </a:rPr>
            <a:t>與使用者建立關係</a:t>
          </a:r>
          <a:endParaRPr lang="zh-TW" altLang="en-US" sz="1600" b="1" kern="1200" dirty="0">
            <a:solidFill>
              <a:schemeClr val="tx1"/>
            </a:solidFill>
          </a:endParaRPr>
        </a:p>
        <a:p>
          <a:pPr marL="171450" lvl="1" indent="-171450" algn="l" defTabSz="711200">
            <a:lnSpc>
              <a:spcPct val="90000"/>
            </a:lnSpc>
            <a:spcBef>
              <a:spcPct val="0"/>
            </a:spcBef>
            <a:spcAft>
              <a:spcPct val="15000"/>
            </a:spcAft>
            <a:buChar char="••"/>
          </a:pPr>
          <a:r>
            <a:rPr lang="zh-TW" altLang="en-US" sz="1600" b="1" kern="1200" dirty="0">
              <a:solidFill>
                <a:schemeClr val="tx1"/>
              </a:solidFill>
              <a:ea typeface="標楷體" pitchFamily="65" charset="-120"/>
            </a:rPr>
            <a:t>發展方案的目標與目的</a:t>
          </a:r>
        </a:p>
        <a:p>
          <a:pPr marL="171450" lvl="1" indent="-171450" algn="l" defTabSz="711200">
            <a:lnSpc>
              <a:spcPct val="90000"/>
            </a:lnSpc>
            <a:spcBef>
              <a:spcPct val="0"/>
            </a:spcBef>
            <a:spcAft>
              <a:spcPct val="15000"/>
            </a:spcAft>
            <a:buChar char="••"/>
          </a:pPr>
          <a:r>
            <a:rPr lang="zh-TW" altLang="en-US" sz="1600" b="1" kern="1200" dirty="0">
              <a:solidFill>
                <a:schemeClr val="tx1"/>
              </a:solidFill>
              <a:ea typeface="標楷體" pitchFamily="65" charset="-120"/>
            </a:rPr>
            <a:t>設定績效標準</a:t>
          </a:r>
        </a:p>
        <a:p>
          <a:pPr marL="171450" lvl="1" indent="-171450" algn="l" defTabSz="711200">
            <a:lnSpc>
              <a:spcPct val="90000"/>
            </a:lnSpc>
            <a:spcBef>
              <a:spcPct val="0"/>
            </a:spcBef>
            <a:spcAft>
              <a:spcPct val="15000"/>
            </a:spcAft>
            <a:buChar char="••"/>
          </a:pPr>
          <a:r>
            <a:rPr lang="zh-TW" altLang="en-US" sz="1600" b="1" kern="1200" dirty="0">
              <a:solidFill>
                <a:schemeClr val="tx1"/>
              </a:solidFill>
              <a:ea typeface="標楷體" pitchFamily="65" charset="-120"/>
            </a:rPr>
            <a:t>構想服務策略</a:t>
          </a:r>
        </a:p>
        <a:p>
          <a:pPr marL="171450" lvl="1" indent="-171450" algn="l" defTabSz="711200">
            <a:lnSpc>
              <a:spcPct val="90000"/>
            </a:lnSpc>
            <a:spcBef>
              <a:spcPct val="0"/>
            </a:spcBef>
            <a:spcAft>
              <a:spcPct val="15000"/>
            </a:spcAft>
            <a:buChar char="••"/>
          </a:pPr>
          <a:r>
            <a:rPr lang="zh-TW" altLang="en-US" sz="1600" b="1" kern="1200" dirty="0">
              <a:solidFill>
                <a:schemeClr val="tx1"/>
              </a:solidFill>
              <a:ea typeface="標楷體" pitchFamily="65" charset="-120"/>
            </a:rPr>
            <a:t>資源開發</a:t>
          </a:r>
        </a:p>
        <a:p>
          <a:pPr marL="171450" lvl="1" indent="-171450" algn="l" defTabSz="711200">
            <a:lnSpc>
              <a:spcPct val="90000"/>
            </a:lnSpc>
            <a:spcBef>
              <a:spcPct val="0"/>
            </a:spcBef>
            <a:spcAft>
              <a:spcPct val="15000"/>
            </a:spcAft>
            <a:buChar char="••"/>
          </a:pPr>
          <a:r>
            <a:rPr lang="zh-TW" altLang="en-US" sz="1600" b="1" kern="1200" dirty="0">
              <a:solidFill>
                <a:schemeClr val="tx1"/>
              </a:solidFill>
              <a:ea typeface="標楷體" pitchFamily="65" charset="-120"/>
            </a:rPr>
            <a:t>工作時程安排  </a:t>
          </a:r>
        </a:p>
        <a:p>
          <a:pPr marL="171450" lvl="1" indent="-171450" algn="l" defTabSz="711200">
            <a:lnSpc>
              <a:spcPct val="90000"/>
            </a:lnSpc>
            <a:spcBef>
              <a:spcPct val="0"/>
            </a:spcBef>
            <a:spcAft>
              <a:spcPct val="15000"/>
            </a:spcAft>
            <a:buChar char="••"/>
          </a:pPr>
          <a:r>
            <a:rPr lang="zh-TW" altLang="en-US" sz="1600" b="1" kern="1200" dirty="0">
              <a:solidFill>
                <a:schemeClr val="tx1"/>
              </a:solidFill>
              <a:ea typeface="標楷體" pitchFamily="65" charset="-120"/>
            </a:rPr>
            <a:t>甄選訓練人員</a:t>
          </a:r>
        </a:p>
        <a:p>
          <a:pPr marL="171450" lvl="1" indent="-171450" algn="l" defTabSz="711200">
            <a:lnSpc>
              <a:spcPct val="90000"/>
            </a:lnSpc>
            <a:spcBef>
              <a:spcPct val="0"/>
            </a:spcBef>
            <a:spcAft>
              <a:spcPct val="15000"/>
            </a:spcAft>
            <a:buChar char="••"/>
          </a:pPr>
          <a:r>
            <a:rPr lang="zh-TW" altLang="en-US" sz="1600" b="1" kern="1200" dirty="0">
              <a:solidFill>
                <a:schemeClr val="tx1"/>
              </a:solidFill>
              <a:ea typeface="標楷體" pitchFamily="65" charset="-120"/>
            </a:rPr>
            <a:t>資訊管理系統</a:t>
          </a:r>
        </a:p>
        <a:p>
          <a:pPr marL="171450" lvl="1" indent="-171450" algn="l" defTabSz="711200">
            <a:lnSpc>
              <a:spcPct val="90000"/>
            </a:lnSpc>
            <a:spcBef>
              <a:spcPct val="0"/>
            </a:spcBef>
            <a:spcAft>
              <a:spcPct val="15000"/>
            </a:spcAft>
            <a:buChar char="••"/>
          </a:pPr>
          <a:r>
            <a:rPr lang="zh-TW" altLang="en-US" sz="1600" b="1" kern="1200" dirty="0">
              <a:solidFill>
                <a:schemeClr val="tx1"/>
              </a:solidFill>
              <a:ea typeface="標楷體" pitchFamily="65" charset="-120"/>
            </a:rPr>
            <a:t>準備計畫書</a:t>
          </a:r>
          <a:endParaRPr lang="en-US" altLang="zh-TW" sz="1600" b="1" kern="1200" dirty="0">
            <a:solidFill>
              <a:schemeClr val="tx1"/>
            </a:solidFill>
            <a:ea typeface="標楷體" pitchFamily="65" charset="-120"/>
          </a:endParaRPr>
        </a:p>
        <a:p>
          <a:pPr marL="171450" lvl="1" indent="-171450" algn="l" defTabSz="711200">
            <a:lnSpc>
              <a:spcPct val="90000"/>
            </a:lnSpc>
            <a:spcBef>
              <a:spcPct val="0"/>
            </a:spcBef>
            <a:spcAft>
              <a:spcPct val="15000"/>
            </a:spcAft>
            <a:buChar char="••"/>
          </a:pPr>
          <a:r>
            <a:rPr lang="zh-TW" altLang="en-US" sz="1600" b="1" kern="1200" dirty="0">
              <a:solidFill>
                <a:schemeClr val="tx1"/>
              </a:solidFill>
              <a:ea typeface="標楷體" pitchFamily="65" charset="-120"/>
            </a:rPr>
            <a:t>方案行銷   </a:t>
          </a:r>
        </a:p>
      </dsp:txBody>
      <dsp:txXfrm>
        <a:off x="6637337" y="2036464"/>
        <a:ext cx="1780959" cy="3473614"/>
      </dsp:txXfrm>
    </dsp:sp>
    <dsp:sp modelId="{A7F00D0F-FC62-4B18-B20A-F276F9F850D9}">
      <dsp:nvSpPr>
        <dsp:cNvPr id="0" name=""/>
        <dsp:cNvSpPr/>
      </dsp:nvSpPr>
      <dsp:spPr>
        <a:xfrm>
          <a:off x="450009" y="2882928"/>
          <a:ext cx="2742662" cy="320870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solidFill>
                <a:schemeClr val="tx2"/>
              </a:solidFill>
              <a:ea typeface="標楷體" pitchFamily="65" charset="-120"/>
            </a:rPr>
            <a:t>服務輸送</a:t>
          </a:r>
          <a:endParaRPr lang="zh-TW" altLang="en-US" sz="1800" b="1" kern="1200" dirty="0"/>
        </a:p>
        <a:p>
          <a:pPr marL="171450" lvl="1" indent="-171450" algn="l" defTabSz="800100">
            <a:lnSpc>
              <a:spcPct val="90000"/>
            </a:lnSpc>
            <a:spcBef>
              <a:spcPct val="0"/>
            </a:spcBef>
            <a:spcAft>
              <a:spcPct val="15000"/>
            </a:spcAft>
            <a:buChar char="••"/>
          </a:pPr>
          <a:r>
            <a:rPr lang="zh-TW" altLang="en-US" sz="1800" b="1" kern="1200" dirty="0">
              <a:solidFill>
                <a:schemeClr val="tx2"/>
              </a:solidFill>
              <a:ea typeface="標楷體" pitchFamily="65" charset="-120"/>
            </a:rPr>
            <a:t>危機處理</a:t>
          </a:r>
        </a:p>
        <a:p>
          <a:pPr marL="171450" lvl="1" indent="-171450" algn="l" defTabSz="800100">
            <a:lnSpc>
              <a:spcPct val="90000"/>
            </a:lnSpc>
            <a:spcBef>
              <a:spcPct val="0"/>
            </a:spcBef>
            <a:spcAft>
              <a:spcPct val="15000"/>
            </a:spcAft>
            <a:buChar char="••"/>
          </a:pPr>
          <a:r>
            <a:rPr lang="zh-TW" altLang="en-US" sz="1800" b="1" kern="1200" dirty="0">
              <a:solidFill>
                <a:schemeClr val="tx2"/>
              </a:solidFill>
              <a:ea typeface="標楷體" pitchFamily="65" charset="-120"/>
            </a:rPr>
            <a:t>成本控制</a:t>
          </a:r>
        </a:p>
        <a:p>
          <a:pPr marL="171450" lvl="1" indent="-171450" algn="l" defTabSz="800100">
            <a:lnSpc>
              <a:spcPct val="90000"/>
            </a:lnSpc>
            <a:spcBef>
              <a:spcPct val="0"/>
            </a:spcBef>
            <a:spcAft>
              <a:spcPct val="15000"/>
            </a:spcAft>
            <a:buChar char="••"/>
          </a:pPr>
          <a:r>
            <a:rPr lang="zh-TW" altLang="en-US" sz="1800" b="1" kern="1200" dirty="0">
              <a:solidFill>
                <a:schemeClr val="tx2"/>
              </a:solidFill>
              <a:ea typeface="標楷體" pitchFamily="65" charset="-120"/>
            </a:rPr>
            <a:t>激勵團隊  </a:t>
          </a:r>
        </a:p>
        <a:p>
          <a:pPr marL="171450" lvl="1" indent="-171450" algn="l" defTabSz="800100">
            <a:lnSpc>
              <a:spcPct val="90000"/>
            </a:lnSpc>
            <a:spcBef>
              <a:spcPct val="0"/>
            </a:spcBef>
            <a:spcAft>
              <a:spcPct val="15000"/>
            </a:spcAft>
            <a:buChar char="••"/>
          </a:pPr>
          <a:r>
            <a:rPr lang="zh-TW" altLang="en-US" sz="1800" b="1" kern="1200" dirty="0">
              <a:solidFill>
                <a:schemeClr val="tx2"/>
              </a:solidFill>
              <a:ea typeface="標楷體" pitchFamily="65" charset="-120"/>
            </a:rPr>
            <a:t>錯誤修正</a:t>
          </a:r>
        </a:p>
      </dsp:txBody>
      <dsp:txXfrm>
        <a:off x="506240" y="3741336"/>
        <a:ext cx="1807401" cy="2294067"/>
      </dsp:txXfrm>
    </dsp:sp>
    <dsp:sp modelId="{416121F4-5C2C-4634-AC8B-7821E024ED03}">
      <dsp:nvSpPr>
        <dsp:cNvPr id="0" name=""/>
        <dsp:cNvSpPr/>
      </dsp:nvSpPr>
      <dsp:spPr>
        <a:xfrm>
          <a:off x="4843709" y="-459734"/>
          <a:ext cx="2703743" cy="234338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zh-TW" altLang="en-US" sz="1600" b="1" kern="1200" dirty="0">
              <a:solidFill>
                <a:schemeClr val="tx2"/>
              </a:solidFill>
              <a:ea typeface="標楷體" pitchFamily="65" charset="-120"/>
            </a:rPr>
            <a:t>社會問題分析</a:t>
          </a:r>
          <a:endParaRPr lang="zh-TW" altLang="en-US" sz="1600" b="1" kern="1200" dirty="0"/>
        </a:p>
        <a:p>
          <a:pPr marL="171450" lvl="1" indent="-171450" algn="l" defTabSz="711200">
            <a:lnSpc>
              <a:spcPct val="90000"/>
            </a:lnSpc>
            <a:spcBef>
              <a:spcPct val="0"/>
            </a:spcBef>
            <a:spcAft>
              <a:spcPct val="15000"/>
            </a:spcAft>
            <a:buChar char="••"/>
          </a:pPr>
          <a:r>
            <a:rPr lang="zh-TW" altLang="en-US" sz="1600" b="1" kern="1200" dirty="0">
              <a:solidFill>
                <a:schemeClr val="tx2"/>
              </a:solidFill>
              <a:ea typeface="標楷體" pitchFamily="65" charset="-120"/>
            </a:rPr>
            <a:t>確定案主群</a:t>
          </a:r>
        </a:p>
        <a:p>
          <a:pPr marL="171450" lvl="1" indent="-171450" algn="l" defTabSz="711200">
            <a:lnSpc>
              <a:spcPct val="90000"/>
            </a:lnSpc>
            <a:spcBef>
              <a:spcPct val="0"/>
            </a:spcBef>
            <a:spcAft>
              <a:spcPct val="15000"/>
            </a:spcAft>
            <a:buChar char="••"/>
          </a:pPr>
          <a:r>
            <a:rPr lang="zh-TW" altLang="en-US" sz="1600" b="1" kern="1200" dirty="0">
              <a:solidFill>
                <a:schemeClr val="tx2"/>
              </a:solidFill>
              <a:ea typeface="標楷體" pitchFamily="65" charset="-120"/>
            </a:rPr>
            <a:t>瞭解案主需求</a:t>
          </a:r>
        </a:p>
        <a:p>
          <a:pPr marL="171450" lvl="1" indent="-171450" algn="l" defTabSz="711200">
            <a:lnSpc>
              <a:spcPct val="90000"/>
            </a:lnSpc>
            <a:spcBef>
              <a:spcPct val="0"/>
            </a:spcBef>
            <a:spcAft>
              <a:spcPct val="15000"/>
            </a:spcAft>
            <a:buChar char="••"/>
          </a:pPr>
          <a:r>
            <a:rPr lang="en-US" altLang="zh-TW" sz="1600" b="1" kern="1200" dirty="0">
              <a:solidFill>
                <a:schemeClr val="tx2"/>
              </a:solidFill>
              <a:ea typeface="標楷體" pitchFamily="65" charset="-120"/>
            </a:rPr>
            <a:t>S.W.O.T.</a:t>
          </a:r>
          <a:r>
            <a:rPr lang="zh-TW" altLang="en-US" sz="1600" b="1" kern="1200" dirty="0">
              <a:solidFill>
                <a:schemeClr val="tx2"/>
              </a:solidFill>
              <a:ea typeface="標楷體" pitchFamily="65" charset="-120"/>
            </a:rPr>
            <a:t>分析</a:t>
          </a:r>
        </a:p>
        <a:p>
          <a:pPr marL="171450" lvl="1" indent="-171450" algn="l" defTabSz="711200">
            <a:lnSpc>
              <a:spcPct val="90000"/>
            </a:lnSpc>
            <a:spcBef>
              <a:spcPct val="0"/>
            </a:spcBef>
            <a:spcAft>
              <a:spcPct val="15000"/>
            </a:spcAft>
            <a:buChar char="••"/>
          </a:pPr>
          <a:r>
            <a:rPr lang="zh-TW" altLang="en-US" sz="1600" b="1" kern="1200" dirty="0">
              <a:solidFill>
                <a:schemeClr val="tx2"/>
              </a:solidFill>
              <a:ea typeface="標楷體" pitchFamily="65" charset="-120"/>
            </a:rPr>
            <a:t>標竿分析 </a:t>
          </a:r>
        </a:p>
      </dsp:txBody>
      <dsp:txXfrm>
        <a:off x="5706310" y="-408257"/>
        <a:ext cx="1789666" cy="1654583"/>
      </dsp:txXfrm>
    </dsp:sp>
    <dsp:sp modelId="{FA7CCE3B-7620-4D38-9949-C645D17B3D7F}">
      <dsp:nvSpPr>
        <dsp:cNvPr id="0" name=""/>
        <dsp:cNvSpPr/>
      </dsp:nvSpPr>
      <dsp:spPr>
        <a:xfrm>
          <a:off x="525185" y="-285510"/>
          <a:ext cx="2742662" cy="336840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28600" lvl="1" indent="-228600" algn="l" defTabSz="977900">
            <a:lnSpc>
              <a:spcPct val="90000"/>
            </a:lnSpc>
            <a:spcBef>
              <a:spcPct val="0"/>
            </a:spcBef>
            <a:spcAft>
              <a:spcPct val="15000"/>
            </a:spcAft>
            <a:buChar char="••"/>
          </a:pPr>
          <a:r>
            <a:rPr lang="zh-TW" altLang="en-US" sz="2200" b="1" kern="1200" dirty="0">
              <a:solidFill>
                <a:schemeClr val="tx2"/>
              </a:solidFill>
              <a:ea typeface="標楷體" pitchFamily="65" charset="-120"/>
            </a:rPr>
            <a:t>案主滿意度</a:t>
          </a:r>
          <a:endParaRPr lang="zh-TW" altLang="en-US" sz="2200" b="1" kern="1200" dirty="0"/>
        </a:p>
        <a:p>
          <a:pPr marL="228600" lvl="1" indent="-228600" algn="l" defTabSz="977900">
            <a:lnSpc>
              <a:spcPct val="90000"/>
            </a:lnSpc>
            <a:spcBef>
              <a:spcPct val="0"/>
            </a:spcBef>
            <a:spcAft>
              <a:spcPct val="15000"/>
            </a:spcAft>
            <a:buChar char="••"/>
          </a:pPr>
          <a:r>
            <a:rPr lang="zh-TW" altLang="en-US" sz="2200" b="1" kern="1200" dirty="0">
              <a:solidFill>
                <a:schemeClr val="tx2"/>
              </a:solidFill>
              <a:ea typeface="標楷體" pitchFamily="65" charset="-120"/>
            </a:rPr>
            <a:t>服務輸送體系檢討</a:t>
          </a:r>
        </a:p>
        <a:p>
          <a:pPr marL="228600" lvl="1" indent="-228600" algn="l" defTabSz="977900">
            <a:lnSpc>
              <a:spcPct val="90000"/>
            </a:lnSpc>
            <a:spcBef>
              <a:spcPct val="0"/>
            </a:spcBef>
            <a:spcAft>
              <a:spcPct val="15000"/>
            </a:spcAft>
            <a:buChar char="••"/>
          </a:pPr>
          <a:r>
            <a:rPr lang="zh-TW" altLang="en-US" sz="2200" b="1" kern="1200" dirty="0">
              <a:solidFill>
                <a:schemeClr val="tx2"/>
              </a:solidFill>
              <a:ea typeface="標楷體" pitchFamily="65" charset="-120"/>
            </a:rPr>
            <a:t>績效評估</a:t>
          </a:r>
        </a:p>
        <a:p>
          <a:pPr marL="228600" lvl="1" indent="-228600" algn="l" defTabSz="977900">
            <a:lnSpc>
              <a:spcPct val="90000"/>
            </a:lnSpc>
            <a:spcBef>
              <a:spcPct val="0"/>
            </a:spcBef>
            <a:spcAft>
              <a:spcPct val="15000"/>
            </a:spcAft>
            <a:buChar char="••"/>
          </a:pPr>
          <a:r>
            <a:rPr lang="zh-TW" altLang="en-US" sz="2200" b="1" kern="1200" dirty="0">
              <a:solidFill>
                <a:schemeClr val="tx2"/>
              </a:solidFill>
              <a:ea typeface="標楷體" pitchFamily="65" charset="-120"/>
            </a:rPr>
            <a:t>不斷改善</a:t>
          </a:r>
          <a:endParaRPr lang="zh-TW" altLang="en-US" sz="2200" b="1" kern="1200" dirty="0"/>
        </a:p>
      </dsp:txBody>
      <dsp:txXfrm>
        <a:off x="581416" y="-229279"/>
        <a:ext cx="1807401" cy="2413842"/>
      </dsp:txXfrm>
    </dsp:sp>
    <dsp:sp modelId="{6C62C193-1E59-4211-8546-BEE63EC1AAB7}">
      <dsp:nvSpPr>
        <dsp:cNvPr id="0" name=""/>
        <dsp:cNvSpPr/>
      </dsp:nvSpPr>
      <dsp:spPr>
        <a:xfrm>
          <a:off x="1860967" y="492815"/>
          <a:ext cx="2403993" cy="2403993"/>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zh-TW" altLang="en-US" sz="4200" kern="1200" dirty="0"/>
            <a:t>評估</a:t>
          </a:r>
        </a:p>
      </dsp:txBody>
      <dsp:txXfrm>
        <a:off x="2565080" y="1196928"/>
        <a:ext cx="1699880" cy="1699880"/>
      </dsp:txXfrm>
    </dsp:sp>
    <dsp:sp modelId="{F47E6C62-8377-4894-9AC8-CA9A732E28FD}">
      <dsp:nvSpPr>
        <dsp:cNvPr id="0" name=""/>
        <dsp:cNvSpPr/>
      </dsp:nvSpPr>
      <dsp:spPr>
        <a:xfrm rot="5400000">
          <a:off x="4375999" y="492815"/>
          <a:ext cx="2403993" cy="2403993"/>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zh-TW" altLang="en-US" sz="4200" kern="1200" dirty="0"/>
            <a:t>分析</a:t>
          </a:r>
        </a:p>
      </dsp:txBody>
      <dsp:txXfrm rot="-5400000">
        <a:off x="4375999" y="1196928"/>
        <a:ext cx="1699880" cy="1699880"/>
      </dsp:txXfrm>
    </dsp:sp>
    <dsp:sp modelId="{C22C7D66-B124-4EA4-AB31-5576DF27839A}">
      <dsp:nvSpPr>
        <dsp:cNvPr id="0" name=""/>
        <dsp:cNvSpPr/>
      </dsp:nvSpPr>
      <dsp:spPr>
        <a:xfrm rot="10800000">
          <a:off x="4375999" y="3007847"/>
          <a:ext cx="2403993" cy="2403993"/>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zh-TW" altLang="en-US" sz="4200" kern="1200" dirty="0"/>
            <a:t>計畫</a:t>
          </a:r>
        </a:p>
      </dsp:txBody>
      <dsp:txXfrm rot="10800000">
        <a:off x="4375999" y="3007847"/>
        <a:ext cx="1699880" cy="1699880"/>
      </dsp:txXfrm>
    </dsp:sp>
    <dsp:sp modelId="{EA64DEF4-929F-4633-AF8E-DD45F73FEB7C}">
      <dsp:nvSpPr>
        <dsp:cNvPr id="0" name=""/>
        <dsp:cNvSpPr/>
      </dsp:nvSpPr>
      <dsp:spPr>
        <a:xfrm rot="16200000">
          <a:off x="1860967" y="3007847"/>
          <a:ext cx="2403993" cy="2403993"/>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zh-TW" altLang="en-US" sz="4200" kern="1200" dirty="0"/>
            <a:t>執行</a:t>
          </a:r>
        </a:p>
      </dsp:txBody>
      <dsp:txXfrm rot="5400000">
        <a:off x="2565080" y="3007847"/>
        <a:ext cx="1699880" cy="1699880"/>
      </dsp:txXfrm>
    </dsp:sp>
    <dsp:sp modelId="{18D0A9C5-F2A9-4F8A-BCF9-298DEAE24AB1}">
      <dsp:nvSpPr>
        <dsp:cNvPr id="0" name=""/>
        <dsp:cNvSpPr/>
      </dsp:nvSpPr>
      <dsp:spPr>
        <a:xfrm>
          <a:off x="3905471" y="2452652"/>
          <a:ext cx="830016" cy="721753"/>
        </a:xfrm>
        <a:prstGeom prst="circular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30ECE8-76EB-446E-B7B2-66ABB85481CB}">
      <dsp:nvSpPr>
        <dsp:cNvPr id="0" name=""/>
        <dsp:cNvSpPr/>
      </dsp:nvSpPr>
      <dsp:spPr>
        <a:xfrm rot="10800000">
          <a:off x="3905471" y="2730250"/>
          <a:ext cx="830016" cy="721753"/>
        </a:xfrm>
        <a:prstGeom prst="circular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15F9E-91F0-4F0A-B900-CC955DCB0E06}">
      <dsp:nvSpPr>
        <dsp:cNvPr id="0" name=""/>
        <dsp:cNvSpPr/>
      </dsp:nvSpPr>
      <dsp:spPr>
        <a:xfrm>
          <a:off x="4549783" y="1776283"/>
          <a:ext cx="297606" cy="1303801"/>
        </a:xfrm>
        <a:custGeom>
          <a:avLst/>
          <a:gdLst/>
          <a:ahLst/>
          <a:cxnLst/>
          <a:rect l="0" t="0" r="0" b="0"/>
          <a:pathLst>
            <a:path>
              <a:moveTo>
                <a:pt x="297606" y="0"/>
              </a:moveTo>
              <a:lnTo>
                <a:pt x="297606" y="1303801"/>
              </a:lnTo>
              <a:lnTo>
                <a:pt x="0" y="13038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28C8BC-FCE8-4302-B169-5F0C8D428DFC}">
      <dsp:nvSpPr>
        <dsp:cNvPr id="0" name=""/>
        <dsp:cNvSpPr/>
      </dsp:nvSpPr>
      <dsp:spPr>
        <a:xfrm>
          <a:off x="4847390" y="1776283"/>
          <a:ext cx="3430214" cy="2623644"/>
        </a:xfrm>
        <a:custGeom>
          <a:avLst/>
          <a:gdLst/>
          <a:ahLst/>
          <a:cxnLst/>
          <a:rect l="0" t="0" r="0" b="0"/>
          <a:pathLst>
            <a:path>
              <a:moveTo>
                <a:pt x="0" y="0"/>
              </a:moveTo>
              <a:lnTo>
                <a:pt x="0" y="2326037"/>
              </a:lnTo>
              <a:lnTo>
                <a:pt x="3430214" y="2326037"/>
              </a:lnTo>
              <a:lnTo>
                <a:pt x="3430214" y="262364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90E18E-F793-4688-AA8E-981F8F2C9803}">
      <dsp:nvSpPr>
        <dsp:cNvPr id="0" name=""/>
        <dsp:cNvSpPr/>
      </dsp:nvSpPr>
      <dsp:spPr>
        <a:xfrm>
          <a:off x="4801670" y="1776283"/>
          <a:ext cx="91440" cy="2607602"/>
        </a:xfrm>
        <a:custGeom>
          <a:avLst/>
          <a:gdLst/>
          <a:ahLst/>
          <a:cxnLst/>
          <a:rect l="0" t="0" r="0" b="0"/>
          <a:pathLst>
            <a:path>
              <a:moveTo>
                <a:pt x="45720" y="0"/>
              </a:moveTo>
              <a:lnTo>
                <a:pt x="45720" y="260760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AADA69-1923-4413-9BDA-75D5EC436D88}">
      <dsp:nvSpPr>
        <dsp:cNvPr id="0" name=""/>
        <dsp:cNvSpPr/>
      </dsp:nvSpPr>
      <dsp:spPr>
        <a:xfrm>
          <a:off x="1417826" y="1776283"/>
          <a:ext cx="3429563" cy="2607602"/>
        </a:xfrm>
        <a:custGeom>
          <a:avLst/>
          <a:gdLst/>
          <a:ahLst/>
          <a:cxnLst/>
          <a:rect l="0" t="0" r="0" b="0"/>
          <a:pathLst>
            <a:path>
              <a:moveTo>
                <a:pt x="3429563" y="0"/>
              </a:moveTo>
              <a:lnTo>
                <a:pt x="3429563" y="2309995"/>
              </a:lnTo>
              <a:lnTo>
                <a:pt x="0" y="2309995"/>
              </a:lnTo>
              <a:lnTo>
                <a:pt x="0" y="260760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CFEC88-FC1F-4A78-9601-C1953C777AA9}">
      <dsp:nvSpPr>
        <dsp:cNvPr id="0" name=""/>
        <dsp:cNvSpPr/>
      </dsp:nvSpPr>
      <dsp:spPr>
        <a:xfrm>
          <a:off x="650" y="359108"/>
          <a:ext cx="2834350" cy="141717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TW" sz="1800" kern="1200" dirty="0"/>
            <a:t>CEDAW</a:t>
          </a:r>
        </a:p>
        <a:p>
          <a:pPr lvl="0" algn="ctr" defTabSz="800100">
            <a:lnSpc>
              <a:spcPct val="90000"/>
            </a:lnSpc>
            <a:spcBef>
              <a:spcPct val="0"/>
            </a:spcBef>
            <a:spcAft>
              <a:spcPct val="35000"/>
            </a:spcAft>
          </a:pPr>
          <a:r>
            <a:rPr lang="en-US" altLang="zh-TW" sz="1800" kern="1200" dirty="0"/>
            <a:t>(</a:t>
          </a:r>
          <a:r>
            <a:rPr lang="zh-TW" altLang="en-US" sz="1800" kern="1200" dirty="0"/>
            <a:t>消除歧視、暫行特別措施）</a:t>
          </a:r>
        </a:p>
      </dsp:txBody>
      <dsp:txXfrm>
        <a:off x="650" y="359108"/>
        <a:ext cx="2834350" cy="1417175"/>
      </dsp:txXfrm>
    </dsp:sp>
    <dsp:sp modelId="{C7E17620-ABD3-4637-A8E5-D7DB79F9D18B}">
      <dsp:nvSpPr>
        <dsp:cNvPr id="0" name=""/>
        <dsp:cNvSpPr/>
      </dsp:nvSpPr>
      <dsp:spPr>
        <a:xfrm>
          <a:off x="3430214" y="359108"/>
          <a:ext cx="2834350" cy="141717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a:t>性別平等政策綱領</a:t>
          </a:r>
          <a:endParaRPr lang="en-US" altLang="zh-TW" sz="1800" kern="1200" dirty="0"/>
        </a:p>
        <a:p>
          <a:pPr lvl="0" algn="ctr" defTabSz="800100">
            <a:lnSpc>
              <a:spcPct val="90000"/>
            </a:lnSpc>
            <a:spcBef>
              <a:spcPct val="0"/>
            </a:spcBef>
            <a:spcAft>
              <a:spcPct val="35000"/>
            </a:spcAft>
          </a:pPr>
          <a:r>
            <a:rPr lang="zh-TW" altLang="en-US" sz="1800" kern="1200"/>
            <a:t>政策願景與行動方針</a:t>
          </a:r>
          <a:endParaRPr lang="zh-TW" altLang="en-US" sz="1800" kern="1200" dirty="0"/>
        </a:p>
      </dsp:txBody>
      <dsp:txXfrm>
        <a:off x="3430214" y="359108"/>
        <a:ext cx="2834350" cy="1417175"/>
      </dsp:txXfrm>
    </dsp:sp>
    <dsp:sp modelId="{2A17BBC6-5DA4-46CD-8FD0-7903F79E8D87}">
      <dsp:nvSpPr>
        <dsp:cNvPr id="0" name=""/>
        <dsp:cNvSpPr/>
      </dsp:nvSpPr>
      <dsp:spPr>
        <a:xfrm>
          <a:off x="650" y="4383885"/>
          <a:ext cx="2834350" cy="141717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a:t>政策輸入</a:t>
          </a:r>
          <a:endParaRPr lang="en-US" altLang="zh-TW" sz="1800" kern="1200" dirty="0"/>
        </a:p>
        <a:p>
          <a:pPr lvl="0" algn="ctr" defTabSz="800100">
            <a:lnSpc>
              <a:spcPct val="90000"/>
            </a:lnSpc>
            <a:spcBef>
              <a:spcPct val="0"/>
            </a:spcBef>
            <a:spcAft>
              <a:spcPct val="35000"/>
            </a:spcAft>
          </a:pPr>
          <a:r>
            <a:rPr lang="en-US" altLang="zh-TW" sz="1800" kern="1200" dirty="0"/>
            <a:t>(</a:t>
          </a:r>
          <a:r>
            <a:rPr lang="zh-TW" altLang="en-US" sz="1800" kern="1200" dirty="0"/>
            <a:t>預算、策略、資源）</a:t>
          </a:r>
        </a:p>
      </dsp:txBody>
      <dsp:txXfrm>
        <a:off x="650" y="4383885"/>
        <a:ext cx="2834350" cy="1417175"/>
      </dsp:txXfrm>
    </dsp:sp>
    <dsp:sp modelId="{79932765-38C7-4F30-A50B-644CE2735AC2}">
      <dsp:nvSpPr>
        <dsp:cNvPr id="0" name=""/>
        <dsp:cNvSpPr/>
      </dsp:nvSpPr>
      <dsp:spPr>
        <a:xfrm>
          <a:off x="3430214" y="4383885"/>
          <a:ext cx="2834350" cy="141717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a:t>執行過程</a:t>
          </a:r>
          <a:endParaRPr lang="en-US" altLang="zh-TW" sz="1800" kern="1200" dirty="0"/>
        </a:p>
        <a:p>
          <a:pPr lvl="0" algn="ctr" defTabSz="800100">
            <a:lnSpc>
              <a:spcPct val="90000"/>
            </a:lnSpc>
            <a:spcBef>
              <a:spcPct val="0"/>
            </a:spcBef>
            <a:spcAft>
              <a:spcPct val="35000"/>
            </a:spcAft>
          </a:pPr>
          <a:r>
            <a:rPr lang="en-US" altLang="zh-TW" sz="1800" kern="1200" dirty="0"/>
            <a:t>(</a:t>
          </a:r>
          <a:r>
            <a:rPr lang="zh-TW" altLang="en-US" sz="1800" kern="1200" dirty="0"/>
            <a:t>宣導傳播、友善措施</a:t>
          </a:r>
          <a:r>
            <a:rPr lang="en-US" altLang="zh-TW" sz="1800" kern="1200" dirty="0"/>
            <a:t>)</a:t>
          </a:r>
          <a:endParaRPr lang="zh-TW" altLang="en-US" sz="1800" kern="1200" dirty="0"/>
        </a:p>
      </dsp:txBody>
      <dsp:txXfrm>
        <a:off x="3430214" y="4383885"/>
        <a:ext cx="2834350" cy="1417175"/>
      </dsp:txXfrm>
    </dsp:sp>
    <dsp:sp modelId="{FD4EE93E-2DCC-4A50-BD72-49996523565E}">
      <dsp:nvSpPr>
        <dsp:cNvPr id="0" name=""/>
        <dsp:cNvSpPr/>
      </dsp:nvSpPr>
      <dsp:spPr>
        <a:xfrm>
          <a:off x="6860429" y="4399928"/>
          <a:ext cx="2834350" cy="141717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a:t>效益評估</a:t>
          </a:r>
          <a:endParaRPr lang="en-US" altLang="zh-TW" sz="1800" kern="1200" dirty="0"/>
        </a:p>
        <a:p>
          <a:pPr lvl="0" algn="ctr" defTabSz="800100">
            <a:lnSpc>
              <a:spcPct val="90000"/>
            </a:lnSpc>
            <a:spcBef>
              <a:spcPct val="0"/>
            </a:spcBef>
            <a:spcAft>
              <a:spcPct val="35000"/>
            </a:spcAft>
          </a:pPr>
          <a:r>
            <a:rPr lang="en-US" altLang="zh-TW" sz="1800" kern="1200" dirty="0"/>
            <a:t>(</a:t>
          </a:r>
          <a:r>
            <a:rPr lang="zh-TW" altLang="en-US" sz="1800" kern="1200" dirty="0"/>
            <a:t>法規、機會、</a:t>
          </a:r>
          <a:endParaRPr lang="en-US" altLang="zh-TW" sz="1800" kern="1200" dirty="0"/>
        </a:p>
        <a:p>
          <a:pPr lvl="0" algn="ctr" defTabSz="800100">
            <a:lnSpc>
              <a:spcPct val="90000"/>
            </a:lnSpc>
            <a:spcBef>
              <a:spcPct val="0"/>
            </a:spcBef>
            <a:spcAft>
              <a:spcPct val="35000"/>
            </a:spcAft>
          </a:pPr>
          <a:r>
            <a:rPr lang="zh-TW" altLang="en-US" sz="1800" kern="1200" dirty="0"/>
            <a:t>資源、品質）</a:t>
          </a:r>
        </a:p>
      </dsp:txBody>
      <dsp:txXfrm>
        <a:off x="6860429" y="4399928"/>
        <a:ext cx="2834350" cy="1417175"/>
      </dsp:txXfrm>
    </dsp:sp>
    <dsp:sp modelId="{E1CB7663-00F6-4257-BA5D-9FE516FFCF5F}">
      <dsp:nvSpPr>
        <dsp:cNvPr id="0" name=""/>
        <dsp:cNvSpPr/>
      </dsp:nvSpPr>
      <dsp:spPr>
        <a:xfrm>
          <a:off x="1715432" y="2371496"/>
          <a:ext cx="2834350" cy="141717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a:t>性別目標</a:t>
          </a:r>
        </a:p>
      </dsp:txBody>
      <dsp:txXfrm>
        <a:off x="1715432" y="2371496"/>
        <a:ext cx="2834350" cy="14171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17343-0212-4D27-BCCE-54901BEDC1EA}" type="datetimeFigureOut">
              <a:rPr lang="zh-TW" altLang="en-US" smtClean="0"/>
              <a:pPr/>
              <a:t>2019/5/28</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FD402-8908-4291-9019-08366F5F59B5}" type="slidenum">
              <a:rPr lang="zh-TW" altLang="en-US" smtClean="0"/>
              <a:pPr/>
              <a:t>‹#›</a:t>
            </a:fld>
            <a:endParaRPr lang="zh-TW" altLang="en-US"/>
          </a:p>
        </p:txBody>
      </p:sp>
    </p:spTree>
    <p:extLst>
      <p:ext uri="{BB962C8B-B14F-4D97-AF65-F5344CB8AC3E}">
        <p14:creationId xmlns:p14="http://schemas.microsoft.com/office/powerpoint/2010/main" val="3063442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CFFD402-8908-4291-9019-08366F5F59B5}" type="slidenum">
              <a:rPr lang="zh-TW" altLang="en-US" smtClean="0"/>
              <a:pPr/>
              <a:t>2</a:t>
            </a:fld>
            <a:endParaRPr lang="zh-TW" altLang="en-US"/>
          </a:p>
        </p:txBody>
      </p:sp>
    </p:spTree>
    <p:extLst>
      <p:ext uri="{BB962C8B-B14F-4D97-AF65-F5344CB8AC3E}">
        <p14:creationId xmlns:p14="http://schemas.microsoft.com/office/powerpoint/2010/main" val="121077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a:ln/>
        </p:spPr>
      </p:sp>
      <p:sp>
        <p:nvSpPr>
          <p:cNvPr id="49155" name="備忘稿版面配置區 2"/>
          <p:cNvSpPr>
            <a:spLocks noGrp="1"/>
          </p:cNvSpPr>
          <p:nvPr>
            <p:ph type="body" idx="1"/>
          </p:nvPr>
        </p:nvSpPr>
        <p:spPr>
          <a:noFill/>
          <a:ln/>
        </p:spPr>
        <p:txBody>
          <a:bodyPr/>
          <a:lstStyle/>
          <a:p>
            <a:endParaRPr lang="zh-TW" altLang="en-US"/>
          </a:p>
        </p:txBody>
      </p:sp>
      <p:sp>
        <p:nvSpPr>
          <p:cNvPr id="49156" name="投影片編號版面配置區 3"/>
          <p:cNvSpPr>
            <a:spLocks noGrp="1"/>
          </p:cNvSpPr>
          <p:nvPr>
            <p:ph type="sldNum" sz="quarter" idx="5"/>
          </p:nvPr>
        </p:nvSpPr>
        <p:spPr>
          <a:noFill/>
        </p:spPr>
        <p:txBody>
          <a:bodyPr/>
          <a:lstStyle/>
          <a:p>
            <a:fld id="{D282E0CA-5002-4FB4-9C50-417CD841BFE1}" type="slidenum">
              <a:rPr lang="zh-TW" altLang="en-US" smtClean="0"/>
              <a:pPr/>
              <a:t>3</a:t>
            </a:fld>
            <a:endParaRPr lang="en-US" altLang="zh-TW"/>
          </a:p>
        </p:txBody>
      </p:sp>
    </p:spTree>
    <p:extLst>
      <p:ext uri="{BB962C8B-B14F-4D97-AF65-F5344CB8AC3E}">
        <p14:creationId xmlns:p14="http://schemas.microsoft.com/office/powerpoint/2010/main" val="619386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9180374-BBC5-4BE5-BCDA-E4ED89983B33}" type="slidenum">
              <a:rPr lang="zh-TW" altLang="en-US" smtClean="0"/>
              <a:pPr>
                <a:defRPr/>
              </a:pPr>
              <a:t>7</a:t>
            </a:fld>
            <a:endParaRPr lang="zh-TW" altLang="en-US"/>
          </a:p>
        </p:txBody>
      </p:sp>
    </p:spTree>
    <p:extLst>
      <p:ext uri="{BB962C8B-B14F-4D97-AF65-F5344CB8AC3E}">
        <p14:creationId xmlns:p14="http://schemas.microsoft.com/office/powerpoint/2010/main" val="167733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9180374-BBC5-4BE5-BCDA-E4ED89983B33}" type="slidenum">
              <a:rPr lang="zh-TW" altLang="en-US" smtClean="0"/>
              <a:pPr>
                <a:defRPr/>
              </a:pPr>
              <a:t>13</a:t>
            </a:fld>
            <a:endParaRPr lang="zh-TW" altLang="en-US"/>
          </a:p>
        </p:txBody>
      </p:sp>
    </p:spTree>
    <p:extLst>
      <p:ext uri="{BB962C8B-B14F-4D97-AF65-F5344CB8AC3E}">
        <p14:creationId xmlns:p14="http://schemas.microsoft.com/office/powerpoint/2010/main" val="258354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9180374-BBC5-4BE5-BCDA-E4ED89983B33}" type="slidenum">
              <a:rPr lang="zh-TW" altLang="en-US" smtClean="0"/>
              <a:pPr>
                <a:defRPr/>
              </a:pPr>
              <a:t>20</a:t>
            </a:fld>
            <a:endParaRPr lang="zh-TW" altLang="en-US"/>
          </a:p>
        </p:txBody>
      </p:sp>
    </p:spTree>
    <p:extLst>
      <p:ext uri="{BB962C8B-B14F-4D97-AF65-F5344CB8AC3E}">
        <p14:creationId xmlns:p14="http://schemas.microsoft.com/office/powerpoint/2010/main" val="1884407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6200" y="8686800"/>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55E86FC-2754-49CE-82B1-FEF248D70172}"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23</a:t>
            </a:fld>
            <a:endParaRPr lang="en-US" sz="1200" b="1" i="0" u="none" strike="noStrike" kern="1200" cap="none" spc="0" baseline="0">
              <a:solidFill>
                <a:srgbClr val="000000"/>
              </a:solidFill>
              <a:uFillTx/>
              <a:latin typeface="Times New Roman" pitchFamily="18"/>
              <a:ea typeface="新細明體" pitchFamily="18"/>
            </a:endParaRPr>
          </a:p>
        </p:txBody>
      </p:sp>
      <p:sp>
        <p:nvSpPr>
          <p:cNvPr id="3" name="Rectangle 2"/>
          <p:cNvSpPr>
            <a:spLocks noGrp="1" noRot="1" noChangeAspect="1"/>
          </p:cNvSpPr>
          <p:nvPr>
            <p:ph type="sldImg"/>
          </p:nvPr>
        </p:nvSpPr>
        <p:spPr/>
      </p:sp>
      <p:sp>
        <p:nvSpPr>
          <p:cNvPr id="4" name="Rectangle 3"/>
          <p:cNvSpPr txBox="1">
            <a:spLocks noGrp="1"/>
          </p:cNvSpPr>
          <p:nvPr>
            <p:ph type="body" sz="quarter" idx="1"/>
          </p:nvPr>
        </p:nvSpPr>
        <p:spPr/>
        <p:txBody>
          <a:bodyPr/>
          <a:lstStyle/>
          <a:p>
            <a:endParaRPr lang="zh-TW" altLang="en-US"/>
          </a:p>
        </p:txBody>
      </p:sp>
    </p:spTree>
    <p:extLst>
      <p:ext uri="{BB962C8B-B14F-4D97-AF65-F5344CB8AC3E}">
        <p14:creationId xmlns:p14="http://schemas.microsoft.com/office/powerpoint/2010/main" val="2255759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6200" y="8686800"/>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C61242C-55FE-4D10-A5D3-EE40CE61CFC3}"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24</a:t>
            </a:fld>
            <a:endParaRPr lang="en-US" sz="1200" b="1" i="0" u="none" strike="noStrike" kern="1200" cap="none" spc="0" baseline="0">
              <a:solidFill>
                <a:srgbClr val="000000"/>
              </a:solidFill>
              <a:uFillTx/>
              <a:latin typeface="Times New Roman" pitchFamily="18"/>
              <a:ea typeface="新細明體" pitchFamily="18"/>
            </a:endParaRPr>
          </a:p>
        </p:txBody>
      </p:sp>
      <p:sp>
        <p:nvSpPr>
          <p:cNvPr id="3" name="Rectangle 2"/>
          <p:cNvSpPr>
            <a:spLocks noGrp="1" noRot="1" noChangeAspect="1"/>
          </p:cNvSpPr>
          <p:nvPr>
            <p:ph type="sldImg"/>
          </p:nvPr>
        </p:nvSpPr>
        <p:spPr/>
      </p:sp>
      <p:sp>
        <p:nvSpPr>
          <p:cNvPr id="4" name="Rectangle 3"/>
          <p:cNvSpPr txBox="1">
            <a:spLocks noGrp="1"/>
          </p:cNvSpPr>
          <p:nvPr>
            <p:ph type="body" sz="quarter" idx="1"/>
          </p:nvPr>
        </p:nvSpPr>
        <p:spPr/>
        <p:txBody>
          <a:bodyPr/>
          <a:lstStyle/>
          <a:p>
            <a:endParaRPr lang="zh-TW" altLang="en-US"/>
          </a:p>
        </p:txBody>
      </p:sp>
    </p:spTree>
    <p:extLst>
      <p:ext uri="{BB962C8B-B14F-4D97-AF65-F5344CB8AC3E}">
        <p14:creationId xmlns:p14="http://schemas.microsoft.com/office/powerpoint/2010/main" val="244196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9180374-BBC5-4BE5-BCDA-E4ED89983B33}" type="slidenum">
              <a:rPr lang="zh-TW" altLang="en-US" smtClean="0"/>
              <a:pPr>
                <a:defRPr/>
              </a:pPr>
              <a:t>25</a:t>
            </a:fld>
            <a:endParaRPr lang="zh-TW" altLang="en-US"/>
          </a:p>
        </p:txBody>
      </p:sp>
    </p:spTree>
    <p:extLst>
      <p:ext uri="{BB962C8B-B14F-4D97-AF65-F5344CB8AC3E}">
        <p14:creationId xmlns:p14="http://schemas.microsoft.com/office/powerpoint/2010/main" val="1816610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9180374-BBC5-4BE5-BCDA-E4ED89983B33}" type="slidenum">
              <a:rPr lang="zh-TW" altLang="en-US" smtClean="0"/>
              <a:pPr>
                <a:defRPr/>
              </a:pPr>
              <a:t>26</a:t>
            </a:fld>
            <a:endParaRPr lang="zh-TW" altLang="en-US"/>
          </a:p>
        </p:txBody>
      </p:sp>
    </p:spTree>
    <p:extLst>
      <p:ext uri="{BB962C8B-B14F-4D97-AF65-F5344CB8AC3E}">
        <p14:creationId xmlns:p14="http://schemas.microsoft.com/office/powerpoint/2010/main" val="31712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5FA2C3D8-1AE4-4A49-857F-3CCD0CAC1343}" type="datetime1">
              <a:rPr lang="en-US" altLang="zh-TW"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60761801-20D1-4B25-B91E-4E2079174DD7}" type="datetime1">
              <a:rPr lang="en-US" altLang="zh-TW"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67DF98A-77AC-4870-8D91-2E7104EEA3E2}" type="datetime1">
              <a:rPr lang="en-US" altLang="zh-TW"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24DD8EA3-F5C5-4D8C-9B6E-5CF74E2E9C6B}" type="datetime1">
              <a:rPr lang="en-US" altLang="zh-TW"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8D048A76-76B6-424B-9CD3-275CF12A1616}" type="datetime1">
              <a:rPr lang="en-US" altLang="zh-TW"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76D61A92-4AFA-4954-8C05-470647D5568D}" type="datetime1">
              <a:rPr lang="en-US" altLang="zh-TW"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2804C3F-B535-43F3-B973-656D64BF140C}" type="datetime1">
              <a:rPr lang="en-US" altLang="zh-TW"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C8C2EBB-A078-4610-B037-B91B1BC74D25}" type="datetime1">
              <a:rPr lang="en-US" altLang="zh-TW"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914400" y="609600"/>
            <a:ext cx="103632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914400" y="1981200"/>
            <a:ext cx="10363200" cy="4114800"/>
          </a:xfrm>
        </p:spPr>
        <p:txBody>
          <a:bodyPr/>
          <a:lstStyle/>
          <a:p>
            <a:endParaRPr lang="zh-TW" altLang="en-US"/>
          </a:p>
        </p:txBody>
      </p:sp>
      <p:sp>
        <p:nvSpPr>
          <p:cNvPr id="4" name="日期版面配置區 3"/>
          <p:cNvSpPr>
            <a:spLocks noGrp="1"/>
          </p:cNvSpPr>
          <p:nvPr>
            <p:ph type="dt" sz="half" idx="10"/>
          </p:nvPr>
        </p:nvSpPr>
        <p:spPr>
          <a:xfrm>
            <a:off x="914400" y="6248400"/>
            <a:ext cx="2540000" cy="457200"/>
          </a:xfrm>
        </p:spPr>
        <p:txBody>
          <a:bodyPr/>
          <a:lstStyle>
            <a:lvl1pPr>
              <a:defRPr/>
            </a:lvl1pPr>
          </a:lstStyle>
          <a:p>
            <a:endParaRPr lang="en-US" altLang="zh-TW"/>
          </a:p>
        </p:txBody>
      </p:sp>
      <p:sp>
        <p:nvSpPr>
          <p:cNvPr id="5" name="頁尾版面配置區 4"/>
          <p:cNvSpPr>
            <a:spLocks noGrp="1"/>
          </p:cNvSpPr>
          <p:nvPr>
            <p:ph type="ftr" sz="quarter" idx="11"/>
          </p:nvPr>
        </p:nvSpPr>
        <p:spPr>
          <a:xfrm>
            <a:off x="4165600" y="6248400"/>
            <a:ext cx="3860800" cy="45720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8737600" y="6248400"/>
            <a:ext cx="2540000" cy="457200"/>
          </a:xfrm>
        </p:spPr>
        <p:txBody>
          <a:bodyPr/>
          <a:lstStyle>
            <a:lvl1pPr>
              <a:defRPr/>
            </a:lvl1pPr>
          </a:lstStyle>
          <a:p>
            <a:fld id="{5496D3CD-8025-4935-9020-98123E7B3D01}" type="slidenum">
              <a:rPr lang="en-US" altLang="zh-TW"/>
              <a:pPr/>
              <a:t>‹#›</a:t>
            </a:fld>
            <a:endParaRPr lang="en-US" altLang="zh-TW"/>
          </a:p>
        </p:txBody>
      </p:sp>
    </p:spTree>
    <p:extLst>
      <p:ext uri="{BB962C8B-B14F-4D97-AF65-F5344CB8AC3E}">
        <p14:creationId xmlns:p14="http://schemas.microsoft.com/office/powerpoint/2010/main" val="396841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D8518CF-6810-4AF9-8C1A-F1BE75565A83}" type="datetime1">
              <a:rPr lang="en-US" altLang="zh-TW"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AF8D18C2-0066-4886-ABEC-E8B97FB90FE1}" type="datetime1">
              <a:rPr lang="en-US" altLang="zh-TW"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06B4D322-9E39-4E80-BFAF-52E7558BF2AC}" type="datetime1">
              <a:rPr lang="en-US" altLang="zh-TW"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458C6D2-EF43-40DC-B9CA-4219A63EA751}" type="datetime1">
              <a:rPr lang="en-US" altLang="zh-TW" smtClean="0"/>
              <a:pPr/>
              <a:t>5/28/2019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01F41E42-3267-4F26-AF1E-E4C671F7BE70}" type="datetime1">
              <a:rPr lang="en-US" altLang="zh-TW" smtClean="0"/>
              <a:pPr/>
              <a:t>5/28/2019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13106-12CB-4D59-B70D-B1A110983C3F}" type="datetime1">
              <a:rPr lang="en-US" altLang="zh-TW" smtClean="0"/>
              <a:pPr/>
              <a:t>5/28/2019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D6DF260A-E536-4A63-AEAA-D9930E8E67C6}" type="datetime1">
              <a:rPr lang="en-US" altLang="zh-TW"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76008003-3B72-4450-95CA-9AF4C6EFCA2F}" type="datetime1">
              <a:rPr lang="en-US" altLang="zh-TW"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1D5AD34-82DB-4328-AD33-A276EE42C3BA}" type="datetime1">
              <a:rPr lang="en-US" altLang="zh-TW" smtClean="0"/>
              <a:pPr/>
              <a:t>5/28/2019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gbas.gov.tw/ct_view.asp?xItem=34910&amp;ctNode=6008" TargetMode="External"/><Relationship Id="rId2" Type="http://schemas.openxmlformats.org/officeDocument/2006/relationships/hyperlink" Target="http://www.taichung.gov.tw/lp.asp?CtNode=7423&amp;CtUnit=1134&amp;BaseDSD=7&amp;mp=10005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www.taiwanwomencenter.org.tw/"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hyperlink" Target="http://www.gender.ey.gov.tw/Multimedia" TargetMode="Externa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https://www.gender.ey.gov.tw/research/" TargetMode="Externa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hyperlink" Target="http://www.gender.ey.gov.tw/gecdb/" TargetMode="Externa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3.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hyperlink" Target="http://www.gender.ey.gov.tw/locality/default.aspx" TargetMode="Externa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7.xml.rels><?xml version="1.0" encoding="UTF-8" standalone="yes"?>
<Relationships xmlns="http://schemas.openxmlformats.org/package/2006/relationships"><Relationship Id="rId3" Type="http://schemas.openxmlformats.org/officeDocument/2006/relationships/hyperlink" Target="http://www.gender.ey.gov.tw/GecDBGIA/Impact_GIA_PlanDB.aspx"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534349" y="987552"/>
            <a:ext cx="8915399" cy="2262781"/>
          </a:xfrm>
        </p:spPr>
        <p:txBody>
          <a:bodyPr>
            <a:normAutofit/>
          </a:bodyPr>
          <a:lstStyle/>
          <a:p>
            <a:r>
              <a:rPr lang="zh-TW" altLang="zh-TW" dirty="0"/>
              <a:t>性別影響評估</a:t>
            </a:r>
            <a:r>
              <a:rPr lang="en-US" altLang="zh-TW" dirty="0"/>
              <a:t/>
            </a:r>
            <a:br>
              <a:rPr lang="en-US" altLang="zh-TW" dirty="0"/>
            </a:br>
            <a:endParaRPr lang="zh-TW" altLang="en-US" dirty="0"/>
          </a:p>
        </p:txBody>
      </p:sp>
      <p:sp>
        <p:nvSpPr>
          <p:cNvPr id="3" name="副標題 2"/>
          <p:cNvSpPr>
            <a:spLocks noGrp="1"/>
          </p:cNvSpPr>
          <p:nvPr>
            <p:ph type="subTitle" idx="1"/>
          </p:nvPr>
        </p:nvSpPr>
        <p:spPr>
          <a:xfrm>
            <a:off x="2689797" y="3959353"/>
            <a:ext cx="8915399" cy="1487110"/>
          </a:xfrm>
        </p:spPr>
        <p:txBody>
          <a:bodyPr>
            <a:normAutofit fontScale="85000" lnSpcReduction="20000"/>
          </a:bodyPr>
          <a:lstStyle/>
          <a:p>
            <a:pPr>
              <a:defRPr/>
            </a:pPr>
            <a:r>
              <a:rPr lang="zh-TW" altLang="en-US" sz="3600" dirty="0">
                <a:solidFill>
                  <a:srgbClr val="7030A0"/>
                </a:solidFill>
              </a:rPr>
              <a:t>許雅惠</a:t>
            </a:r>
          </a:p>
          <a:p>
            <a:pPr>
              <a:defRPr/>
            </a:pPr>
            <a:r>
              <a:rPr lang="zh-TW" altLang="en-US" sz="3300" dirty="0"/>
              <a:t>國立暨南國際大學社會政策與社會工作學系副教授</a:t>
            </a:r>
          </a:p>
          <a:p>
            <a:pPr>
              <a:defRPr/>
            </a:pPr>
            <a:r>
              <a:rPr lang="en-US" altLang="zh-TW" sz="3300" dirty="0"/>
              <a:t>yhds @ncnu.edu.tw</a:t>
            </a:r>
          </a:p>
          <a:p>
            <a:endParaRPr lang="zh-TW" altLang="en-US"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182432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0"/>
          <p:cNvSpPr txBox="1">
            <a:spLocks noGrp="1" noChangeArrowheads="1"/>
          </p:cNvSpPr>
          <p:nvPr>
            <p:ph type="title"/>
          </p:nvPr>
        </p:nvSpPr>
        <p:spPr bwMode="auto">
          <a:xfrm>
            <a:off x="1956679" y="217661"/>
            <a:ext cx="8229600" cy="769441"/>
          </a:xfrm>
          <a:prstGeom prst="rect">
            <a:avLst/>
          </a:prstGeom>
          <a:noFill/>
          <a:ln w="12700" cap="sq">
            <a:noFill/>
            <a:miter lim="800000"/>
            <a:headEnd type="none" w="sm" len="sm"/>
            <a:tailEnd type="none" w="sm" len="sm"/>
          </a:ln>
        </p:spPr>
        <p:txBody>
          <a:bodyPr wrap="square">
            <a:spAutoFit/>
          </a:bodyPr>
          <a:lstStyle/>
          <a:p>
            <a:pPr algn="ctr" eaLnBrk="0" hangingPunct="0">
              <a:spcBef>
                <a:spcPct val="50000"/>
              </a:spcBef>
            </a:pPr>
            <a:r>
              <a:rPr lang="zh-TW" altLang="en-US" sz="4400" b="1" dirty="0">
                <a:solidFill>
                  <a:srgbClr val="C00000"/>
                </a:solidFill>
                <a:latin typeface="Arial Narrow" pitchFamily="34" charset="0"/>
                <a:ea typeface="標楷體" pitchFamily="65" charset="-120"/>
              </a:rPr>
              <a:t>性別主流化六大工具</a:t>
            </a:r>
            <a:r>
              <a:rPr lang="en-US" altLang="zh-TW" sz="4400" b="1" dirty="0">
                <a:solidFill>
                  <a:srgbClr val="C00000"/>
                </a:solidFill>
                <a:latin typeface="Arial Narrow" pitchFamily="34" charset="0"/>
                <a:ea typeface="標楷體" pitchFamily="65" charset="-120"/>
              </a:rPr>
              <a:t>2</a:t>
            </a:r>
            <a:endParaRPr lang="zh-TW" altLang="en-US" sz="4400" b="1" dirty="0">
              <a:solidFill>
                <a:srgbClr val="C00000"/>
              </a:solidFill>
              <a:latin typeface="Arial Narrow" pitchFamily="34" charset="0"/>
              <a:ea typeface="標楷體" pitchFamily="65" charset="-120"/>
            </a:endParaRPr>
          </a:p>
        </p:txBody>
      </p:sp>
      <p:sp>
        <p:nvSpPr>
          <p:cNvPr id="9" name="矩形 8"/>
          <p:cNvSpPr/>
          <p:nvPr/>
        </p:nvSpPr>
        <p:spPr bwMode="auto">
          <a:xfrm>
            <a:off x="2059857" y="1754013"/>
            <a:ext cx="8126423" cy="1152298"/>
          </a:xfrm>
          <a:prstGeom prst="rect">
            <a:avLst/>
          </a:prstGeom>
          <a:solidFill>
            <a:schemeClr val="bg1"/>
          </a:solidFill>
          <a:ln w="9525">
            <a:solidFill>
              <a:srgbClr val="7D5EAA"/>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135731" lvl="1" indent="-135731">
              <a:buFont typeface="Arial" pitchFamily="34" charset="0"/>
              <a:buChar char="•"/>
              <a:defRPr/>
            </a:pPr>
            <a:endParaRPr lang="en-US" altLang="zh-TW" b="1" dirty="0">
              <a:solidFill>
                <a:schemeClr val="tx1"/>
              </a:solidFill>
              <a:latin typeface="微軟正黑體" pitchFamily="34" charset="-120"/>
              <a:ea typeface="微軟正黑體" pitchFamily="34" charset="-120"/>
            </a:endParaRPr>
          </a:p>
          <a:p>
            <a:pPr marL="135731" lvl="1" indent="-135731">
              <a:buFont typeface="Arial" pitchFamily="34" charset="0"/>
              <a:buChar char="•"/>
              <a:defRPr/>
            </a:pPr>
            <a:r>
              <a:rPr lang="zh-TW" altLang="en-US" sz="2000" b="1" dirty="0">
                <a:solidFill>
                  <a:schemeClr val="tx1"/>
                </a:solidFill>
                <a:latin typeface="標楷體" panose="03000509000000000000" pitchFamily="65" charset="-120"/>
                <a:ea typeface="標楷體" panose="03000509000000000000" pitchFamily="65" charset="-120"/>
              </a:rPr>
              <a:t>提昇</a:t>
            </a:r>
            <a:r>
              <a:rPr lang="zh-TW" altLang="en-US" sz="2000" b="1" dirty="0">
                <a:solidFill>
                  <a:srgbClr val="FF0000"/>
                </a:solidFill>
                <a:latin typeface="標楷體" panose="03000509000000000000" pitchFamily="65" charset="-120"/>
                <a:ea typeface="標楷體" panose="03000509000000000000" pitchFamily="65" charset="-120"/>
              </a:rPr>
              <a:t>性別意識與敏感度</a:t>
            </a:r>
            <a:r>
              <a:rPr lang="zh-TW" altLang="en-US" sz="2000" b="1" dirty="0">
                <a:solidFill>
                  <a:schemeClr val="tx1"/>
                </a:solidFill>
                <a:latin typeface="標楷體" panose="03000509000000000000" pitchFamily="65" charset="-120"/>
                <a:ea typeface="標楷體" panose="03000509000000000000" pitchFamily="65" charset="-120"/>
              </a:rPr>
              <a:t>，使個人在生活與工作領域上能具性別平等的實踐能力</a:t>
            </a:r>
            <a:endParaRPr lang="zh-TW" altLang="en-US" sz="2000" b="1" dirty="0">
              <a:solidFill>
                <a:schemeClr val="tx1"/>
              </a:solidFill>
              <a:latin typeface="微軟正黑體" pitchFamily="34" charset="-120"/>
              <a:ea typeface="微軟正黑體" pitchFamily="34" charset="-120"/>
            </a:endParaRPr>
          </a:p>
        </p:txBody>
      </p:sp>
      <p:sp>
        <p:nvSpPr>
          <p:cNvPr id="11" name="圓角矩形 10"/>
          <p:cNvSpPr/>
          <p:nvPr/>
        </p:nvSpPr>
        <p:spPr bwMode="auto">
          <a:xfrm>
            <a:off x="2183773" y="1203944"/>
            <a:ext cx="2448272" cy="875009"/>
          </a:xfrm>
          <a:prstGeom prst="roundRect">
            <a:avLst/>
          </a:prstGeom>
          <a:solidFill>
            <a:srgbClr val="C8BBDB"/>
          </a:solidFill>
          <a:ln w="9525">
            <a:solidFill>
              <a:srgbClr val="7D5EAA"/>
            </a:solidFill>
          </a:ln>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defRPr/>
            </a:pPr>
            <a:r>
              <a:rPr lang="zh-TW" altLang="en-US" b="1" dirty="0">
                <a:solidFill>
                  <a:schemeClr val="tx1"/>
                </a:solidFill>
                <a:latin typeface="微軟正黑體" pitchFamily="34" charset="-120"/>
                <a:ea typeface="微軟正黑體" pitchFamily="34" charset="-120"/>
              </a:rPr>
              <a:t>性別意識培力</a:t>
            </a:r>
          </a:p>
        </p:txBody>
      </p:sp>
      <p:sp>
        <p:nvSpPr>
          <p:cNvPr id="13" name="矩形 12"/>
          <p:cNvSpPr/>
          <p:nvPr/>
        </p:nvSpPr>
        <p:spPr bwMode="auto">
          <a:xfrm>
            <a:off x="2056039" y="3286621"/>
            <a:ext cx="8352791" cy="1004841"/>
          </a:xfrm>
          <a:prstGeom prst="rect">
            <a:avLst/>
          </a:prstGeom>
          <a:solidFill>
            <a:schemeClr val="bg1"/>
          </a:solidFill>
          <a:ln w="952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135731" lvl="1" indent="-135731">
              <a:buFont typeface="Arial" pitchFamily="34" charset="0"/>
              <a:buChar char="•"/>
              <a:defRPr/>
            </a:pPr>
            <a:r>
              <a:rPr lang="zh-TW" altLang="en-US" b="1" dirty="0">
                <a:solidFill>
                  <a:srgbClr val="FF0000"/>
                </a:solidFill>
                <a:latin typeface="標楷體" panose="03000509000000000000" pitchFamily="65" charset="-120"/>
                <a:ea typeface="標楷體" panose="03000509000000000000" pitchFamily="65" charset="-120"/>
              </a:rPr>
              <a:t>透過區分性別的統計資料，瞭解不同性別者的社會處境</a:t>
            </a:r>
            <a:r>
              <a:rPr lang="zh-TW" altLang="en-US" b="1" dirty="0">
                <a:solidFill>
                  <a:schemeClr val="tx1"/>
                </a:solidFill>
                <a:latin typeface="標楷體" panose="03000509000000000000" pitchFamily="65" charset="-120"/>
                <a:ea typeface="標楷體" panose="03000509000000000000" pitchFamily="65" charset="-120"/>
              </a:rPr>
              <a:t>。</a:t>
            </a:r>
          </a:p>
        </p:txBody>
      </p:sp>
      <p:sp>
        <p:nvSpPr>
          <p:cNvPr id="14" name="圓角矩形 13"/>
          <p:cNvSpPr/>
          <p:nvPr/>
        </p:nvSpPr>
        <p:spPr bwMode="auto">
          <a:xfrm>
            <a:off x="2183773" y="2946271"/>
            <a:ext cx="1800200" cy="680698"/>
          </a:xfrm>
          <a:prstGeom prst="roundRect">
            <a:avLst/>
          </a:prstGeom>
          <a:solidFill>
            <a:srgbClr val="C8BBDB"/>
          </a:solidFill>
          <a:ln w="9525">
            <a:solidFill>
              <a:srgbClr val="7D5EAA"/>
            </a:solidFill>
          </a:ln>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defRPr/>
            </a:pPr>
            <a:r>
              <a:rPr lang="zh-TW" altLang="en-US" b="1" dirty="0">
                <a:solidFill>
                  <a:schemeClr val="tx1"/>
                </a:solidFill>
                <a:latin typeface="微軟正黑體" pitchFamily="34" charset="-120"/>
                <a:ea typeface="微軟正黑體" pitchFamily="34" charset="-120"/>
              </a:rPr>
              <a:t>性別統計</a:t>
            </a:r>
          </a:p>
        </p:txBody>
      </p:sp>
      <p:sp>
        <p:nvSpPr>
          <p:cNvPr id="15" name="矩形 14"/>
          <p:cNvSpPr/>
          <p:nvPr/>
        </p:nvSpPr>
        <p:spPr bwMode="auto">
          <a:xfrm>
            <a:off x="2056039" y="4962074"/>
            <a:ext cx="8352791" cy="1563271"/>
          </a:xfrm>
          <a:prstGeom prst="rect">
            <a:avLst/>
          </a:prstGeom>
          <a:solidFill>
            <a:schemeClr val="bg1"/>
          </a:solidFill>
          <a:ln w="952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135731" lvl="1" indent="-135731">
              <a:buFont typeface="Arial" pitchFamily="34" charset="0"/>
              <a:buChar char="•"/>
              <a:defRPr/>
            </a:pPr>
            <a:r>
              <a:rPr lang="zh-TW" altLang="en-US" sz="2000" b="1" dirty="0">
                <a:solidFill>
                  <a:schemeClr val="tx1"/>
                </a:solidFill>
                <a:latin typeface="標楷體" panose="03000509000000000000" pitchFamily="65" charset="-120"/>
                <a:ea typeface="標楷體" panose="03000509000000000000" pitchFamily="65" charset="-120"/>
              </a:rPr>
              <a:t>以性別統計資料所呈現的兩性地位、狀態、角色、責任差異，及使用與支配資源的情況做為基礎，進一步運用質化與量化研究方式，從性別的觀點來分析造成性別不平等的背後原因。</a:t>
            </a:r>
          </a:p>
        </p:txBody>
      </p:sp>
      <p:sp>
        <p:nvSpPr>
          <p:cNvPr id="16" name="圓角矩形 15"/>
          <p:cNvSpPr/>
          <p:nvPr/>
        </p:nvSpPr>
        <p:spPr bwMode="auto">
          <a:xfrm>
            <a:off x="2191032" y="4725144"/>
            <a:ext cx="1800200" cy="680698"/>
          </a:xfrm>
          <a:prstGeom prst="roundRect">
            <a:avLst/>
          </a:prstGeom>
          <a:solidFill>
            <a:srgbClr val="C8BBDB"/>
          </a:solidFill>
          <a:ln w="9525">
            <a:solidFill>
              <a:srgbClr val="7D5EAA"/>
            </a:solidFill>
          </a:ln>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defRPr/>
            </a:pPr>
            <a:r>
              <a:rPr lang="zh-TW" altLang="en-US" b="1" dirty="0">
                <a:solidFill>
                  <a:schemeClr val="tx1"/>
                </a:solidFill>
                <a:latin typeface="微軟正黑體" pitchFamily="34" charset="-120"/>
                <a:ea typeface="微軟正黑體" pitchFamily="34" charset="-120"/>
              </a:rPr>
              <a:t>性別分析</a:t>
            </a:r>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524852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DEB7B9AE-2396-4EA5-82AC-6F53225F46B8}"/>
              </a:ext>
            </a:extLst>
          </p:cNvPr>
          <p:cNvSpPr>
            <a:spLocks noGrp="1"/>
          </p:cNvSpPr>
          <p:nvPr>
            <p:ph type="sldNum" sz="quarter" idx="12"/>
          </p:nvPr>
        </p:nvSpPr>
        <p:spPr/>
        <p:txBody>
          <a:bodyPr/>
          <a:lstStyle/>
          <a:p>
            <a:fld id="{D57F1E4F-1CFF-5643-939E-217C01CDF565}" type="slidenum">
              <a:rPr lang="en-US" smtClean="0"/>
              <a:pPr/>
              <a:t>11</a:t>
            </a:fld>
            <a:endParaRPr lang="en-US" dirty="0"/>
          </a:p>
        </p:txBody>
      </p:sp>
      <p:graphicFrame>
        <p:nvGraphicFramePr>
          <p:cNvPr id="3" name="資料庫圖表 2">
            <a:extLst>
              <a:ext uri="{FF2B5EF4-FFF2-40B4-BE49-F238E27FC236}">
                <a16:creationId xmlns:a16="http://schemas.microsoft.com/office/drawing/2014/main" xmlns="" id="{58F59F80-4293-422A-8A70-3359349DD911}"/>
              </a:ext>
            </a:extLst>
          </p:cNvPr>
          <p:cNvGraphicFramePr/>
          <p:nvPr>
            <p:extLst>
              <p:ext uri="{D42A27DB-BD31-4B8C-83A1-F6EECF244321}">
                <p14:modId xmlns:p14="http://schemas.microsoft.com/office/powerpoint/2010/main" val="3439544232"/>
              </p:ext>
            </p:extLst>
          </p:nvPr>
        </p:nvGraphicFramePr>
        <p:xfrm>
          <a:off x="2031999" y="481263"/>
          <a:ext cx="9694780" cy="6160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直線接點 4">
            <a:extLst>
              <a:ext uri="{FF2B5EF4-FFF2-40B4-BE49-F238E27FC236}">
                <a16:creationId xmlns:a16="http://schemas.microsoft.com/office/drawing/2014/main" xmlns="" id="{B824EB93-C140-421B-B982-5B77733B85CC}"/>
              </a:ext>
            </a:extLst>
          </p:cNvPr>
          <p:cNvCxnSpPr/>
          <p:nvPr/>
        </p:nvCxnSpPr>
        <p:spPr>
          <a:xfrm>
            <a:off x="4780547" y="1732547"/>
            <a:ext cx="60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618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2644177" y="446294"/>
            <a:ext cx="7332507" cy="963195"/>
          </a:xfrm>
        </p:spPr>
        <p:txBody>
          <a:bodyPr>
            <a:normAutofit/>
          </a:bodyPr>
          <a:lstStyle/>
          <a:p>
            <a:pPr>
              <a:defRPr/>
            </a:pPr>
            <a:r>
              <a:rPr lang="zh-TW" altLang="en-US" dirty="0"/>
              <a:t>具</a:t>
            </a:r>
            <a:r>
              <a:rPr lang="zh-TW" altLang="en-US">
                <a:solidFill>
                  <a:srgbClr val="FF0000"/>
                </a:solidFill>
              </a:rPr>
              <a:t>性別觀點</a:t>
            </a:r>
            <a:r>
              <a:rPr lang="zh-TW" altLang="en-US"/>
              <a:t>的</a:t>
            </a:r>
            <a:r>
              <a:rPr lang="zh-TW" altLang="en-US" dirty="0"/>
              <a:t>方案設計</a:t>
            </a:r>
          </a:p>
        </p:txBody>
      </p:sp>
      <p:sp>
        <p:nvSpPr>
          <p:cNvPr id="54276" name="Rectangle 4"/>
          <p:cNvSpPr>
            <a:spLocks noChangeArrowheads="1"/>
          </p:cNvSpPr>
          <p:nvPr/>
        </p:nvSpPr>
        <p:spPr bwMode="auto">
          <a:xfrm>
            <a:off x="1847850" y="3933826"/>
            <a:ext cx="1295400" cy="1731963"/>
          </a:xfrm>
          <a:prstGeom prst="rect">
            <a:avLst/>
          </a:prstGeom>
          <a:gradFill rotWithShape="0">
            <a:gsLst>
              <a:gs pos="0">
                <a:srgbClr val="4A5D5D"/>
              </a:gs>
              <a:gs pos="50000">
                <a:srgbClr val="CCFFFF"/>
              </a:gs>
              <a:gs pos="100000">
                <a:srgbClr val="4A5D5D"/>
              </a:gs>
            </a:gsLst>
            <a:lin ang="5400000" scaled="1"/>
          </a:gradFill>
          <a:ln w="12700">
            <a:solidFill>
              <a:schemeClr val="tx1"/>
            </a:solidFill>
            <a:miter lim="800000"/>
            <a:headEnd/>
            <a:tailEnd/>
          </a:ln>
        </p:spPr>
        <p:txBody>
          <a:bodyPr/>
          <a:lstStyle/>
          <a:p>
            <a:pPr marL="342900" indent="-342900" algn="ctr"/>
            <a:r>
              <a:rPr lang="zh-TW" altLang="en-US" sz="2000" b="1">
                <a:latin typeface="Lucida Sans Unicode" pitchFamily="34" charset="0"/>
                <a:ea typeface="微軟正黑體" pitchFamily="34" charset="-120"/>
              </a:rPr>
              <a:t>問題</a:t>
            </a:r>
          </a:p>
          <a:p>
            <a:pPr marL="342900" indent="-342900" algn="ctr"/>
            <a:r>
              <a:rPr lang="zh-TW" altLang="en-US" sz="2000" b="1">
                <a:latin typeface="Lucida Sans Unicode" pitchFamily="34" charset="0"/>
                <a:ea typeface="微軟正黑體" pitchFamily="34" charset="-120"/>
              </a:rPr>
              <a:t>界定</a:t>
            </a:r>
          </a:p>
          <a:p>
            <a:pPr marL="342900" indent="-342900" algn="ctr"/>
            <a:r>
              <a:rPr lang="zh-TW" altLang="en-US" sz="2000" b="1">
                <a:latin typeface="Lucida Sans Unicode" pitchFamily="34" charset="0"/>
                <a:ea typeface="微軟正黑體" pitchFamily="34" charset="-120"/>
              </a:rPr>
              <a:t>與</a:t>
            </a:r>
          </a:p>
          <a:p>
            <a:pPr marL="342900" indent="-342900" algn="ctr"/>
            <a:r>
              <a:rPr lang="zh-TW" altLang="en-US" sz="2000" b="1">
                <a:latin typeface="Lucida Sans Unicode" pitchFamily="34" charset="0"/>
                <a:ea typeface="微軟正黑體" pitchFamily="34" charset="-120"/>
              </a:rPr>
              <a:t>需求</a:t>
            </a:r>
          </a:p>
          <a:p>
            <a:pPr marL="342900" indent="-342900" algn="ctr"/>
            <a:r>
              <a:rPr lang="zh-TW" altLang="en-US" sz="2000" b="1">
                <a:latin typeface="Lucida Sans Unicode" pitchFamily="34" charset="0"/>
                <a:ea typeface="微軟正黑體" pitchFamily="34" charset="-120"/>
              </a:rPr>
              <a:t>評估</a:t>
            </a:r>
          </a:p>
        </p:txBody>
      </p:sp>
      <p:sp>
        <p:nvSpPr>
          <p:cNvPr id="54277" name="Rectangle 5"/>
          <p:cNvSpPr>
            <a:spLocks noChangeArrowheads="1"/>
          </p:cNvSpPr>
          <p:nvPr/>
        </p:nvSpPr>
        <p:spPr bwMode="auto">
          <a:xfrm>
            <a:off x="3648075" y="4005263"/>
            <a:ext cx="1081088" cy="1752600"/>
          </a:xfrm>
          <a:prstGeom prst="rect">
            <a:avLst/>
          </a:prstGeom>
          <a:gradFill rotWithShape="0">
            <a:gsLst>
              <a:gs pos="0">
                <a:srgbClr val="5D7474"/>
              </a:gs>
              <a:gs pos="50000">
                <a:srgbClr val="CCFFFF"/>
              </a:gs>
              <a:gs pos="100000">
                <a:srgbClr val="5D7474"/>
              </a:gs>
            </a:gsLst>
            <a:lin ang="5400000" scaled="1"/>
          </a:gradFill>
          <a:ln w="12700">
            <a:solidFill>
              <a:schemeClr val="tx1"/>
            </a:solidFill>
            <a:miter lim="800000"/>
            <a:headEnd/>
            <a:tailEnd/>
          </a:ln>
        </p:spPr>
        <p:txBody>
          <a:bodyPr wrap="none" anchor="ctr"/>
          <a:lstStyle/>
          <a:p>
            <a:pPr algn="ctr"/>
            <a:r>
              <a:rPr lang="zh-TW" altLang="en-US" sz="2000" b="1">
                <a:latin typeface="Times New Roman" pitchFamily="18" charset="0"/>
                <a:ea typeface="微軟正黑體" pitchFamily="34" charset="-120"/>
              </a:rPr>
              <a:t>設定</a:t>
            </a:r>
          </a:p>
          <a:p>
            <a:pPr algn="ctr"/>
            <a:r>
              <a:rPr lang="zh-TW" altLang="en-US" sz="2000" b="1">
                <a:latin typeface="Times New Roman" pitchFamily="18" charset="0"/>
                <a:ea typeface="微軟正黑體" pitchFamily="34" charset="-120"/>
              </a:rPr>
              <a:t>目標</a:t>
            </a:r>
          </a:p>
          <a:p>
            <a:pPr algn="ctr"/>
            <a:r>
              <a:rPr lang="zh-TW" altLang="en-US" sz="2000" b="1">
                <a:latin typeface="Times New Roman" pitchFamily="18" charset="0"/>
                <a:ea typeface="微軟正黑體" pitchFamily="34" charset="-120"/>
              </a:rPr>
              <a:t>與</a:t>
            </a:r>
          </a:p>
          <a:p>
            <a:pPr algn="ctr"/>
            <a:r>
              <a:rPr lang="zh-TW" altLang="en-US" sz="2000" b="1">
                <a:latin typeface="Times New Roman" pitchFamily="18" charset="0"/>
                <a:ea typeface="微軟正黑體" pitchFamily="34" charset="-120"/>
              </a:rPr>
              <a:t>目的</a:t>
            </a:r>
          </a:p>
          <a:p>
            <a:pPr algn="ctr"/>
            <a:endParaRPr lang="en-US" altLang="zh-TW" sz="2000" b="1">
              <a:latin typeface="Times New Roman" pitchFamily="18" charset="0"/>
              <a:ea typeface="微軟正黑體" pitchFamily="34" charset="-120"/>
            </a:endParaRPr>
          </a:p>
        </p:txBody>
      </p:sp>
      <p:grpSp>
        <p:nvGrpSpPr>
          <p:cNvPr id="2" name="Group 6"/>
          <p:cNvGrpSpPr>
            <a:grpSpLocks/>
          </p:cNvGrpSpPr>
          <p:nvPr/>
        </p:nvGrpSpPr>
        <p:grpSpPr bwMode="auto">
          <a:xfrm>
            <a:off x="5159376" y="4005263"/>
            <a:ext cx="3313113" cy="1828800"/>
            <a:chOff x="3024" y="1488"/>
            <a:chExt cx="2112" cy="912"/>
          </a:xfrm>
        </p:grpSpPr>
        <p:sp>
          <p:nvSpPr>
            <p:cNvPr id="36870" name="Rectangle 7"/>
            <p:cNvSpPr>
              <a:spLocks noChangeArrowheads="1"/>
            </p:cNvSpPr>
            <p:nvPr/>
          </p:nvSpPr>
          <p:spPr bwMode="auto">
            <a:xfrm>
              <a:off x="3024" y="1488"/>
              <a:ext cx="2112" cy="384"/>
            </a:xfrm>
            <a:prstGeom prst="rect">
              <a:avLst/>
            </a:prstGeom>
            <a:gradFill rotWithShape="0">
              <a:gsLst>
                <a:gs pos="0">
                  <a:srgbClr val="5E7676"/>
                </a:gs>
                <a:gs pos="50000">
                  <a:srgbClr val="CCFFFF"/>
                </a:gs>
                <a:gs pos="100000">
                  <a:srgbClr val="5E7676"/>
                </a:gs>
              </a:gsLst>
              <a:lin ang="5400000" scaled="1"/>
            </a:gradFill>
            <a:ln w="12700">
              <a:solidFill>
                <a:schemeClr val="tx1"/>
              </a:solidFill>
              <a:miter lim="800000"/>
              <a:headEnd/>
              <a:tailEnd/>
            </a:ln>
          </p:spPr>
          <p:txBody>
            <a:bodyPr wrap="none" anchor="ctr"/>
            <a:lstStyle/>
            <a:p>
              <a:pPr algn="ctr"/>
              <a:r>
                <a:rPr lang="zh-TW" altLang="en-US" sz="2400" b="1">
                  <a:latin typeface="Times New Roman" pitchFamily="18" charset="0"/>
                  <a:ea typeface="微軟正黑體" pitchFamily="34" charset="-120"/>
                </a:rPr>
                <a:t>服務設計</a:t>
              </a:r>
              <a:endParaRPr lang="zh-TW" altLang="en-US" sz="2400" b="1">
                <a:solidFill>
                  <a:srgbClr val="CCCCFF"/>
                </a:solidFill>
                <a:latin typeface="Times New Roman" pitchFamily="18" charset="0"/>
                <a:ea typeface="微軟正黑體" pitchFamily="34" charset="-120"/>
              </a:endParaRPr>
            </a:p>
          </p:txBody>
        </p:sp>
        <p:sp>
          <p:nvSpPr>
            <p:cNvPr id="36871" name="Rectangle 8"/>
            <p:cNvSpPr>
              <a:spLocks noChangeArrowheads="1"/>
            </p:cNvSpPr>
            <p:nvPr/>
          </p:nvSpPr>
          <p:spPr bwMode="auto">
            <a:xfrm>
              <a:off x="3024" y="1872"/>
              <a:ext cx="2112" cy="528"/>
            </a:xfrm>
            <a:prstGeom prst="rect">
              <a:avLst/>
            </a:prstGeom>
            <a:gradFill rotWithShape="0">
              <a:gsLst>
                <a:gs pos="0">
                  <a:srgbClr val="5E7676"/>
                </a:gs>
                <a:gs pos="50000">
                  <a:srgbClr val="CCFFFF"/>
                </a:gs>
                <a:gs pos="100000">
                  <a:srgbClr val="5E7676"/>
                </a:gs>
              </a:gsLst>
              <a:lin ang="5400000" scaled="1"/>
            </a:gradFill>
            <a:ln w="12700">
              <a:solidFill>
                <a:schemeClr val="tx1"/>
              </a:solidFill>
              <a:miter lim="800000"/>
              <a:headEnd/>
              <a:tailEnd/>
            </a:ln>
          </p:spPr>
          <p:txBody>
            <a:bodyPr wrap="none" anchor="ctr"/>
            <a:lstStyle/>
            <a:p>
              <a:pPr algn="ctr"/>
              <a:endParaRPr lang="zh-TW" altLang="zh-TW" sz="2400" b="1">
                <a:solidFill>
                  <a:srgbClr val="CCCCFF"/>
                </a:solidFill>
                <a:latin typeface="Times New Roman" pitchFamily="18" charset="0"/>
                <a:ea typeface="微軟正黑體" pitchFamily="34" charset="-120"/>
              </a:endParaRPr>
            </a:p>
          </p:txBody>
        </p:sp>
        <p:sp>
          <p:nvSpPr>
            <p:cNvPr id="36872" name="Rectangle 9"/>
            <p:cNvSpPr>
              <a:spLocks noChangeArrowheads="1"/>
            </p:cNvSpPr>
            <p:nvPr/>
          </p:nvSpPr>
          <p:spPr bwMode="auto">
            <a:xfrm>
              <a:off x="3072" y="1920"/>
              <a:ext cx="528" cy="432"/>
            </a:xfrm>
            <a:prstGeom prst="rect">
              <a:avLst/>
            </a:prstGeom>
            <a:gradFill rotWithShape="0">
              <a:gsLst>
                <a:gs pos="0">
                  <a:srgbClr val="5E7676"/>
                </a:gs>
                <a:gs pos="50000">
                  <a:srgbClr val="CCFFFF"/>
                </a:gs>
                <a:gs pos="100000">
                  <a:srgbClr val="5E7676"/>
                </a:gs>
              </a:gsLst>
              <a:lin ang="5400000" scaled="1"/>
            </a:gradFill>
            <a:ln w="12700">
              <a:solidFill>
                <a:schemeClr val="tx1"/>
              </a:solidFill>
              <a:miter lim="800000"/>
              <a:headEnd/>
              <a:tailEnd/>
            </a:ln>
          </p:spPr>
          <p:txBody>
            <a:bodyPr wrap="none" anchor="ctr"/>
            <a:lstStyle/>
            <a:p>
              <a:pPr algn="ctr"/>
              <a:r>
                <a:rPr lang="zh-TW" altLang="en-US" b="1">
                  <a:latin typeface="Times New Roman" pitchFamily="18" charset="0"/>
                  <a:ea typeface="微軟正黑體" pitchFamily="34" charset="-120"/>
                </a:rPr>
                <a:t>資源</a:t>
              </a:r>
              <a:br>
                <a:rPr lang="zh-TW" altLang="en-US" b="1">
                  <a:latin typeface="Times New Roman" pitchFamily="18" charset="0"/>
                  <a:ea typeface="微軟正黑體" pitchFamily="34" charset="-120"/>
                </a:rPr>
              </a:br>
              <a:r>
                <a:rPr lang="zh-TW" altLang="en-US" b="1">
                  <a:latin typeface="Times New Roman" pitchFamily="18" charset="0"/>
                  <a:ea typeface="微軟正黑體" pitchFamily="34" charset="-120"/>
                </a:rPr>
                <a:t>投入</a:t>
              </a:r>
              <a:endParaRPr lang="zh-TW" altLang="en-US" b="1">
                <a:solidFill>
                  <a:srgbClr val="CCCCFF"/>
                </a:solidFill>
                <a:latin typeface="Times New Roman" pitchFamily="18" charset="0"/>
                <a:ea typeface="微軟正黑體" pitchFamily="34" charset="-120"/>
              </a:endParaRPr>
            </a:p>
          </p:txBody>
        </p:sp>
        <p:sp>
          <p:nvSpPr>
            <p:cNvPr id="36873" name="Rectangle 10"/>
            <p:cNvSpPr>
              <a:spLocks noChangeArrowheads="1"/>
            </p:cNvSpPr>
            <p:nvPr/>
          </p:nvSpPr>
          <p:spPr bwMode="auto">
            <a:xfrm>
              <a:off x="3816" y="1920"/>
              <a:ext cx="528" cy="432"/>
            </a:xfrm>
            <a:prstGeom prst="rect">
              <a:avLst/>
            </a:prstGeom>
            <a:gradFill rotWithShape="0">
              <a:gsLst>
                <a:gs pos="0">
                  <a:srgbClr val="5E7676"/>
                </a:gs>
                <a:gs pos="50000">
                  <a:srgbClr val="CCFFFF"/>
                </a:gs>
                <a:gs pos="100000">
                  <a:srgbClr val="5E7676"/>
                </a:gs>
              </a:gsLst>
              <a:lin ang="5400000" scaled="1"/>
            </a:gradFill>
            <a:ln w="12700">
              <a:solidFill>
                <a:schemeClr val="tx1"/>
              </a:solidFill>
              <a:miter lim="800000"/>
              <a:headEnd/>
              <a:tailEnd/>
            </a:ln>
          </p:spPr>
          <p:txBody>
            <a:bodyPr wrap="none" anchor="ctr"/>
            <a:lstStyle/>
            <a:p>
              <a:pPr algn="ctr"/>
              <a:r>
                <a:rPr lang="zh-TW" altLang="en-US" b="1">
                  <a:latin typeface="Times New Roman" pitchFamily="18" charset="0"/>
                  <a:ea typeface="微軟正黑體" pitchFamily="34" charset="-120"/>
                </a:rPr>
                <a:t>運作</a:t>
              </a:r>
              <a:br>
                <a:rPr lang="zh-TW" altLang="en-US" b="1">
                  <a:latin typeface="Times New Roman" pitchFamily="18" charset="0"/>
                  <a:ea typeface="微軟正黑體" pitchFamily="34" charset="-120"/>
                </a:rPr>
              </a:br>
              <a:r>
                <a:rPr lang="zh-TW" altLang="en-US" b="1">
                  <a:latin typeface="Times New Roman" pitchFamily="18" charset="0"/>
                  <a:ea typeface="微軟正黑體" pitchFamily="34" charset="-120"/>
                </a:rPr>
                <a:t>過程</a:t>
              </a:r>
              <a:endParaRPr lang="zh-TW" altLang="en-US" b="1">
                <a:solidFill>
                  <a:srgbClr val="CCCCFF"/>
                </a:solidFill>
                <a:latin typeface="Times New Roman" pitchFamily="18" charset="0"/>
                <a:ea typeface="微軟正黑體" pitchFamily="34" charset="-120"/>
              </a:endParaRPr>
            </a:p>
          </p:txBody>
        </p:sp>
        <p:sp>
          <p:nvSpPr>
            <p:cNvPr id="36874" name="Rectangle 11"/>
            <p:cNvSpPr>
              <a:spLocks noChangeArrowheads="1"/>
            </p:cNvSpPr>
            <p:nvPr/>
          </p:nvSpPr>
          <p:spPr bwMode="auto">
            <a:xfrm>
              <a:off x="4560" y="1920"/>
              <a:ext cx="528" cy="432"/>
            </a:xfrm>
            <a:prstGeom prst="rect">
              <a:avLst/>
            </a:prstGeom>
            <a:gradFill rotWithShape="0">
              <a:gsLst>
                <a:gs pos="0">
                  <a:srgbClr val="5E7676"/>
                </a:gs>
                <a:gs pos="50000">
                  <a:srgbClr val="CCFFFF"/>
                </a:gs>
                <a:gs pos="100000">
                  <a:srgbClr val="5E7676"/>
                </a:gs>
              </a:gsLst>
              <a:lin ang="5400000" scaled="1"/>
            </a:gradFill>
            <a:ln w="12700">
              <a:solidFill>
                <a:schemeClr val="tx1"/>
              </a:solidFill>
              <a:miter lim="800000"/>
              <a:headEnd/>
              <a:tailEnd/>
            </a:ln>
          </p:spPr>
          <p:txBody>
            <a:bodyPr wrap="none" anchor="ctr"/>
            <a:lstStyle/>
            <a:p>
              <a:pPr algn="ctr"/>
              <a:r>
                <a:rPr lang="zh-TW" altLang="en-US" b="1">
                  <a:latin typeface="Times New Roman" pitchFamily="18" charset="0"/>
                  <a:ea typeface="微軟正黑體" pitchFamily="34" charset="-120"/>
                </a:rPr>
                <a:t>服務</a:t>
              </a:r>
              <a:br>
                <a:rPr lang="zh-TW" altLang="en-US" b="1">
                  <a:latin typeface="Times New Roman" pitchFamily="18" charset="0"/>
                  <a:ea typeface="微軟正黑體" pitchFamily="34" charset="-120"/>
                </a:rPr>
              </a:br>
              <a:r>
                <a:rPr lang="zh-TW" altLang="en-US" b="1">
                  <a:latin typeface="Times New Roman" pitchFamily="18" charset="0"/>
                  <a:ea typeface="微軟正黑體" pitchFamily="34" charset="-120"/>
                </a:rPr>
                <a:t>產出</a:t>
              </a:r>
              <a:endParaRPr lang="zh-TW" altLang="en-US" b="1">
                <a:solidFill>
                  <a:srgbClr val="CCCCFF"/>
                </a:solidFill>
                <a:latin typeface="Times New Roman" pitchFamily="18" charset="0"/>
                <a:ea typeface="微軟正黑體" pitchFamily="34" charset="-120"/>
              </a:endParaRPr>
            </a:p>
          </p:txBody>
        </p:sp>
        <p:sp>
          <p:nvSpPr>
            <p:cNvPr id="36875" name="Line 12"/>
            <p:cNvSpPr>
              <a:spLocks noChangeShapeType="1"/>
            </p:cNvSpPr>
            <p:nvPr/>
          </p:nvSpPr>
          <p:spPr bwMode="auto">
            <a:xfrm>
              <a:off x="3600" y="2160"/>
              <a:ext cx="192" cy="0"/>
            </a:xfrm>
            <a:prstGeom prst="line">
              <a:avLst/>
            </a:prstGeom>
            <a:noFill/>
            <a:ln w="12700">
              <a:solidFill>
                <a:srgbClr val="FF0000"/>
              </a:solidFill>
              <a:round/>
              <a:headEnd/>
              <a:tailEnd type="triangle" w="med" len="med"/>
            </a:ln>
          </p:spPr>
          <p:txBody>
            <a:bodyPr/>
            <a:lstStyle/>
            <a:p>
              <a:endParaRPr lang="zh-TW" altLang="en-US"/>
            </a:p>
          </p:txBody>
        </p:sp>
        <p:sp>
          <p:nvSpPr>
            <p:cNvPr id="36876" name="Line 13"/>
            <p:cNvSpPr>
              <a:spLocks noChangeShapeType="1"/>
            </p:cNvSpPr>
            <p:nvPr/>
          </p:nvSpPr>
          <p:spPr bwMode="auto">
            <a:xfrm>
              <a:off x="4368" y="2160"/>
              <a:ext cx="192" cy="0"/>
            </a:xfrm>
            <a:prstGeom prst="line">
              <a:avLst/>
            </a:prstGeom>
            <a:noFill/>
            <a:ln w="12700">
              <a:solidFill>
                <a:srgbClr val="FF0000"/>
              </a:solidFill>
              <a:round/>
              <a:headEnd/>
              <a:tailEnd type="triangle" w="med" len="med"/>
            </a:ln>
          </p:spPr>
          <p:txBody>
            <a:bodyPr/>
            <a:lstStyle/>
            <a:p>
              <a:endParaRPr lang="zh-TW" altLang="en-US"/>
            </a:p>
          </p:txBody>
        </p:sp>
      </p:grpSp>
      <p:sp>
        <p:nvSpPr>
          <p:cNvPr id="54286" name="Rectangle 14"/>
          <p:cNvSpPr>
            <a:spLocks noChangeArrowheads="1"/>
          </p:cNvSpPr>
          <p:nvPr/>
        </p:nvSpPr>
        <p:spPr bwMode="auto">
          <a:xfrm>
            <a:off x="8904288" y="4005263"/>
            <a:ext cx="1295400" cy="1752600"/>
          </a:xfrm>
          <a:prstGeom prst="rect">
            <a:avLst/>
          </a:prstGeom>
          <a:gradFill rotWithShape="0">
            <a:gsLst>
              <a:gs pos="0">
                <a:srgbClr val="5D7474"/>
              </a:gs>
              <a:gs pos="50000">
                <a:srgbClr val="CCFFFF"/>
              </a:gs>
              <a:gs pos="100000">
                <a:srgbClr val="5D7474"/>
              </a:gs>
            </a:gsLst>
            <a:lin ang="5400000" scaled="1"/>
          </a:gradFill>
          <a:ln w="12700">
            <a:solidFill>
              <a:schemeClr val="tx1"/>
            </a:solidFill>
            <a:miter lim="800000"/>
            <a:headEnd/>
            <a:tailEnd/>
          </a:ln>
        </p:spPr>
        <p:txBody>
          <a:bodyPr wrap="none" anchor="ctr"/>
          <a:lstStyle/>
          <a:p>
            <a:pPr algn="ctr"/>
            <a:r>
              <a:rPr lang="zh-TW" altLang="en-US" sz="2000" b="1">
                <a:latin typeface="Times New Roman" pitchFamily="18" charset="0"/>
                <a:ea typeface="微軟正黑體" pitchFamily="34" charset="-120"/>
              </a:rPr>
              <a:t>服務方案</a:t>
            </a:r>
          </a:p>
          <a:p>
            <a:pPr algn="ctr"/>
            <a:r>
              <a:rPr lang="zh-TW" altLang="en-US" sz="2000" b="1">
                <a:latin typeface="Times New Roman" pitchFamily="18" charset="0"/>
                <a:ea typeface="微軟正黑體" pitchFamily="34" charset="-120"/>
              </a:rPr>
              <a:t>成效評量</a:t>
            </a:r>
          </a:p>
        </p:txBody>
      </p:sp>
      <p:sp>
        <p:nvSpPr>
          <p:cNvPr id="54287" name="AutoShape 15"/>
          <p:cNvSpPr>
            <a:spLocks noChangeArrowheads="1"/>
          </p:cNvSpPr>
          <p:nvPr/>
        </p:nvSpPr>
        <p:spPr bwMode="auto">
          <a:xfrm flipV="1">
            <a:off x="3216275" y="4365625"/>
            <a:ext cx="381000" cy="685800"/>
          </a:xfrm>
          <a:prstGeom prst="rightArrow">
            <a:avLst>
              <a:gd name="adj1" fmla="val 50000"/>
              <a:gd name="adj2" fmla="val 25000"/>
            </a:avLst>
          </a:prstGeom>
          <a:gradFill rotWithShape="0">
            <a:gsLst>
              <a:gs pos="0">
                <a:srgbClr val="000000"/>
              </a:gs>
              <a:gs pos="100000">
                <a:srgbClr val="FFFF99"/>
              </a:gs>
            </a:gsLst>
            <a:lin ang="0" scaled="1"/>
          </a:gradFill>
          <a:ln w="9525">
            <a:solidFill>
              <a:schemeClr val="tx1"/>
            </a:solidFill>
            <a:miter lim="800000"/>
            <a:headEnd/>
            <a:tailEnd/>
          </a:ln>
        </p:spPr>
        <p:txBody>
          <a:bodyPr rot="10800000" wrap="none" anchor="ctr"/>
          <a:lstStyle/>
          <a:p>
            <a:endParaRPr lang="zh-TW" altLang="en-US">
              <a:latin typeface="Lucida Sans Unicode" pitchFamily="34" charset="0"/>
              <a:ea typeface="微軟正黑體" pitchFamily="34" charset="-120"/>
            </a:endParaRPr>
          </a:p>
        </p:txBody>
      </p:sp>
      <p:sp>
        <p:nvSpPr>
          <p:cNvPr id="54288" name="AutoShape 16"/>
          <p:cNvSpPr>
            <a:spLocks noChangeArrowheads="1"/>
          </p:cNvSpPr>
          <p:nvPr/>
        </p:nvSpPr>
        <p:spPr bwMode="auto">
          <a:xfrm flipV="1">
            <a:off x="4727575" y="4437063"/>
            <a:ext cx="381000" cy="685800"/>
          </a:xfrm>
          <a:prstGeom prst="rightArrow">
            <a:avLst>
              <a:gd name="adj1" fmla="val 50000"/>
              <a:gd name="adj2" fmla="val 25000"/>
            </a:avLst>
          </a:prstGeom>
          <a:gradFill rotWithShape="0">
            <a:gsLst>
              <a:gs pos="0">
                <a:srgbClr val="000000"/>
              </a:gs>
              <a:gs pos="100000">
                <a:srgbClr val="FFFF99"/>
              </a:gs>
            </a:gsLst>
            <a:lin ang="0" scaled="1"/>
          </a:gradFill>
          <a:ln w="9525">
            <a:solidFill>
              <a:schemeClr val="tx1"/>
            </a:solidFill>
            <a:miter lim="800000"/>
            <a:headEnd/>
            <a:tailEnd/>
          </a:ln>
        </p:spPr>
        <p:txBody>
          <a:bodyPr rot="10800000" wrap="none" anchor="ctr"/>
          <a:lstStyle/>
          <a:p>
            <a:endParaRPr lang="zh-TW" altLang="en-US">
              <a:latin typeface="Lucida Sans Unicode" pitchFamily="34" charset="0"/>
              <a:ea typeface="微軟正黑體" pitchFamily="34" charset="-120"/>
            </a:endParaRPr>
          </a:p>
        </p:txBody>
      </p:sp>
      <p:sp>
        <p:nvSpPr>
          <p:cNvPr id="54289" name="AutoShape 17"/>
          <p:cNvSpPr>
            <a:spLocks noChangeArrowheads="1"/>
          </p:cNvSpPr>
          <p:nvPr/>
        </p:nvSpPr>
        <p:spPr bwMode="auto">
          <a:xfrm flipV="1">
            <a:off x="8472488" y="4508500"/>
            <a:ext cx="381000" cy="685800"/>
          </a:xfrm>
          <a:prstGeom prst="rightArrow">
            <a:avLst>
              <a:gd name="adj1" fmla="val 50000"/>
              <a:gd name="adj2" fmla="val 25000"/>
            </a:avLst>
          </a:prstGeom>
          <a:gradFill rotWithShape="0">
            <a:gsLst>
              <a:gs pos="0">
                <a:srgbClr val="000000"/>
              </a:gs>
              <a:gs pos="100000">
                <a:srgbClr val="FFFF99"/>
              </a:gs>
            </a:gsLst>
            <a:lin ang="0" scaled="1"/>
          </a:gradFill>
          <a:ln w="9525">
            <a:solidFill>
              <a:schemeClr val="tx1"/>
            </a:solidFill>
            <a:miter lim="800000"/>
            <a:headEnd/>
            <a:tailEnd/>
          </a:ln>
        </p:spPr>
        <p:txBody>
          <a:bodyPr rot="10800000" wrap="none" anchor="ctr"/>
          <a:lstStyle/>
          <a:p>
            <a:endParaRPr lang="zh-TW" altLang="en-US">
              <a:latin typeface="Lucida Sans Unicode" pitchFamily="34" charset="0"/>
              <a:ea typeface="微軟正黑體" pitchFamily="34" charset="-120"/>
            </a:endParaRPr>
          </a:p>
        </p:txBody>
      </p:sp>
      <p:sp>
        <p:nvSpPr>
          <p:cNvPr id="36881" name="AutoShape 17"/>
          <p:cNvSpPr>
            <a:spLocks noChangeArrowheads="1"/>
          </p:cNvSpPr>
          <p:nvPr/>
        </p:nvSpPr>
        <p:spPr bwMode="auto">
          <a:xfrm>
            <a:off x="1992313" y="2133600"/>
            <a:ext cx="1223962" cy="1366838"/>
          </a:xfrm>
          <a:prstGeom prst="wedgeEllipseCallout">
            <a:avLst>
              <a:gd name="adj1" fmla="val -9532"/>
              <a:gd name="adj2" fmla="val 83102"/>
            </a:avLst>
          </a:prstGeom>
          <a:solidFill>
            <a:srgbClr val="FFFF00"/>
          </a:solidFill>
          <a:ln w="9525">
            <a:solidFill>
              <a:schemeClr val="tx1"/>
            </a:solidFill>
            <a:miter lim="800000"/>
            <a:headEnd/>
            <a:tailEnd/>
          </a:ln>
          <a:effectLst>
            <a:prstShdw prst="shdw13" dist="53882" dir="13500000">
              <a:schemeClr val="bg2">
                <a:alpha val="50000"/>
              </a:schemeClr>
            </a:prstShdw>
          </a:effectLst>
        </p:spPr>
        <p:txBody>
          <a:bodyPr/>
          <a:lstStyle/>
          <a:p>
            <a:pPr algn="ctr"/>
            <a:r>
              <a:rPr lang="zh-TW" altLang="en-US" dirty="0">
                <a:solidFill>
                  <a:schemeClr val="tx2"/>
                </a:solidFill>
              </a:rPr>
              <a:t>性別統計</a:t>
            </a:r>
            <a:r>
              <a:rPr lang="en-US" altLang="zh-TW" dirty="0">
                <a:solidFill>
                  <a:schemeClr val="tx2"/>
                </a:solidFill>
              </a:rPr>
              <a:t>+</a:t>
            </a:r>
            <a:r>
              <a:rPr lang="zh-TW" altLang="en-US" dirty="0">
                <a:solidFill>
                  <a:schemeClr val="tx2"/>
                </a:solidFill>
              </a:rPr>
              <a:t>性別分析</a:t>
            </a:r>
            <a:endParaRPr lang="en-US" altLang="zh-TW" dirty="0">
              <a:solidFill>
                <a:schemeClr val="tx2"/>
              </a:solidFill>
            </a:endParaRPr>
          </a:p>
        </p:txBody>
      </p:sp>
      <p:sp>
        <p:nvSpPr>
          <p:cNvPr id="36882" name="AutoShape 18"/>
          <p:cNvSpPr>
            <a:spLocks noChangeArrowheads="1"/>
          </p:cNvSpPr>
          <p:nvPr/>
        </p:nvSpPr>
        <p:spPr bwMode="auto">
          <a:xfrm>
            <a:off x="3792538" y="2276475"/>
            <a:ext cx="1008062" cy="1296988"/>
          </a:xfrm>
          <a:prstGeom prst="wedgeEllipseCallout">
            <a:avLst>
              <a:gd name="adj1" fmla="val -5435"/>
              <a:gd name="adj2" fmla="val 76194"/>
            </a:avLst>
          </a:prstGeom>
          <a:solidFill>
            <a:srgbClr val="FFFF00"/>
          </a:solidFill>
          <a:ln w="9525">
            <a:solidFill>
              <a:schemeClr val="tx1"/>
            </a:solidFill>
            <a:miter lim="800000"/>
            <a:headEnd/>
            <a:tailEnd/>
          </a:ln>
          <a:effectLst>
            <a:prstShdw prst="shdw13" dist="53882" dir="13500000">
              <a:schemeClr val="bg2">
                <a:alpha val="50000"/>
              </a:schemeClr>
            </a:prstShdw>
          </a:effectLst>
        </p:spPr>
        <p:txBody>
          <a:bodyPr/>
          <a:lstStyle/>
          <a:p>
            <a:pPr algn="ctr"/>
            <a:r>
              <a:rPr lang="zh-TW" altLang="en-US" dirty="0">
                <a:solidFill>
                  <a:schemeClr val="tx2"/>
                </a:solidFill>
              </a:rPr>
              <a:t>性別目標</a:t>
            </a:r>
          </a:p>
        </p:txBody>
      </p:sp>
      <p:sp>
        <p:nvSpPr>
          <p:cNvPr id="36883" name="AutoShape 19"/>
          <p:cNvSpPr>
            <a:spLocks noChangeArrowheads="1"/>
          </p:cNvSpPr>
          <p:nvPr/>
        </p:nvSpPr>
        <p:spPr bwMode="auto">
          <a:xfrm>
            <a:off x="5664200" y="2276476"/>
            <a:ext cx="2376488" cy="1439863"/>
          </a:xfrm>
          <a:prstGeom prst="wedgeEllipseCallout">
            <a:avLst>
              <a:gd name="adj1" fmla="val -43722"/>
              <a:gd name="adj2" fmla="val 67972"/>
            </a:avLst>
          </a:prstGeom>
          <a:solidFill>
            <a:srgbClr val="FFFF00"/>
          </a:solidFill>
          <a:ln w="9525">
            <a:solidFill>
              <a:schemeClr val="tx1"/>
            </a:solidFill>
            <a:miter lim="800000"/>
            <a:headEnd/>
            <a:tailEnd/>
          </a:ln>
          <a:effectLst>
            <a:prstShdw prst="shdw13" dist="53882" dir="13500000">
              <a:schemeClr val="bg2">
                <a:alpha val="50000"/>
              </a:schemeClr>
            </a:prstShdw>
          </a:effectLst>
        </p:spPr>
        <p:txBody>
          <a:bodyPr/>
          <a:lstStyle/>
          <a:p>
            <a:pPr algn="ctr"/>
            <a:r>
              <a:rPr lang="zh-TW" altLang="en-US">
                <a:solidFill>
                  <a:schemeClr val="tx2"/>
                </a:solidFill>
              </a:rPr>
              <a:t>經費配置、執行策略、宣導傳播、性別友善措施</a:t>
            </a:r>
          </a:p>
        </p:txBody>
      </p:sp>
      <p:sp>
        <p:nvSpPr>
          <p:cNvPr id="36884" name="AutoShape 20"/>
          <p:cNvSpPr>
            <a:spLocks noChangeArrowheads="1"/>
          </p:cNvSpPr>
          <p:nvPr/>
        </p:nvSpPr>
        <p:spPr bwMode="auto">
          <a:xfrm>
            <a:off x="9120188" y="1700213"/>
            <a:ext cx="1008062" cy="1873250"/>
          </a:xfrm>
          <a:prstGeom prst="wedgeEllipseCallout">
            <a:avLst>
              <a:gd name="adj1" fmla="val -22282"/>
              <a:gd name="adj2" fmla="val 60764"/>
            </a:avLst>
          </a:prstGeom>
          <a:solidFill>
            <a:srgbClr val="FFFF00"/>
          </a:solidFill>
          <a:ln w="9525">
            <a:solidFill>
              <a:schemeClr val="tx1"/>
            </a:solidFill>
            <a:miter lim="800000"/>
            <a:headEnd/>
            <a:tailEnd/>
          </a:ln>
          <a:effectLst>
            <a:prstShdw prst="shdw13" dist="53882" dir="13500000">
              <a:schemeClr val="bg2">
                <a:alpha val="50000"/>
              </a:schemeClr>
            </a:prstShdw>
          </a:effectLst>
        </p:spPr>
        <p:txBody>
          <a:bodyPr/>
          <a:lstStyle/>
          <a:p>
            <a:pPr algn="ctr"/>
            <a:r>
              <a:rPr lang="zh-TW" altLang="en-US" sz="2400">
                <a:solidFill>
                  <a:schemeClr val="tx2"/>
                </a:solidFill>
              </a:rPr>
              <a:t>效</a:t>
            </a:r>
          </a:p>
          <a:p>
            <a:pPr algn="ctr"/>
            <a:r>
              <a:rPr lang="zh-TW" altLang="en-US" sz="2400">
                <a:solidFill>
                  <a:schemeClr val="tx2"/>
                </a:solidFill>
              </a:rPr>
              <a:t>益</a:t>
            </a:r>
          </a:p>
          <a:p>
            <a:pPr algn="ctr"/>
            <a:r>
              <a:rPr lang="zh-TW" altLang="en-US" sz="2400">
                <a:solidFill>
                  <a:schemeClr val="tx2"/>
                </a:solidFill>
              </a:rPr>
              <a:t>評</a:t>
            </a:r>
          </a:p>
          <a:p>
            <a:pPr algn="ctr"/>
            <a:r>
              <a:rPr lang="zh-TW" altLang="en-US" sz="2400">
                <a:solidFill>
                  <a:schemeClr val="tx2"/>
                </a:solidFill>
              </a:rPr>
              <a:t>估</a:t>
            </a:r>
          </a:p>
        </p:txBody>
      </p:sp>
      <p:sp>
        <p:nvSpPr>
          <p:cNvPr id="36885" name="Rectangle 21"/>
          <p:cNvSpPr>
            <a:spLocks noChangeArrowheads="1"/>
          </p:cNvSpPr>
          <p:nvPr/>
        </p:nvSpPr>
        <p:spPr bwMode="auto">
          <a:xfrm>
            <a:off x="6383338" y="1773238"/>
            <a:ext cx="1130438" cy="369332"/>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pPr eaLnBrk="0" hangingPunct="0"/>
            <a:r>
              <a:rPr lang="en-US" altLang="zh-TW" b="1">
                <a:solidFill>
                  <a:srgbClr val="660033"/>
                </a:solidFill>
              </a:rPr>
              <a:t>8-1 </a:t>
            </a:r>
            <a:r>
              <a:rPr lang="zh-TW" altLang="en-US" b="1">
                <a:solidFill>
                  <a:srgbClr val="660033"/>
                </a:solidFill>
              </a:rPr>
              <a:t>到 </a:t>
            </a:r>
            <a:r>
              <a:rPr lang="en-US" altLang="zh-TW" b="1">
                <a:solidFill>
                  <a:srgbClr val="660033"/>
                </a:solidFill>
              </a:rPr>
              <a:t>8-4</a:t>
            </a:r>
          </a:p>
        </p:txBody>
      </p:sp>
      <p:sp>
        <p:nvSpPr>
          <p:cNvPr id="36886" name="Rectangle 22"/>
          <p:cNvSpPr>
            <a:spLocks noChangeArrowheads="1"/>
          </p:cNvSpPr>
          <p:nvPr/>
        </p:nvSpPr>
        <p:spPr bwMode="auto">
          <a:xfrm>
            <a:off x="3648075" y="1844675"/>
            <a:ext cx="1130438" cy="369332"/>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en-US" altLang="zh-TW" b="1">
                <a:solidFill>
                  <a:srgbClr val="660033"/>
                </a:solidFill>
              </a:rPr>
              <a:t>7-1 </a:t>
            </a:r>
            <a:r>
              <a:rPr lang="zh-TW" altLang="en-US" b="1">
                <a:solidFill>
                  <a:srgbClr val="660033"/>
                </a:solidFill>
              </a:rPr>
              <a:t>到 </a:t>
            </a:r>
            <a:r>
              <a:rPr lang="en-US" altLang="zh-TW" b="1">
                <a:solidFill>
                  <a:srgbClr val="660033"/>
                </a:solidFill>
              </a:rPr>
              <a:t>7-4</a:t>
            </a:r>
            <a:endParaRPr lang="zh-TW" altLang="en-US" b="1">
              <a:solidFill>
                <a:srgbClr val="660033"/>
              </a:solidFill>
            </a:endParaRPr>
          </a:p>
        </p:txBody>
      </p:sp>
      <p:sp>
        <p:nvSpPr>
          <p:cNvPr id="36887" name="Rectangle 23"/>
          <p:cNvSpPr>
            <a:spLocks noChangeArrowheads="1"/>
          </p:cNvSpPr>
          <p:nvPr/>
        </p:nvSpPr>
        <p:spPr bwMode="auto">
          <a:xfrm>
            <a:off x="8832850" y="1341438"/>
            <a:ext cx="1130438" cy="369332"/>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pPr eaLnBrk="0" hangingPunct="0"/>
            <a:r>
              <a:rPr lang="en-US" altLang="zh-TW" b="1">
                <a:solidFill>
                  <a:srgbClr val="660033"/>
                </a:solidFill>
              </a:rPr>
              <a:t>8-5 </a:t>
            </a:r>
            <a:r>
              <a:rPr lang="zh-TW" altLang="en-US" b="1">
                <a:solidFill>
                  <a:srgbClr val="660033"/>
                </a:solidFill>
              </a:rPr>
              <a:t>到 </a:t>
            </a:r>
            <a:r>
              <a:rPr lang="en-US" altLang="zh-TW" b="1">
                <a:solidFill>
                  <a:srgbClr val="660033"/>
                </a:solidFill>
              </a:rPr>
              <a:t>8-9</a:t>
            </a:r>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292170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500" fill="hold"/>
                                        <p:tgtEl>
                                          <p:spTgt spid="54276"/>
                                        </p:tgtEl>
                                        <p:attrNameLst>
                                          <p:attrName>ppt_x</p:attrName>
                                        </p:attrNameLst>
                                      </p:cBhvr>
                                      <p:tavLst>
                                        <p:tav tm="0">
                                          <p:val>
                                            <p:strVal val="0-#ppt_w/2"/>
                                          </p:val>
                                        </p:tav>
                                        <p:tav tm="100000">
                                          <p:val>
                                            <p:strVal val="#ppt_x"/>
                                          </p:val>
                                        </p:tav>
                                      </p:tavLst>
                                    </p:anim>
                                    <p:anim calcmode="lin" valueType="num">
                                      <p:cBhvr additive="base">
                                        <p:cTn id="8" dur="500" fill="hold"/>
                                        <p:tgtEl>
                                          <p:spTgt spid="542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4277"/>
                                        </p:tgtEl>
                                        <p:attrNameLst>
                                          <p:attrName>style.visibility</p:attrName>
                                        </p:attrNameLst>
                                      </p:cBhvr>
                                      <p:to>
                                        <p:strVal val="visible"/>
                                      </p:to>
                                    </p:set>
                                    <p:anim calcmode="lin" valueType="num">
                                      <p:cBhvr additive="base">
                                        <p:cTn id="12" dur="500" fill="hold"/>
                                        <p:tgtEl>
                                          <p:spTgt spid="54277"/>
                                        </p:tgtEl>
                                        <p:attrNameLst>
                                          <p:attrName>ppt_x</p:attrName>
                                        </p:attrNameLst>
                                      </p:cBhvr>
                                      <p:tavLst>
                                        <p:tav tm="0">
                                          <p:val>
                                            <p:strVal val="0-#ppt_w/2"/>
                                          </p:val>
                                        </p:tav>
                                        <p:tav tm="100000">
                                          <p:val>
                                            <p:strVal val="#ppt_x"/>
                                          </p:val>
                                        </p:tav>
                                      </p:tavLst>
                                    </p:anim>
                                    <p:anim calcmode="lin" valueType="num">
                                      <p:cBhvr additive="base">
                                        <p:cTn id="13" dur="500" fill="hold"/>
                                        <p:tgtEl>
                                          <p:spTgt spid="5427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4286"/>
                                        </p:tgtEl>
                                        <p:attrNameLst>
                                          <p:attrName>style.visibility</p:attrName>
                                        </p:attrNameLst>
                                      </p:cBhvr>
                                      <p:to>
                                        <p:strVal val="visible"/>
                                      </p:to>
                                    </p:set>
                                    <p:anim calcmode="lin" valueType="num">
                                      <p:cBhvr additive="base">
                                        <p:cTn id="22" dur="500" fill="hold"/>
                                        <p:tgtEl>
                                          <p:spTgt spid="54286"/>
                                        </p:tgtEl>
                                        <p:attrNameLst>
                                          <p:attrName>ppt_x</p:attrName>
                                        </p:attrNameLst>
                                      </p:cBhvr>
                                      <p:tavLst>
                                        <p:tav tm="0">
                                          <p:val>
                                            <p:strVal val="0-#ppt_w/2"/>
                                          </p:val>
                                        </p:tav>
                                        <p:tav tm="100000">
                                          <p:val>
                                            <p:strVal val="#ppt_x"/>
                                          </p:val>
                                        </p:tav>
                                      </p:tavLst>
                                    </p:anim>
                                    <p:anim calcmode="lin" valueType="num">
                                      <p:cBhvr additive="base">
                                        <p:cTn id="23" dur="500" fill="hold"/>
                                        <p:tgtEl>
                                          <p:spTgt spid="5428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4287"/>
                                        </p:tgtEl>
                                        <p:attrNameLst>
                                          <p:attrName>style.visibility</p:attrName>
                                        </p:attrNameLst>
                                      </p:cBhvr>
                                      <p:to>
                                        <p:strVal val="visible"/>
                                      </p:to>
                                    </p:set>
                                    <p:anim calcmode="lin" valueType="num">
                                      <p:cBhvr additive="base">
                                        <p:cTn id="27" dur="500" fill="hold"/>
                                        <p:tgtEl>
                                          <p:spTgt spid="54287"/>
                                        </p:tgtEl>
                                        <p:attrNameLst>
                                          <p:attrName>ppt_x</p:attrName>
                                        </p:attrNameLst>
                                      </p:cBhvr>
                                      <p:tavLst>
                                        <p:tav tm="0">
                                          <p:val>
                                            <p:strVal val="0-#ppt_w/2"/>
                                          </p:val>
                                        </p:tav>
                                        <p:tav tm="100000">
                                          <p:val>
                                            <p:strVal val="#ppt_x"/>
                                          </p:val>
                                        </p:tav>
                                      </p:tavLst>
                                    </p:anim>
                                    <p:anim calcmode="lin" valueType="num">
                                      <p:cBhvr additive="base">
                                        <p:cTn id="28" dur="500" fill="hold"/>
                                        <p:tgtEl>
                                          <p:spTgt spid="5428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54288"/>
                                        </p:tgtEl>
                                        <p:attrNameLst>
                                          <p:attrName>style.visibility</p:attrName>
                                        </p:attrNameLst>
                                      </p:cBhvr>
                                      <p:to>
                                        <p:strVal val="visible"/>
                                      </p:to>
                                    </p:set>
                                    <p:anim calcmode="lin" valueType="num">
                                      <p:cBhvr additive="base">
                                        <p:cTn id="32" dur="500" fill="hold"/>
                                        <p:tgtEl>
                                          <p:spTgt spid="54288"/>
                                        </p:tgtEl>
                                        <p:attrNameLst>
                                          <p:attrName>ppt_x</p:attrName>
                                        </p:attrNameLst>
                                      </p:cBhvr>
                                      <p:tavLst>
                                        <p:tav tm="0">
                                          <p:val>
                                            <p:strVal val="0-#ppt_w/2"/>
                                          </p:val>
                                        </p:tav>
                                        <p:tav tm="100000">
                                          <p:val>
                                            <p:strVal val="#ppt_x"/>
                                          </p:val>
                                        </p:tav>
                                      </p:tavLst>
                                    </p:anim>
                                    <p:anim calcmode="lin" valueType="num">
                                      <p:cBhvr additive="base">
                                        <p:cTn id="33" dur="500" fill="hold"/>
                                        <p:tgtEl>
                                          <p:spTgt spid="5428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4289"/>
                                        </p:tgtEl>
                                        <p:attrNameLst>
                                          <p:attrName>style.visibility</p:attrName>
                                        </p:attrNameLst>
                                      </p:cBhvr>
                                      <p:to>
                                        <p:strVal val="visible"/>
                                      </p:to>
                                    </p:set>
                                    <p:anim calcmode="lin" valueType="num">
                                      <p:cBhvr additive="base">
                                        <p:cTn id="37" dur="500" fill="hold"/>
                                        <p:tgtEl>
                                          <p:spTgt spid="54289"/>
                                        </p:tgtEl>
                                        <p:attrNameLst>
                                          <p:attrName>ppt_x</p:attrName>
                                        </p:attrNameLst>
                                      </p:cBhvr>
                                      <p:tavLst>
                                        <p:tav tm="0">
                                          <p:val>
                                            <p:strVal val="0-#ppt_w/2"/>
                                          </p:val>
                                        </p:tav>
                                        <p:tav tm="100000">
                                          <p:val>
                                            <p:strVal val="#ppt_x"/>
                                          </p:val>
                                        </p:tav>
                                      </p:tavLst>
                                    </p:anim>
                                    <p:anim calcmode="lin" valueType="num">
                                      <p:cBhvr additive="base">
                                        <p:cTn id="38" dur="500" fill="hold"/>
                                        <p:tgtEl>
                                          <p:spTgt spid="5428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36881"/>
                                        </p:tgtEl>
                                        <p:attrNameLst>
                                          <p:attrName>style.visibility</p:attrName>
                                        </p:attrNameLst>
                                      </p:cBhvr>
                                      <p:to>
                                        <p:strVal val="visible"/>
                                      </p:to>
                                    </p:set>
                                    <p:animEffect transition="in" filter="diamond(in)">
                                      <p:cBhvr>
                                        <p:cTn id="43" dur="2000"/>
                                        <p:tgtEl>
                                          <p:spTgt spid="36881"/>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36882"/>
                                        </p:tgtEl>
                                        <p:attrNameLst>
                                          <p:attrName>style.visibility</p:attrName>
                                        </p:attrNameLst>
                                      </p:cBhvr>
                                      <p:to>
                                        <p:strVal val="visible"/>
                                      </p:to>
                                    </p:set>
                                    <p:animEffect transition="in" filter="diamond(in)">
                                      <p:cBhvr>
                                        <p:cTn id="48" dur="2000"/>
                                        <p:tgtEl>
                                          <p:spTgt spid="3688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6883"/>
                                        </p:tgtEl>
                                        <p:attrNameLst>
                                          <p:attrName>style.visibility</p:attrName>
                                        </p:attrNameLst>
                                      </p:cBhvr>
                                      <p:to>
                                        <p:strVal val="visible"/>
                                      </p:to>
                                    </p:set>
                                    <p:anim calcmode="lin" valueType="num">
                                      <p:cBhvr additive="base">
                                        <p:cTn id="53" dur="500" fill="hold"/>
                                        <p:tgtEl>
                                          <p:spTgt spid="36883"/>
                                        </p:tgtEl>
                                        <p:attrNameLst>
                                          <p:attrName>ppt_x</p:attrName>
                                        </p:attrNameLst>
                                      </p:cBhvr>
                                      <p:tavLst>
                                        <p:tav tm="0">
                                          <p:val>
                                            <p:strVal val="#ppt_x"/>
                                          </p:val>
                                        </p:tav>
                                        <p:tav tm="100000">
                                          <p:val>
                                            <p:strVal val="#ppt_x"/>
                                          </p:val>
                                        </p:tav>
                                      </p:tavLst>
                                    </p:anim>
                                    <p:anim calcmode="lin" valueType="num">
                                      <p:cBhvr additive="base">
                                        <p:cTn id="54" dur="500" fill="hold"/>
                                        <p:tgtEl>
                                          <p:spTgt spid="3688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36884"/>
                                        </p:tgtEl>
                                        <p:attrNameLst>
                                          <p:attrName>style.visibility</p:attrName>
                                        </p:attrNameLst>
                                      </p:cBhvr>
                                      <p:to>
                                        <p:strVal val="visible"/>
                                      </p:to>
                                    </p:set>
                                    <p:animEffect transition="in" filter="checkerboard(across)">
                                      <p:cBhvr>
                                        <p:cTn id="59" dur="500"/>
                                        <p:tgtEl>
                                          <p:spTgt spid="36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autoUpdateAnimBg="0"/>
      <p:bldP spid="54277" grpId="0" animBg="1" autoUpdateAnimBg="0"/>
      <p:bldP spid="54286" grpId="0" animBg="1" autoUpdateAnimBg="0"/>
      <p:bldP spid="54287" grpId="0" animBg="1"/>
      <p:bldP spid="54288" grpId="0" animBg="1"/>
      <p:bldP spid="54289" grpId="0" animBg="1"/>
      <p:bldP spid="36881" grpId="0" animBg="1"/>
      <p:bldP spid="36882" grpId="0" animBg="1"/>
      <p:bldP spid="36883" grpId="0" animBg="1"/>
      <p:bldP spid="3688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4294967295"/>
          </p:nvPr>
        </p:nvSpPr>
        <p:spPr>
          <a:xfrm>
            <a:off x="2567608" y="3861049"/>
            <a:ext cx="8355496" cy="1944687"/>
          </a:xfrm>
          <a:prstGeom prst="rect">
            <a:avLst/>
          </a:prstGeom>
        </p:spPr>
        <p:txBody>
          <a:bodyPr>
            <a:normAutofit/>
          </a:bodyPr>
          <a:lstStyle/>
          <a:p>
            <a:pPr>
              <a:buNone/>
            </a:pPr>
            <a:r>
              <a:rPr lang="zh-TW" altLang="en-US" sz="4400" b="1" dirty="0">
                <a:solidFill>
                  <a:srgbClr val="0070C0"/>
                </a:solidFill>
                <a:latin typeface="微軟正黑體" pitchFamily="34" charset="-120"/>
                <a:ea typeface="微軟正黑體" pitchFamily="34" charset="-120"/>
                <a:cs typeface="Times New Roman" pitchFamily="18" charset="0"/>
              </a:rPr>
              <a:t>融入性別意識：</a:t>
            </a:r>
            <a:endParaRPr lang="en-US" altLang="zh-TW" sz="4400" b="1" dirty="0">
              <a:solidFill>
                <a:srgbClr val="0070C0"/>
              </a:solidFill>
              <a:latin typeface="微軟正黑體" pitchFamily="34" charset="-120"/>
              <a:ea typeface="微軟正黑體" pitchFamily="34" charset="-120"/>
              <a:cs typeface="Times New Roman" pitchFamily="18" charset="0"/>
            </a:endParaRPr>
          </a:p>
          <a:p>
            <a:pPr>
              <a:buNone/>
            </a:pPr>
            <a:r>
              <a:rPr lang="zh-TW" altLang="en-US" sz="3200" b="1" dirty="0">
                <a:solidFill>
                  <a:srgbClr val="FF0000"/>
                </a:solidFill>
                <a:latin typeface="微軟正黑體" pitchFamily="34" charset="-120"/>
                <a:ea typeface="微軟正黑體" pitchFamily="34" charset="-120"/>
                <a:cs typeface="Times New Roman" pitchFamily="18" charset="0"/>
              </a:rPr>
              <a:t>性別目標如何擬訂？如何界定性別正義？</a:t>
            </a:r>
          </a:p>
        </p:txBody>
      </p:sp>
      <p:sp>
        <p:nvSpPr>
          <p:cNvPr id="5" name="矩形 4"/>
          <p:cNvSpPr/>
          <p:nvPr/>
        </p:nvSpPr>
        <p:spPr>
          <a:xfrm>
            <a:off x="2567608" y="3429000"/>
            <a:ext cx="2880320" cy="369332"/>
          </a:xfrm>
          <a:prstGeom prst="rect">
            <a:avLst/>
          </a:prstGeom>
        </p:spPr>
        <p:txBody>
          <a:bodyPr wrap="square">
            <a:spAutoFit/>
          </a:bodyPr>
          <a:lstStyle/>
          <a:p>
            <a:r>
              <a:rPr lang="zh-TW" altLang="en-US" b="1" dirty="0">
                <a:latin typeface="Verdana" pitchFamily="34" charset="0"/>
                <a:cs typeface="Verdana" pitchFamily="34" charset="0"/>
              </a:rPr>
              <a:t>政策融入性別</a:t>
            </a:r>
          </a:p>
        </p:txBody>
      </p:sp>
      <p:cxnSp>
        <p:nvCxnSpPr>
          <p:cNvPr id="7" name="直線接點 6"/>
          <p:cNvCxnSpPr/>
          <p:nvPr/>
        </p:nvCxnSpPr>
        <p:spPr>
          <a:xfrm>
            <a:off x="4087484" y="3697153"/>
            <a:ext cx="2520280" cy="0"/>
          </a:xfrm>
          <a:prstGeom prst="line">
            <a:avLst/>
          </a:prstGeom>
        </p:spPr>
        <p:style>
          <a:lnRef idx="3">
            <a:schemeClr val="accent1"/>
          </a:lnRef>
          <a:fillRef idx="0">
            <a:schemeClr val="accent1"/>
          </a:fillRef>
          <a:effectRef idx="2">
            <a:schemeClr val="accent1"/>
          </a:effectRef>
          <a:fontRef idx="minor">
            <a:schemeClr val="tx1"/>
          </a:fontRef>
        </p:style>
      </p:cxnSp>
      <p:pic>
        <p:nvPicPr>
          <p:cNvPr id="6" name="圖片 5" descr="高雄捷運燈箱海報.jpg"/>
          <p:cNvPicPr>
            <a:picLocks noChangeAspect="1"/>
          </p:cNvPicPr>
          <p:nvPr/>
        </p:nvPicPr>
        <p:blipFill>
          <a:blip r:embed="rId3" cstate="print"/>
          <a:srcRect l="24950" t="10188" r="25272" b="49479"/>
          <a:stretch>
            <a:fillRect/>
          </a:stretch>
        </p:blipFill>
        <p:spPr>
          <a:xfrm>
            <a:off x="2495600" y="2204864"/>
            <a:ext cx="2564112" cy="936104"/>
          </a:xfrm>
          <a:prstGeom prst="rect">
            <a:avLst/>
          </a:prstGeom>
        </p:spPr>
      </p:pic>
      <p:pic>
        <p:nvPicPr>
          <p:cNvPr id="8" name="Picture 1"/>
          <p:cNvPicPr>
            <a:picLocks noChangeAspect="1" noChangeArrowheads="1"/>
          </p:cNvPicPr>
          <p:nvPr/>
        </p:nvPicPr>
        <p:blipFill>
          <a:blip r:embed="rId4" cstate="print"/>
          <a:srcRect l="41392" t="20755" r="15094" b="32075"/>
          <a:stretch>
            <a:fillRect/>
          </a:stretch>
        </p:blipFill>
        <p:spPr bwMode="auto">
          <a:xfrm>
            <a:off x="5015880" y="2204864"/>
            <a:ext cx="1512168" cy="922054"/>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175598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66150" y="604231"/>
            <a:ext cx="8911687" cy="896577"/>
          </a:xfrm>
        </p:spPr>
        <p:txBody>
          <a:bodyPr/>
          <a:lstStyle/>
          <a:p>
            <a:pPr algn="ctr"/>
            <a:r>
              <a:rPr lang="zh-TW" altLang="en-US" dirty="0">
                <a:solidFill>
                  <a:srgbClr val="FF0000"/>
                </a:solidFill>
              </a:rPr>
              <a:t>傳統目標             </a:t>
            </a:r>
            <a:r>
              <a:rPr lang="en-US" altLang="zh-TW" dirty="0">
                <a:solidFill>
                  <a:srgbClr val="FF0000"/>
                </a:solidFill>
              </a:rPr>
              <a:t>VS.</a:t>
            </a:r>
            <a:r>
              <a:rPr lang="zh-TW" altLang="en-US" dirty="0">
                <a:solidFill>
                  <a:srgbClr val="FF0000"/>
                </a:solidFill>
              </a:rPr>
              <a:t>               </a:t>
            </a:r>
            <a:r>
              <a:rPr lang="en-US" altLang="zh-TW" dirty="0">
                <a:solidFill>
                  <a:srgbClr val="FF0000"/>
                </a:solidFill>
              </a:rPr>
              <a:t> </a:t>
            </a:r>
            <a:r>
              <a:rPr lang="zh-TW" altLang="en-US" dirty="0">
                <a:solidFill>
                  <a:srgbClr val="FF0000"/>
                </a:solidFill>
              </a:rPr>
              <a:t>性別目標</a:t>
            </a:r>
            <a:r>
              <a:rPr lang="en-US" altLang="zh-TW" dirty="0">
                <a:solidFill>
                  <a:srgbClr val="FF0000"/>
                </a:solidFill>
              </a:rPr>
              <a:t> </a:t>
            </a:r>
            <a:endParaRPr lang="zh-TW" altLang="en-US" dirty="0">
              <a:solidFill>
                <a:srgbClr val="FF0000"/>
              </a:solidFill>
            </a:endParaRPr>
          </a:p>
        </p:txBody>
      </p:sp>
      <p:sp>
        <p:nvSpPr>
          <p:cNvPr id="4" name="內容版面配置區 3"/>
          <p:cNvSpPr>
            <a:spLocks noGrp="1"/>
          </p:cNvSpPr>
          <p:nvPr>
            <p:ph sz="half" idx="1"/>
          </p:nvPr>
        </p:nvSpPr>
        <p:spPr>
          <a:xfrm>
            <a:off x="1083648" y="1722031"/>
            <a:ext cx="4313864" cy="4181813"/>
          </a:xfrm>
        </p:spPr>
        <p:txBody>
          <a:bodyPr>
            <a:noAutofit/>
          </a:bodyPr>
          <a:lstStyle/>
          <a:p>
            <a:pPr marL="609600" lvl="0" indent="-609600" defTabSz="914400" fontAlgn="base">
              <a:spcBef>
                <a:spcPts val="400"/>
              </a:spcBef>
              <a:spcAft>
                <a:spcPct val="0"/>
              </a:spcAft>
              <a:buSzPct val="68000"/>
              <a:buFont typeface="Wingdings 3" pitchFamily="18" charset="2"/>
              <a:buAutoNum type="ea1ChtPeriod"/>
            </a:pPr>
            <a:r>
              <a:rPr lang="zh-TW" altLang="en-US" sz="2400" b="1" dirty="0">
                <a:solidFill>
                  <a:schemeClr val="tx1"/>
                </a:solidFill>
                <a:latin typeface="Lucida Sans Unicode" pitchFamily="34" charset="0"/>
              </a:rPr>
              <a:t>使未感染者預防感染，並有效控制愛滋病之蔓延。</a:t>
            </a:r>
          </a:p>
          <a:p>
            <a:pPr marL="609600" lvl="0" indent="-609600" defTabSz="914400" fontAlgn="base">
              <a:spcBef>
                <a:spcPts val="400"/>
              </a:spcBef>
              <a:spcAft>
                <a:spcPct val="0"/>
              </a:spcAft>
              <a:buSzPct val="68000"/>
              <a:buFont typeface="Wingdings 3" pitchFamily="18" charset="2"/>
              <a:buAutoNum type="ea1ChtPeriod"/>
            </a:pPr>
            <a:r>
              <a:rPr lang="zh-TW" altLang="en-US" sz="2400" b="1" dirty="0">
                <a:solidFill>
                  <a:schemeClr val="tx1"/>
                </a:solidFill>
                <a:latin typeface="Lucida Sans Unicode" pitchFamily="34" charset="0"/>
              </a:rPr>
              <a:t>使已感染者接受篩檢與諮商，以修正其高危險行為，避免感染他人。</a:t>
            </a:r>
          </a:p>
          <a:p>
            <a:pPr marL="609600" lvl="0" indent="-609600" defTabSz="914400" fontAlgn="base">
              <a:spcBef>
                <a:spcPts val="400"/>
              </a:spcBef>
              <a:spcAft>
                <a:spcPct val="0"/>
              </a:spcAft>
              <a:buSzPct val="68000"/>
              <a:buFont typeface="Wingdings 3" pitchFamily="18" charset="2"/>
              <a:buAutoNum type="ea1ChtPeriod"/>
            </a:pPr>
            <a:r>
              <a:rPr lang="zh-TW" altLang="en-US" sz="2400" b="1" dirty="0">
                <a:solidFill>
                  <a:schemeClr val="tx1"/>
                </a:solidFill>
                <a:latin typeface="Lucida Sans Unicode" pitchFamily="34" charset="0"/>
              </a:rPr>
              <a:t>使已感染者獲得妥善醫療照護，提升生活品質</a:t>
            </a:r>
            <a:r>
              <a:rPr lang="zh-TW" altLang="en-US" sz="2800" b="1" dirty="0">
                <a:solidFill>
                  <a:schemeClr val="tx1"/>
                </a:solidFill>
                <a:latin typeface="Lucida Sans Unicode" pitchFamily="34" charset="0"/>
              </a:rPr>
              <a:t>。</a:t>
            </a:r>
            <a:r>
              <a:rPr lang="zh-TW" altLang="en-US" sz="2800" dirty="0">
                <a:solidFill>
                  <a:schemeClr val="tx1"/>
                </a:solidFill>
                <a:latin typeface="Lucida Sans Unicode" pitchFamily="34" charset="0"/>
              </a:rPr>
              <a:t> </a:t>
            </a:r>
          </a:p>
          <a:p>
            <a:endParaRPr lang="zh-TW" altLang="en-US" sz="2800" dirty="0"/>
          </a:p>
        </p:txBody>
      </p:sp>
      <p:sp>
        <p:nvSpPr>
          <p:cNvPr id="5" name="內容版面配置區 4"/>
          <p:cNvSpPr>
            <a:spLocks noGrp="1"/>
          </p:cNvSpPr>
          <p:nvPr>
            <p:ph sz="half" idx="2"/>
          </p:nvPr>
        </p:nvSpPr>
        <p:spPr>
          <a:xfrm>
            <a:off x="7190747" y="1729409"/>
            <a:ext cx="4313864" cy="4174435"/>
          </a:xfrm>
        </p:spPr>
        <p:txBody>
          <a:bodyPr>
            <a:normAutofit/>
          </a:bodyPr>
          <a:lstStyle/>
          <a:p>
            <a:pPr marL="457200" lvl="0" indent="-457200" defTabSz="914400" fontAlgn="base">
              <a:spcBef>
                <a:spcPts val="400"/>
              </a:spcBef>
              <a:spcAft>
                <a:spcPct val="0"/>
              </a:spcAft>
              <a:buSzPct val="68000"/>
              <a:buNone/>
            </a:pPr>
            <a:r>
              <a:rPr lang="zh-TW" altLang="en-US" sz="2000" b="1" dirty="0">
                <a:solidFill>
                  <a:schemeClr val="tx1"/>
                </a:solidFill>
                <a:latin typeface="Lucida Sans Unicode" pitchFamily="34" charset="0"/>
              </a:rPr>
              <a:t>一、蒐集有關愛滋病之性別分類並進行統計資料分析。</a:t>
            </a:r>
          </a:p>
          <a:p>
            <a:pPr marL="457200" lvl="0" indent="-457200" defTabSz="914400" fontAlgn="base">
              <a:spcBef>
                <a:spcPts val="400"/>
              </a:spcBef>
              <a:spcAft>
                <a:spcPct val="0"/>
              </a:spcAft>
              <a:buSzPct val="68000"/>
              <a:buNone/>
            </a:pPr>
            <a:r>
              <a:rPr lang="zh-TW" altLang="en-US" sz="2000" b="1" dirty="0">
                <a:solidFill>
                  <a:srgbClr val="FF0000"/>
                </a:solidFill>
                <a:latin typeface="Lucida Sans Unicode" pitchFamily="34" charset="0"/>
              </a:rPr>
              <a:t>二、 確認及可能會對女性造成負面影響的因素，控制愛滋病在女性的蔓延。</a:t>
            </a:r>
            <a:r>
              <a:rPr lang="en-US" altLang="zh-TW" sz="2000" dirty="0">
                <a:solidFill>
                  <a:srgbClr val="FF0000"/>
                </a:solidFill>
                <a:latin typeface="Lucida Sans Unicode" pitchFamily="34" charset="0"/>
              </a:rPr>
              <a:t>(</a:t>
            </a:r>
            <a:r>
              <a:rPr lang="zh-TW" altLang="en-US" sz="2000" dirty="0">
                <a:solidFill>
                  <a:srgbClr val="FF0000"/>
                </a:solidFill>
                <a:latin typeface="Lucida Sans Unicode" pitchFamily="34" charset="0"/>
              </a:rPr>
              <a:t>性別目標</a:t>
            </a:r>
            <a:r>
              <a:rPr lang="en-US" altLang="zh-TW" sz="2000" dirty="0">
                <a:solidFill>
                  <a:srgbClr val="FF0000"/>
                </a:solidFill>
                <a:latin typeface="Lucida Sans Unicode" pitchFamily="34" charset="0"/>
              </a:rPr>
              <a:t>)</a:t>
            </a:r>
          </a:p>
          <a:p>
            <a:pPr marL="457200" lvl="0" indent="-457200" defTabSz="914400" fontAlgn="base">
              <a:spcBef>
                <a:spcPts val="400"/>
              </a:spcBef>
              <a:spcAft>
                <a:spcPct val="0"/>
              </a:spcAft>
              <a:buSzPct val="68000"/>
              <a:buNone/>
            </a:pPr>
            <a:r>
              <a:rPr lang="zh-TW" altLang="en-US" sz="2000" b="1" dirty="0">
                <a:solidFill>
                  <a:schemeClr val="tx1"/>
                </a:solidFill>
                <a:latin typeface="Lucida Sans Unicode" pitchFamily="34" charset="0"/>
              </a:rPr>
              <a:t>三、使高危險族群接受篩檢與諮商，改變危險行為，避免感染他人</a:t>
            </a:r>
            <a:r>
              <a:rPr lang="zh-TW" altLang="en-US" sz="2000" b="1" dirty="0">
                <a:solidFill>
                  <a:srgbClr val="FF0000"/>
                </a:solidFill>
                <a:latin typeface="Lucida Sans Unicode" pitchFamily="34" charset="0"/>
              </a:rPr>
              <a:t>，並增進女性在計畫中的參與及利用。 </a:t>
            </a:r>
            <a:r>
              <a:rPr lang="en-US" altLang="zh-TW" sz="2000" dirty="0">
                <a:solidFill>
                  <a:srgbClr val="FF0000"/>
                </a:solidFill>
                <a:latin typeface="Lucida Sans Unicode" pitchFamily="34" charset="0"/>
              </a:rPr>
              <a:t>(</a:t>
            </a:r>
            <a:r>
              <a:rPr lang="zh-TW" altLang="en-US" sz="2000" dirty="0">
                <a:solidFill>
                  <a:srgbClr val="FF0000"/>
                </a:solidFill>
                <a:latin typeface="Lucida Sans Unicode" pitchFamily="34" charset="0"/>
              </a:rPr>
              <a:t>性別目標</a:t>
            </a:r>
            <a:r>
              <a:rPr lang="en-US" altLang="zh-TW" sz="2000" dirty="0">
                <a:solidFill>
                  <a:srgbClr val="FF0000"/>
                </a:solidFill>
                <a:latin typeface="Lucida Sans Unicode" pitchFamily="34" charset="0"/>
              </a:rPr>
              <a:t>)</a:t>
            </a:r>
            <a:endParaRPr lang="zh-TW" altLang="en-US" sz="2000" b="1" dirty="0">
              <a:solidFill>
                <a:srgbClr val="FF0000"/>
              </a:solidFill>
              <a:latin typeface="Lucida Sans Unicode" pitchFamily="34" charset="0"/>
            </a:endParaRPr>
          </a:p>
          <a:p>
            <a:pPr marL="457200" lvl="0" indent="-457200" defTabSz="914400" fontAlgn="base">
              <a:spcBef>
                <a:spcPts val="400"/>
              </a:spcBef>
              <a:spcAft>
                <a:spcPct val="0"/>
              </a:spcAft>
              <a:buSzPct val="68000"/>
              <a:buNone/>
            </a:pPr>
            <a:r>
              <a:rPr lang="zh-TW" altLang="en-US" sz="2000" b="1" dirty="0">
                <a:solidFill>
                  <a:schemeClr val="tx1"/>
                </a:solidFill>
                <a:latin typeface="Lucida Sans Unicode" pitchFamily="34" charset="0"/>
              </a:rPr>
              <a:t>四、使感染者獲得妥善醫療照護及提升生活品質。</a:t>
            </a:r>
          </a:p>
          <a:p>
            <a:endParaRPr lang="zh-TW" altLang="en-US" sz="2000" dirty="0"/>
          </a:p>
        </p:txBody>
      </p:sp>
      <p:sp>
        <p:nvSpPr>
          <p:cNvPr id="3" name="向右箭號 2"/>
          <p:cNvSpPr/>
          <p:nvPr/>
        </p:nvSpPr>
        <p:spPr>
          <a:xfrm>
            <a:off x="5740198" y="3289852"/>
            <a:ext cx="1107863" cy="824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127338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討論一下</a:t>
            </a:r>
          </a:p>
        </p:txBody>
      </p:sp>
      <p:sp>
        <p:nvSpPr>
          <p:cNvPr id="4" name="內容版面配置區 3"/>
          <p:cNvSpPr>
            <a:spLocks noGrp="1"/>
          </p:cNvSpPr>
          <p:nvPr>
            <p:ph idx="1"/>
          </p:nvPr>
        </p:nvSpPr>
        <p:spPr>
          <a:xfrm>
            <a:off x="1963711" y="2053652"/>
            <a:ext cx="9540901" cy="3857570"/>
          </a:xfrm>
        </p:spPr>
        <p:txBody>
          <a:bodyPr>
            <a:normAutofit/>
          </a:bodyPr>
          <a:lstStyle/>
          <a:p>
            <a:r>
              <a:rPr lang="zh-TW" altLang="zh-TW" sz="3600" dirty="0"/>
              <a:t>方案目標是什麼？對於促進性別平等有何正面影響？是否可去除過去性別不平等相關的障礙？</a:t>
            </a:r>
            <a:r>
              <a:rPr lang="en-US" altLang="zh-TW" sz="3600" dirty="0"/>
              <a:t> </a:t>
            </a:r>
            <a:endParaRPr lang="zh-TW" altLang="zh-TW" sz="3600" dirty="0"/>
          </a:p>
          <a:p>
            <a:r>
              <a:rPr lang="zh-TW" altLang="zh-TW" sz="3600" dirty="0"/>
              <a:t>誰是方案預期服務使用者？男女比例約多少？是否有因應不同性別之需求？</a:t>
            </a:r>
          </a:p>
          <a:p>
            <a:endParaRPr lang="zh-TW" altLang="en-US" sz="3600" dirty="0"/>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232452" y="1540565"/>
            <a:ext cx="4422913" cy="4656990"/>
          </a:xfrm>
        </p:spPr>
        <p:txBody>
          <a:bodyPr>
            <a:normAutofit/>
          </a:bodyPr>
          <a:lstStyle/>
          <a:p>
            <a:r>
              <a:rPr lang="zh-TW" altLang="en-US" dirty="0"/>
              <a:t>男女天生有差異嗎？</a:t>
            </a:r>
            <a:endParaRPr lang="en-US" altLang="zh-TW" dirty="0"/>
          </a:p>
          <a:p>
            <a:pPr lvl="1"/>
            <a:r>
              <a:rPr lang="zh-TW" altLang="en-US" dirty="0"/>
              <a:t>有差異：</a:t>
            </a:r>
            <a:endParaRPr lang="en-US" altLang="zh-TW" dirty="0"/>
          </a:p>
          <a:p>
            <a:pPr lvl="1"/>
            <a:r>
              <a:rPr lang="zh-TW" altLang="en-US" dirty="0"/>
              <a:t>無差異：</a:t>
            </a:r>
            <a:endParaRPr lang="en-US" altLang="zh-TW" dirty="0"/>
          </a:p>
          <a:p>
            <a:r>
              <a:rPr lang="zh-TW" altLang="en-US" dirty="0"/>
              <a:t>男女有可能平等嗎？</a:t>
            </a:r>
            <a:endParaRPr lang="en-US" altLang="zh-TW" dirty="0"/>
          </a:p>
          <a:p>
            <a:pPr lvl="1"/>
            <a:r>
              <a:rPr lang="zh-TW" altLang="en-US" dirty="0"/>
              <a:t>贊成：</a:t>
            </a:r>
            <a:endParaRPr lang="en-US" altLang="zh-TW" dirty="0"/>
          </a:p>
          <a:p>
            <a:pPr lvl="1"/>
            <a:r>
              <a:rPr lang="zh-TW" altLang="en-US" dirty="0"/>
              <a:t>反對：</a:t>
            </a:r>
            <a:endParaRPr lang="en-US" altLang="zh-TW" dirty="0"/>
          </a:p>
          <a:p>
            <a:r>
              <a:rPr lang="zh-TW" altLang="en-US" dirty="0"/>
              <a:t>所謂的平等，應如何測量？</a:t>
            </a:r>
            <a:endParaRPr lang="en-US" altLang="zh-TW" dirty="0"/>
          </a:p>
          <a:p>
            <a:pPr lvl="1"/>
            <a:r>
              <a:rPr lang="zh-TW" altLang="en-US" dirty="0"/>
              <a:t>法律上平等？</a:t>
            </a:r>
            <a:endParaRPr lang="en-US" altLang="zh-TW" dirty="0"/>
          </a:p>
          <a:p>
            <a:pPr lvl="1"/>
            <a:r>
              <a:rPr lang="zh-TW" altLang="en-US" dirty="0"/>
              <a:t>機會平等？</a:t>
            </a:r>
            <a:endParaRPr lang="en-US" altLang="zh-TW" dirty="0"/>
          </a:p>
          <a:p>
            <a:pPr lvl="1"/>
            <a:r>
              <a:rPr lang="zh-TW" altLang="en-US" dirty="0"/>
              <a:t>結果平等？</a:t>
            </a:r>
            <a:endParaRPr lang="en-US" altLang="zh-TW" dirty="0"/>
          </a:p>
          <a:p>
            <a:pPr lvl="1"/>
            <a:r>
              <a:rPr lang="zh-TW" altLang="en-US" dirty="0"/>
              <a:t>取得資源的能力平等？</a:t>
            </a:r>
            <a:endParaRPr lang="en-US" altLang="zh-TW" dirty="0"/>
          </a:p>
          <a:p>
            <a:pPr lvl="1"/>
            <a:endParaRPr lang="en-US" altLang="zh-TW" dirty="0"/>
          </a:p>
        </p:txBody>
      </p:sp>
      <p:sp>
        <p:nvSpPr>
          <p:cNvPr id="3" name="標題 2"/>
          <p:cNvSpPr>
            <a:spLocks noGrp="1"/>
          </p:cNvSpPr>
          <p:nvPr>
            <p:ph type="title"/>
          </p:nvPr>
        </p:nvSpPr>
        <p:spPr>
          <a:xfrm>
            <a:off x="1590261" y="624110"/>
            <a:ext cx="9914351" cy="1280890"/>
          </a:xfrm>
        </p:spPr>
        <p:txBody>
          <a:bodyPr/>
          <a:lstStyle/>
          <a:p>
            <a:r>
              <a:rPr lang="zh-TW" altLang="en-US" dirty="0">
                <a:solidFill>
                  <a:srgbClr val="FF0000"/>
                </a:solidFill>
              </a:rPr>
              <a:t>性別與平等</a:t>
            </a:r>
          </a:p>
        </p:txBody>
      </p:sp>
      <p:pic>
        <p:nvPicPr>
          <p:cNvPr id="108546" name="Picture 2" descr="https://genderpressing.files.wordpress.com/2014/01/genderbread-per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1" y="279303"/>
            <a:ext cx="6376020" cy="6618016"/>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697449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400" dirty="0">
                <a:solidFill>
                  <a:srgbClr val="FF0000"/>
                </a:solidFill>
              </a:rPr>
              <a:t>性別的三個不同面向</a:t>
            </a:r>
          </a:p>
        </p:txBody>
      </p:sp>
      <p:sp>
        <p:nvSpPr>
          <p:cNvPr id="6" name="內容版面配置區 5"/>
          <p:cNvSpPr>
            <a:spLocks noGrp="1"/>
          </p:cNvSpPr>
          <p:nvPr>
            <p:ph idx="1"/>
          </p:nvPr>
        </p:nvSpPr>
        <p:spPr>
          <a:xfrm>
            <a:off x="6323012" y="446088"/>
            <a:ext cx="5181600" cy="6093860"/>
          </a:xfrm>
        </p:spPr>
        <p:txBody>
          <a:bodyPr/>
          <a:lstStyle/>
          <a:p>
            <a:pPr marL="0" indent="0">
              <a:buNone/>
            </a:pPr>
            <a:endParaRPr lang="zh-TW" altLang="en-US" dirty="0"/>
          </a:p>
        </p:txBody>
      </p:sp>
      <p:sp>
        <p:nvSpPr>
          <p:cNvPr id="7" name="文字版面配置區 6"/>
          <p:cNvSpPr>
            <a:spLocks noGrp="1"/>
          </p:cNvSpPr>
          <p:nvPr>
            <p:ph type="body" sz="half" idx="2"/>
          </p:nvPr>
        </p:nvSpPr>
        <p:spPr>
          <a:xfrm>
            <a:off x="2166730" y="1598613"/>
            <a:ext cx="3927681" cy="4841944"/>
          </a:xfrm>
        </p:spPr>
        <p:txBody>
          <a:bodyPr>
            <a:normAutofit lnSpcReduction="10000"/>
          </a:bodyPr>
          <a:lstStyle/>
          <a:p>
            <a:r>
              <a:rPr lang="en-US" altLang="zh-TW" sz="2800" dirty="0">
                <a:solidFill>
                  <a:srgbClr val="FF0000"/>
                </a:solidFill>
              </a:rPr>
              <a:t>SEX</a:t>
            </a:r>
            <a:r>
              <a:rPr lang="zh-TW" altLang="en-US" sz="2800" dirty="0"/>
              <a:t>：生理性別，如男女、雌雄</a:t>
            </a:r>
            <a:r>
              <a:rPr lang="en-US" altLang="zh-TW" sz="2800" dirty="0"/>
              <a:t>…</a:t>
            </a:r>
          </a:p>
          <a:p>
            <a:endParaRPr lang="en-US" altLang="zh-TW" sz="2800" dirty="0"/>
          </a:p>
          <a:p>
            <a:r>
              <a:rPr lang="en-US" altLang="zh-TW" sz="2800" dirty="0">
                <a:solidFill>
                  <a:srgbClr val="FF0000"/>
                </a:solidFill>
              </a:rPr>
              <a:t>GENDER</a:t>
            </a:r>
            <a:r>
              <a:rPr lang="zh-TW" altLang="en-US" sz="2800" dirty="0"/>
              <a:t>：社會性別，如陰陽、強弱</a:t>
            </a:r>
            <a:r>
              <a:rPr lang="en-US" altLang="zh-TW" sz="2800" dirty="0"/>
              <a:t>…</a:t>
            </a:r>
          </a:p>
          <a:p>
            <a:endParaRPr lang="en-US" altLang="zh-TW" sz="2800" dirty="0"/>
          </a:p>
          <a:p>
            <a:r>
              <a:rPr lang="en-US" altLang="zh-TW" sz="2800" dirty="0">
                <a:solidFill>
                  <a:srgbClr val="FF0000"/>
                </a:solidFill>
              </a:rPr>
              <a:t>SEXUALITY</a:t>
            </a:r>
            <a:r>
              <a:rPr lang="zh-TW" altLang="en-US" sz="2800" dirty="0"/>
              <a:t>：性取向</a:t>
            </a:r>
            <a:r>
              <a:rPr lang="en-US" altLang="zh-TW" sz="2800" dirty="0"/>
              <a:t>/</a:t>
            </a:r>
            <a:r>
              <a:rPr lang="zh-TW" altLang="en-US" sz="2800" dirty="0"/>
              <a:t>有關性的社會文化建構，如</a:t>
            </a:r>
            <a:r>
              <a:rPr lang="en-US" altLang="zh-TW" sz="2800" dirty="0"/>
              <a:t>LGBTQ</a:t>
            </a:r>
            <a:r>
              <a:rPr lang="zh-TW" altLang="en-US" sz="2800" dirty="0"/>
              <a:t>、色情、性交易等</a:t>
            </a:r>
            <a:endParaRPr lang="en-US" altLang="zh-TW" sz="2800" dirty="0"/>
          </a:p>
        </p:txBody>
      </p:sp>
      <p:graphicFrame>
        <p:nvGraphicFramePr>
          <p:cNvPr id="5" name="資料庫圖表 4"/>
          <p:cNvGraphicFramePr/>
          <p:nvPr>
            <p:extLst>
              <p:ext uri="{D42A27DB-BD31-4B8C-83A1-F6EECF244321}">
                <p14:modId xmlns:p14="http://schemas.microsoft.com/office/powerpoint/2010/main" val="3188551484"/>
              </p:ext>
            </p:extLst>
          </p:nvPr>
        </p:nvGraphicFramePr>
        <p:xfrm>
          <a:off x="6937512" y="765313"/>
          <a:ext cx="4313584" cy="4995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7"/>
          <p:cNvSpPr/>
          <p:nvPr/>
        </p:nvSpPr>
        <p:spPr>
          <a:xfrm>
            <a:off x="6683996" y="5575980"/>
            <a:ext cx="1569660" cy="369332"/>
          </a:xfrm>
          <a:prstGeom prst="rect">
            <a:avLst/>
          </a:prstGeom>
        </p:spPr>
        <p:txBody>
          <a:bodyPr wrap="none">
            <a:spAutoFit/>
          </a:bodyPr>
          <a:lstStyle/>
          <a:p>
            <a:r>
              <a:rPr lang="zh-TW" altLang="en-US" dirty="0"/>
              <a:t>天生或演化？</a:t>
            </a:r>
          </a:p>
        </p:txBody>
      </p:sp>
      <p:sp>
        <p:nvSpPr>
          <p:cNvPr id="9" name="矩形 8"/>
          <p:cNvSpPr/>
          <p:nvPr/>
        </p:nvSpPr>
        <p:spPr>
          <a:xfrm>
            <a:off x="9681436" y="778196"/>
            <a:ext cx="1569660" cy="369332"/>
          </a:xfrm>
          <a:prstGeom prst="rect">
            <a:avLst/>
          </a:prstGeom>
        </p:spPr>
        <p:txBody>
          <a:bodyPr wrap="none">
            <a:spAutoFit/>
          </a:bodyPr>
          <a:lstStyle/>
          <a:p>
            <a:r>
              <a:rPr lang="zh-TW" altLang="en-US" dirty="0"/>
              <a:t>正常或差異？</a:t>
            </a:r>
          </a:p>
        </p:txBody>
      </p:sp>
      <p:sp>
        <p:nvSpPr>
          <p:cNvPr id="10" name="矩形 9"/>
          <p:cNvSpPr/>
          <p:nvPr/>
        </p:nvSpPr>
        <p:spPr>
          <a:xfrm>
            <a:off x="9376274" y="5668313"/>
            <a:ext cx="1569660" cy="369332"/>
          </a:xfrm>
          <a:prstGeom prst="rect">
            <a:avLst/>
          </a:prstGeom>
        </p:spPr>
        <p:txBody>
          <a:bodyPr wrap="none">
            <a:spAutoFit/>
          </a:bodyPr>
          <a:lstStyle/>
          <a:p>
            <a:r>
              <a:rPr lang="zh-TW" altLang="en-US" dirty="0"/>
              <a:t>主流或變態？</a:t>
            </a:r>
            <a:endParaRPr lang="en-US" altLang="zh-TW" dirty="0"/>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833238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91544" y="1556793"/>
            <a:ext cx="9895656" cy="4278094"/>
          </a:xfrm>
          <a:prstGeom prst="rect">
            <a:avLst/>
          </a:prstGeom>
        </p:spPr>
        <p:txBody>
          <a:bodyPr wrap="square">
            <a:spAutoFit/>
          </a:bodyPr>
          <a:lstStyle/>
          <a:p>
            <a:pPr algn="l"/>
            <a:r>
              <a:rPr lang="zh-TW" altLang="en-US" sz="2800" dirty="0">
                <a:latin typeface="標楷體" pitchFamily="65" charset="-120"/>
                <a:ea typeface="標楷體" pitchFamily="65" charset="-120"/>
              </a:rPr>
              <a:t>生理性別不應該就決定了一個人成就，發展，選擇的機會！</a:t>
            </a:r>
          </a:p>
          <a:p>
            <a:pPr algn="l"/>
            <a:r>
              <a:rPr lang="zh-TW" altLang="en-US" sz="2800" dirty="0">
                <a:latin typeface="標楷體" pitchFamily="65" charset="-120"/>
                <a:ea typeface="標楷體" pitchFamily="65" charset="-120"/>
              </a:rPr>
              <a:t>我是怎麼被養大的？生命經驗中有哪些性別刻板印象？</a:t>
            </a:r>
            <a:endParaRPr lang="en-US" altLang="zh-TW" sz="2800" dirty="0">
              <a:latin typeface="標楷體" pitchFamily="65" charset="-120"/>
              <a:ea typeface="標楷體" pitchFamily="65" charset="-120"/>
            </a:endParaRPr>
          </a:p>
          <a:p>
            <a:pPr algn="l"/>
            <a:endParaRPr lang="zh-TW" altLang="en-US" sz="2400" dirty="0">
              <a:solidFill>
                <a:srgbClr val="FF0000"/>
              </a:solidFill>
              <a:latin typeface="標楷體" pitchFamily="65" charset="-120"/>
              <a:ea typeface="標楷體" pitchFamily="65" charset="-120"/>
            </a:endParaRPr>
          </a:p>
          <a:p>
            <a:pPr algn="l"/>
            <a:r>
              <a:rPr lang="zh-TW" altLang="en-US" sz="2400" dirty="0">
                <a:solidFill>
                  <a:srgbClr val="FF0000"/>
                </a:solidFill>
                <a:latin typeface="標楷體" pitchFamily="65" charset="-120"/>
                <a:ea typeface="標楷體" pitchFamily="65" charset="-120"/>
              </a:rPr>
              <a:t>「弄璋弄瓦？！」性別教養的影響－性別期待與烙印</a:t>
            </a:r>
          </a:p>
          <a:p>
            <a:pPr algn="l"/>
            <a:r>
              <a:rPr lang="en-US" altLang="zh-TW" sz="2400" dirty="0">
                <a:solidFill>
                  <a:srgbClr val="FF0000"/>
                </a:solidFill>
              </a:rPr>
              <a:t>--------------------------------------------------------------------------------------------</a:t>
            </a:r>
          </a:p>
          <a:p>
            <a:pPr algn="l"/>
            <a:r>
              <a:rPr lang="zh-TW" altLang="en-US" sz="2400" dirty="0">
                <a:solidFill>
                  <a:srgbClr val="FF0000"/>
                </a:solidFill>
                <a:latin typeface="標楷體" pitchFamily="65" charset="-120"/>
                <a:ea typeface="標楷體" pitchFamily="65" charset="-120"/>
              </a:rPr>
              <a:t>出 命 穿 行 閱 休 才 家 結 身 性 親 生 生 婚 生 照 職 健 退 老</a:t>
            </a:r>
            <a:endParaRPr lang="en-US" altLang="zh-TW" sz="2400" dirty="0">
              <a:solidFill>
                <a:srgbClr val="FF0000"/>
              </a:solidFill>
              <a:latin typeface="標楷體" pitchFamily="65" charset="-120"/>
              <a:ea typeface="標楷體" pitchFamily="65" charset="-120"/>
            </a:endParaRPr>
          </a:p>
          <a:p>
            <a:pPr algn="l"/>
            <a:r>
              <a:rPr lang="zh-TW" altLang="en-US" sz="2400" dirty="0">
                <a:solidFill>
                  <a:srgbClr val="FF0000"/>
                </a:solidFill>
                <a:latin typeface="標楷體" pitchFamily="65" charset="-120"/>
                <a:ea typeface="標楷體" pitchFamily="65" charset="-120"/>
              </a:rPr>
              <a:t>生 名 著 為 讀 閑 藝 務 交 體    密 涯 活 姻 育 顧 場 康 休 病</a:t>
            </a:r>
          </a:p>
          <a:p>
            <a:pPr algn="l"/>
            <a:r>
              <a:rPr lang="zh-TW" altLang="en-US" sz="2400" dirty="0">
                <a:solidFill>
                  <a:srgbClr val="FF0000"/>
                </a:solidFill>
                <a:latin typeface="標楷體" pitchFamily="65" charset="-120"/>
                <a:ea typeface="標楷體" pitchFamily="65" charset="-120"/>
              </a:rPr>
              <a:t>性    打 舉 遊 運 培 分 朋 發    關 發 方 對 規 責 處 醫 保 死</a:t>
            </a:r>
          </a:p>
          <a:p>
            <a:pPr algn="l"/>
            <a:r>
              <a:rPr lang="zh-TW" altLang="en-US" sz="2400" dirty="0">
                <a:solidFill>
                  <a:srgbClr val="FF0000"/>
                </a:solidFill>
                <a:latin typeface="標楷體" pitchFamily="65" charset="-120"/>
                <a:ea typeface="標楷體" pitchFamily="65" charset="-120"/>
              </a:rPr>
              <a:t>別    扮 止 戲 動 養 工 友 育    係 展 式 象 劃 任 境 療 障 葬 </a:t>
            </a:r>
          </a:p>
          <a:p>
            <a:pPr algn="l"/>
            <a:r>
              <a:rPr lang="zh-TW" altLang="en-US" sz="2400" dirty="0">
                <a:solidFill>
                  <a:srgbClr val="FF0000"/>
                </a:solidFill>
                <a:latin typeface="標楷體" pitchFamily="65" charset="-120"/>
                <a:ea typeface="標楷體" pitchFamily="65" charset="-120"/>
              </a:rPr>
              <a:t>期</a:t>
            </a:r>
          </a:p>
          <a:p>
            <a:pPr algn="l"/>
            <a:r>
              <a:rPr lang="zh-TW" altLang="en-US" sz="2400" dirty="0">
                <a:solidFill>
                  <a:srgbClr val="FF0000"/>
                </a:solidFill>
                <a:latin typeface="標楷體" pitchFamily="65" charset="-120"/>
                <a:ea typeface="標楷體" pitchFamily="65" charset="-120"/>
              </a:rPr>
              <a:t>待</a:t>
            </a:r>
          </a:p>
        </p:txBody>
      </p:sp>
      <p:sp>
        <p:nvSpPr>
          <p:cNvPr id="3" name="標題 2"/>
          <p:cNvSpPr>
            <a:spLocks noGrp="1"/>
          </p:cNvSpPr>
          <p:nvPr>
            <p:ph type="title"/>
          </p:nvPr>
        </p:nvSpPr>
        <p:spPr>
          <a:xfrm>
            <a:off x="2063552" y="332656"/>
            <a:ext cx="8229600" cy="1143000"/>
          </a:xfrm>
        </p:spPr>
        <p:txBody>
          <a:bodyPr>
            <a:normAutofit/>
          </a:bodyPr>
          <a:lstStyle/>
          <a:p>
            <a:r>
              <a:rPr lang="zh-TW" altLang="en-US" dirty="0"/>
              <a:t>性別、社會與文化</a:t>
            </a: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158621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94403" y="346430"/>
            <a:ext cx="8911687" cy="1280890"/>
          </a:xfrm>
        </p:spPr>
        <p:txBody>
          <a:bodyPr/>
          <a:lstStyle/>
          <a:p>
            <a:r>
              <a:rPr lang="zh-TW" altLang="en-US" dirty="0">
                <a:solidFill>
                  <a:srgbClr val="FF0000"/>
                </a:solidFill>
              </a:rPr>
              <a:t>每一項施政，都必然與性別有關</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940760070"/>
              </p:ext>
            </p:extLst>
          </p:nvPr>
        </p:nvGraphicFramePr>
        <p:xfrm>
          <a:off x="2320857" y="2352261"/>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雲朵形圖說文字 5"/>
          <p:cNvSpPr/>
          <p:nvPr/>
        </p:nvSpPr>
        <p:spPr>
          <a:xfrm rot="1461759">
            <a:off x="8136281" y="692563"/>
            <a:ext cx="2792554" cy="269693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7" name="雲朵形圖說文字 6"/>
          <p:cNvSpPr/>
          <p:nvPr/>
        </p:nvSpPr>
        <p:spPr>
          <a:xfrm rot="17060928">
            <a:off x="2469830" y="1103490"/>
            <a:ext cx="2196996" cy="3005609"/>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8" name="文字方塊 7"/>
          <p:cNvSpPr txBox="1"/>
          <p:nvPr/>
        </p:nvSpPr>
        <p:spPr>
          <a:xfrm>
            <a:off x="2581904" y="1968212"/>
            <a:ext cx="1972847" cy="1323439"/>
          </a:xfrm>
          <a:prstGeom prst="rect">
            <a:avLst/>
          </a:prstGeom>
          <a:noFill/>
        </p:spPr>
        <p:txBody>
          <a:bodyPr wrap="square" rtlCol="0">
            <a:spAutoFit/>
          </a:bodyPr>
          <a:lstStyle/>
          <a:p>
            <a:r>
              <a:rPr lang="zh-TW" altLang="en-US" sz="2000" b="1" dirty="0"/>
              <a:t>參與決策的人：長官、委員會、民間團體代表、民眾意見</a:t>
            </a:r>
            <a:r>
              <a:rPr lang="en-US" altLang="zh-TW" sz="2000" b="1" dirty="0"/>
              <a:t>…..</a:t>
            </a:r>
            <a:endParaRPr lang="zh-TW" altLang="en-US" sz="2000" b="1" dirty="0"/>
          </a:p>
        </p:txBody>
      </p:sp>
      <p:sp>
        <p:nvSpPr>
          <p:cNvPr id="10" name="文字方塊 9"/>
          <p:cNvSpPr txBox="1"/>
          <p:nvPr/>
        </p:nvSpPr>
        <p:spPr>
          <a:xfrm>
            <a:off x="8672252" y="1175149"/>
            <a:ext cx="1833838" cy="2031325"/>
          </a:xfrm>
          <a:prstGeom prst="rect">
            <a:avLst/>
          </a:prstGeom>
          <a:noFill/>
        </p:spPr>
        <p:txBody>
          <a:bodyPr wrap="square" rtlCol="0">
            <a:spAutoFit/>
          </a:bodyPr>
          <a:lstStyle/>
          <a:p>
            <a:r>
              <a:rPr lang="zh-TW" altLang="en-US" b="1" dirty="0"/>
              <a:t>執行計畫的人：業務承辦、監督、管考、志工、廠商、替代役、管理員、各類派遣人力</a:t>
            </a:r>
            <a:r>
              <a:rPr lang="en-US" altLang="zh-TW" b="1" dirty="0"/>
              <a:t>….</a:t>
            </a:r>
            <a:endParaRPr lang="zh-TW" altLang="en-US" b="1" dirty="0"/>
          </a:p>
          <a:p>
            <a:endParaRPr lang="zh-TW" altLang="en-US" dirty="0"/>
          </a:p>
        </p:txBody>
      </p:sp>
      <p:sp>
        <p:nvSpPr>
          <p:cNvPr id="11" name="雲朵形圖說文字 10"/>
          <p:cNvSpPr/>
          <p:nvPr/>
        </p:nvSpPr>
        <p:spPr>
          <a:xfrm rot="13400564">
            <a:off x="2476700" y="4402207"/>
            <a:ext cx="2930833" cy="2329236"/>
          </a:xfrm>
          <a:prstGeom prst="cloudCallout">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3" name="文字方塊 12"/>
          <p:cNvSpPr txBox="1"/>
          <p:nvPr/>
        </p:nvSpPr>
        <p:spPr>
          <a:xfrm>
            <a:off x="3110949" y="5151024"/>
            <a:ext cx="1893906" cy="954107"/>
          </a:xfrm>
          <a:prstGeom prst="rect">
            <a:avLst/>
          </a:prstGeom>
          <a:noFill/>
          <a:ln>
            <a:solidFill>
              <a:schemeClr val="bg1"/>
            </a:solidFill>
          </a:ln>
        </p:spPr>
        <p:txBody>
          <a:bodyPr wrap="square" rtlCol="0">
            <a:spAutoFit/>
          </a:bodyPr>
          <a:lstStyle/>
          <a:p>
            <a:r>
              <a:rPr lang="zh-TW" altLang="en-US" sz="2800" b="1" dirty="0"/>
              <a:t>政策標的人口</a:t>
            </a:r>
          </a:p>
        </p:txBody>
      </p:sp>
      <p:sp>
        <p:nvSpPr>
          <p:cNvPr id="15" name="爆炸 1 14"/>
          <p:cNvSpPr/>
          <p:nvPr/>
        </p:nvSpPr>
        <p:spPr>
          <a:xfrm>
            <a:off x="8895522" y="3458817"/>
            <a:ext cx="3051313" cy="3396635"/>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6" name="文字方塊 15"/>
          <p:cNvSpPr txBox="1"/>
          <p:nvPr/>
        </p:nvSpPr>
        <p:spPr>
          <a:xfrm>
            <a:off x="9601200" y="4674120"/>
            <a:ext cx="1759558" cy="830997"/>
          </a:xfrm>
          <a:prstGeom prst="rect">
            <a:avLst/>
          </a:prstGeom>
          <a:noFill/>
        </p:spPr>
        <p:txBody>
          <a:bodyPr wrap="square" rtlCol="0">
            <a:spAutoFit/>
          </a:bodyPr>
          <a:lstStyle/>
          <a:p>
            <a:r>
              <a:rPr lang="zh-TW" altLang="en-US" sz="2400" b="1" dirty="0"/>
              <a:t>從人出發，以人為本</a:t>
            </a:r>
          </a:p>
        </p:txBody>
      </p:sp>
      <p:sp>
        <p:nvSpPr>
          <p:cNvPr id="17" name="投影片編號版面配置區 16"/>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87251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74825" y="188914"/>
            <a:ext cx="8713788" cy="6669087"/>
          </a:xfrm>
        </p:spPr>
        <p:txBody>
          <a:bodyPr>
            <a:normAutofit fontScale="70000" lnSpcReduction="20000"/>
          </a:bodyPr>
          <a:lstStyle/>
          <a:p>
            <a:pPr>
              <a:defRPr/>
            </a:pPr>
            <a:r>
              <a:rPr lang="zh-TW" altLang="en-US" sz="2400" dirty="0"/>
              <a:t>現職</a:t>
            </a:r>
            <a:r>
              <a:rPr lang="zh-TW" altLang="en-US" sz="2400" dirty="0">
                <a:solidFill>
                  <a:schemeClr val="tx1"/>
                </a:solidFill>
              </a:rPr>
              <a:t>： 國立暨南國際大學社會政策與社會工作學系副教授（</a:t>
            </a:r>
            <a:r>
              <a:rPr lang="en-US" altLang="zh-TW" sz="2400" dirty="0">
                <a:solidFill>
                  <a:schemeClr val="tx1"/>
                </a:solidFill>
              </a:rPr>
              <a:t>2003-</a:t>
            </a:r>
            <a:r>
              <a:rPr lang="zh-TW" altLang="en-US" sz="2400" dirty="0">
                <a:solidFill>
                  <a:schemeClr val="tx1"/>
                </a:solidFill>
              </a:rPr>
              <a:t>至今） </a:t>
            </a:r>
          </a:p>
          <a:p>
            <a:pPr>
              <a:defRPr/>
            </a:pPr>
            <a:r>
              <a:rPr lang="zh-TW" altLang="en-US" sz="2400" dirty="0"/>
              <a:t>經歷： </a:t>
            </a:r>
            <a:r>
              <a:rPr lang="zh-TW" altLang="en-US" sz="2400" dirty="0">
                <a:solidFill>
                  <a:schemeClr val="tx1"/>
                </a:solidFill>
              </a:rPr>
              <a:t>美國華盛頓大學短期訪問學者（</a:t>
            </a:r>
            <a:r>
              <a:rPr lang="en-US" altLang="zh-TW" sz="2400" dirty="0">
                <a:solidFill>
                  <a:schemeClr val="tx1"/>
                </a:solidFill>
              </a:rPr>
              <a:t>2008</a:t>
            </a:r>
            <a:r>
              <a:rPr lang="zh-TW" altLang="en-US" sz="2400" dirty="0">
                <a:solidFill>
                  <a:schemeClr val="tx1"/>
                </a:solidFill>
              </a:rPr>
              <a:t>）、台北市政府社會局社工員、科員（</a:t>
            </a:r>
            <a:r>
              <a:rPr lang="en-US" altLang="zh-TW" sz="2400" dirty="0">
                <a:solidFill>
                  <a:schemeClr val="tx1"/>
                </a:solidFill>
              </a:rPr>
              <a:t>1994-1995</a:t>
            </a:r>
            <a:r>
              <a:rPr lang="zh-TW" altLang="en-US" sz="2400" dirty="0">
                <a:solidFill>
                  <a:schemeClr val="tx1"/>
                </a:solidFill>
              </a:rPr>
              <a:t>） </a:t>
            </a:r>
          </a:p>
          <a:p>
            <a:pPr>
              <a:defRPr/>
            </a:pPr>
            <a:r>
              <a:rPr lang="zh-TW" altLang="en-US" sz="2400" dirty="0"/>
              <a:t>學歷</a:t>
            </a:r>
            <a:r>
              <a:rPr lang="zh-TW" altLang="en-US" sz="2400" dirty="0">
                <a:solidFill>
                  <a:srgbClr val="FFC000"/>
                </a:solidFill>
              </a:rPr>
              <a:t>： 英國巴斯大學社會政策博士（</a:t>
            </a:r>
            <a:r>
              <a:rPr lang="en-US" altLang="zh-TW" sz="2400" dirty="0">
                <a:solidFill>
                  <a:srgbClr val="FFC000"/>
                </a:solidFill>
              </a:rPr>
              <a:t>University of Bath</a:t>
            </a:r>
            <a:r>
              <a:rPr lang="zh-TW" altLang="en-US" sz="2400" dirty="0">
                <a:solidFill>
                  <a:srgbClr val="FFC000"/>
                </a:solidFill>
              </a:rPr>
              <a:t>）、國立臺灣大學社會學碩士 </a:t>
            </a:r>
          </a:p>
          <a:p>
            <a:pPr>
              <a:defRPr/>
            </a:pPr>
            <a:r>
              <a:rPr lang="zh-TW" altLang="en-US" sz="2400" dirty="0"/>
              <a:t>主要研究領域： </a:t>
            </a:r>
            <a:r>
              <a:rPr lang="zh-TW" altLang="en-US" sz="2400" dirty="0">
                <a:solidFill>
                  <a:srgbClr val="00B0F0"/>
                </a:solidFill>
              </a:rPr>
              <a:t>家庭政策、性別與婦女福利、社會福利理論、社會政策分析</a:t>
            </a:r>
            <a:endParaRPr lang="en-US" altLang="zh-TW" sz="2400" dirty="0">
              <a:solidFill>
                <a:srgbClr val="00B0F0"/>
              </a:solidFill>
            </a:endParaRPr>
          </a:p>
          <a:p>
            <a:pPr>
              <a:defRPr/>
            </a:pPr>
            <a:r>
              <a:rPr lang="zh-TW" altLang="en-US" sz="2400" dirty="0">
                <a:solidFill>
                  <a:srgbClr val="FFC000"/>
                </a:solidFill>
              </a:rPr>
              <a:t>社會服務：</a:t>
            </a:r>
            <a:endParaRPr lang="en-US" altLang="zh-TW" sz="2400" dirty="0">
              <a:solidFill>
                <a:srgbClr val="FFC000"/>
              </a:solidFill>
            </a:endParaRPr>
          </a:p>
          <a:p>
            <a:pPr lvl="1">
              <a:defRPr/>
            </a:pPr>
            <a:r>
              <a:rPr lang="zh-TW" altLang="en-US" sz="2000" dirty="0"/>
              <a:t>（</a:t>
            </a:r>
            <a:r>
              <a:rPr lang="en-US" altLang="zh-TW" sz="2000" dirty="0"/>
              <a:t>2014-  )</a:t>
            </a:r>
            <a:r>
              <a:rPr lang="zh-TW" altLang="en-US" sz="2000" dirty="0"/>
              <a:t> 行政院性別平等會委員。</a:t>
            </a:r>
            <a:endParaRPr lang="en-US" altLang="zh-TW" sz="2000" dirty="0"/>
          </a:p>
          <a:p>
            <a:pPr lvl="1">
              <a:defRPr/>
            </a:pPr>
            <a:r>
              <a:rPr lang="zh-TW" altLang="en-US" sz="2000" dirty="0"/>
              <a:t>（</a:t>
            </a:r>
            <a:r>
              <a:rPr lang="en-US" altLang="zh-TW" sz="2000" dirty="0"/>
              <a:t>2015- </a:t>
            </a:r>
            <a:r>
              <a:rPr lang="zh-TW" altLang="en-US" sz="2000" dirty="0"/>
              <a:t>）桃園市婦女權益促進委員會委員。</a:t>
            </a:r>
            <a:endParaRPr lang="en-US" altLang="zh-TW" sz="2000" dirty="0"/>
          </a:p>
          <a:p>
            <a:pPr lvl="1">
              <a:defRPr/>
            </a:pPr>
            <a:r>
              <a:rPr lang="zh-TW" altLang="en-US" sz="2000" dirty="0"/>
              <a:t>（</a:t>
            </a:r>
            <a:r>
              <a:rPr lang="en-US" altLang="zh-TW" sz="2000" dirty="0"/>
              <a:t>2015-</a:t>
            </a:r>
            <a:r>
              <a:rPr lang="zh-TW" altLang="en-US" sz="2000" dirty="0"/>
              <a:t>） 衛生福利部社會及家庭署性別平等工作小組委員。</a:t>
            </a:r>
            <a:endParaRPr lang="en-US" altLang="zh-TW" sz="2000" dirty="0"/>
          </a:p>
          <a:p>
            <a:pPr lvl="1">
              <a:defRPr/>
            </a:pPr>
            <a:r>
              <a:rPr lang="zh-TW" altLang="en-US" sz="2000" dirty="0"/>
              <a:t>（</a:t>
            </a:r>
            <a:r>
              <a:rPr lang="en-US" altLang="zh-TW" sz="2000" dirty="0"/>
              <a:t>2015-)   </a:t>
            </a:r>
            <a:r>
              <a:rPr lang="zh-TW" altLang="en-US" sz="2000" dirty="0"/>
              <a:t>彰化縣家庭暴力暨性侵害／騷擾防治委員會委員。</a:t>
            </a:r>
            <a:endParaRPr lang="en-US" altLang="zh-TW" sz="2000" dirty="0"/>
          </a:p>
          <a:p>
            <a:pPr lvl="1">
              <a:defRPr/>
            </a:pPr>
            <a:r>
              <a:rPr lang="zh-TW" altLang="en-US" sz="2000" dirty="0"/>
              <a:t>（</a:t>
            </a:r>
            <a:r>
              <a:rPr lang="en-US" altLang="zh-TW" sz="2000" dirty="0"/>
              <a:t>2011- </a:t>
            </a:r>
            <a:r>
              <a:rPr lang="zh-TW" altLang="en-US" sz="2000" dirty="0"/>
              <a:t>）財團法人拓凱教育基金會董事兼執行長。</a:t>
            </a:r>
            <a:endParaRPr lang="en-US" altLang="zh-TW" sz="2000" dirty="0"/>
          </a:p>
          <a:p>
            <a:pPr lvl="1">
              <a:defRPr/>
            </a:pPr>
            <a:r>
              <a:rPr lang="zh-TW" altLang="en-US" sz="2000" dirty="0"/>
              <a:t>（</a:t>
            </a:r>
            <a:r>
              <a:rPr lang="en-US" altLang="zh-TW" sz="2000" dirty="0"/>
              <a:t>2011- </a:t>
            </a:r>
            <a:r>
              <a:rPr lang="zh-TW" altLang="en-US" sz="2000" dirty="0"/>
              <a:t>）內政部</a:t>
            </a:r>
            <a:r>
              <a:rPr lang="en-US" altLang="zh-TW" sz="2000" dirty="0"/>
              <a:t>/</a:t>
            </a:r>
            <a:r>
              <a:rPr lang="zh-TW" altLang="en-US" sz="2000" dirty="0"/>
              <a:t>衛生福利部全國社會福利考核委員。 </a:t>
            </a:r>
          </a:p>
          <a:p>
            <a:pPr lvl="1">
              <a:defRPr/>
            </a:pPr>
            <a:r>
              <a:rPr lang="zh-TW" altLang="en-US" sz="2000" dirty="0"/>
              <a:t>（</a:t>
            </a:r>
            <a:r>
              <a:rPr lang="en-US" altLang="zh-TW" sz="2000" dirty="0"/>
              <a:t>2009- </a:t>
            </a:r>
            <a:r>
              <a:rPr lang="zh-TW" altLang="en-US" sz="2000" dirty="0"/>
              <a:t>）財團法人良顯堂社會福利基金會董事。 </a:t>
            </a:r>
            <a:endParaRPr lang="en-US" altLang="zh-TW" sz="2000" dirty="0"/>
          </a:p>
          <a:p>
            <a:pPr lvl="1">
              <a:defRPr/>
            </a:pPr>
            <a:r>
              <a:rPr lang="zh-TW" altLang="en-US" sz="2000" dirty="0"/>
              <a:t>（</a:t>
            </a:r>
            <a:r>
              <a:rPr lang="en-US" altLang="zh-TW" sz="2000" dirty="0"/>
              <a:t>2011- </a:t>
            </a:r>
            <a:r>
              <a:rPr lang="zh-TW" altLang="en-US" sz="2000" dirty="0"/>
              <a:t>）南投縣性別工作平等委員會委員。 </a:t>
            </a:r>
            <a:endParaRPr lang="en-US" altLang="zh-TW" sz="2000" dirty="0"/>
          </a:p>
          <a:p>
            <a:pPr lvl="1">
              <a:defRPr/>
            </a:pPr>
            <a:r>
              <a:rPr lang="zh-TW" altLang="en-US" sz="2000" dirty="0"/>
              <a:t>（</a:t>
            </a:r>
            <a:r>
              <a:rPr lang="en-US" altLang="zh-TW" sz="2000" dirty="0"/>
              <a:t>2004- </a:t>
            </a:r>
            <a:r>
              <a:rPr lang="zh-TW" altLang="en-US" sz="2000" dirty="0"/>
              <a:t>）南投縣婦女權益暨家庭暴力防治委員會委員。 </a:t>
            </a:r>
          </a:p>
          <a:p>
            <a:pPr lvl="1">
              <a:defRPr/>
            </a:pPr>
            <a:r>
              <a:rPr lang="zh-TW" altLang="en-US" sz="2000" dirty="0"/>
              <a:t>（</a:t>
            </a:r>
            <a:r>
              <a:rPr lang="en-US" altLang="zh-TW" sz="2000" dirty="0"/>
              <a:t>2015-</a:t>
            </a:r>
            <a:r>
              <a:rPr lang="zh-TW" altLang="en-US" sz="2000" dirty="0"/>
              <a:t>） 衛生福利部培力地方政府推動婦女福利輔導團委員。</a:t>
            </a:r>
            <a:endParaRPr lang="en-US" altLang="zh-TW" sz="2000" dirty="0"/>
          </a:p>
          <a:p>
            <a:pPr lvl="1">
              <a:defRPr/>
            </a:pPr>
            <a:r>
              <a:rPr lang="zh-TW" altLang="en-US" sz="2000" dirty="0"/>
              <a:t>（</a:t>
            </a:r>
            <a:r>
              <a:rPr lang="en-US" altLang="zh-TW" sz="2000" dirty="0"/>
              <a:t>2013- </a:t>
            </a:r>
            <a:r>
              <a:rPr lang="zh-TW" altLang="en-US" sz="2000" dirty="0"/>
              <a:t>）台中市婦女權益促進委員會委員。 </a:t>
            </a:r>
            <a:endParaRPr lang="en-US" altLang="zh-TW" sz="2000" dirty="0"/>
          </a:p>
          <a:p>
            <a:pPr lvl="1">
              <a:defRPr/>
            </a:pPr>
            <a:r>
              <a:rPr lang="zh-TW" altLang="en-US" sz="2000" dirty="0"/>
              <a:t>（</a:t>
            </a:r>
            <a:r>
              <a:rPr lang="en-US" altLang="zh-TW" sz="2000" dirty="0"/>
              <a:t>2013- </a:t>
            </a:r>
            <a:r>
              <a:rPr lang="zh-TW" altLang="en-US" sz="2000" dirty="0"/>
              <a:t>）台中市政府研考會諮詢委員。</a:t>
            </a:r>
            <a:endParaRPr lang="en-US" altLang="zh-TW" sz="2000" dirty="0"/>
          </a:p>
          <a:p>
            <a:pPr lvl="1">
              <a:defRPr/>
            </a:pPr>
            <a:r>
              <a:rPr lang="zh-TW" altLang="en-US" sz="2000" dirty="0"/>
              <a:t>（</a:t>
            </a:r>
            <a:r>
              <a:rPr lang="en-US" altLang="zh-TW" sz="2000" dirty="0"/>
              <a:t>2007- </a:t>
            </a:r>
            <a:r>
              <a:rPr lang="zh-TW" altLang="en-US" sz="2000" dirty="0"/>
              <a:t>）行政院農委會農糧署性騷擾申訴評議委員。 </a:t>
            </a:r>
            <a:endParaRPr lang="en-US" altLang="zh-TW" sz="2000" dirty="0"/>
          </a:p>
          <a:p>
            <a:pPr lvl="1">
              <a:defRPr/>
            </a:pPr>
            <a:r>
              <a:rPr lang="zh-TW" altLang="en-US" sz="2000" dirty="0"/>
              <a:t>（</a:t>
            </a:r>
            <a:r>
              <a:rPr lang="en-US" altLang="zh-TW" sz="2000" dirty="0"/>
              <a:t>2005- </a:t>
            </a:r>
            <a:r>
              <a:rPr lang="zh-TW" altLang="en-US" sz="2000" dirty="0"/>
              <a:t>）台中市公益彩券盈餘基金分配委員會委員。 </a:t>
            </a:r>
          </a:p>
          <a:p>
            <a:pPr lvl="1">
              <a:defRPr/>
            </a:pPr>
            <a:r>
              <a:rPr lang="zh-TW" altLang="en-US" sz="2000" dirty="0"/>
              <a:t>（</a:t>
            </a:r>
            <a:r>
              <a:rPr lang="en-US" altLang="zh-TW" sz="2000" dirty="0"/>
              <a:t>2006- </a:t>
            </a:r>
            <a:r>
              <a:rPr lang="zh-TW" altLang="en-US" sz="2000" dirty="0"/>
              <a:t>）南投縣公益彩券盈餘基金分配委員會委員。 </a:t>
            </a:r>
          </a:p>
          <a:p>
            <a:pPr>
              <a:defRPr/>
            </a:pPr>
            <a:endParaRPr lang="en-US" altLang="zh-TW" sz="2400" dirty="0"/>
          </a:p>
          <a:p>
            <a:pPr>
              <a:defRPr/>
            </a:pPr>
            <a:endParaRPr lang="zh-TW" altLang="en-US" dirty="0"/>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04417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4294967295"/>
          </p:nvPr>
        </p:nvSpPr>
        <p:spPr>
          <a:xfrm>
            <a:off x="2567608" y="3861049"/>
            <a:ext cx="8355496" cy="1944687"/>
          </a:xfrm>
          <a:prstGeom prst="rect">
            <a:avLst/>
          </a:prstGeom>
        </p:spPr>
        <p:txBody>
          <a:bodyPr>
            <a:normAutofit/>
          </a:bodyPr>
          <a:lstStyle/>
          <a:p>
            <a:pPr>
              <a:buNone/>
            </a:pPr>
            <a:r>
              <a:rPr lang="zh-TW" altLang="en-US" sz="4400" b="1" dirty="0">
                <a:solidFill>
                  <a:srgbClr val="0070C0"/>
                </a:solidFill>
                <a:latin typeface="微軟正黑體" pitchFamily="34" charset="-120"/>
                <a:ea typeface="微軟正黑體" pitchFamily="34" charset="-120"/>
                <a:cs typeface="Times New Roman" pitchFamily="18" charset="0"/>
              </a:rPr>
              <a:t>發現證據與理性：</a:t>
            </a:r>
            <a:endParaRPr lang="en-US" altLang="zh-TW" sz="4400" b="1" dirty="0">
              <a:solidFill>
                <a:srgbClr val="0070C0"/>
              </a:solidFill>
              <a:latin typeface="微軟正黑體" pitchFamily="34" charset="-120"/>
              <a:ea typeface="微軟正黑體" pitchFamily="34" charset="-120"/>
              <a:cs typeface="Times New Roman" pitchFamily="18" charset="0"/>
            </a:endParaRPr>
          </a:p>
          <a:p>
            <a:pPr>
              <a:buNone/>
            </a:pPr>
            <a:r>
              <a:rPr lang="zh-TW" altLang="en-US" sz="3200" b="1" dirty="0">
                <a:solidFill>
                  <a:srgbClr val="FF0000"/>
                </a:solidFill>
                <a:latin typeface="微軟正黑體" pitchFamily="34" charset="-120"/>
                <a:ea typeface="微軟正黑體" pitchFamily="34" charset="-120"/>
                <a:cs typeface="Times New Roman" pitchFamily="18" charset="0"/>
              </a:rPr>
              <a:t>解讀性別統計、蒐集性別資料</a:t>
            </a:r>
          </a:p>
        </p:txBody>
      </p:sp>
      <p:sp>
        <p:nvSpPr>
          <p:cNvPr id="5" name="矩形 4"/>
          <p:cNvSpPr/>
          <p:nvPr/>
        </p:nvSpPr>
        <p:spPr>
          <a:xfrm>
            <a:off x="2567608" y="3429000"/>
            <a:ext cx="2880320" cy="369332"/>
          </a:xfrm>
          <a:prstGeom prst="rect">
            <a:avLst/>
          </a:prstGeom>
        </p:spPr>
        <p:txBody>
          <a:bodyPr wrap="square">
            <a:spAutoFit/>
          </a:bodyPr>
          <a:lstStyle/>
          <a:p>
            <a:r>
              <a:rPr lang="zh-TW" altLang="en-US" b="1" dirty="0">
                <a:latin typeface="Verdana" pitchFamily="34" charset="0"/>
                <a:cs typeface="Verdana" pitchFamily="34" charset="0"/>
              </a:rPr>
              <a:t>政策融入性別</a:t>
            </a:r>
          </a:p>
        </p:txBody>
      </p:sp>
      <p:cxnSp>
        <p:nvCxnSpPr>
          <p:cNvPr id="7" name="直線接點 6"/>
          <p:cNvCxnSpPr/>
          <p:nvPr/>
        </p:nvCxnSpPr>
        <p:spPr>
          <a:xfrm>
            <a:off x="4087484" y="3697153"/>
            <a:ext cx="2520280" cy="0"/>
          </a:xfrm>
          <a:prstGeom prst="line">
            <a:avLst/>
          </a:prstGeom>
        </p:spPr>
        <p:style>
          <a:lnRef idx="3">
            <a:schemeClr val="accent1"/>
          </a:lnRef>
          <a:fillRef idx="0">
            <a:schemeClr val="accent1"/>
          </a:fillRef>
          <a:effectRef idx="2">
            <a:schemeClr val="accent1"/>
          </a:effectRef>
          <a:fontRef idx="minor">
            <a:schemeClr val="tx1"/>
          </a:fontRef>
        </p:style>
      </p:cxnSp>
      <p:pic>
        <p:nvPicPr>
          <p:cNvPr id="6" name="圖片 5" descr="高雄捷運燈箱海報.jpg"/>
          <p:cNvPicPr>
            <a:picLocks noChangeAspect="1"/>
          </p:cNvPicPr>
          <p:nvPr/>
        </p:nvPicPr>
        <p:blipFill>
          <a:blip r:embed="rId3" cstate="print"/>
          <a:srcRect l="24950" t="10188" r="25272" b="49479"/>
          <a:stretch>
            <a:fillRect/>
          </a:stretch>
        </p:blipFill>
        <p:spPr>
          <a:xfrm>
            <a:off x="2495600" y="2204864"/>
            <a:ext cx="2564112" cy="936104"/>
          </a:xfrm>
          <a:prstGeom prst="rect">
            <a:avLst/>
          </a:prstGeom>
        </p:spPr>
      </p:pic>
      <p:pic>
        <p:nvPicPr>
          <p:cNvPr id="8" name="Picture 1"/>
          <p:cNvPicPr>
            <a:picLocks noChangeAspect="1" noChangeArrowheads="1"/>
          </p:cNvPicPr>
          <p:nvPr/>
        </p:nvPicPr>
        <p:blipFill>
          <a:blip r:embed="rId4" cstate="print"/>
          <a:srcRect l="41392" t="20755" r="15094" b="32075"/>
          <a:stretch>
            <a:fillRect/>
          </a:stretch>
        </p:blipFill>
        <p:spPr bwMode="auto">
          <a:xfrm>
            <a:off x="5015880" y="2204864"/>
            <a:ext cx="1512168" cy="922054"/>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983516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95969" y="787782"/>
            <a:ext cx="8911687" cy="1280890"/>
          </a:xfrm>
        </p:spPr>
        <p:txBody>
          <a:bodyPr/>
          <a:lstStyle/>
          <a:p>
            <a:r>
              <a:rPr lang="zh-TW" altLang="en-US" dirty="0"/>
              <a:t>解讀：性別統計與性別分析</a:t>
            </a:r>
          </a:p>
        </p:txBody>
      </p:sp>
      <p:sp>
        <p:nvSpPr>
          <p:cNvPr id="3" name="內容版面配置區 2"/>
          <p:cNvSpPr>
            <a:spLocks noGrp="1"/>
          </p:cNvSpPr>
          <p:nvPr>
            <p:ph idx="1"/>
          </p:nvPr>
        </p:nvSpPr>
        <p:spPr>
          <a:xfrm>
            <a:off x="1853716" y="2143539"/>
            <a:ext cx="8915400" cy="3777622"/>
          </a:xfrm>
        </p:spPr>
        <p:txBody>
          <a:bodyPr>
            <a:normAutofit/>
          </a:bodyPr>
          <a:lstStyle/>
          <a:p>
            <a:r>
              <a:rPr lang="zh-TW" altLang="en-US" sz="4000" dirty="0"/>
              <a:t>看見不平等與差異</a:t>
            </a:r>
            <a:endParaRPr lang="en-US" altLang="zh-TW" sz="4000" dirty="0"/>
          </a:p>
          <a:p>
            <a:r>
              <a:rPr lang="zh-TW" altLang="en-US" sz="4000" dirty="0"/>
              <a:t>以具性別敏感角度，解釋發生的原因</a:t>
            </a:r>
            <a:endParaRPr lang="en-US" altLang="zh-TW" sz="4000" dirty="0"/>
          </a:p>
          <a:p>
            <a:r>
              <a:rPr lang="zh-TW" altLang="en-US" sz="4000" dirty="0"/>
              <a:t>同時思考個人與結構權力的運作</a:t>
            </a:r>
            <a:endParaRPr lang="en-US" altLang="zh-TW" sz="4000" dirty="0"/>
          </a:p>
          <a:p>
            <a:r>
              <a:rPr lang="zh-TW" altLang="en-US" sz="4000" dirty="0"/>
              <a:t>提出解決策略與行動方案</a:t>
            </a:r>
          </a:p>
        </p:txBody>
      </p:sp>
      <p:pic>
        <p:nvPicPr>
          <p:cNvPr id="4" name="Picture 2" descr="http://t1.gstatic.com/images?q=tbn:ANd9GcS8tNaMYNqGi4hK2J6T82zBfm0TVwSLtwRObecmkyQSm7w_s2c&amp;t=1&amp;usg=__QWwp6VdLHRcK9INHKEIr7ueMSZU="/>
          <p:cNvPicPr>
            <a:picLocks noChangeAspect="1" noChangeArrowheads="1"/>
          </p:cNvPicPr>
          <p:nvPr/>
        </p:nvPicPr>
        <p:blipFill>
          <a:blip r:embed="rId2" cstate="print"/>
          <a:srcRect/>
          <a:stretch>
            <a:fillRect/>
          </a:stretch>
        </p:blipFill>
        <p:spPr bwMode="auto">
          <a:xfrm>
            <a:off x="9920800" y="208721"/>
            <a:ext cx="1958764" cy="2568381"/>
          </a:xfrm>
          <a:prstGeom prst="rect">
            <a:avLst/>
          </a:prstGeom>
          <a:noFill/>
        </p:spPr>
      </p:pic>
      <p:sp>
        <p:nvSpPr>
          <p:cNvPr id="5" name="投影片編號版面配置區 4"/>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985960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225296" y="1628801"/>
            <a:ext cx="8985504" cy="4378491"/>
          </a:xfrm>
        </p:spPr>
        <p:txBody>
          <a:bodyPr>
            <a:normAutofit lnSpcReduction="10000"/>
          </a:bodyPr>
          <a:lstStyle/>
          <a:p>
            <a:r>
              <a:rPr lang="zh-TW" altLang="en-US" sz="3200" dirty="0">
                <a:solidFill>
                  <a:srgbClr val="7030A0"/>
                </a:solidFill>
              </a:rPr>
              <a:t>台灣的性別統計圖像</a:t>
            </a:r>
            <a:r>
              <a:rPr lang="en-US" altLang="zh-TW" sz="3200" dirty="0">
                <a:solidFill>
                  <a:srgbClr val="7030A0"/>
                </a:solidFill>
              </a:rPr>
              <a:t>2007-2015</a:t>
            </a:r>
          </a:p>
          <a:p>
            <a:r>
              <a:rPr lang="zh-TW" altLang="en-US" sz="3200" dirty="0">
                <a:solidFill>
                  <a:srgbClr val="7030A0"/>
                </a:solidFill>
              </a:rPr>
              <a:t>台中市性別統計圖像</a:t>
            </a:r>
            <a:r>
              <a:rPr lang="en-US" altLang="zh-TW" sz="3200" dirty="0">
                <a:solidFill>
                  <a:srgbClr val="7030A0"/>
                </a:solidFill>
                <a:hlinkClick r:id="rId2"/>
              </a:rPr>
              <a:t>http://www.taichung.gov.tw/lp.asp?CtNode=7423&amp;CtUnit=1134&amp;BaseDSD=7&amp;mp=100050</a:t>
            </a:r>
            <a:endParaRPr lang="en-US" altLang="zh-TW" sz="3200" dirty="0">
              <a:solidFill>
                <a:srgbClr val="7030A0"/>
              </a:solidFill>
            </a:endParaRPr>
          </a:p>
          <a:p>
            <a:pPr marL="109728" indent="0">
              <a:buNone/>
            </a:pPr>
            <a:endParaRPr lang="en-US" altLang="zh-TW" dirty="0">
              <a:solidFill>
                <a:srgbClr val="7030A0"/>
              </a:solidFill>
            </a:endParaRPr>
          </a:p>
          <a:p>
            <a:r>
              <a:rPr lang="zh-TW" altLang="en-US" sz="2400" dirty="0">
                <a:hlinkClick r:id="rId3"/>
              </a:rPr>
              <a:t>主計總處</a:t>
            </a:r>
            <a:r>
              <a:rPr lang="en-US" altLang="zh-TW" sz="2400" dirty="0">
                <a:hlinkClick r:id="rId3"/>
              </a:rPr>
              <a:t>-11</a:t>
            </a:r>
            <a:r>
              <a:rPr lang="zh-TW" altLang="en-US" sz="2400" dirty="0">
                <a:hlinkClick r:id="rId3"/>
              </a:rPr>
              <a:t>類性別統計指標</a:t>
            </a:r>
            <a:endParaRPr lang="en-US" altLang="zh-TW" sz="2400" dirty="0"/>
          </a:p>
          <a:p>
            <a:pPr lvl="1"/>
            <a:r>
              <a:rPr lang="zh-TW" altLang="en-US" sz="2400" dirty="0"/>
              <a:t>福利、救助暨保險、 社會（政治）參與、婚姻與家庭、人身安全、健康、教育、就 業與經濟、媒體、交通與運輸、環境、文化與休閒等</a:t>
            </a:r>
          </a:p>
        </p:txBody>
      </p:sp>
      <p:sp>
        <p:nvSpPr>
          <p:cNvPr id="3" name="標題 2"/>
          <p:cNvSpPr>
            <a:spLocks noGrp="1"/>
          </p:cNvSpPr>
          <p:nvPr>
            <p:ph type="title"/>
          </p:nvPr>
        </p:nvSpPr>
        <p:spPr>
          <a:xfrm>
            <a:off x="1828801" y="574414"/>
            <a:ext cx="9735446" cy="1280890"/>
          </a:xfrm>
        </p:spPr>
        <p:txBody>
          <a:bodyPr/>
          <a:lstStyle/>
          <a:p>
            <a:r>
              <a:rPr lang="zh-TW" altLang="en-US" dirty="0"/>
              <a:t>尋找性別統計，進行性別分析</a:t>
            </a: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716326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zh-TW" b="1" dirty="0">
                <a:latin typeface="Times New Roman" pitchFamily="18"/>
                <a:ea typeface="標楷體" pitchFamily="65"/>
              </a:rPr>
              <a:t>性別統計的應用</a:t>
            </a:r>
            <a:endParaRPr lang="en-US" sz="2800" b="1" dirty="0">
              <a:latin typeface="Times New Roman" pitchFamily="18"/>
              <a:ea typeface="標楷體" pitchFamily="65"/>
            </a:endParaRPr>
          </a:p>
        </p:txBody>
      </p:sp>
      <p:sp>
        <p:nvSpPr>
          <p:cNvPr id="3" name="投影片編號版面配置區 5"/>
          <p:cNvSpPr txBox="1"/>
          <p:nvPr/>
        </p:nvSpPr>
        <p:spPr>
          <a:xfrm>
            <a:off x="5886446" y="1027108"/>
            <a:ext cx="457200" cy="441326"/>
          </a:xfrm>
          <a:prstGeom prst="rect">
            <a:avLst/>
          </a:prstGeom>
          <a:noFill/>
          <a:ln>
            <a:noFill/>
          </a:ln>
        </p:spPr>
        <p:txBody>
          <a:bodyPr vert="horz" wrap="square" lIns="45720" tIns="45720" rIns="45720" bIns="45720" anchor="ctr" anchorCtr="1" compatLnSpc="1"/>
          <a:lstStyle/>
          <a:p>
            <a:pPr algn="ctr" defTabSz="914400">
              <a:defRPr sz="1800" b="0" i="0" u="none" strike="noStrike" kern="0" cap="none" spc="0" baseline="0">
                <a:solidFill>
                  <a:srgbClr val="000000"/>
                </a:solidFill>
                <a:uFillTx/>
              </a:defRPr>
            </a:pPr>
            <a:endParaRPr lang="en-US" sz="1600" dirty="0">
              <a:solidFill>
                <a:srgbClr val="7B9899"/>
              </a:solidFill>
              <a:latin typeface="Georgia"/>
              <a:ea typeface="新細明體"/>
            </a:endParaRPr>
          </a:p>
        </p:txBody>
      </p:sp>
      <p:sp>
        <p:nvSpPr>
          <p:cNvPr id="4" name="Rectangle 3"/>
          <p:cNvSpPr txBox="1">
            <a:spLocks noGrp="1"/>
          </p:cNvSpPr>
          <p:nvPr>
            <p:ph idx="1"/>
          </p:nvPr>
        </p:nvSpPr>
        <p:spPr>
          <a:xfrm>
            <a:off x="1981200" y="1643068"/>
            <a:ext cx="8686800" cy="4910135"/>
          </a:xfrm>
        </p:spPr>
        <p:txBody>
          <a:bodyPr>
            <a:normAutofit/>
          </a:bodyPr>
          <a:lstStyle/>
          <a:p>
            <a:pPr lvl="0"/>
            <a:r>
              <a:rPr lang="zh-TW" sz="3200" dirty="0">
                <a:solidFill>
                  <a:srgbClr val="646B86"/>
                </a:solidFill>
                <a:latin typeface="Times New Roman" pitchFamily="18"/>
                <a:ea typeface="標楷體" pitchFamily="65"/>
              </a:rPr>
              <a:t>描繪性別 (女性) 圖像</a:t>
            </a:r>
          </a:p>
          <a:p>
            <a:pPr>
              <a:spcBef>
                <a:spcPts val="800"/>
              </a:spcBef>
            </a:pPr>
            <a:r>
              <a:rPr lang="zh-TW" altLang="en-US" sz="3200" dirty="0">
                <a:solidFill>
                  <a:srgbClr val="FF0000"/>
                </a:solidFill>
                <a:latin typeface="Times New Roman" pitchFamily="18"/>
                <a:ea typeface="標楷體" pitchFamily="65"/>
              </a:rPr>
              <a:t>據以擬訂計畫方案</a:t>
            </a:r>
          </a:p>
          <a:p>
            <a:pPr lvl="0"/>
            <a:r>
              <a:rPr lang="zh-TW" sz="3200" dirty="0">
                <a:solidFill>
                  <a:srgbClr val="646B86"/>
                </a:solidFill>
                <a:latin typeface="Times New Roman" pitchFamily="18"/>
                <a:ea typeface="標楷體" pitchFamily="65"/>
              </a:rPr>
              <a:t>編列性別預算</a:t>
            </a:r>
          </a:p>
          <a:p>
            <a:pPr lvl="0"/>
            <a:r>
              <a:rPr lang="zh-TW" sz="3200" dirty="0">
                <a:solidFill>
                  <a:srgbClr val="646B86"/>
                </a:solidFill>
                <a:latin typeface="Times New Roman" pitchFamily="18"/>
                <a:ea typeface="標楷體" pitchFamily="65"/>
              </a:rPr>
              <a:t>進行性別影響評估</a:t>
            </a:r>
          </a:p>
          <a:p>
            <a:pPr lvl="0"/>
            <a:r>
              <a:rPr lang="zh-TW" sz="3200" dirty="0">
                <a:solidFill>
                  <a:srgbClr val="646B86"/>
                </a:solidFill>
                <a:latin typeface="Times New Roman" pitchFamily="18"/>
                <a:ea typeface="標楷體" pitchFamily="65"/>
              </a:rPr>
              <a:t>建立各種性別相關指標</a:t>
            </a:r>
          </a:p>
          <a:p>
            <a:pPr lvl="0"/>
            <a:r>
              <a:rPr lang="zh-TW" sz="3200" dirty="0">
                <a:solidFill>
                  <a:srgbClr val="646B86"/>
                </a:solidFill>
                <a:latin typeface="Times New Roman" pitchFamily="18"/>
                <a:ea typeface="標楷體" pitchFamily="65"/>
              </a:rPr>
              <a:t>業務創新</a:t>
            </a:r>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78405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Grp="1"/>
          </p:cNvSpPr>
          <p:nvPr>
            <p:ph idx="1"/>
          </p:nvPr>
        </p:nvSpPr>
        <p:spPr>
          <a:xfrm>
            <a:off x="1908177" y="1004341"/>
            <a:ext cx="8474073" cy="5496475"/>
          </a:xfrm>
        </p:spPr>
        <p:txBody>
          <a:bodyPr>
            <a:normAutofit/>
          </a:bodyPr>
          <a:lstStyle/>
          <a:p>
            <a:pPr>
              <a:spcBef>
                <a:spcPts val="700"/>
              </a:spcBef>
            </a:pPr>
            <a:r>
              <a:rPr lang="zh-TW" altLang="en-US" sz="3000" dirty="0">
                <a:solidFill>
                  <a:srgbClr val="646B86"/>
                </a:solidFill>
                <a:latin typeface="Times New Roman" pitchFamily="18"/>
                <a:ea typeface="標楷體" pitchFamily="65"/>
              </a:rPr>
              <a:t>破除迷思：某些「想當然」與性別無關的統計項目，可能在蒐集、分析後，會有新的發現。</a:t>
            </a:r>
          </a:p>
          <a:p>
            <a:pPr lvl="1">
              <a:spcBef>
                <a:spcPts val="600"/>
              </a:spcBef>
            </a:pPr>
            <a:r>
              <a:rPr lang="zh-TW" altLang="en-US" sz="2500" dirty="0">
                <a:latin typeface="Times New Roman" pitchFamily="18"/>
                <a:ea typeface="標楷體" pitchFamily="65"/>
              </a:rPr>
              <a:t>不是處理「人」的業務，就不必辦理性別統計</a:t>
            </a:r>
            <a:r>
              <a:rPr lang="en-US" altLang="zh-TW" sz="2500" dirty="0">
                <a:latin typeface="Times New Roman" pitchFamily="18"/>
                <a:ea typeface="標楷體" pitchFamily="65"/>
              </a:rPr>
              <a:t>?</a:t>
            </a:r>
          </a:p>
          <a:p>
            <a:pPr lvl="1">
              <a:spcBef>
                <a:spcPts val="600"/>
              </a:spcBef>
            </a:pPr>
            <a:r>
              <a:rPr lang="zh-TW" altLang="en-US" sz="2500" dirty="0">
                <a:latin typeface="Times New Roman" pitchFamily="18"/>
                <a:ea typeface="標楷體" pitchFamily="65"/>
              </a:rPr>
              <a:t>無性別對待差異，就不必辦理性別統計</a:t>
            </a:r>
            <a:r>
              <a:rPr lang="en-US" altLang="zh-TW" sz="2500" dirty="0">
                <a:latin typeface="Times New Roman" pitchFamily="18"/>
                <a:ea typeface="標楷體" pitchFamily="65"/>
              </a:rPr>
              <a:t>?</a:t>
            </a:r>
            <a:endParaRPr lang="zh-TW" altLang="en-US" sz="2500" dirty="0">
              <a:latin typeface="Times New Roman" pitchFamily="18"/>
              <a:ea typeface="標楷體" pitchFamily="65"/>
            </a:endParaRPr>
          </a:p>
          <a:p>
            <a:pPr>
              <a:spcBef>
                <a:spcPts val="700"/>
              </a:spcBef>
            </a:pPr>
            <a:r>
              <a:rPr lang="zh-TW" altLang="en-US" sz="3000" dirty="0">
                <a:solidFill>
                  <a:srgbClr val="646B86"/>
                </a:solidFill>
                <a:latin typeface="Times New Roman" pitchFamily="18"/>
                <a:ea typeface="標楷體" pitchFamily="65"/>
              </a:rPr>
              <a:t>在性別意識及性別觀點外，加強實務經驗交流。</a:t>
            </a:r>
          </a:p>
          <a:p>
            <a:pPr>
              <a:spcBef>
                <a:spcPts val="700"/>
              </a:spcBef>
            </a:pPr>
            <a:r>
              <a:rPr lang="zh-TW" altLang="en-US" sz="3000" dirty="0">
                <a:solidFill>
                  <a:srgbClr val="646B86"/>
                </a:solidFill>
                <a:latin typeface="Times New Roman" pitchFamily="18"/>
                <a:ea typeface="標楷體" pitchFamily="65"/>
              </a:rPr>
              <a:t>性別統計應對政策及計畫之擬定有所幫助，並非僅為行政院婦權會、行政院主計處、各機關統計單位或婦女團體、學者辦理。</a:t>
            </a:r>
            <a:endParaRPr lang="en-US" sz="3000" dirty="0">
              <a:solidFill>
                <a:srgbClr val="646B86"/>
              </a:solidFill>
              <a:latin typeface="Times New Roman" pitchFamily="18"/>
              <a:ea typeface="標楷體" pitchFamily="65"/>
            </a:endParaRPr>
          </a:p>
          <a:p>
            <a:pPr>
              <a:spcBef>
                <a:spcPts val="700"/>
              </a:spcBef>
            </a:pPr>
            <a:r>
              <a:rPr lang="zh-TW" altLang="en-US" sz="3000" dirty="0">
                <a:solidFill>
                  <a:srgbClr val="646B86"/>
                </a:solidFill>
                <a:latin typeface="Times New Roman" pitchFamily="18"/>
                <a:ea typeface="標楷體" pitchFamily="65"/>
              </a:rPr>
              <a:t>除獨立進行分析外，應適時帶入業務統計分析中。</a:t>
            </a:r>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84056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4294967295"/>
          </p:nvPr>
        </p:nvSpPr>
        <p:spPr>
          <a:xfrm>
            <a:off x="2567608" y="3861049"/>
            <a:ext cx="8355496" cy="1944687"/>
          </a:xfrm>
          <a:prstGeom prst="rect">
            <a:avLst/>
          </a:prstGeom>
        </p:spPr>
        <p:txBody>
          <a:bodyPr>
            <a:normAutofit lnSpcReduction="10000"/>
          </a:bodyPr>
          <a:lstStyle/>
          <a:p>
            <a:pPr>
              <a:buNone/>
            </a:pPr>
            <a:r>
              <a:rPr lang="zh-TW" altLang="en-US" sz="4400" b="1" dirty="0">
                <a:solidFill>
                  <a:srgbClr val="0070C0"/>
                </a:solidFill>
                <a:latin typeface="微軟正黑體" pitchFamily="34" charset="-120"/>
                <a:ea typeface="微軟正黑體" pitchFamily="34" charset="-120"/>
                <a:cs typeface="Times New Roman" pitchFamily="18" charset="0"/>
              </a:rPr>
              <a:t>小試身手</a:t>
            </a:r>
            <a:endParaRPr lang="en-US" altLang="zh-TW" sz="4400" b="1" dirty="0">
              <a:solidFill>
                <a:srgbClr val="0070C0"/>
              </a:solidFill>
              <a:latin typeface="微軟正黑體" pitchFamily="34" charset="-120"/>
              <a:ea typeface="微軟正黑體" pitchFamily="34" charset="-120"/>
              <a:cs typeface="Times New Roman" pitchFamily="18" charset="0"/>
            </a:endParaRPr>
          </a:p>
          <a:p>
            <a:pPr>
              <a:buNone/>
            </a:pPr>
            <a:r>
              <a:rPr lang="zh-TW" altLang="en-US" sz="3600" b="1" dirty="0">
                <a:solidFill>
                  <a:srgbClr val="FF0000"/>
                </a:solidFill>
                <a:latin typeface="微軟正黑體" pitchFamily="34" charset="-120"/>
                <a:ea typeface="微軟正黑體" pitchFamily="34" charset="-120"/>
                <a:cs typeface="Times New Roman" pitchFamily="18" charset="0"/>
              </a:rPr>
              <a:t>請研擬並列出貴單位目前可用、擬待蒐集的統計指標</a:t>
            </a:r>
            <a:endParaRPr lang="en-US" altLang="zh-TW" sz="3600" b="1" dirty="0">
              <a:solidFill>
                <a:srgbClr val="FF0000"/>
              </a:solidFill>
              <a:latin typeface="微軟正黑體" pitchFamily="34" charset="-120"/>
              <a:ea typeface="微軟正黑體" pitchFamily="34" charset="-120"/>
              <a:cs typeface="Times New Roman" pitchFamily="18" charset="0"/>
            </a:endParaRPr>
          </a:p>
          <a:p>
            <a:pPr>
              <a:buNone/>
            </a:pPr>
            <a:endParaRPr lang="zh-TW" altLang="en-US" sz="4400" b="1" dirty="0">
              <a:solidFill>
                <a:srgbClr val="0070C0"/>
              </a:solidFill>
              <a:latin typeface="微軟正黑體" pitchFamily="34" charset="-120"/>
              <a:ea typeface="微軟正黑體" pitchFamily="34" charset="-120"/>
              <a:cs typeface="Times New Roman" pitchFamily="18" charset="0"/>
            </a:endParaRPr>
          </a:p>
        </p:txBody>
      </p:sp>
      <p:sp>
        <p:nvSpPr>
          <p:cNvPr id="5" name="矩形 4"/>
          <p:cNvSpPr/>
          <p:nvPr/>
        </p:nvSpPr>
        <p:spPr>
          <a:xfrm>
            <a:off x="2567608" y="3429000"/>
            <a:ext cx="2880320" cy="369332"/>
          </a:xfrm>
          <a:prstGeom prst="rect">
            <a:avLst/>
          </a:prstGeom>
        </p:spPr>
        <p:txBody>
          <a:bodyPr wrap="square">
            <a:spAutoFit/>
          </a:bodyPr>
          <a:lstStyle/>
          <a:p>
            <a:r>
              <a:rPr lang="zh-TW" altLang="en-US" b="1" dirty="0">
                <a:latin typeface="Verdana" pitchFamily="34" charset="0"/>
                <a:cs typeface="Verdana" pitchFamily="34" charset="0"/>
              </a:rPr>
              <a:t>政策融入性別</a:t>
            </a:r>
          </a:p>
        </p:txBody>
      </p:sp>
      <p:cxnSp>
        <p:nvCxnSpPr>
          <p:cNvPr id="7" name="直線接點 6"/>
          <p:cNvCxnSpPr/>
          <p:nvPr/>
        </p:nvCxnSpPr>
        <p:spPr>
          <a:xfrm>
            <a:off x="4087484" y="3697153"/>
            <a:ext cx="2520280" cy="0"/>
          </a:xfrm>
          <a:prstGeom prst="line">
            <a:avLst/>
          </a:prstGeom>
        </p:spPr>
        <p:style>
          <a:lnRef idx="3">
            <a:schemeClr val="accent1"/>
          </a:lnRef>
          <a:fillRef idx="0">
            <a:schemeClr val="accent1"/>
          </a:fillRef>
          <a:effectRef idx="2">
            <a:schemeClr val="accent1"/>
          </a:effectRef>
          <a:fontRef idx="minor">
            <a:schemeClr val="tx1"/>
          </a:fontRef>
        </p:style>
      </p:cxnSp>
      <p:pic>
        <p:nvPicPr>
          <p:cNvPr id="6" name="圖片 5" descr="高雄捷運燈箱海報.jpg"/>
          <p:cNvPicPr>
            <a:picLocks noChangeAspect="1"/>
          </p:cNvPicPr>
          <p:nvPr/>
        </p:nvPicPr>
        <p:blipFill>
          <a:blip r:embed="rId3" cstate="print"/>
          <a:srcRect l="24950" t="10188" r="25272" b="49479"/>
          <a:stretch>
            <a:fillRect/>
          </a:stretch>
        </p:blipFill>
        <p:spPr>
          <a:xfrm>
            <a:off x="2495600" y="2204864"/>
            <a:ext cx="2564112" cy="936104"/>
          </a:xfrm>
          <a:prstGeom prst="rect">
            <a:avLst/>
          </a:prstGeom>
        </p:spPr>
      </p:pic>
      <p:pic>
        <p:nvPicPr>
          <p:cNvPr id="8" name="Picture 1"/>
          <p:cNvPicPr>
            <a:picLocks noChangeAspect="1" noChangeArrowheads="1"/>
          </p:cNvPicPr>
          <p:nvPr/>
        </p:nvPicPr>
        <p:blipFill>
          <a:blip r:embed="rId4" cstate="print"/>
          <a:srcRect l="41392" t="20755" r="15094" b="32075"/>
          <a:stretch>
            <a:fillRect/>
          </a:stretch>
        </p:blipFill>
        <p:spPr bwMode="auto">
          <a:xfrm>
            <a:off x="5015880" y="2204864"/>
            <a:ext cx="1512168" cy="922054"/>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924466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4294967295"/>
          </p:nvPr>
        </p:nvSpPr>
        <p:spPr>
          <a:xfrm>
            <a:off x="2567608" y="3861049"/>
            <a:ext cx="8355496" cy="1944687"/>
          </a:xfrm>
          <a:prstGeom prst="rect">
            <a:avLst/>
          </a:prstGeom>
        </p:spPr>
        <p:txBody>
          <a:bodyPr>
            <a:normAutofit/>
          </a:bodyPr>
          <a:lstStyle/>
          <a:p>
            <a:pPr>
              <a:buNone/>
            </a:pPr>
            <a:r>
              <a:rPr lang="zh-TW" altLang="en-US" sz="4400" b="1" dirty="0">
                <a:solidFill>
                  <a:srgbClr val="0070C0"/>
                </a:solidFill>
                <a:latin typeface="微軟正黑體" pitchFamily="34" charset="-120"/>
                <a:ea typeface="微軟正黑體" pitchFamily="34" charset="-120"/>
                <a:cs typeface="Times New Roman" pitchFamily="18" charset="0"/>
              </a:rPr>
              <a:t>創新：性別影響評估</a:t>
            </a:r>
            <a:endParaRPr lang="en-US" altLang="zh-TW" sz="4400" b="1" dirty="0">
              <a:solidFill>
                <a:srgbClr val="0070C0"/>
              </a:solidFill>
              <a:latin typeface="微軟正黑體" pitchFamily="34" charset="-120"/>
              <a:ea typeface="微軟正黑體" pitchFamily="34" charset="-120"/>
              <a:cs typeface="Times New Roman" pitchFamily="18" charset="0"/>
            </a:endParaRPr>
          </a:p>
          <a:p>
            <a:pPr>
              <a:buNone/>
            </a:pPr>
            <a:endParaRPr lang="en-US" altLang="zh-TW" sz="4400" b="1" dirty="0">
              <a:solidFill>
                <a:srgbClr val="0070C0"/>
              </a:solidFill>
              <a:latin typeface="微軟正黑體" pitchFamily="34" charset="-120"/>
              <a:ea typeface="微軟正黑體" pitchFamily="34" charset="-120"/>
              <a:cs typeface="Times New Roman" pitchFamily="18" charset="0"/>
            </a:endParaRPr>
          </a:p>
        </p:txBody>
      </p:sp>
      <p:sp>
        <p:nvSpPr>
          <p:cNvPr id="5" name="矩形 4"/>
          <p:cNvSpPr/>
          <p:nvPr/>
        </p:nvSpPr>
        <p:spPr>
          <a:xfrm>
            <a:off x="2567608" y="3429000"/>
            <a:ext cx="2880320" cy="369332"/>
          </a:xfrm>
          <a:prstGeom prst="rect">
            <a:avLst/>
          </a:prstGeom>
        </p:spPr>
        <p:txBody>
          <a:bodyPr wrap="square">
            <a:spAutoFit/>
          </a:bodyPr>
          <a:lstStyle/>
          <a:p>
            <a:r>
              <a:rPr lang="zh-TW" altLang="en-US" b="1" dirty="0">
                <a:latin typeface="Verdana" pitchFamily="34" charset="0"/>
                <a:cs typeface="Verdana" pitchFamily="34" charset="0"/>
              </a:rPr>
              <a:t>政策融入性別</a:t>
            </a:r>
          </a:p>
        </p:txBody>
      </p:sp>
      <p:cxnSp>
        <p:nvCxnSpPr>
          <p:cNvPr id="7" name="直線接點 6"/>
          <p:cNvCxnSpPr/>
          <p:nvPr/>
        </p:nvCxnSpPr>
        <p:spPr>
          <a:xfrm>
            <a:off x="4087484" y="3697153"/>
            <a:ext cx="2520280" cy="0"/>
          </a:xfrm>
          <a:prstGeom prst="line">
            <a:avLst/>
          </a:prstGeom>
        </p:spPr>
        <p:style>
          <a:lnRef idx="3">
            <a:schemeClr val="accent1"/>
          </a:lnRef>
          <a:fillRef idx="0">
            <a:schemeClr val="accent1"/>
          </a:fillRef>
          <a:effectRef idx="2">
            <a:schemeClr val="accent1"/>
          </a:effectRef>
          <a:fontRef idx="minor">
            <a:schemeClr val="tx1"/>
          </a:fontRef>
        </p:style>
      </p:cxnSp>
      <p:pic>
        <p:nvPicPr>
          <p:cNvPr id="6" name="圖片 5" descr="高雄捷運燈箱海報.jpg"/>
          <p:cNvPicPr>
            <a:picLocks noChangeAspect="1"/>
          </p:cNvPicPr>
          <p:nvPr/>
        </p:nvPicPr>
        <p:blipFill>
          <a:blip r:embed="rId3" cstate="print"/>
          <a:srcRect l="24950" t="10188" r="25272" b="49479"/>
          <a:stretch>
            <a:fillRect/>
          </a:stretch>
        </p:blipFill>
        <p:spPr>
          <a:xfrm>
            <a:off x="2495600" y="2204864"/>
            <a:ext cx="2564112" cy="936104"/>
          </a:xfrm>
          <a:prstGeom prst="rect">
            <a:avLst/>
          </a:prstGeom>
        </p:spPr>
      </p:pic>
      <p:pic>
        <p:nvPicPr>
          <p:cNvPr id="8" name="Picture 1"/>
          <p:cNvPicPr>
            <a:picLocks noChangeAspect="1" noChangeArrowheads="1"/>
          </p:cNvPicPr>
          <p:nvPr/>
        </p:nvPicPr>
        <p:blipFill>
          <a:blip r:embed="rId4" cstate="print"/>
          <a:srcRect l="41392" t="20755" r="15094" b="32075"/>
          <a:stretch>
            <a:fillRect/>
          </a:stretch>
        </p:blipFill>
        <p:spPr bwMode="auto">
          <a:xfrm>
            <a:off x="5015880" y="2204864"/>
            <a:ext cx="1512168" cy="922054"/>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4150853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919536" y="304801"/>
            <a:ext cx="8496944" cy="677108"/>
          </a:xfrm>
          <a:prstGeom prst="rect">
            <a:avLst/>
          </a:prstGeom>
          <a:noFill/>
          <a:ln w="12700" cap="sq">
            <a:noFill/>
            <a:miter lim="800000"/>
            <a:headEnd type="none" w="sm" len="sm"/>
            <a:tailEnd type="none" w="sm" len="sm"/>
          </a:ln>
        </p:spPr>
        <p:txBody>
          <a:bodyPr wrap="square" lIns="0" tIns="0" rIns="0" bIns="0">
            <a:spAutoFit/>
          </a:bodyPr>
          <a:lstStyle/>
          <a:p>
            <a:pPr eaLnBrk="0" hangingPunct="0">
              <a:spcBef>
                <a:spcPct val="50000"/>
              </a:spcBef>
            </a:pPr>
            <a:r>
              <a:rPr lang="zh-TW" altLang="en-US" sz="4400" b="1" dirty="0">
                <a:solidFill>
                  <a:srgbClr val="000099"/>
                </a:solidFill>
                <a:latin typeface="標楷體" pitchFamily="65" charset="-120"/>
                <a:ea typeface="標楷體" pitchFamily="65" charset="-120"/>
              </a:rPr>
              <a:t>性別影響評估與政策制定</a:t>
            </a:r>
            <a:endParaRPr lang="zh-TW" altLang="en-US" sz="2000" b="1" dirty="0">
              <a:solidFill>
                <a:srgbClr val="000099"/>
              </a:solidFill>
              <a:latin typeface="標楷體" pitchFamily="65" charset="-120"/>
              <a:ea typeface="標楷體" pitchFamily="65" charset="-120"/>
            </a:endParaRPr>
          </a:p>
        </p:txBody>
      </p:sp>
      <p:sp>
        <p:nvSpPr>
          <p:cNvPr id="19459" name="Text Box 10"/>
          <p:cNvSpPr txBox="1">
            <a:spLocks noChangeArrowheads="1"/>
          </p:cNvSpPr>
          <p:nvPr/>
        </p:nvSpPr>
        <p:spPr bwMode="auto">
          <a:xfrm>
            <a:off x="2037653" y="1263039"/>
            <a:ext cx="7921625" cy="6124754"/>
          </a:xfrm>
          <a:prstGeom prst="rect">
            <a:avLst/>
          </a:prstGeom>
          <a:noFill/>
          <a:ln w="12700" cap="sq">
            <a:noFill/>
            <a:miter lim="800000"/>
            <a:headEnd type="none" w="sm" len="sm"/>
            <a:tailEnd type="none" w="sm" len="sm"/>
          </a:ln>
        </p:spPr>
        <p:txBody>
          <a:bodyPr wrap="square">
            <a:spAutoFit/>
          </a:bodyPr>
          <a:lstStyle/>
          <a:p>
            <a:pPr marL="88900" eaLnBrk="0" hangingPunct="0">
              <a:spcBef>
                <a:spcPct val="50000"/>
              </a:spcBef>
            </a:pPr>
            <a:r>
              <a:rPr lang="zh-TW" altLang="en-US" sz="2800" b="1" dirty="0">
                <a:solidFill>
                  <a:srgbClr val="000000"/>
                </a:solidFill>
                <a:latin typeface="標楷體" pitchFamily="65" charset="-120"/>
                <a:ea typeface="標楷體" pitchFamily="65" charset="-120"/>
              </a:rPr>
              <a:t>是一種測量工具，也是一種過程。</a:t>
            </a:r>
            <a:r>
              <a:rPr lang="zh-TW" altLang="en-GB" sz="2800" b="1" dirty="0">
                <a:solidFill>
                  <a:srgbClr val="000000"/>
                </a:solidFill>
                <a:latin typeface="標楷體" pitchFamily="65" charset="-120"/>
                <a:ea typeface="標楷體" pitchFamily="65" charset="-120"/>
              </a:rPr>
              <a:t>在規劃</a:t>
            </a:r>
            <a:r>
              <a:rPr lang="zh-TW" altLang="en-US" sz="2800" b="1" dirty="0">
                <a:solidFill>
                  <a:srgbClr val="000000"/>
                </a:solidFill>
                <a:latin typeface="標楷體" pitchFamily="65" charset="-120"/>
                <a:ea typeface="標楷體" pitchFamily="65" charset="-120"/>
              </a:rPr>
              <a:t>法案、政策、計畫、方案、策略時，將「性別」當作一個必要元素，考量對女性</a:t>
            </a:r>
            <a:r>
              <a:rPr lang="en-US" altLang="zh-TW" sz="2800" b="1" dirty="0">
                <a:solidFill>
                  <a:srgbClr val="000000"/>
                </a:solidFill>
                <a:latin typeface="標楷體" pitchFamily="65" charset="-120"/>
                <a:ea typeface="標楷體" pitchFamily="65" charset="-120"/>
              </a:rPr>
              <a:t>/</a:t>
            </a:r>
            <a:r>
              <a:rPr lang="zh-TW" altLang="en-US" sz="2800" b="1" dirty="0">
                <a:solidFill>
                  <a:srgbClr val="000000"/>
                </a:solidFill>
                <a:latin typeface="標楷體" pitchFamily="65" charset="-120"/>
                <a:ea typeface="標楷體" pitchFamily="65" charset="-120"/>
              </a:rPr>
              <a:t>男性及對性別關係發展的影響</a:t>
            </a:r>
            <a:r>
              <a:rPr lang="zh-TW" altLang="zh-TW" sz="2800" b="1" dirty="0">
                <a:latin typeface="Times New Roman" pitchFamily="18" charset="0"/>
              </a:rPr>
              <a:t>，</a:t>
            </a:r>
            <a:r>
              <a:rPr lang="zh-TW" altLang="en-US" sz="2800" b="1" dirty="0">
                <a:solidFill>
                  <a:srgbClr val="000000"/>
                </a:solidFill>
                <a:latin typeface="標楷體" pitchFamily="65" charset="-120"/>
                <a:ea typeface="標楷體" pitchFamily="65" charset="-120"/>
              </a:rPr>
              <a:t>此整個操作過程稱為「性別影響評估」 </a:t>
            </a:r>
            <a:r>
              <a:rPr lang="zh-TW" altLang="en-US" sz="2800" b="1" dirty="0">
                <a:solidFill>
                  <a:srgbClr val="000000"/>
                </a:solidFill>
                <a:latin typeface="Times New Roman" pitchFamily="18" charset="0"/>
                <a:ea typeface="標楷體" pitchFamily="65" charset="-120"/>
              </a:rPr>
              <a:t>(</a:t>
            </a:r>
            <a:r>
              <a:rPr lang="en-US" altLang="zh-TW" sz="2800" b="1" dirty="0">
                <a:solidFill>
                  <a:schemeClr val="accent2"/>
                </a:solidFill>
                <a:latin typeface="Times New Roman" pitchFamily="18" charset="0"/>
                <a:ea typeface="標楷體" pitchFamily="65" charset="-120"/>
              </a:rPr>
              <a:t>Gender Impact Assessment</a:t>
            </a:r>
            <a:r>
              <a:rPr lang="en-US" altLang="zh-TW" sz="2800" b="1" dirty="0">
                <a:solidFill>
                  <a:srgbClr val="000000"/>
                </a:solidFill>
                <a:latin typeface="Times New Roman" pitchFamily="18" charset="0"/>
                <a:ea typeface="標楷體" pitchFamily="65" charset="-120"/>
              </a:rPr>
              <a:t> </a:t>
            </a:r>
            <a:r>
              <a:rPr lang="zh-TW" altLang="en-US" sz="2800" b="1" dirty="0">
                <a:solidFill>
                  <a:srgbClr val="000000"/>
                </a:solidFill>
                <a:latin typeface="Times New Roman" pitchFamily="18" charset="0"/>
                <a:ea typeface="標楷體" pitchFamily="65" charset="-120"/>
              </a:rPr>
              <a:t>簡稱</a:t>
            </a:r>
            <a:r>
              <a:rPr lang="en-US" altLang="zh-TW" sz="2800" b="1" dirty="0">
                <a:solidFill>
                  <a:srgbClr val="000000"/>
                </a:solidFill>
                <a:latin typeface="Times New Roman" pitchFamily="18" charset="0"/>
                <a:ea typeface="標楷體" pitchFamily="65" charset="-120"/>
              </a:rPr>
              <a:t>GIA)</a:t>
            </a:r>
            <a:r>
              <a:rPr lang="en-US" altLang="zh-TW" sz="2800" b="1" dirty="0">
                <a:latin typeface="Times New Roman" pitchFamily="18" charset="0"/>
              </a:rPr>
              <a:t> </a:t>
            </a:r>
            <a:r>
              <a:rPr lang="en-US" altLang="zh-TW" sz="2800" b="1" dirty="0">
                <a:solidFill>
                  <a:srgbClr val="000000"/>
                </a:solidFill>
                <a:latin typeface="標楷體" pitchFamily="65" charset="-120"/>
                <a:ea typeface="標楷體" pitchFamily="65" charset="-120"/>
              </a:rPr>
              <a:t>。</a:t>
            </a:r>
          </a:p>
          <a:p>
            <a:pPr marL="88900" eaLnBrk="0" hangingPunct="0"/>
            <a:endParaRPr lang="zh-TW" altLang="en-US" sz="2800" b="1" dirty="0">
              <a:solidFill>
                <a:srgbClr val="FF0000"/>
              </a:solidFill>
              <a:latin typeface="標楷體" pitchFamily="65" charset="-120"/>
              <a:ea typeface="標楷體" pitchFamily="65" charset="-120"/>
            </a:endParaRPr>
          </a:p>
          <a:p>
            <a:pPr marL="88900" eaLnBrk="0" hangingPunct="0"/>
            <a:r>
              <a:rPr lang="zh-TW" altLang="en-US" sz="2800" b="1" dirty="0">
                <a:solidFill>
                  <a:srgbClr val="FF0000"/>
                </a:solidFill>
                <a:latin typeface="標楷體" pitchFamily="65" charset="-120"/>
                <a:ea typeface="標楷體" pitchFamily="65" charset="-120"/>
              </a:rPr>
              <a:t>回答以下問題</a:t>
            </a:r>
          </a:p>
          <a:p>
            <a:pPr marL="603250" indent="-514350" eaLnBrk="0" hangingPunct="0">
              <a:buFont typeface="+mj-lt"/>
              <a:buAutoNum type="arabicPeriod"/>
            </a:pPr>
            <a:r>
              <a:rPr lang="zh-TW" altLang="en-US" sz="2800" b="1" dirty="0">
                <a:solidFill>
                  <a:srgbClr val="660033"/>
                </a:solidFill>
                <a:latin typeface="標楷體" pitchFamily="65" charset="-120"/>
                <a:ea typeface="標楷體" pitchFamily="65" charset="-120"/>
              </a:rPr>
              <a:t>根據統計資料，現況與其它資料之顯示是否存在著不平等或潛藏的不平等？</a:t>
            </a:r>
            <a:endParaRPr lang="en-US" altLang="zh-TW" sz="2800" b="1" dirty="0">
              <a:solidFill>
                <a:srgbClr val="660033"/>
              </a:solidFill>
              <a:latin typeface="標楷體" pitchFamily="65" charset="-120"/>
              <a:ea typeface="標楷體" pitchFamily="65" charset="-120"/>
            </a:endParaRPr>
          </a:p>
          <a:p>
            <a:pPr marL="603250" indent="-514350" eaLnBrk="0" hangingPunct="0">
              <a:buFont typeface="+mj-lt"/>
              <a:buAutoNum type="arabicPeriod"/>
            </a:pPr>
            <a:r>
              <a:rPr lang="zh-TW" altLang="en-US" sz="2800" b="1" dirty="0">
                <a:solidFill>
                  <a:srgbClr val="660033"/>
                </a:solidFill>
                <a:latin typeface="標楷體" pitchFamily="65" charset="-120"/>
                <a:ea typeface="標楷體" pitchFamily="65" charset="-120"/>
              </a:rPr>
              <a:t>在本計畫中如何能夠改變這個現象（目標、策略）？</a:t>
            </a:r>
            <a:endParaRPr lang="en-US" altLang="zh-TW" sz="2800" b="1" dirty="0">
              <a:solidFill>
                <a:srgbClr val="660033"/>
              </a:solidFill>
              <a:latin typeface="標楷體" pitchFamily="65" charset="-120"/>
              <a:ea typeface="標楷體" pitchFamily="65" charset="-120"/>
            </a:endParaRPr>
          </a:p>
          <a:p>
            <a:pPr marL="603250" indent="-514350" eaLnBrk="0" hangingPunct="0">
              <a:buFont typeface="+mj-lt"/>
              <a:buAutoNum type="arabicPeriod"/>
            </a:pPr>
            <a:r>
              <a:rPr lang="zh-TW" altLang="en-US" sz="2800" b="1" dirty="0">
                <a:solidFill>
                  <a:srgbClr val="660033"/>
                </a:solidFill>
                <a:latin typeface="標楷體" pitchFamily="65" charset="-120"/>
                <a:ea typeface="標楷體" pitchFamily="65" charset="-120"/>
              </a:rPr>
              <a:t>如何評估性別目標達成的效率與影響？</a:t>
            </a:r>
            <a:endParaRPr lang="en-US" altLang="zh-TW" sz="2800" b="1" dirty="0">
              <a:solidFill>
                <a:srgbClr val="660033"/>
              </a:solidFill>
              <a:latin typeface="標楷體" pitchFamily="65" charset="-120"/>
              <a:ea typeface="標楷體" pitchFamily="65" charset="-120"/>
            </a:endParaRPr>
          </a:p>
          <a:p>
            <a:pPr marL="88900" eaLnBrk="0" hangingPunct="0"/>
            <a:endParaRPr lang="zh-TW" altLang="en-US" sz="2800" b="1" dirty="0">
              <a:solidFill>
                <a:srgbClr val="660033"/>
              </a:solidFill>
              <a:latin typeface="標楷體" pitchFamily="65" charset="-120"/>
              <a:ea typeface="標楷體" pitchFamily="65" charset="-120"/>
            </a:endParaRPr>
          </a:p>
          <a:p>
            <a:pPr marL="88900" eaLnBrk="0" hangingPunct="0"/>
            <a:endParaRPr lang="en-US" altLang="zh-TW" sz="2800" b="1" dirty="0">
              <a:solidFill>
                <a:srgbClr val="660033"/>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4244698352"/>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2327482" y="288235"/>
            <a:ext cx="7772400" cy="1143000"/>
          </a:xfrm>
        </p:spPr>
        <p:txBody>
          <a:bodyPr>
            <a:normAutofit fontScale="90000"/>
          </a:bodyPr>
          <a:lstStyle/>
          <a:p>
            <a:r>
              <a:rPr lang="zh-TW" altLang="en-US" sz="4000" dirty="0">
                <a:solidFill>
                  <a:srgbClr val="CC0099"/>
                </a:solidFill>
              </a:rPr>
              <a:t>性別影響評估</a:t>
            </a:r>
            <a:r>
              <a:rPr lang="en-US" altLang="zh-TW" sz="4000" dirty="0">
                <a:solidFill>
                  <a:srgbClr val="CC0099"/>
                </a:solidFill>
              </a:rPr>
              <a:t>:</a:t>
            </a:r>
            <a:br>
              <a:rPr lang="en-US" altLang="zh-TW" sz="4000" dirty="0">
                <a:solidFill>
                  <a:srgbClr val="CC0099"/>
                </a:solidFill>
              </a:rPr>
            </a:br>
            <a:r>
              <a:rPr lang="zh-TW" altLang="en-US" sz="4000" b="1" dirty="0">
                <a:solidFill>
                  <a:srgbClr val="008000"/>
                </a:solidFill>
              </a:rPr>
              <a:t>臺北市性別檢視清單</a:t>
            </a:r>
            <a:r>
              <a:rPr lang="zh-TW" altLang="en-US" sz="4000" dirty="0"/>
              <a:t> </a:t>
            </a:r>
            <a:br>
              <a:rPr lang="zh-TW" altLang="en-US" sz="4000" dirty="0"/>
            </a:br>
            <a:endParaRPr lang="zh-TW" altLang="en-US" sz="4000" dirty="0">
              <a:solidFill>
                <a:srgbClr val="CC0099"/>
              </a:solidFill>
            </a:endParaRPr>
          </a:p>
        </p:txBody>
      </p:sp>
      <p:graphicFrame>
        <p:nvGraphicFramePr>
          <p:cNvPr id="197782" name="Group 150"/>
          <p:cNvGraphicFramePr>
            <a:graphicFrameLocks noGrp="1"/>
          </p:cNvGraphicFramePr>
          <p:nvPr>
            <p:ph idx="1"/>
          </p:nvPr>
        </p:nvGraphicFramePr>
        <p:xfrm>
          <a:off x="854439" y="1700213"/>
          <a:ext cx="10927831" cy="4925060"/>
        </p:xfrm>
        <a:graphic>
          <a:graphicData uri="http://schemas.openxmlformats.org/drawingml/2006/table">
            <a:tbl>
              <a:tblPr/>
              <a:tblGrid>
                <a:gridCol w="3121041">
                  <a:extLst>
                    <a:ext uri="{9D8B030D-6E8A-4147-A177-3AD203B41FA5}">
                      <a16:colId xmlns:a16="http://schemas.microsoft.com/office/drawing/2014/main" xmlns="" val="20000"/>
                    </a:ext>
                  </a:extLst>
                </a:gridCol>
                <a:gridCol w="320482">
                  <a:extLst>
                    <a:ext uri="{9D8B030D-6E8A-4147-A177-3AD203B41FA5}">
                      <a16:colId xmlns:a16="http://schemas.microsoft.com/office/drawing/2014/main" xmlns="" val="20001"/>
                    </a:ext>
                  </a:extLst>
                </a:gridCol>
                <a:gridCol w="7486308">
                  <a:extLst>
                    <a:ext uri="{9D8B030D-6E8A-4147-A177-3AD203B41FA5}">
                      <a16:colId xmlns:a16="http://schemas.microsoft.com/office/drawing/2014/main" xmlns="" val="20002"/>
                    </a:ext>
                  </a:extLst>
                </a:gridCol>
              </a:tblGrid>
              <a:tr h="446088">
                <a:tc rowSpan="2">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一、目標：</a:t>
                      </a:r>
                      <a:r>
                        <a:rPr kumimoji="1"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明確定義目標對象及預期成效。</a:t>
                      </a:r>
                      <a:endParaRPr kumimoji="1" lang="zh-TW" altLang="en-US"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該方案目標是什麼？對於促進性別平等有無正面影響？是否可去除過去性別不平等相關的障礙？ </a:t>
                      </a:r>
                      <a:endParaRPr kumimoji="1" lang="zh-TW" altLang="en-US"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44500">
                <a:tc vMerge="1">
                  <a:txBody>
                    <a:bodyPr/>
                    <a:lstStyle/>
                    <a:p>
                      <a:endParaRPr lang="zh-TW" altLang="en-US"/>
                    </a:p>
                  </a:txBody>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誰是該方案預期受益者？男女比例約多少？是否有因應不同性別族群之需求？</a:t>
                      </a:r>
                      <a:endParaRPr kumimoji="1" lang="zh-TW" altLang="en-US"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34975">
                <a:tc rowSpan="3">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二、資料蒐集：</a:t>
                      </a:r>
                      <a:r>
                        <a:rPr kumimoji="1" lang="zh-TW" altLang="en-US"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性別統計資料、調查研究等。</a:t>
                      </a:r>
                      <a:endParaRPr kumimoji="1" lang="zh-TW" altLang="en-US"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有無充分諮詢、整合預期受益者（包含不同性別族群）或性別相關團體／專家學者對於該方案的意見？ </a:t>
                      </a:r>
                      <a:endParaRPr kumimoji="1" lang="zh-TW" altLang="en-US"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01663">
                <a:tc vMerge="1">
                  <a:txBody>
                    <a:bodyPr/>
                    <a:lstStyle/>
                    <a:p>
                      <a:endParaRPr lang="zh-TW" altLang="en-US"/>
                    </a:p>
                  </a:txBody>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284163" algn="l"/>
                        </a:tabLst>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tabLst>
                          <a:tab pos="284163" algn="l"/>
                        </a:tabLst>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tabLst>
                          <a:tab pos="284163" algn="l"/>
                        </a:tabLst>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tabLst>
                          <a:tab pos="284163" algn="l"/>
                        </a:tabLst>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tabLst>
                          <a:tab pos="284163" algn="l"/>
                        </a:tabLst>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tabLst>
                          <a:tab pos="284163" algn="l"/>
                        </a:tabLs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tabLst>
                          <a:tab pos="284163" algn="l"/>
                        </a:tabLs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tabLst>
                          <a:tab pos="284163" algn="l"/>
                        </a:tabLs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tabLst>
                          <a:tab pos="284163" algn="l"/>
                        </a:tabLs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284163" algn="l"/>
                        </a:tabLst>
                      </a:pPr>
                      <a:r>
                        <a:rPr kumimoji="1"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規劃該方案前，有無蒐集依性別、種族、身心障礙、年齡、宗教或性傾向等分類的資料和統計數據？ </a:t>
                      </a:r>
                      <a:endParaRPr kumimoji="1" lang="zh-TW" altLang="en-US"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44500">
                <a:tc vMerge="1">
                  <a:txBody>
                    <a:bodyPr/>
                    <a:lstStyle/>
                    <a:p>
                      <a:endParaRPr lang="zh-TW" altLang="en-US"/>
                    </a:p>
                  </a:txBody>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針對該方案事前曾做過其他哪些性別相關的準備工作？</a:t>
                      </a:r>
                      <a:r>
                        <a:rPr kumimoji="1" lang="zh-TW" altLang="en-US"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30238">
                <a:tc rowSpan="3">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三、發展作法：</a:t>
                      </a:r>
                      <a:r>
                        <a:rPr kumimoji="1" lang="zh-TW" altLang="en-US"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依據性別主流化觀點，擬定計畫。</a:t>
                      </a:r>
                      <a:endParaRPr kumimoji="1" lang="zh-TW" altLang="en-US"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請問根據蒐集來的資料，該方案對於不同性別族群是否有不同的影響？若有，是否有據此調整方案內容？</a:t>
                      </a:r>
                      <a:endParaRPr kumimoji="1" lang="zh-TW" altLang="en-US"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44500">
                <a:tc vMerge="1">
                  <a:txBody>
                    <a:bodyPr/>
                    <a:lstStyle/>
                    <a:p>
                      <a:endParaRPr lang="zh-TW" altLang="en-US"/>
                    </a:p>
                  </a:txBody>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請問參與規劃、執行、評估該方案的人，是否具備性別平等相關認知／有沒有參與相關課程？</a:t>
                      </a:r>
                      <a:endParaRPr kumimoji="1" lang="zh-TW" altLang="en-US"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46088">
                <a:tc vMerge="1">
                  <a:txBody>
                    <a:bodyPr/>
                    <a:lstStyle/>
                    <a:p>
                      <a:endParaRPr lang="zh-TW" altLang="en-US"/>
                    </a:p>
                  </a:txBody>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除了性別以外，規劃該方案時是否有考量到其他不同年齡、階級、族群的需求？</a:t>
                      </a:r>
                      <a:endParaRPr kumimoji="1" lang="zh-TW" altLang="en-US"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146549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065" name="Group 337"/>
          <p:cNvGraphicFramePr>
            <a:graphicFrameLocks noGrp="1"/>
          </p:cNvGraphicFramePr>
          <p:nvPr>
            <p:ph sz="half" idx="1"/>
          </p:nvPr>
        </p:nvGraphicFramePr>
        <p:xfrm>
          <a:off x="1214203" y="1343365"/>
          <a:ext cx="10430240" cy="2879725"/>
        </p:xfrm>
        <a:graphic>
          <a:graphicData uri="http://schemas.openxmlformats.org/drawingml/2006/table">
            <a:tbl>
              <a:tblPr/>
              <a:tblGrid>
                <a:gridCol w="2188564">
                  <a:extLst>
                    <a:ext uri="{9D8B030D-6E8A-4147-A177-3AD203B41FA5}">
                      <a16:colId xmlns:a16="http://schemas.microsoft.com/office/drawing/2014/main" xmlns="" val="20000"/>
                    </a:ext>
                  </a:extLst>
                </a:gridCol>
                <a:gridCol w="524656">
                  <a:extLst>
                    <a:ext uri="{9D8B030D-6E8A-4147-A177-3AD203B41FA5}">
                      <a16:colId xmlns:a16="http://schemas.microsoft.com/office/drawing/2014/main" xmlns="" val="20001"/>
                    </a:ext>
                  </a:extLst>
                </a:gridCol>
                <a:gridCol w="7717020">
                  <a:extLst>
                    <a:ext uri="{9D8B030D-6E8A-4147-A177-3AD203B41FA5}">
                      <a16:colId xmlns:a16="http://schemas.microsoft.com/office/drawing/2014/main" xmlns="" val="20002"/>
                    </a:ext>
                  </a:extLst>
                </a:gridCol>
              </a:tblGrid>
              <a:tr h="647700">
                <a:tc rowSpan="3">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四、預算：</a:t>
                      </a:r>
                      <a:r>
                        <a:rPr kumimoji="1"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把性別觀點整合到預算流程的各個層面當中。</a:t>
                      </a:r>
                      <a:endParaRPr kumimoji="1" lang="zh-TW" altLang="en-US"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該方案是否針對不同性別族群，或性別平等相關議題，特別編列預算？</a:t>
                      </a:r>
                      <a:endParaRPr kumimoji="1" lang="zh-TW" altLang="en-US"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31800">
                <a:tc vMerge="1">
                  <a:txBody>
                    <a:bodyPr/>
                    <a:lstStyle/>
                    <a:p>
                      <a:endParaRPr lang="zh-TW" altLang="en-US"/>
                    </a:p>
                  </a:txBody>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預算項目是否對促進性別平等有正面影響？（註</a:t>
                      </a:r>
                      <a:r>
                        <a:rPr kumimoji="1" lang="en-US" altLang="zh-TW"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1" lang="zh-TW" altLang="en-US"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1" lang="zh-TW" altLang="en-US"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31800">
                <a:tc vMerge="1">
                  <a:txBody>
                    <a:bodyPr/>
                    <a:lstStyle/>
                    <a:p>
                      <a:endParaRPr lang="zh-TW" altLang="en-US"/>
                    </a:p>
                  </a:txBody>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預算編列或審核時，有無徵詢女性／性別相關團體的意見？</a:t>
                      </a:r>
                      <a:r>
                        <a:rPr kumimoji="1" lang="zh-TW" altLang="en-US" sz="1800" b="1"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1" lang="zh-TW" altLang="en-US"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36625">
                <a:tc rowSpan="2">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五、傳播：</a:t>
                      </a:r>
                      <a:r>
                        <a:rPr kumimoji="1"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如何將訊息傳達給不同背景的女性。</a:t>
                      </a:r>
                      <a:endParaRPr kumimoji="1" lang="zh-TW" altLang="en-US"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採用什麼方式傳佈該方案訊息給目標對象？有無針對不同背景的目標對象（包括不講本國語言的男女），採取不同的傳播方法？（註</a:t>
                      </a:r>
                      <a:r>
                        <a:rPr kumimoji="1" lang="en-US" altLang="zh-TW"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1" lang="zh-TW" altLang="en-US"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1" lang="zh-TW" altLang="en-US"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31800">
                <a:tc vMerge="1">
                  <a:txBody>
                    <a:bodyPr/>
                    <a:lstStyle/>
                    <a:p>
                      <a:endParaRPr lang="zh-TW" altLang="en-US"/>
                    </a:p>
                  </a:txBody>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2184400" algn="l"/>
                        </a:tabLst>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tabLst>
                          <a:tab pos="2184400" algn="l"/>
                        </a:tabLst>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tabLst>
                          <a:tab pos="2184400" algn="l"/>
                        </a:tabLst>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tabLst>
                          <a:tab pos="2184400" algn="l"/>
                        </a:tabLst>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tabLst>
                          <a:tab pos="2184400" algn="l"/>
                        </a:tabLst>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tabLst>
                          <a:tab pos="2184400" algn="l"/>
                        </a:tabLs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tabLst>
                          <a:tab pos="2184400" algn="l"/>
                        </a:tabLs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tabLst>
                          <a:tab pos="2184400" algn="l"/>
                        </a:tabLs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tabLst>
                          <a:tab pos="2184400" algn="l"/>
                        </a:tabLs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2184400" algn="l"/>
                        </a:tabLst>
                      </a:pPr>
                      <a:r>
                        <a:rPr kumimoji="1"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訊息傳佈過程有無避免具性別歧視意味的語言、符號或案例？</a:t>
                      </a:r>
                      <a:endParaRPr kumimoji="1" lang="zh-TW" altLang="en-US"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graphicFrame>
        <p:nvGraphicFramePr>
          <p:cNvPr id="202059" name="Group 331"/>
          <p:cNvGraphicFramePr>
            <a:graphicFrameLocks noGrp="1"/>
          </p:cNvGraphicFramePr>
          <p:nvPr>
            <p:ph sz="half" idx="2"/>
          </p:nvPr>
        </p:nvGraphicFramePr>
        <p:xfrm>
          <a:off x="1169232" y="4149726"/>
          <a:ext cx="10568066" cy="1778635"/>
        </p:xfrm>
        <a:graphic>
          <a:graphicData uri="http://schemas.openxmlformats.org/drawingml/2006/table">
            <a:tbl>
              <a:tblPr/>
              <a:tblGrid>
                <a:gridCol w="2201357">
                  <a:extLst>
                    <a:ext uri="{9D8B030D-6E8A-4147-A177-3AD203B41FA5}">
                      <a16:colId xmlns:a16="http://schemas.microsoft.com/office/drawing/2014/main" xmlns="" val="20000"/>
                    </a:ext>
                  </a:extLst>
                </a:gridCol>
                <a:gridCol w="529957">
                  <a:extLst>
                    <a:ext uri="{9D8B030D-6E8A-4147-A177-3AD203B41FA5}">
                      <a16:colId xmlns:a16="http://schemas.microsoft.com/office/drawing/2014/main" xmlns="" val="20001"/>
                    </a:ext>
                  </a:extLst>
                </a:gridCol>
                <a:gridCol w="7836752">
                  <a:extLst>
                    <a:ext uri="{9D8B030D-6E8A-4147-A177-3AD203B41FA5}">
                      <a16:colId xmlns:a16="http://schemas.microsoft.com/office/drawing/2014/main" xmlns="" val="20002"/>
                    </a:ext>
                  </a:extLst>
                </a:gridCol>
              </a:tblGrid>
              <a:tr h="628650">
                <a:tc rowSpan="3">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六、服務輸送：</a:t>
                      </a:r>
                      <a:r>
                        <a:rPr kumimoji="1"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提供服務的作法是否能符合能滿足各種女性族群的需求。</a:t>
                      </a:r>
                      <a:endParaRPr kumimoji="1" lang="zh-TW" altLang="en-US"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不同族群取得該方案資源的難易度有何不同？有無配套措施可彌補這樣的差異？</a:t>
                      </a:r>
                      <a:endParaRPr kumimoji="1" lang="zh-TW" altLang="en-US"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98488">
                <a:tc vMerge="1">
                  <a:txBody>
                    <a:bodyPr/>
                    <a:lstStyle/>
                    <a:p>
                      <a:endParaRPr lang="zh-TW" altLang="en-US"/>
                    </a:p>
                  </a:txBody>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有無結合其他政府部門、地方或全國性的民間組織協助將資源輸送到目標對象上？</a:t>
                      </a:r>
                      <a:endParaRPr kumimoji="1" lang="zh-TW" altLang="en-US"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98475">
                <a:tc vMerge="1">
                  <a:txBody>
                    <a:bodyPr/>
                    <a:lstStyle/>
                    <a:p>
                      <a:endParaRPr lang="zh-TW" altLang="en-US"/>
                    </a:p>
                  </a:txBody>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那些輸送該項服務的組織，能否充分代表受益社群的異質性？</a:t>
                      </a:r>
                      <a:endParaRPr kumimoji="1" lang="zh-TW" altLang="en-US"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02061" name="Rectangle 333"/>
          <p:cNvSpPr>
            <a:spLocks noChangeArrowheads="1"/>
          </p:cNvSpPr>
          <p:nvPr/>
        </p:nvSpPr>
        <p:spPr bwMode="auto">
          <a:xfrm>
            <a:off x="4079875" y="338139"/>
            <a:ext cx="53292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TW" altLang="en-US" sz="3200" b="1">
                <a:solidFill>
                  <a:srgbClr val="008000"/>
                </a:solidFill>
              </a:rPr>
              <a:t>臺北市性別檢視清單</a:t>
            </a:r>
            <a:r>
              <a:rPr lang="zh-TW" altLang="en-US" sz="3200"/>
              <a:t> </a:t>
            </a:r>
          </a:p>
        </p:txBody>
      </p:sp>
    </p:spTree>
    <p:extLst>
      <p:ext uri="{BB962C8B-B14F-4D97-AF65-F5344CB8AC3E}">
        <p14:creationId xmlns:p14="http://schemas.microsoft.com/office/powerpoint/2010/main" val="334875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6"/>
          <p:cNvSpPr>
            <a:spLocks noGrp="1" noChangeArrowheads="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normAutofit fontScale="92500" lnSpcReduction="10000"/>
          </a:bodyPr>
          <a:lstStyle/>
          <a:p>
            <a:pPr>
              <a:defRPr/>
            </a:pPr>
            <a:fld id="{215E5BCB-56DB-498E-8360-0A38FD7A62A7}" type="slidenum">
              <a:rPr lang="zh-TW" altLang="en-US"/>
              <a:pPr>
                <a:defRPr/>
              </a:pPr>
              <a:t>3</a:t>
            </a:fld>
            <a:endParaRPr lang="en-US" altLang="zh-TW"/>
          </a:p>
        </p:txBody>
      </p:sp>
      <p:graphicFrame>
        <p:nvGraphicFramePr>
          <p:cNvPr id="6" name="內容版面配置區 3"/>
          <p:cNvGraphicFramePr>
            <a:graphicFrameLocks/>
          </p:cNvGraphicFramePr>
          <p:nvPr>
            <p:extLst/>
          </p:nvPr>
        </p:nvGraphicFramePr>
        <p:xfrm>
          <a:off x="-86749" y="1788232"/>
          <a:ext cx="12808836"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內容版面配置區 2"/>
          <p:cNvSpPr txBox="1">
            <a:spLocks/>
          </p:cNvSpPr>
          <p:nvPr/>
        </p:nvSpPr>
        <p:spPr>
          <a:xfrm>
            <a:off x="5983357" y="283725"/>
            <a:ext cx="5824330" cy="1395987"/>
          </a:xfrm>
          <a:prstGeom prst="rect">
            <a:avLst/>
          </a:prstGeom>
        </p:spPr>
        <p:txBody>
          <a:bodyPr vert="horz">
            <a:noAutofit/>
          </a:bodyPr>
          <a:lstStyle/>
          <a:p>
            <a:pPr marL="274320" indent="-274320">
              <a:spcBef>
                <a:spcPts val="600"/>
              </a:spcBef>
              <a:buClr>
                <a:schemeClr val="accent1"/>
              </a:buClr>
              <a:buSzPct val="70000"/>
            </a:pPr>
            <a:r>
              <a:rPr lang="zh-TW" altLang="en-US" sz="3600" dirty="0">
                <a:latin typeface="標楷體" pitchFamily="65" charset="-120"/>
                <a:ea typeface="標楷體" pitchFamily="65" charset="-120"/>
              </a:rPr>
              <a:t>我國性別平等發展歷程</a:t>
            </a:r>
            <a:endParaRPr lang="en-US" altLang="zh-TW" sz="3600" b="1" dirty="0">
              <a:latin typeface="標楷體" pitchFamily="65" charset="-120"/>
              <a:ea typeface="標楷體" pitchFamily="65" charset="-120"/>
            </a:endParaRPr>
          </a:p>
        </p:txBody>
      </p:sp>
    </p:spTree>
    <p:extLst>
      <p:ext uri="{BB962C8B-B14F-4D97-AF65-F5344CB8AC3E}">
        <p14:creationId xmlns:p14="http://schemas.microsoft.com/office/powerpoint/2010/main" val="397351381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036" name="Group 188"/>
          <p:cNvGraphicFramePr>
            <a:graphicFrameLocks noGrp="1"/>
          </p:cNvGraphicFramePr>
          <p:nvPr>
            <p:ph idx="1"/>
          </p:nvPr>
        </p:nvGraphicFramePr>
        <p:xfrm>
          <a:off x="1004341" y="1268414"/>
          <a:ext cx="10598046" cy="2952751"/>
        </p:xfrm>
        <a:graphic>
          <a:graphicData uri="http://schemas.openxmlformats.org/drawingml/2006/table">
            <a:tbl>
              <a:tblPr/>
              <a:tblGrid>
                <a:gridCol w="2535729">
                  <a:extLst>
                    <a:ext uri="{9D8B030D-6E8A-4147-A177-3AD203B41FA5}">
                      <a16:colId xmlns:a16="http://schemas.microsoft.com/office/drawing/2014/main" xmlns="" val="20000"/>
                    </a:ext>
                  </a:extLst>
                </a:gridCol>
                <a:gridCol w="725364">
                  <a:extLst>
                    <a:ext uri="{9D8B030D-6E8A-4147-A177-3AD203B41FA5}">
                      <a16:colId xmlns:a16="http://schemas.microsoft.com/office/drawing/2014/main" xmlns="" val="20001"/>
                    </a:ext>
                  </a:extLst>
                </a:gridCol>
                <a:gridCol w="7336953">
                  <a:extLst>
                    <a:ext uri="{9D8B030D-6E8A-4147-A177-3AD203B41FA5}">
                      <a16:colId xmlns:a16="http://schemas.microsoft.com/office/drawing/2014/main" xmlns="" val="20002"/>
                    </a:ext>
                  </a:extLst>
                </a:gridCol>
              </a:tblGrid>
              <a:tr h="742950">
                <a:tc rowSpan="4">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七、評估：</a:t>
                      </a:r>
                      <a:r>
                        <a:rPr kumimoji="1"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新細明體" panose="02020500000000000000" pitchFamily="18" charset="-120"/>
                        </a:rPr>
                        <a:t>實際執行情形是否符合前述各步驟並達預期效果，或有意外發展及成果。</a:t>
                      </a:r>
                      <a:endParaRPr kumimoji="1" lang="zh-TW" altLang="en-US" sz="18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有無進行使用者滿意度調查？前述調查是否能反映出不同背景之男女的意見？</a:t>
                      </a:r>
                      <a:r>
                        <a:rPr kumimoji="1" lang="zh-TW" altLang="en-US" sz="1800" b="1"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1" lang="zh-TW" altLang="en-US"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54063">
                <a:tc vMerge="1">
                  <a:txBody>
                    <a:bodyPr/>
                    <a:lstStyle/>
                    <a:p>
                      <a:endParaRPr lang="zh-TW" altLang="en-US"/>
                    </a:p>
                  </a:txBody>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是否邀請具性別觀點的學者、專家或代表不同族群的組織，協助監督方案的實際執行情形？ </a:t>
                      </a:r>
                      <a:endParaRPr kumimoji="1" lang="zh-TW" altLang="en-US"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61963">
                <a:tc vMerge="1">
                  <a:txBody>
                    <a:bodyPr/>
                    <a:lstStyle/>
                    <a:p>
                      <a:endParaRPr lang="zh-TW" altLang="en-US"/>
                    </a:p>
                  </a:txBody>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監督過程有無聚焦在實際執行情形上？ </a:t>
                      </a:r>
                      <a:endParaRPr kumimoji="1" lang="zh-TW" altLang="en-US"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93775">
                <a:tc vMerge="1">
                  <a:txBody>
                    <a:bodyPr/>
                    <a:lstStyle/>
                    <a:p>
                      <a:endParaRPr lang="zh-TW" altLang="en-US"/>
                    </a:p>
                  </a:txBody>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依據評估結果，該方案能否促進不同性別族群間的瞭解和接納？未來在性別面向上可以如何改進，以對不同性別族群均能發揮最大效益？ （註</a:t>
                      </a:r>
                      <a:r>
                        <a:rPr kumimoji="1"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a:t>
                      </a:r>
                      <a:r>
                        <a:rPr kumimoji="1"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1" lang="zh-TW" altLang="en-US"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07031" name="Rectangle 183"/>
          <p:cNvSpPr>
            <a:spLocks noChangeArrowheads="1"/>
          </p:cNvSpPr>
          <p:nvPr/>
        </p:nvSpPr>
        <p:spPr bwMode="auto">
          <a:xfrm>
            <a:off x="4440238" y="404814"/>
            <a:ext cx="3917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TW" altLang="en-US" sz="3200" b="1">
                <a:solidFill>
                  <a:srgbClr val="008000"/>
                </a:solidFill>
              </a:rPr>
              <a:t>臺北市性別檢視清單</a:t>
            </a:r>
            <a:r>
              <a:rPr lang="zh-TW" altLang="en-US"/>
              <a:t> </a:t>
            </a:r>
          </a:p>
        </p:txBody>
      </p:sp>
      <p:sp>
        <p:nvSpPr>
          <p:cNvPr id="207032" name="Rectangle 184"/>
          <p:cNvSpPr>
            <a:spLocks noChangeArrowheads="1"/>
          </p:cNvSpPr>
          <p:nvPr/>
        </p:nvSpPr>
        <p:spPr bwMode="auto">
          <a:xfrm>
            <a:off x="1847851" y="4605338"/>
            <a:ext cx="854272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600"/>
              <a:t>註</a:t>
            </a:r>
            <a:r>
              <a:rPr lang="en-US" altLang="zh-TW" sz="1600"/>
              <a:t>1</a:t>
            </a:r>
            <a:r>
              <a:rPr lang="zh-TW" altLang="en-US" sz="1600"/>
              <a:t>：例如促進兩性平等就業機會、平等受教機會等</a:t>
            </a:r>
          </a:p>
          <a:p>
            <a:r>
              <a:rPr lang="zh-TW" altLang="en-US" sz="1600"/>
              <a:t>註</a:t>
            </a:r>
            <a:r>
              <a:rPr lang="en-US" altLang="zh-TW" sz="1600"/>
              <a:t>2</a:t>
            </a:r>
            <a:r>
              <a:rPr lang="zh-TW" altLang="en-US" sz="1600"/>
              <a:t>：例如結合其他政府部門、地方或全國性的民間組織，協助把訊息帶給目標對象，或透過</a:t>
            </a:r>
          </a:p>
          <a:p>
            <a:r>
              <a:rPr lang="zh-TW" altLang="en-US" sz="1600"/>
              <a:t>          連結女性經常使用的網站如求職網站等，傳遞訊息。</a:t>
            </a:r>
          </a:p>
          <a:p>
            <a:r>
              <a:rPr lang="zh-TW" altLang="en-US" sz="1600"/>
              <a:t>註</a:t>
            </a:r>
            <a:r>
              <a:rPr lang="en-US" altLang="zh-TW" sz="1600"/>
              <a:t>3</a:t>
            </a:r>
            <a:r>
              <a:rPr lang="zh-TW" altLang="en-US" sz="1600"/>
              <a:t>：例如有無特定團體比其他團體受益更大？如果有，如何處理這種不均衡的狀況？是否有</a:t>
            </a:r>
          </a:p>
          <a:p>
            <a:r>
              <a:rPr lang="zh-TW" altLang="en-US" sz="1600"/>
              <a:t>          蒐集其他資訊的需求？對照這次經驗，目標對象或指標是否需要調整？未來需要多告知</a:t>
            </a:r>
          </a:p>
          <a:p>
            <a:r>
              <a:rPr lang="zh-TW" altLang="en-US" sz="1600"/>
              <a:t>          誰相關資訊？應該如何呈現資訊才能有效溝通？</a:t>
            </a:r>
          </a:p>
        </p:txBody>
      </p:sp>
    </p:spTree>
    <p:extLst>
      <p:ext uri="{BB962C8B-B14F-4D97-AF65-F5344CB8AC3E}">
        <p14:creationId xmlns:p14="http://schemas.microsoft.com/office/powerpoint/2010/main" val="2706808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7159625" y="1268413"/>
            <a:ext cx="2109788" cy="762000"/>
          </a:xfrm>
          <a:prstGeom prst="rect">
            <a:avLst/>
          </a:prstGeom>
          <a:solidFill>
            <a:srgbClr val="FFFFCC"/>
          </a:solidFill>
          <a:ln w="9525">
            <a:solidFill>
              <a:srgbClr val="000000"/>
            </a:solidFill>
            <a:miter lim="800000"/>
            <a:headEnd/>
            <a:tailEnd/>
          </a:ln>
        </p:spPr>
        <p:txBody>
          <a:bodyPr/>
          <a:lstStyle/>
          <a:p>
            <a:pPr eaLnBrk="0" hangingPunct="0"/>
            <a:r>
              <a:rPr lang="zh-TW" altLang="en-US" sz="1100">
                <a:latin typeface="新細明體" charset="-120"/>
              </a:rPr>
              <a:t>計畫緣起</a:t>
            </a:r>
          </a:p>
          <a:p>
            <a:pPr eaLnBrk="0" hangingPunct="0"/>
            <a:r>
              <a:rPr lang="zh-TW" altLang="en-US" sz="1100">
                <a:latin typeface="新細明體" charset="-120"/>
              </a:rPr>
              <a:t>-依據</a:t>
            </a:r>
          </a:p>
          <a:p>
            <a:pPr eaLnBrk="0" hangingPunct="0"/>
            <a:r>
              <a:rPr lang="zh-TW" altLang="en-US" sz="1100">
                <a:latin typeface="新細明體" charset="-120"/>
              </a:rPr>
              <a:t>-未來環境預測問題現況評析</a:t>
            </a:r>
          </a:p>
          <a:p>
            <a:pPr eaLnBrk="0" hangingPunct="0"/>
            <a:r>
              <a:rPr lang="zh-TW" altLang="en-US" sz="1100">
                <a:latin typeface="新細明體" charset="-120"/>
              </a:rPr>
              <a:t>-現行相關政策及方案的檢討</a:t>
            </a:r>
          </a:p>
        </p:txBody>
      </p:sp>
      <p:sp>
        <p:nvSpPr>
          <p:cNvPr id="24578" name="Rectangle 4"/>
          <p:cNvSpPr>
            <a:spLocks noChangeArrowheads="1"/>
          </p:cNvSpPr>
          <p:nvPr/>
        </p:nvSpPr>
        <p:spPr bwMode="auto">
          <a:xfrm>
            <a:off x="7104063" y="2276476"/>
            <a:ext cx="2165350" cy="936625"/>
          </a:xfrm>
          <a:prstGeom prst="rect">
            <a:avLst/>
          </a:prstGeom>
          <a:solidFill>
            <a:srgbClr val="FFFFCC"/>
          </a:solidFill>
          <a:ln w="9525">
            <a:solidFill>
              <a:srgbClr val="000000"/>
            </a:solidFill>
            <a:miter lim="800000"/>
            <a:headEnd/>
            <a:tailEnd/>
          </a:ln>
        </p:spPr>
        <p:txBody>
          <a:bodyPr/>
          <a:lstStyle/>
          <a:p>
            <a:pPr eaLnBrk="0" hangingPunct="0"/>
            <a:r>
              <a:rPr lang="zh-TW" altLang="en-US" sz="1100">
                <a:latin typeface="新細明體" charset="-120"/>
              </a:rPr>
              <a:t>計畫目標</a:t>
            </a:r>
          </a:p>
          <a:p>
            <a:pPr eaLnBrk="0" hangingPunct="0"/>
            <a:r>
              <a:rPr lang="zh-TW" altLang="en-US" sz="1100">
                <a:latin typeface="新細明體" charset="-120"/>
              </a:rPr>
              <a:t>-目標說明（包括對於性別目標的增列）</a:t>
            </a:r>
          </a:p>
          <a:p>
            <a:pPr eaLnBrk="0" hangingPunct="0"/>
            <a:r>
              <a:rPr lang="zh-TW" altLang="en-US" sz="1100">
                <a:latin typeface="新細明體" charset="-120"/>
              </a:rPr>
              <a:t>-目標達成的限制</a:t>
            </a:r>
          </a:p>
          <a:p>
            <a:pPr eaLnBrk="0" hangingPunct="0"/>
            <a:r>
              <a:rPr lang="zh-TW" altLang="en-US" sz="1100">
                <a:latin typeface="新細明體" charset="-120"/>
              </a:rPr>
              <a:t>-預期績效指標及評估基準</a:t>
            </a:r>
          </a:p>
          <a:p>
            <a:pPr eaLnBrk="0" hangingPunct="0"/>
            <a:endParaRPr lang="zh-TW" altLang="en-US" sz="1100">
              <a:latin typeface="新細明體" charset="-120"/>
            </a:endParaRPr>
          </a:p>
        </p:txBody>
      </p:sp>
      <p:sp>
        <p:nvSpPr>
          <p:cNvPr id="24579" name="Rectangle 5"/>
          <p:cNvSpPr>
            <a:spLocks noChangeArrowheads="1"/>
          </p:cNvSpPr>
          <p:nvPr/>
        </p:nvSpPr>
        <p:spPr bwMode="auto">
          <a:xfrm>
            <a:off x="7092951" y="3284538"/>
            <a:ext cx="2193925" cy="838200"/>
          </a:xfrm>
          <a:prstGeom prst="rect">
            <a:avLst/>
          </a:prstGeom>
          <a:solidFill>
            <a:srgbClr val="FFFFCC"/>
          </a:solidFill>
          <a:ln w="9525">
            <a:solidFill>
              <a:srgbClr val="000000"/>
            </a:solidFill>
            <a:miter lim="800000"/>
            <a:headEnd/>
            <a:tailEnd/>
          </a:ln>
        </p:spPr>
        <p:txBody>
          <a:bodyPr/>
          <a:lstStyle/>
          <a:p>
            <a:pPr eaLnBrk="0" hangingPunct="0"/>
            <a:r>
              <a:rPr lang="zh-TW" altLang="en-US" sz="1100">
                <a:latin typeface="新細明體" charset="-120"/>
              </a:rPr>
              <a:t>程序參與：計畫函送行政院審議前應提送性別平等專案小組討論，或諮詢專案小組民間委員、性別專家學者、婦女團體意見</a:t>
            </a:r>
          </a:p>
        </p:txBody>
      </p:sp>
      <p:sp>
        <p:nvSpPr>
          <p:cNvPr id="24580" name="Rectangle 6"/>
          <p:cNvSpPr>
            <a:spLocks noChangeArrowheads="1"/>
          </p:cNvSpPr>
          <p:nvPr/>
        </p:nvSpPr>
        <p:spPr bwMode="auto">
          <a:xfrm>
            <a:off x="7092951" y="4365625"/>
            <a:ext cx="2193925" cy="977900"/>
          </a:xfrm>
          <a:prstGeom prst="rect">
            <a:avLst/>
          </a:prstGeom>
          <a:solidFill>
            <a:srgbClr val="FFFFCC"/>
          </a:solidFill>
          <a:ln w="9525">
            <a:solidFill>
              <a:srgbClr val="000000"/>
            </a:solidFill>
            <a:miter lim="800000"/>
            <a:headEnd/>
            <a:tailEnd/>
          </a:ln>
        </p:spPr>
        <p:txBody>
          <a:bodyPr/>
          <a:lstStyle/>
          <a:p>
            <a:pPr eaLnBrk="0" hangingPunct="0"/>
            <a:r>
              <a:rPr lang="zh-TW" altLang="en-US" sz="1100">
                <a:latin typeface="新細明體" charset="-120"/>
              </a:rPr>
              <a:t>執行策略與方法</a:t>
            </a:r>
          </a:p>
          <a:p>
            <a:pPr eaLnBrk="0" hangingPunct="0"/>
            <a:r>
              <a:rPr lang="zh-TW" altLang="en-US" sz="1100">
                <a:latin typeface="新細明體" charset="-120"/>
              </a:rPr>
              <a:t>（主要工作項目、分期/年執行策略、執行步驟/方法與分工）</a:t>
            </a:r>
          </a:p>
          <a:p>
            <a:pPr eaLnBrk="0" hangingPunct="0"/>
            <a:r>
              <a:rPr lang="zh-TW" altLang="en-US" sz="1100">
                <a:latin typeface="新細明體" charset="-120"/>
              </a:rPr>
              <a:t>資源需求</a:t>
            </a:r>
          </a:p>
          <a:p>
            <a:pPr eaLnBrk="0" hangingPunct="0"/>
            <a:r>
              <a:rPr lang="zh-TW" altLang="en-US" sz="1100">
                <a:latin typeface="新細明體" charset="-120"/>
              </a:rPr>
              <a:t>預期效果及影響</a:t>
            </a:r>
          </a:p>
        </p:txBody>
      </p:sp>
      <p:sp>
        <p:nvSpPr>
          <p:cNvPr id="24581" name="Rectangle 7"/>
          <p:cNvSpPr>
            <a:spLocks noChangeArrowheads="1"/>
          </p:cNvSpPr>
          <p:nvPr/>
        </p:nvSpPr>
        <p:spPr bwMode="auto">
          <a:xfrm>
            <a:off x="7159625" y="5516563"/>
            <a:ext cx="2127250" cy="838200"/>
          </a:xfrm>
          <a:prstGeom prst="rect">
            <a:avLst/>
          </a:prstGeom>
          <a:solidFill>
            <a:srgbClr val="FFFFCC"/>
          </a:solidFill>
          <a:ln w="9525">
            <a:solidFill>
              <a:srgbClr val="000000"/>
            </a:solidFill>
            <a:miter lim="800000"/>
            <a:headEnd/>
            <a:tailEnd/>
          </a:ln>
        </p:spPr>
        <p:txBody>
          <a:bodyPr/>
          <a:lstStyle/>
          <a:p>
            <a:pPr eaLnBrk="0" hangingPunct="0"/>
            <a:r>
              <a:rPr lang="zh-TW" altLang="en-US" sz="1100">
                <a:latin typeface="新細明體" charset="-120"/>
              </a:rPr>
              <a:t>管考與評估</a:t>
            </a:r>
          </a:p>
          <a:p>
            <a:pPr eaLnBrk="0" hangingPunct="0"/>
            <a:r>
              <a:rPr lang="zh-TW" altLang="en-US" sz="1100">
                <a:latin typeface="新細明體" charset="-120"/>
              </a:rPr>
              <a:t>-過程評估</a:t>
            </a:r>
          </a:p>
          <a:p>
            <a:pPr eaLnBrk="0" hangingPunct="0"/>
            <a:r>
              <a:rPr lang="zh-TW" altLang="en-US" sz="1100">
                <a:latin typeface="新細明體" charset="-120"/>
              </a:rPr>
              <a:t>-結果評估</a:t>
            </a:r>
          </a:p>
          <a:p>
            <a:pPr eaLnBrk="0" hangingPunct="0"/>
            <a:r>
              <a:rPr lang="zh-TW" altLang="en-US" sz="1100">
                <a:latin typeface="新細明體" charset="-120"/>
              </a:rPr>
              <a:t>-影響評估</a:t>
            </a:r>
          </a:p>
        </p:txBody>
      </p:sp>
      <p:sp>
        <p:nvSpPr>
          <p:cNvPr id="24582" name="Line 10"/>
          <p:cNvSpPr>
            <a:spLocks noChangeShapeType="1"/>
          </p:cNvSpPr>
          <p:nvPr/>
        </p:nvSpPr>
        <p:spPr bwMode="auto">
          <a:xfrm flipV="1">
            <a:off x="4759325" y="5870576"/>
            <a:ext cx="2224088" cy="504825"/>
          </a:xfrm>
          <a:prstGeom prst="line">
            <a:avLst/>
          </a:prstGeom>
          <a:noFill/>
          <a:ln w="9525">
            <a:solidFill>
              <a:srgbClr val="000000"/>
            </a:solidFill>
            <a:round/>
            <a:headEnd/>
            <a:tailEnd/>
          </a:ln>
        </p:spPr>
        <p:txBody>
          <a:bodyPr/>
          <a:lstStyle/>
          <a:p>
            <a:endParaRPr lang="zh-TW" altLang="en-US"/>
          </a:p>
        </p:txBody>
      </p:sp>
      <p:sp>
        <p:nvSpPr>
          <p:cNvPr id="24583" name="Line 11"/>
          <p:cNvSpPr>
            <a:spLocks noChangeShapeType="1"/>
          </p:cNvSpPr>
          <p:nvPr/>
        </p:nvSpPr>
        <p:spPr bwMode="auto">
          <a:xfrm flipV="1">
            <a:off x="4832350" y="3644900"/>
            <a:ext cx="2260600" cy="7938"/>
          </a:xfrm>
          <a:prstGeom prst="line">
            <a:avLst/>
          </a:prstGeom>
          <a:noFill/>
          <a:ln w="9525">
            <a:solidFill>
              <a:srgbClr val="000000"/>
            </a:solidFill>
            <a:round/>
            <a:headEnd/>
            <a:tailEnd/>
          </a:ln>
        </p:spPr>
        <p:txBody>
          <a:bodyPr/>
          <a:lstStyle/>
          <a:p>
            <a:endParaRPr lang="zh-TW" altLang="en-US"/>
          </a:p>
        </p:txBody>
      </p:sp>
      <p:sp>
        <p:nvSpPr>
          <p:cNvPr id="24584" name="Line 12"/>
          <p:cNvSpPr>
            <a:spLocks noChangeShapeType="1"/>
          </p:cNvSpPr>
          <p:nvPr/>
        </p:nvSpPr>
        <p:spPr bwMode="auto">
          <a:xfrm>
            <a:off x="4751389" y="5683250"/>
            <a:ext cx="2230437" cy="160338"/>
          </a:xfrm>
          <a:prstGeom prst="line">
            <a:avLst/>
          </a:prstGeom>
          <a:noFill/>
          <a:ln w="9525">
            <a:solidFill>
              <a:srgbClr val="000000"/>
            </a:solidFill>
            <a:round/>
            <a:headEnd/>
            <a:tailEnd/>
          </a:ln>
        </p:spPr>
        <p:txBody>
          <a:bodyPr/>
          <a:lstStyle/>
          <a:p>
            <a:endParaRPr lang="zh-TW" altLang="en-US"/>
          </a:p>
        </p:txBody>
      </p:sp>
      <p:sp>
        <p:nvSpPr>
          <p:cNvPr id="24585" name="Line 13"/>
          <p:cNvSpPr>
            <a:spLocks noChangeShapeType="1"/>
          </p:cNvSpPr>
          <p:nvPr/>
        </p:nvSpPr>
        <p:spPr bwMode="auto">
          <a:xfrm flipV="1">
            <a:off x="4832350" y="2852739"/>
            <a:ext cx="2325688" cy="1587"/>
          </a:xfrm>
          <a:prstGeom prst="line">
            <a:avLst/>
          </a:prstGeom>
          <a:noFill/>
          <a:ln w="9525">
            <a:solidFill>
              <a:srgbClr val="000000"/>
            </a:solidFill>
            <a:round/>
            <a:headEnd/>
            <a:tailEnd/>
          </a:ln>
        </p:spPr>
        <p:txBody>
          <a:bodyPr/>
          <a:lstStyle/>
          <a:p>
            <a:endParaRPr lang="zh-TW" altLang="en-US"/>
          </a:p>
        </p:txBody>
      </p:sp>
      <p:sp>
        <p:nvSpPr>
          <p:cNvPr id="24586" name="Line 15"/>
          <p:cNvSpPr>
            <a:spLocks noChangeShapeType="1"/>
          </p:cNvSpPr>
          <p:nvPr/>
        </p:nvSpPr>
        <p:spPr bwMode="auto">
          <a:xfrm flipH="1">
            <a:off x="3836988" y="1773238"/>
            <a:ext cx="0" cy="952500"/>
          </a:xfrm>
          <a:prstGeom prst="line">
            <a:avLst/>
          </a:prstGeom>
          <a:noFill/>
          <a:ln w="9525">
            <a:solidFill>
              <a:srgbClr val="000000"/>
            </a:solidFill>
            <a:round/>
            <a:headEnd/>
            <a:tailEnd type="triangle" w="med" len="med"/>
          </a:ln>
        </p:spPr>
        <p:txBody>
          <a:bodyPr/>
          <a:lstStyle/>
          <a:p>
            <a:endParaRPr lang="zh-TW" altLang="en-US"/>
          </a:p>
        </p:txBody>
      </p:sp>
      <p:sp>
        <p:nvSpPr>
          <p:cNvPr id="24587" name="Line 16"/>
          <p:cNvSpPr>
            <a:spLocks noChangeShapeType="1"/>
          </p:cNvSpPr>
          <p:nvPr/>
        </p:nvSpPr>
        <p:spPr bwMode="auto">
          <a:xfrm>
            <a:off x="3836988" y="2852738"/>
            <a:ext cx="0" cy="609600"/>
          </a:xfrm>
          <a:prstGeom prst="line">
            <a:avLst/>
          </a:prstGeom>
          <a:noFill/>
          <a:ln w="9525">
            <a:solidFill>
              <a:srgbClr val="000000"/>
            </a:solidFill>
            <a:round/>
            <a:headEnd/>
            <a:tailEnd type="triangle" w="med" len="med"/>
          </a:ln>
        </p:spPr>
        <p:txBody>
          <a:bodyPr/>
          <a:lstStyle/>
          <a:p>
            <a:endParaRPr lang="zh-TW" altLang="en-US"/>
          </a:p>
        </p:txBody>
      </p:sp>
      <p:sp>
        <p:nvSpPr>
          <p:cNvPr id="24588" name="Line 17"/>
          <p:cNvSpPr>
            <a:spLocks noChangeShapeType="1"/>
          </p:cNvSpPr>
          <p:nvPr/>
        </p:nvSpPr>
        <p:spPr bwMode="auto">
          <a:xfrm>
            <a:off x="3844925" y="3886200"/>
            <a:ext cx="0" cy="800100"/>
          </a:xfrm>
          <a:prstGeom prst="line">
            <a:avLst/>
          </a:prstGeom>
          <a:noFill/>
          <a:ln w="9525">
            <a:solidFill>
              <a:srgbClr val="000000"/>
            </a:solidFill>
            <a:round/>
            <a:headEnd/>
            <a:tailEnd type="triangle" w="med" len="med"/>
          </a:ln>
        </p:spPr>
        <p:txBody>
          <a:bodyPr/>
          <a:lstStyle/>
          <a:p>
            <a:endParaRPr lang="zh-TW" altLang="en-US"/>
          </a:p>
        </p:txBody>
      </p:sp>
      <p:sp>
        <p:nvSpPr>
          <p:cNvPr id="24589" name="Line 18"/>
          <p:cNvSpPr>
            <a:spLocks noChangeShapeType="1"/>
          </p:cNvSpPr>
          <p:nvPr/>
        </p:nvSpPr>
        <p:spPr bwMode="auto">
          <a:xfrm>
            <a:off x="3844925" y="5105400"/>
            <a:ext cx="0" cy="457200"/>
          </a:xfrm>
          <a:prstGeom prst="line">
            <a:avLst/>
          </a:prstGeom>
          <a:noFill/>
          <a:ln w="9525">
            <a:solidFill>
              <a:srgbClr val="000000"/>
            </a:solidFill>
            <a:round/>
            <a:headEnd/>
            <a:tailEnd type="triangle" w="med" len="med"/>
          </a:ln>
        </p:spPr>
        <p:txBody>
          <a:bodyPr/>
          <a:lstStyle/>
          <a:p>
            <a:endParaRPr lang="zh-TW" altLang="en-US"/>
          </a:p>
        </p:txBody>
      </p:sp>
      <p:sp>
        <p:nvSpPr>
          <p:cNvPr id="24590" name="Line 20"/>
          <p:cNvSpPr>
            <a:spLocks noChangeShapeType="1"/>
          </p:cNvSpPr>
          <p:nvPr/>
        </p:nvSpPr>
        <p:spPr bwMode="auto">
          <a:xfrm flipV="1">
            <a:off x="2227263" y="1557338"/>
            <a:ext cx="12700" cy="4691062"/>
          </a:xfrm>
          <a:prstGeom prst="line">
            <a:avLst/>
          </a:prstGeom>
          <a:noFill/>
          <a:ln w="9525">
            <a:solidFill>
              <a:srgbClr val="000000"/>
            </a:solidFill>
            <a:round/>
            <a:headEnd/>
            <a:tailEnd/>
          </a:ln>
        </p:spPr>
        <p:txBody>
          <a:bodyPr/>
          <a:lstStyle/>
          <a:p>
            <a:endParaRPr lang="zh-TW" altLang="en-US"/>
          </a:p>
        </p:txBody>
      </p:sp>
      <p:sp>
        <p:nvSpPr>
          <p:cNvPr id="24591" name="Line 21"/>
          <p:cNvSpPr>
            <a:spLocks noChangeShapeType="1"/>
          </p:cNvSpPr>
          <p:nvPr/>
        </p:nvSpPr>
        <p:spPr bwMode="auto">
          <a:xfrm>
            <a:off x="2227264" y="6248400"/>
            <a:ext cx="211137" cy="0"/>
          </a:xfrm>
          <a:prstGeom prst="line">
            <a:avLst/>
          </a:prstGeom>
          <a:noFill/>
          <a:ln w="9525">
            <a:solidFill>
              <a:srgbClr val="000000"/>
            </a:solidFill>
            <a:round/>
            <a:headEnd/>
            <a:tailEnd/>
          </a:ln>
        </p:spPr>
        <p:txBody>
          <a:bodyPr/>
          <a:lstStyle/>
          <a:p>
            <a:endParaRPr lang="zh-TW" altLang="en-US"/>
          </a:p>
        </p:txBody>
      </p:sp>
      <p:sp>
        <p:nvSpPr>
          <p:cNvPr id="24592" name="Line 22"/>
          <p:cNvSpPr>
            <a:spLocks noChangeShapeType="1"/>
          </p:cNvSpPr>
          <p:nvPr/>
        </p:nvSpPr>
        <p:spPr bwMode="auto">
          <a:xfrm>
            <a:off x="2239964" y="1557338"/>
            <a:ext cx="352425" cy="0"/>
          </a:xfrm>
          <a:prstGeom prst="line">
            <a:avLst/>
          </a:prstGeom>
          <a:noFill/>
          <a:ln w="9525">
            <a:solidFill>
              <a:srgbClr val="000000"/>
            </a:solidFill>
            <a:round/>
            <a:headEnd/>
            <a:tailEnd type="triangle" w="med" len="med"/>
          </a:ln>
        </p:spPr>
        <p:txBody>
          <a:bodyPr/>
          <a:lstStyle/>
          <a:p>
            <a:endParaRPr lang="zh-TW" altLang="en-US"/>
          </a:p>
        </p:txBody>
      </p:sp>
      <p:sp>
        <p:nvSpPr>
          <p:cNvPr id="24593" name="Line 23"/>
          <p:cNvSpPr>
            <a:spLocks noChangeShapeType="1"/>
          </p:cNvSpPr>
          <p:nvPr/>
        </p:nvSpPr>
        <p:spPr bwMode="auto">
          <a:xfrm flipV="1">
            <a:off x="5299076" y="4941888"/>
            <a:ext cx="1692275" cy="19050"/>
          </a:xfrm>
          <a:prstGeom prst="line">
            <a:avLst/>
          </a:prstGeom>
          <a:noFill/>
          <a:ln w="9525">
            <a:solidFill>
              <a:srgbClr val="000000"/>
            </a:solidFill>
            <a:round/>
            <a:headEnd/>
            <a:tailEnd/>
          </a:ln>
        </p:spPr>
        <p:txBody>
          <a:bodyPr/>
          <a:lstStyle/>
          <a:p>
            <a:endParaRPr lang="zh-TW" altLang="en-US"/>
          </a:p>
        </p:txBody>
      </p:sp>
      <p:sp>
        <p:nvSpPr>
          <p:cNvPr id="24594" name="Line 24"/>
          <p:cNvSpPr>
            <a:spLocks noChangeShapeType="1"/>
          </p:cNvSpPr>
          <p:nvPr/>
        </p:nvSpPr>
        <p:spPr bwMode="auto">
          <a:xfrm>
            <a:off x="4900614" y="1628775"/>
            <a:ext cx="2192337" cy="0"/>
          </a:xfrm>
          <a:prstGeom prst="line">
            <a:avLst/>
          </a:prstGeom>
          <a:noFill/>
          <a:ln w="9525">
            <a:solidFill>
              <a:srgbClr val="000000"/>
            </a:solidFill>
            <a:round/>
            <a:headEnd/>
            <a:tailEnd/>
          </a:ln>
        </p:spPr>
        <p:txBody>
          <a:bodyPr/>
          <a:lstStyle/>
          <a:p>
            <a:endParaRPr lang="zh-TW" altLang="en-US"/>
          </a:p>
        </p:txBody>
      </p:sp>
      <p:sp>
        <p:nvSpPr>
          <p:cNvPr id="24595" name="Rectangle 25"/>
          <p:cNvSpPr>
            <a:spLocks noChangeArrowheads="1"/>
          </p:cNvSpPr>
          <p:nvPr/>
        </p:nvSpPr>
        <p:spPr bwMode="auto">
          <a:xfrm>
            <a:off x="2573339" y="1412875"/>
            <a:ext cx="2790825" cy="304800"/>
          </a:xfrm>
          <a:prstGeom prst="rect">
            <a:avLst/>
          </a:prstGeom>
          <a:solidFill>
            <a:srgbClr val="FFFF00"/>
          </a:solidFill>
          <a:ln w="9525">
            <a:noFill/>
            <a:miter lim="800000"/>
            <a:headEnd/>
            <a:tailEnd/>
          </a:ln>
        </p:spPr>
        <p:txBody>
          <a:bodyPr>
            <a:spAutoFit/>
          </a:bodyPr>
          <a:lstStyle/>
          <a:p>
            <a:pPr eaLnBrk="0" hangingPunct="0"/>
            <a:r>
              <a:rPr lang="zh-TW" altLang="en-US" sz="1400">
                <a:solidFill>
                  <a:srgbClr val="000000"/>
                </a:solidFill>
                <a:latin typeface="新細明體" charset="-120"/>
              </a:rPr>
              <a:t>步驟1:  運用性別分析的需求評估 </a:t>
            </a:r>
          </a:p>
        </p:txBody>
      </p:sp>
      <p:sp>
        <p:nvSpPr>
          <p:cNvPr id="24596" name="Rectangle 26"/>
          <p:cNvSpPr>
            <a:spLocks noChangeArrowheads="1"/>
          </p:cNvSpPr>
          <p:nvPr/>
        </p:nvSpPr>
        <p:spPr bwMode="auto">
          <a:xfrm>
            <a:off x="3902076" y="1773238"/>
            <a:ext cx="1336675" cy="1130300"/>
          </a:xfrm>
          <a:prstGeom prst="rect">
            <a:avLst/>
          </a:prstGeom>
          <a:noFill/>
          <a:ln w="9525">
            <a:noFill/>
            <a:miter lim="800000"/>
            <a:headEnd/>
            <a:tailEnd/>
          </a:ln>
        </p:spPr>
        <p:txBody>
          <a:bodyPr>
            <a:spAutoFit/>
          </a:bodyPr>
          <a:lstStyle/>
          <a:p>
            <a:pPr indent="139700" eaLnBrk="0" hangingPunct="0"/>
            <a:r>
              <a:rPr lang="zh-TW" altLang="en-US" sz="1100">
                <a:solidFill>
                  <a:srgbClr val="000000"/>
                </a:solidFill>
                <a:latin typeface="新細明體" charset="-120"/>
              </a:rPr>
              <a:t>-規範性需求</a:t>
            </a:r>
            <a:endParaRPr lang="zh-TW" altLang="en-US" sz="1200">
              <a:latin typeface="新細明體" charset="-120"/>
              <a:cs typeface="Times New Roman" pitchFamily="18" charset="0"/>
            </a:endParaRPr>
          </a:p>
          <a:p>
            <a:pPr indent="139700" eaLnBrk="0" hangingPunct="0"/>
            <a:r>
              <a:rPr lang="zh-TW" altLang="en-US" sz="1100">
                <a:solidFill>
                  <a:srgbClr val="000000"/>
                </a:solidFill>
                <a:latin typeface="新細明體" charset="-120"/>
              </a:rPr>
              <a:t>-感受性需求</a:t>
            </a:r>
            <a:endParaRPr lang="zh-TW" altLang="en-US" sz="1200">
              <a:latin typeface="新細明體" charset="-120"/>
            </a:endParaRPr>
          </a:p>
          <a:p>
            <a:pPr indent="139700" eaLnBrk="0" hangingPunct="0"/>
            <a:r>
              <a:rPr lang="zh-TW" altLang="en-US" sz="1100">
                <a:solidFill>
                  <a:srgbClr val="000000"/>
                </a:solidFill>
                <a:latin typeface="新細明體" charset="-120"/>
              </a:rPr>
              <a:t>-相對性需求</a:t>
            </a:r>
            <a:endParaRPr lang="zh-TW" altLang="en-US" sz="1200">
              <a:latin typeface="新細明體" charset="-120"/>
            </a:endParaRPr>
          </a:p>
          <a:p>
            <a:pPr indent="139700" eaLnBrk="0" hangingPunct="0"/>
            <a:r>
              <a:rPr lang="zh-TW" altLang="en-US" sz="1100">
                <a:solidFill>
                  <a:srgbClr val="000000"/>
                </a:solidFill>
                <a:latin typeface="新細明體" charset="-120"/>
              </a:rPr>
              <a:t>-表達性需求</a:t>
            </a:r>
            <a:endParaRPr lang="zh-TW" altLang="en-US" sz="1200">
              <a:latin typeface="新細明體" charset="-120"/>
            </a:endParaRPr>
          </a:p>
          <a:p>
            <a:pPr indent="139700" eaLnBrk="0" hangingPunct="0"/>
            <a:endParaRPr lang="zh-TW" altLang="en-US" sz="2400">
              <a:latin typeface="Times New Roman" pitchFamily="18" charset="0"/>
            </a:endParaRPr>
          </a:p>
        </p:txBody>
      </p:sp>
      <p:sp>
        <p:nvSpPr>
          <p:cNvPr id="24597" name="Rectangle 27"/>
          <p:cNvSpPr>
            <a:spLocks noChangeArrowheads="1"/>
          </p:cNvSpPr>
          <p:nvPr/>
        </p:nvSpPr>
        <p:spPr bwMode="auto">
          <a:xfrm>
            <a:off x="2638425" y="2708275"/>
            <a:ext cx="2660650" cy="304800"/>
          </a:xfrm>
          <a:prstGeom prst="rect">
            <a:avLst/>
          </a:prstGeom>
          <a:solidFill>
            <a:srgbClr val="FFFF00"/>
          </a:solidFill>
          <a:ln w="9525">
            <a:noFill/>
            <a:miter lim="800000"/>
            <a:headEnd/>
            <a:tailEnd/>
          </a:ln>
        </p:spPr>
        <p:txBody>
          <a:bodyPr>
            <a:spAutoFit/>
          </a:bodyPr>
          <a:lstStyle/>
          <a:p>
            <a:pPr eaLnBrk="0" hangingPunct="0"/>
            <a:r>
              <a:rPr lang="zh-TW" altLang="en-US" sz="1400" dirty="0">
                <a:solidFill>
                  <a:srgbClr val="000000"/>
                </a:solidFill>
                <a:latin typeface="新細明體" charset="-120"/>
              </a:rPr>
              <a:t>步驟2 : 確認議題與訂定目標</a:t>
            </a:r>
            <a:r>
              <a:rPr lang="zh-TW" altLang="en-US" sz="1200" dirty="0">
                <a:latin typeface="Times New Roman" pitchFamily="18" charset="0"/>
                <a:ea typeface="標楷體" pitchFamily="65" charset="-120"/>
              </a:rPr>
              <a:t> </a:t>
            </a:r>
          </a:p>
        </p:txBody>
      </p:sp>
      <p:sp>
        <p:nvSpPr>
          <p:cNvPr id="24598" name="Rectangle 28"/>
          <p:cNvSpPr>
            <a:spLocks noChangeArrowheads="1"/>
          </p:cNvSpPr>
          <p:nvPr/>
        </p:nvSpPr>
        <p:spPr bwMode="auto">
          <a:xfrm>
            <a:off x="2638425" y="3505200"/>
            <a:ext cx="2660650" cy="304800"/>
          </a:xfrm>
          <a:prstGeom prst="rect">
            <a:avLst/>
          </a:prstGeom>
          <a:solidFill>
            <a:srgbClr val="FFFF00"/>
          </a:solidFill>
          <a:ln w="9525" algn="ctr">
            <a:noFill/>
            <a:miter lim="800000"/>
            <a:headEnd/>
            <a:tailEnd/>
          </a:ln>
        </p:spPr>
        <p:txBody>
          <a:bodyPr>
            <a:spAutoFit/>
          </a:bodyPr>
          <a:lstStyle/>
          <a:p>
            <a:pPr eaLnBrk="0" hangingPunct="0"/>
            <a:r>
              <a:rPr lang="zh-TW" altLang="en-US" sz="1400">
                <a:solidFill>
                  <a:srgbClr val="000000"/>
                </a:solidFill>
                <a:latin typeface="新細明體" charset="-120"/>
              </a:rPr>
              <a:t>步驟3 :       決策溝通 </a:t>
            </a:r>
          </a:p>
        </p:txBody>
      </p:sp>
      <p:sp>
        <p:nvSpPr>
          <p:cNvPr id="24599" name="Rectangle 29"/>
          <p:cNvSpPr>
            <a:spLocks noChangeArrowheads="1"/>
          </p:cNvSpPr>
          <p:nvPr/>
        </p:nvSpPr>
        <p:spPr bwMode="auto">
          <a:xfrm>
            <a:off x="2573339" y="4800600"/>
            <a:ext cx="2725737" cy="304800"/>
          </a:xfrm>
          <a:prstGeom prst="rect">
            <a:avLst/>
          </a:prstGeom>
          <a:solidFill>
            <a:srgbClr val="FFFF00"/>
          </a:solidFill>
          <a:ln w="9525" algn="ctr">
            <a:noFill/>
            <a:miter lim="800000"/>
            <a:headEnd/>
            <a:tailEnd/>
          </a:ln>
        </p:spPr>
        <p:txBody>
          <a:bodyPr>
            <a:spAutoFit/>
          </a:bodyPr>
          <a:lstStyle/>
          <a:p>
            <a:pPr eaLnBrk="0" hangingPunct="0"/>
            <a:r>
              <a:rPr lang="zh-TW" altLang="en-US" sz="1400">
                <a:solidFill>
                  <a:srgbClr val="000000"/>
                </a:solidFill>
                <a:latin typeface="新細明體" charset="-120"/>
              </a:rPr>
              <a:t>步驟4 :        具體行動 </a:t>
            </a:r>
          </a:p>
        </p:txBody>
      </p:sp>
      <p:sp>
        <p:nvSpPr>
          <p:cNvPr id="24600" name="Rectangle 30"/>
          <p:cNvSpPr>
            <a:spLocks noChangeArrowheads="1"/>
          </p:cNvSpPr>
          <p:nvPr/>
        </p:nvSpPr>
        <p:spPr bwMode="auto">
          <a:xfrm>
            <a:off x="2638425" y="5562601"/>
            <a:ext cx="2725738" cy="954107"/>
          </a:xfrm>
          <a:prstGeom prst="rect">
            <a:avLst/>
          </a:prstGeom>
          <a:solidFill>
            <a:srgbClr val="FFFF00"/>
          </a:solidFill>
          <a:ln w="9525" algn="ctr">
            <a:noFill/>
            <a:miter lim="800000"/>
            <a:headEnd/>
            <a:tailEnd/>
          </a:ln>
        </p:spPr>
        <p:txBody>
          <a:bodyPr>
            <a:spAutoFit/>
          </a:bodyPr>
          <a:lstStyle/>
          <a:p>
            <a:pPr eaLnBrk="0" hangingPunct="0"/>
            <a:r>
              <a:rPr lang="zh-TW" altLang="en-US" sz="1400" dirty="0">
                <a:solidFill>
                  <a:srgbClr val="000000"/>
                </a:solidFill>
                <a:latin typeface="新細明體" charset="-120"/>
              </a:rPr>
              <a:t>步驟5:        落實執行 </a:t>
            </a:r>
          </a:p>
          <a:p>
            <a:pPr eaLnBrk="0" hangingPunct="0"/>
            <a:endParaRPr lang="zh-TW" altLang="en-US" sz="1400" dirty="0">
              <a:solidFill>
                <a:srgbClr val="FFFF00"/>
              </a:solidFill>
              <a:latin typeface="新細明體" charset="-120"/>
            </a:endParaRPr>
          </a:p>
          <a:p>
            <a:pPr eaLnBrk="0" hangingPunct="0"/>
            <a:endParaRPr lang="zh-TW" altLang="en-US" sz="1400" dirty="0">
              <a:solidFill>
                <a:srgbClr val="000000"/>
              </a:solidFill>
              <a:latin typeface="新細明體" charset="-120"/>
            </a:endParaRPr>
          </a:p>
          <a:p>
            <a:pPr eaLnBrk="0" hangingPunct="0"/>
            <a:r>
              <a:rPr lang="zh-TW" altLang="en-US" sz="1400" dirty="0">
                <a:solidFill>
                  <a:srgbClr val="000000"/>
                </a:solidFill>
                <a:latin typeface="新細明體" charset="-120"/>
              </a:rPr>
              <a:t>步驟6:        評估與檢討</a:t>
            </a:r>
          </a:p>
        </p:txBody>
      </p:sp>
      <p:sp>
        <p:nvSpPr>
          <p:cNvPr id="24601" name="Rectangle 31"/>
          <p:cNvSpPr>
            <a:spLocks noChangeArrowheads="1"/>
          </p:cNvSpPr>
          <p:nvPr/>
        </p:nvSpPr>
        <p:spPr bwMode="auto">
          <a:xfrm>
            <a:off x="2373314" y="765175"/>
            <a:ext cx="9496425" cy="641350"/>
          </a:xfrm>
          <a:prstGeom prst="rect">
            <a:avLst/>
          </a:prstGeom>
          <a:noFill/>
          <a:ln w="9525">
            <a:noFill/>
            <a:miter lim="800000"/>
            <a:headEnd/>
            <a:tailEnd/>
          </a:ln>
        </p:spPr>
        <p:txBody>
          <a:bodyPr>
            <a:spAutoFit/>
          </a:bodyPr>
          <a:lstStyle/>
          <a:p>
            <a:pPr indent="355600" algn="just" eaLnBrk="0" hangingPunct="0"/>
            <a:r>
              <a:rPr lang="zh-TW" altLang="en-US" b="1">
                <a:solidFill>
                  <a:srgbClr val="660066"/>
                </a:solidFill>
                <a:latin typeface="標楷體" pitchFamily="65" charset="-120"/>
                <a:ea typeface="標楷體" pitchFamily="65" charset="-120"/>
              </a:rPr>
              <a:t>性別影響評估步驟</a:t>
            </a:r>
            <a:r>
              <a:rPr lang="zh-TW" altLang="en-US" sz="1400">
                <a:latin typeface="標楷體" pitchFamily="65" charset="-120"/>
                <a:ea typeface="標楷體" pitchFamily="65" charset="-120"/>
              </a:rPr>
              <a:t>　　　　                       </a:t>
            </a:r>
            <a:r>
              <a:rPr lang="zh-TW" altLang="en-US" b="1">
                <a:solidFill>
                  <a:srgbClr val="660066"/>
                </a:solidFill>
                <a:latin typeface="標楷體" pitchFamily="65" charset="-120"/>
                <a:ea typeface="標楷體" pitchFamily="65" charset="-120"/>
              </a:rPr>
              <a:t>中長程個案計畫對應作為</a:t>
            </a:r>
            <a:endParaRPr lang="zh-TW" altLang="en-US" b="1">
              <a:solidFill>
                <a:srgbClr val="660066"/>
              </a:solidFill>
              <a:latin typeface="新細明體" charset="-120"/>
              <a:cs typeface="Times New Roman" pitchFamily="18" charset="0"/>
            </a:endParaRPr>
          </a:p>
          <a:p>
            <a:pPr indent="355600" eaLnBrk="0" hangingPunct="0"/>
            <a:endParaRPr lang="zh-TW" altLang="en-US">
              <a:solidFill>
                <a:srgbClr val="660066"/>
              </a:solidFill>
              <a:latin typeface="Times New Roman" pitchFamily="18" charset="0"/>
            </a:endParaRPr>
          </a:p>
        </p:txBody>
      </p:sp>
      <p:sp>
        <p:nvSpPr>
          <p:cNvPr id="24602" name="Rectangle 32"/>
          <p:cNvSpPr>
            <a:spLocks noChangeArrowheads="1"/>
          </p:cNvSpPr>
          <p:nvPr/>
        </p:nvSpPr>
        <p:spPr bwMode="auto">
          <a:xfrm>
            <a:off x="2308226" y="188913"/>
            <a:ext cx="8042275" cy="584775"/>
          </a:xfrm>
          <a:prstGeom prst="rect">
            <a:avLst/>
          </a:prstGeom>
          <a:solidFill>
            <a:srgbClr val="CCECFF"/>
          </a:solidFill>
          <a:ln w="9525">
            <a:solidFill>
              <a:srgbClr val="FFFFCC"/>
            </a:solidFill>
            <a:miter lim="800000"/>
            <a:headEnd/>
            <a:tailEnd/>
          </a:ln>
          <a:effectLst>
            <a:prstShdw prst="shdw13" dist="53882" dir="13500000">
              <a:schemeClr val="bg2"/>
            </a:prstShdw>
          </a:effectLst>
        </p:spPr>
        <p:txBody>
          <a:bodyPr>
            <a:spAutoFit/>
          </a:bodyPr>
          <a:lstStyle/>
          <a:p>
            <a:pPr algn="ctr" eaLnBrk="0" hangingPunct="0"/>
            <a:r>
              <a:rPr lang="zh-TW" altLang="en-US" sz="3200" b="1" dirty="0">
                <a:latin typeface="標楷體" pitchFamily="65" charset="-120"/>
                <a:ea typeface="標楷體" pitchFamily="65" charset="-120"/>
              </a:rPr>
              <a:t>行政院中長程個案計畫性別影響評估操作</a:t>
            </a:r>
            <a:endParaRPr lang="en-US" altLang="zh-TW" sz="3200" b="1" dirty="0">
              <a:latin typeface="Times New Roman" pitchFamily="18" charset="0"/>
            </a:endParaRPr>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1840030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2508250" y="1143000"/>
            <a:ext cx="7456488" cy="4616450"/>
          </a:xfrm>
          <a:prstGeom prst="rect">
            <a:avLst/>
          </a:prstGeom>
          <a:noFill/>
          <a:ln w="9525">
            <a:noFill/>
            <a:miter lim="800000"/>
            <a:headEnd/>
            <a:tailEnd/>
          </a:ln>
        </p:spPr>
        <p:txBody>
          <a:bodyPr/>
          <a:lstStyle/>
          <a:p>
            <a:pPr marL="533400" indent="-533400">
              <a:spcBef>
                <a:spcPct val="20000"/>
              </a:spcBef>
              <a:buClr>
                <a:srgbClr val="FF0000"/>
              </a:buClr>
            </a:pPr>
            <a:endParaRPr lang="zh-TW" altLang="en-US" sz="3200">
              <a:solidFill>
                <a:srgbClr val="FF0000"/>
              </a:solidFill>
              <a:latin typeface="標楷體" pitchFamily="65" charset="-120"/>
              <a:ea typeface="標楷體" pitchFamily="65" charset="-120"/>
            </a:endParaRPr>
          </a:p>
        </p:txBody>
      </p:sp>
      <p:sp>
        <p:nvSpPr>
          <p:cNvPr id="25602" name="Text Box 3"/>
          <p:cNvSpPr txBox="1">
            <a:spLocks noChangeArrowheads="1"/>
          </p:cNvSpPr>
          <p:nvPr/>
        </p:nvSpPr>
        <p:spPr bwMode="auto">
          <a:xfrm>
            <a:off x="4829176" y="876300"/>
            <a:ext cx="1477963" cy="342900"/>
          </a:xfrm>
          <a:prstGeom prst="rect">
            <a:avLst/>
          </a:prstGeom>
          <a:solidFill>
            <a:srgbClr val="FFFFFF"/>
          </a:solidFill>
          <a:ln w="9525">
            <a:solidFill>
              <a:srgbClr val="000000"/>
            </a:solidFill>
            <a:miter lim="800000"/>
            <a:headEnd/>
            <a:tailEnd/>
          </a:ln>
        </p:spPr>
        <p:txBody>
          <a:bodyPr/>
          <a:lstStyle/>
          <a:p>
            <a:pPr algn="ctr" eaLnBrk="0" hangingPunct="0"/>
            <a:r>
              <a:rPr lang="zh-TW" altLang="en-US" sz="1400">
                <a:solidFill>
                  <a:srgbClr val="080808"/>
                </a:solidFill>
                <a:latin typeface="Times New Roman" pitchFamily="18" charset="0"/>
              </a:rPr>
              <a:t>中長程個案計畫</a:t>
            </a:r>
          </a:p>
          <a:p>
            <a:pPr algn="ctr" eaLnBrk="0" hangingPunct="0"/>
            <a:endParaRPr lang="zh-TW" altLang="en-US" sz="1200">
              <a:solidFill>
                <a:srgbClr val="080808"/>
              </a:solidFill>
              <a:latin typeface="Times New Roman" pitchFamily="18" charset="0"/>
            </a:endParaRPr>
          </a:p>
        </p:txBody>
      </p:sp>
      <p:sp>
        <p:nvSpPr>
          <p:cNvPr id="25603" name="Line 4"/>
          <p:cNvSpPr>
            <a:spLocks noChangeShapeType="1"/>
          </p:cNvSpPr>
          <p:nvPr/>
        </p:nvSpPr>
        <p:spPr bwMode="auto">
          <a:xfrm>
            <a:off x="5673725" y="3886200"/>
            <a:ext cx="0" cy="546100"/>
          </a:xfrm>
          <a:prstGeom prst="line">
            <a:avLst/>
          </a:prstGeom>
          <a:noFill/>
          <a:ln w="9525">
            <a:solidFill>
              <a:srgbClr val="000000"/>
            </a:solidFill>
            <a:round/>
            <a:headEnd/>
            <a:tailEnd type="triangle" w="med" len="med"/>
          </a:ln>
        </p:spPr>
        <p:txBody>
          <a:bodyPr/>
          <a:lstStyle/>
          <a:p>
            <a:endParaRPr lang="zh-TW" altLang="en-US"/>
          </a:p>
        </p:txBody>
      </p:sp>
      <p:sp>
        <p:nvSpPr>
          <p:cNvPr id="25604" name="Line 5"/>
          <p:cNvSpPr>
            <a:spLocks noChangeShapeType="1"/>
          </p:cNvSpPr>
          <p:nvPr/>
        </p:nvSpPr>
        <p:spPr bwMode="auto">
          <a:xfrm>
            <a:off x="5673725" y="5715000"/>
            <a:ext cx="0" cy="317500"/>
          </a:xfrm>
          <a:prstGeom prst="line">
            <a:avLst/>
          </a:prstGeom>
          <a:noFill/>
          <a:ln w="9525">
            <a:solidFill>
              <a:srgbClr val="000000"/>
            </a:solidFill>
            <a:round/>
            <a:headEnd/>
            <a:tailEnd type="triangle" w="med" len="med"/>
          </a:ln>
        </p:spPr>
        <p:txBody>
          <a:bodyPr/>
          <a:lstStyle/>
          <a:p>
            <a:endParaRPr lang="zh-TW" altLang="en-US"/>
          </a:p>
        </p:txBody>
      </p:sp>
      <p:sp>
        <p:nvSpPr>
          <p:cNvPr id="25605" name="Line 6"/>
          <p:cNvSpPr>
            <a:spLocks noChangeShapeType="1"/>
          </p:cNvSpPr>
          <p:nvPr/>
        </p:nvSpPr>
        <p:spPr bwMode="auto">
          <a:xfrm flipH="1">
            <a:off x="3000376" y="5638800"/>
            <a:ext cx="1806575" cy="0"/>
          </a:xfrm>
          <a:prstGeom prst="line">
            <a:avLst/>
          </a:prstGeom>
          <a:noFill/>
          <a:ln w="12700">
            <a:solidFill>
              <a:srgbClr val="000000"/>
            </a:solidFill>
            <a:round/>
            <a:headEnd/>
            <a:tailEnd type="triangle" w="med" len="med"/>
          </a:ln>
        </p:spPr>
        <p:txBody>
          <a:bodyPr/>
          <a:lstStyle/>
          <a:p>
            <a:endParaRPr lang="zh-TW" altLang="en-US"/>
          </a:p>
        </p:txBody>
      </p:sp>
      <p:sp>
        <p:nvSpPr>
          <p:cNvPr id="25606" name="Line 7"/>
          <p:cNvSpPr>
            <a:spLocks noChangeShapeType="1"/>
          </p:cNvSpPr>
          <p:nvPr/>
        </p:nvSpPr>
        <p:spPr bwMode="auto">
          <a:xfrm>
            <a:off x="3000375" y="6172200"/>
            <a:ext cx="1817688" cy="0"/>
          </a:xfrm>
          <a:prstGeom prst="line">
            <a:avLst/>
          </a:prstGeom>
          <a:noFill/>
          <a:ln w="12700">
            <a:solidFill>
              <a:srgbClr val="000000"/>
            </a:solidFill>
            <a:round/>
            <a:headEnd type="triangle" w="med" len="med"/>
            <a:tailEnd/>
          </a:ln>
        </p:spPr>
        <p:txBody>
          <a:bodyPr/>
          <a:lstStyle/>
          <a:p>
            <a:endParaRPr lang="zh-TW" altLang="en-US"/>
          </a:p>
        </p:txBody>
      </p:sp>
      <p:sp>
        <p:nvSpPr>
          <p:cNvPr id="25607" name="Line 8"/>
          <p:cNvSpPr>
            <a:spLocks noChangeShapeType="1"/>
          </p:cNvSpPr>
          <p:nvPr/>
        </p:nvSpPr>
        <p:spPr bwMode="auto">
          <a:xfrm flipH="1">
            <a:off x="4478338" y="1828800"/>
            <a:ext cx="417512" cy="1588"/>
          </a:xfrm>
          <a:prstGeom prst="line">
            <a:avLst/>
          </a:prstGeom>
          <a:noFill/>
          <a:ln w="19050">
            <a:solidFill>
              <a:srgbClr val="000000"/>
            </a:solidFill>
            <a:round/>
            <a:headEnd/>
            <a:tailEnd type="triangle" w="med" len="med"/>
          </a:ln>
        </p:spPr>
        <p:txBody>
          <a:bodyPr/>
          <a:lstStyle/>
          <a:p>
            <a:endParaRPr lang="zh-TW" altLang="en-US"/>
          </a:p>
        </p:txBody>
      </p:sp>
      <p:sp>
        <p:nvSpPr>
          <p:cNvPr id="25608" name="Line 9"/>
          <p:cNvSpPr>
            <a:spLocks noChangeShapeType="1"/>
          </p:cNvSpPr>
          <p:nvPr/>
        </p:nvSpPr>
        <p:spPr bwMode="auto">
          <a:xfrm flipH="1" flipV="1">
            <a:off x="2971800" y="1052514"/>
            <a:ext cx="0" cy="5114925"/>
          </a:xfrm>
          <a:prstGeom prst="line">
            <a:avLst/>
          </a:prstGeom>
          <a:noFill/>
          <a:ln w="12700">
            <a:solidFill>
              <a:srgbClr val="000000"/>
            </a:solidFill>
            <a:round/>
            <a:headEnd/>
            <a:tailEnd/>
          </a:ln>
        </p:spPr>
        <p:txBody>
          <a:bodyPr/>
          <a:lstStyle/>
          <a:p>
            <a:endParaRPr lang="zh-TW" altLang="en-US"/>
          </a:p>
        </p:txBody>
      </p:sp>
      <p:sp>
        <p:nvSpPr>
          <p:cNvPr id="25609" name="Line 10"/>
          <p:cNvSpPr>
            <a:spLocks noChangeShapeType="1"/>
          </p:cNvSpPr>
          <p:nvPr/>
        </p:nvSpPr>
        <p:spPr bwMode="auto">
          <a:xfrm>
            <a:off x="3000376" y="1066800"/>
            <a:ext cx="1793875" cy="0"/>
          </a:xfrm>
          <a:prstGeom prst="line">
            <a:avLst/>
          </a:prstGeom>
          <a:noFill/>
          <a:ln w="9525">
            <a:solidFill>
              <a:srgbClr val="000000"/>
            </a:solidFill>
            <a:round/>
            <a:headEnd/>
            <a:tailEnd type="triangle" w="med" len="med"/>
          </a:ln>
        </p:spPr>
        <p:txBody>
          <a:bodyPr/>
          <a:lstStyle/>
          <a:p>
            <a:endParaRPr lang="zh-TW" altLang="en-US"/>
          </a:p>
        </p:txBody>
      </p:sp>
      <p:sp>
        <p:nvSpPr>
          <p:cNvPr id="25610" name="Line 11"/>
          <p:cNvSpPr>
            <a:spLocks noChangeShapeType="1"/>
          </p:cNvSpPr>
          <p:nvPr/>
        </p:nvSpPr>
        <p:spPr bwMode="auto">
          <a:xfrm>
            <a:off x="7159625" y="2997200"/>
            <a:ext cx="1079500" cy="0"/>
          </a:xfrm>
          <a:prstGeom prst="line">
            <a:avLst/>
          </a:prstGeom>
          <a:noFill/>
          <a:ln w="9525">
            <a:solidFill>
              <a:srgbClr val="000000"/>
            </a:solidFill>
            <a:prstDash val="lgDash"/>
            <a:round/>
            <a:headEnd/>
            <a:tailEnd/>
          </a:ln>
        </p:spPr>
        <p:txBody>
          <a:bodyPr/>
          <a:lstStyle/>
          <a:p>
            <a:endParaRPr lang="zh-TW" altLang="en-US"/>
          </a:p>
        </p:txBody>
      </p:sp>
      <p:sp>
        <p:nvSpPr>
          <p:cNvPr id="25611" name="Text Box 12"/>
          <p:cNvSpPr txBox="1">
            <a:spLocks noChangeArrowheads="1"/>
          </p:cNvSpPr>
          <p:nvPr/>
        </p:nvSpPr>
        <p:spPr bwMode="auto">
          <a:xfrm>
            <a:off x="4829175" y="3581400"/>
            <a:ext cx="1828800" cy="304800"/>
          </a:xfrm>
          <a:prstGeom prst="rect">
            <a:avLst/>
          </a:prstGeom>
          <a:solidFill>
            <a:srgbClr val="FFFFFF"/>
          </a:solidFill>
          <a:ln w="9525">
            <a:solidFill>
              <a:srgbClr val="000000"/>
            </a:solidFill>
            <a:miter lim="800000"/>
            <a:headEnd/>
            <a:tailEnd/>
          </a:ln>
        </p:spPr>
        <p:txBody>
          <a:bodyPr/>
          <a:lstStyle/>
          <a:p>
            <a:pPr algn="ctr" eaLnBrk="0" hangingPunct="0"/>
            <a:r>
              <a:rPr lang="zh-TW" altLang="en-US" sz="1400">
                <a:solidFill>
                  <a:srgbClr val="080808"/>
                </a:solidFill>
                <a:latin typeface="Times New Roman" pitchFamily="18" charset="0"/>
              </a:rPr>
              <a:t>行政院審查</a:t>
            </a:r>
          </a:p>
        </p:txBody>
      </p:sp>
      <p:sp>
        <p:nvSpPr>
          <p:cNvPr id="25612" name="Line 13"/>
          <p:cNvSpPr>
            <a:spLocks noChangeShapeType="1"/>
          </p:cNvSpPr>
          <p:nvPr/>
        </p:nvSpPr>
        <p:spPr bwMode="auto">
          <a:xfrm>
            <a:off x="7221538" y="1066800"/>
            <a:ext cx="1160462" cy="0"/>
          </a:xfrm>
          <a:prstGeom prst="line">
            <a:avLst/>
          </a:prstGeom>
          <a:noFill/>
          <a:ln w="9525">
            <a:solidFill>
              <a:srgbClr val="000000"/>
            </a:solidFill>
            <a:prstDash val="lgDash"/>
            <a:round/>
            <a:headEnd/>
            <a:tailEnd/>
          </a:ln>
        </p:spPr>
        <p:txBody>
          <a:bodyPr/>
          <a:lstStyle/>
          <a:p>
            <a:endParaRPr lang="zh-TW" altLang="en-US"/>
          </a:p>
        </p:txBody>
      </p:sp>
      <p:sp>
        <p:nvSpPr>
          <p:cNvPr id="25613" name="Text Box 14"/>
          <p:cNvSpPr txBox="1">
            <a:spLocks noChangeArrowheads="1"/>
          </p:cNvSpPr>
          <p:nvPr/>
        </p:nvSpPr>
        <p:spPr bwMode="auto">
          <a:xfrm>
            <a:off x="4900614" y="5410200"/>
            <a:ext cx="1582737" cy="304800"/>
          </a:xfrm>
          <a:prstGeom prst="rect">
            <a:avLst/>
          </a:prstGeom>
          <a:solidFill>
            <a:srgbClr val="FFFFFF"/>
          </a:solidFill>
          <a:ln w="9525">
            <a:solidFill>
              <a:srgbClr val="000000"/>
            </a:solidFill>
            <a:miter lim="800000"/>
            <a:headEnd/>
            <a:tailEnd/>
          </a:ln>
        </p:spPr>
        <p:txBody>
          <a:bodyPr/>
          <a:lstStyle/>
          <a:p>
            <a:pPr algn="ctr" eaLnBrk="0" hangingPunct="0"/>
            <a:r>
              <a:rPr lang="zh-TW" altLang="en-US" sz="1400">
                <a:solidFill>
                  <a:srgbClr val="080808"/>
                </a:solidFill>
                <a:latin typeface="Times New Roman" pitchFamily="18" charset="0"/>
              </a:rPr>
              <a:t>期中評估</a:t>
            </a:r>
          </a:p>
        </p:txBody>
      </p:sp>
      <p:sp>
        <p:nvSpPr>
          <p:cNvPr id="25614" name="Text Box 15"/>
          <p:cNvSpPr txBox="1">
            <a:spLocks noChangeArrowheads="1"/>
          </p:cNvSpPr>
          <p:nvPr/>
        </p:nvSpPr>
        <p:spPr bwMode="auto">
          <a:xfrm>
            <a:off x="4900614" y="6019800"/>
            <a:ext cx="1582737" cy="254000"/>
          </a:xfrm>
          <a:prstGeom prst="rect">
            <a:avLst/>
          </a:prstGeom>
          <a:solidFill>
            <a:srgbClr val="FFFFFF"/>
          </a:solidFill>
          <a:ln w="9525">
            <a:solidFill>
              <a:srgbClr val="000000"/>
            </a:solidFill>
            <a:miter lim="800000"/>
            <a:headEnd/>
            <a:tailEnd/>
          </a:ln>
        </p:spPr>
        <p:txBody>
          <a:bodyPr/>
          <a:lstStyle/>
          <a:p>
            <a:pPr algn="ctr" eaLnBrk="0" hangingPunct="0"/>
            <a:r>
              <a:rPr lang="zh-TW" altLang="en-US" sz="1400">
                <a:solidFill>
                  <a:srgbClr val="080808"/>
                </a:solidFill>
                <a:latin typeface="Times New Roman" pitchFamily="18" charset="0"/>
              </a:rPr>
              <a:t>期末評估</a:t>
            </a:r>
          </a:p>
        </p:txBody>
      </p:sp>
      <p:sp>
        <p:nvSpPr>
          <p:cNvPr id="25615" name="Text Box 16"/>
          <p:cNvSpPr txBox="1">
            <a:spLocks noChangeArrowheads="1"/>
          </p:cNvSpPr>
          <p:nvPr/>
        </p:nvSpPr>
        <p:spPr bwMode="auto">
          <a:xfrm>
            <a:off x="7221538" y="5334000"/>
            <a:ext cx="1312862" cy="990600"/>
          </a:xfrm>
          <a:prstGeom prst="rect">
            <a:avLst/>
          </a:prstGeom>
          <a:noFill/>
          <a:ln w="9525">
            <a:noFill/>
            <a:miter lim="800000"/>
            <a:headEnd/>
            <a:tailEnd/>
          </a:ln>
        </p:spPr>
        <p:txBody>
          <a:bodyPr/>
          <a:lstStyle/>
          <a:p>
            <a:pPr algn="just" eaLnBrk="0" hangingPunct="0">
              <a:buFont typeface="新細明體" charset="-120"/>
              <a:buChar char="※"/>
            </a:pPr>
            <a:r>
              <a:rPr lang="zh-TW" altLang="en-US" sz="1100">
                <a:solidFill>
                  <a:srgbClr val="080808"/>
                </a:solidFill>
                <a:latin typeface="Times New Roman" pitchFamily="18" charset="0"/>
              </a:rPr>
              <a:t>中長程個案計畫經行政院核定後，後續之期中及期末評估，則依循現行計畫管考作業進行</a:t>
            </a:r>
          </a:p>
        </p:txBody>
      </p:sp>
      <p:sp>
        <p:nvSpPr>
          <p:cNvPr id="25616" name="Line 17"/>
          <p:cNvSpPr>
            <a:spLocks noChangeShapeType="1"/>
          </p:cNvSpPr>
          <p:nvPr/>
        </p:nvSpPr>
        <p:spPr bwMode="auto">
          <a:xfrm>
            <a:off x="7362825" y="4953000"/>
            <a:ext cx="1054100" cy="0"/>
          </a:xfrm>
          <a:prstGeom prst="line">
            <a:avLst/>
          </a:prstGeom>
          <a:noFill/>
          <a:ln w="9525">
            <a:solidFill>
              <a:srgbClr val="000000"/>
            </a:solidFill>
            <a:prstDash val="lgDash"/>
            <a:round/>
            <a:headEnd/>
            <a:tailEnd/>
          </a:ln>
        </p:spPr>
        <p:txBody>
          <a:bodyPr/>
          <a:lstStyle/>
          <a:p>
            <a:endParaRPr lang="zh-TW" altLang="en-US"/>
          </a:p>
        </p:txBody>
      </p:sp>
      <p:sp>
        <p:nvSpPr>
          <p:cNvPr id="25617" name="Text Box 18"/>
          <p:cNvSpPr txBox="1">
            <a:spLocks noChangeArrowheads="1"/>
          </p:cNvSpPr>
          <p:nvPr/>
        </p:nvSpPr>
        <p:spPr bwMode="auto">
          <a:xfrm>
            <a:off x="8593139" y="1066800"/>
            <a:ext cx="433387" cy="1785938"/>
          </a:xfrm>
          <a:prstGeom prst="rect">
            <a:avLst/>
          </a:prstGeom>
          <a:noFill/>
          <a:ln w="9525">
            <a:solidFill>
              <a:srgbClr val="000000"/>
            </a:solidFill>
            <a:miter lim="800000"/>
            <a:headEnd/>
            <a:tailEnd/>
          </a:ln>
        </p:spPr>
        <p:txBody>
          <a:bodyPr vert="eaVert"/>
          <a:lstStyle/>
          <a:p>
            <a:pPr algn="ctr" eaLnBrk="0" hangingPunct="0">
              <a:lnSpc>
                <a:spcPct val="128000"/>
              </a:lnSpc>
            </a:pPr>
            <a:r>
              <a:rPr lang="zh-TW" altLang="en-US" sz="1200">
                <a:solidFill>
                  <a:srgbClr val="080808"/>
                </a:solidFill>
                <a:latin typeface="Times New Roman" pitchFamily="18" charset="0"/>
              </a:rPr>
              <a:t>計畫研擬階段</a:t>
            </a:r>
          </a:p>
        </p:txBody>
      </p:sp>
      <p:sp>
        <p:nvSpPr>
          <p:cNvPr id="25618" name="Text Box 19"/>
          <p:cNvSpPr txBox="1">
            <a:spLocks noChangeArrowheads="1"/>
          </p:cNvSpPr>
          <p:nvPr/>
        </p:nvSpPr>
        <p:spPr bwMode="auto">
          <a:xfrm>
            <a:off x="8621714" y="5013326"/>
            <a:ext cx="458787" cy="1306513"/>
          </a:xfrm>
          <a:prstGeom prst="rect">
            <a:avLst/>
          </a:prstGeom>
          <a:noFill/>
          <a:ln w="9525">
            <a:solidFill>
              <a:srgbClr val="000000"/>
            </a:solidFill>
            <a:miter lim="800000"/>
            <a:headEnd/>
            <a:tailEnd/>
          </a:ln>
        </p:spPr>
        <p:txBody>
          <a:bodyPr vert="eaVert"/>
          <a:lstStyle/>
          <a:p>
            <a:pPr algn="ctr" eaLnBrk="0" hangingPunct="0">
              <a:lnSpc>
                <a:spcPct val="128000"/>
              </a:lnSpc>
            </a:pPr>
            <a:r>
              <a:rPr lang="zh-TW" altLang="en-US" sz="1200">
                <a:solidFill>
                  <a:srgbClr val="080808"/>
                </a:solidFill>
                <a:latin typeface="Times New Roman" pitchFamily="18" charset="0"/>
              </a:rPr>
              <a:t>計畫管考階段</a:t>
            </a:r>
          </a:p>
        </p:txBody>
      </p:sp>
      <p:sp>
        <p:nvSpPr>
          <p:cNvPr id="25619" name="Text Box 20"/>
          <p:cNvSpPr txBox="1">
            <a:spLocks noChangeArrowheads="1"/>
          </p:cNvSpPr>
          <p:nvPr/>
        </p:nvSpPr>
        <p:spPr bwMode="auto">
          <a:xfrm>
            <a:off x="8628064" y="2997200"/>
            <a:ext cx="433387" cy="1828800"/>
          </a:xfrm>
          <a:prstGeom prst="rect">
            <a:avLst/>
          </a:prstGeom>
          <a:noFill/>
          <a:ln w="9525">
            <a:solidFill>
              <a:srgbClr val="000000"/>
            </a:solidFill>
            <a:miter lim="800000"/>
            <a:headEnd/>
            <a:tailEnd/>
          </a:ln>
        </p:spPr>
        <p:txBody>
          <a:bodyPr vert="eaVert"/>
          <a:lstStyle/>
          <a:p>
            <a:pPr algn="ctr" eaLnBrk="0" hangingPunct="0">
              <a:lnSpc>
                <a:spcPct val="128000"/>
              </a:lnSpc>
            </a:pPr>
            <a:r>
              <a:rPr lang="zh-TW" altLang="en-US" sz="1200">
                <a:solidFill>
                  <a:srgbClr val="080808"/>
                </a:solidFill>
                <a:latin typeface="Times New Roman" pitchFamily="18" charset="0"/>
              </a:rPr>
              <a:t>計畫審議階段</a:t>
            </a:r>
          </a:p>
        </p:txBody>
      </p:sp>
      <p:sp>
        <p:nvSpPr>
          <p:cNvPr id="25620" name="Text Box 21"/>
          <p:cNvSpPr txBox="1">
            <a:spLocks noChangeArrowheads="1"/>
          </p:cNvSpPr>
          <p:nvPr/>
        </p:nvSpPr>
        <p:spPr bwMode="auto">
          <a:xfrm>
            <a:off x="3352801" y="5867400"/>
            <a:ext cx="1184275" cy="355600"/>
          </a:xfrm>
          <a:prstGeom prst="rect">
            <a:avLst/>
          </a:prstGeom>
          <a:noFill/>
          <a:ln w="9525">
            <a:noFill/>
            <a:miter lim="800000"/>
            <a:headEnd/>
            <a:tailEnd/>
          </a:ln>
        </p:spPr>
        <p:txBody>
          <a:bodyPr/>
          <a:lstStyle/>
          <a:p>
            <a:pPr eaLnBrk="0" hangingPunct="0"/>
            <a:r>
              <a:rPr lang="zh-TW" altLang="en-US" sz="1200">
                <a:solidFill>
                  <a:srgbClr val="080808"/>
                </a:solidFill>
                <a:latin typeface="Times New Roman" pitchFamily="18" charset="0"/>
              </a:rPr>
              <a:t>修正或發展計畫</a:t>
            </a:r>
          </a:p>
          <a:p>
            <a:pPr eaLnBrk="0" hangingPunct="0"/>
            <a:endParaRPr lang="zh-TW" altLang="en-US" sz="1200">
              <a:solidFill>
                <a:srgbClr val="080808"/>
              </a:solidFill>
              <a:latin typeface="Times New Roman" pitchFamily="18" charset="0"/>
            </a:endParaRPr>
          </a:p>
        </p:txBody>
      </p:sp>
      <p:sp>
        <p:nvSpPr>
          <p:cNvPr id="25621" name="AutoShape 22"/>
          <p:cNvSpPr>
            <a:spLocks noChangeArrowheads="1"/>
          </p:cNvSpPr>
          <p:nvPr/>
        </p:nvSpPr>
        <p:spPr bwMode="auto">
          <a:xfrm>
            <a:off x="3071814" y="1219200"/>
            <a:ext cx="1406525" cy="1435100"/>
          </a:xfrm>
          <a:prstGeom prst="roundRect">
            <a:avLst>
              <a:gd name="adj" fmla="val 16667"/>
            </a:avLst>
          </a:prstGeom>
          <a:solidFill>
            <a:srgbClr val="FFFF00"/>
          </a:solidFill>
          <a:ln w="9525">
            <a:solidFill>
              <a:srgbClr val="000000"/>
            </a:solidFill>
            <a:round/>
            <a:headEnd/>
            <a:tailEnd/>
          </a:ln>
        </p:spPr>
        <p:txBody>
          <a:bodyPr/>
          <a:lstStyle/>
          <a:p>
            <a:pPr eaLnBrk="0" hangingPunct="0"/>
            <a:r>
              <a:rPr lang="zh-TW" altLang="en-US" sz="1400">
                <a:solidFill>
                  <a:srgbClr val="080808"/>
                </a:solidFill>
                <a:latin typeface="Times New Roman" pitchFamily="18" charset="0"/>
              </a:rPr>
              <a:t>送請性別平等專案小組討論或諮詢性別平等小組委員或婦女團體或專家學者意見</a:t>
            </a:r>
          </a:p>
        </p:txBody>
      </p:sp>
      <p:sp>
        <p:nvSpPr>
          <p:cNvPr id="25622" name="AutoShape 23"/>
          <p:cNvSpPr>
            <a:spLocks noChangeArrowheads="1"/>
          </p:cNvSpPr>
          <p:nvPr/>
        </p:nvSpPr>
        <p:spPr bwMode="auto">
          <a:xfrm>
            <a:off x="3141664" y="3352800"/>
            <a:ext cx="1125537" cy="838200"/>
          </a:xfrm>
          <a:prstGeom prst="roundRect">
            <a:avLst>
              <a:gd name="adj" fmla="val 16667"/>
            </a:avLst>
          </a:prstGeom>
          <a:solidFill>
            <a:srgbClr val="FFFF00"/>
          </a:solidFill>
          <a:ln w="9525">
            <a:solidFill>
              <a:srgbClr val="000000"/>
            </a:solidFill>
            <a:round/>
            <a:headEnd/>
            <a:tailEnd/>
          </a:ln>
        </p:spPr>
        <p:txBody>
          <a:bodyPr/>
          <a:lstStyle/>
          <a:p>
            <a:pPr eaLnBrk="0" hangingPunct="0"/>
            <a:r>
              <a:rPr lang="zh-TW" altLang="en-US" sz="1400">
                <a:solidFill>
                  <a:srgbClr val="080808"/>
                </a:solidFill>
                <a:latin typeface="Times New Roman" pitchFamily="18" charset="0"/>
              </a:rPr>
              <a:t>視需要徵詢性別平等學者專家</a:t>
            </a:r>
          </a:p>
        </p:txBody>
      </p:sp>
      <p:sp>
        <p:nvSpPr>
          <p:cNvPr id="25623" name="Text Box 24"/>
          <p:cNvSpPr txBox="1">
            <a:spLocks noChangeArrowheads="1"/>
          </p:cNvSpPr>
          <p:nvPr/>
        </p:nvSpPr>
        <p:spPr bwMode="auto">
          <a:xfrm>
            <a:off x="5815014" y="3200400"/>
            <a:ext cx="1031875" cy="304800"/>
          </a:xfrm>
          <a:prstGeom prst="rect">
            <a:avLst/>
          </a:prstGeom>
          <a:solidFill>
            <a:srgbClr val="FFFFFF"/>
          </a:solidFill>
          <a:ln w="9525">
            <a:noFill/>
            <a:miter lim="800000"/>
            <a:headEnd/>
            <a:tailEnd/>
          </a:ln>
        </p:spPr>
        <p:txBody>
          <a:bodyPr/>
          <a:lstStyle/>
          <a:p>
            <a:pPr eaLnBrk="0" hangingPunct="0"/>
            <a:r>
              <a:rPr lang="zh-TW" altLang="en-US" sz="1200">
                <a:solidFill>
                  <a:srgbClr val="080808"/>
                </a:solidFill>
                <a:latin typeface="Times New Roman" pitchFamily="18" charset="0"/>
              </a:rPr>
              <a:t>退回重新檢視</a:t>
            </a:r>
          </a:p>
        </p:txBody>
      </p:sp>
      <p:grpSp>
        <p:nvGrpSpPr>
          <p:cNvPr id="25624" name="Group 25"/>
          <p:cNvGrpSpPr>
            <a:grpSpLocks/>
          </p:cNvGrpSpPr>
          <p:nvPr/>
        </p:nvGrpSpPr>
        <p:grpSpPr bwMode="auto">
          <a:xfrm>
            <a:off x="4337051" y="3657600"/>
            <a:ext cx="434975" cy="203200"/>
            <a:chOff x="2827" y="8996"/>
            <a:chExt cx="740" cy="320"/>
          </a:xfrm>
        </p:grpSpPr>
        <p:sp>
          <p:nvSpPr>
            <p:cNvPr id="25643" name="Line 26"/>
            <p:cNvSpPr>
              <a:spLocks noChangeShapeType="1"/>
            </p:cNvSpPr>
            <p:nvPr/>
          </p:nvSpPr>
          <p:spPr bwMode="auto">
            <a:xfrm>
              <a:off x="2847" y="9316"/>
              <a:ext cx="720" cy="0"/>
            </a:xfrm>
            <a:prstGeom prst="line">
              <a:avLst/>
            </a:prstGeom>
            <a:noFill/>
            <a:ln w="12700">
              <a:solidFill>
                <a:srgbClr val="000000"/>
              </a:solidFill>
              <a:prstDash val="sysDot"/>
              <a:round/>
              <a:headEnd/>
              <a:tailEnd type="triangle" w="med" len="med"/>
            </a:ln>
          </p:spPr>
          <p:txBody>
            <a:bodyPr/>
            <a:lstStyle/>
            <a:p>
              <a:endParaRPr lang="zh-TW" altLang="en-US"/>
            </a:p>
          </p:txBody>
        </p:sp>
        <p:sp>
          <p:nvSpPr>
            <p:cNvPr id="25644" name="Line 27"/>
            <p:cNvSpPr>
              <a:spLocks noChangeShapeType="1"/>
            </p:cNvSpPr>
            <p:nvPr/>
          </p:nvSpPr>
          <p:spPr bwMode="auto">
            <a:xfrm flipH="1">
              <a:off x="2827" y="8996"/>
              <a:ext cx="720" cy="0"/>
            </a:xfrm>
            <a:prstGeom prst="line">
              <a:avLst/>
            </a:prstGeom>
            <a:noFill/>
            <a:ln w="12700">
              <a:solidFill>
                <a:srgbClr val="000000"/>
              </a:solidFill>
              <a:prstDash val="sysDot"/>
              <a:round/>
              <a:headEnd/>
              <a:tailEnd type="triangle" w="med" len="med"/>
            </a:ln>
          </p:spPr>
          <p:txBody>
            <a:bodyPr/>
            <a:lstStyle/>
            <a:p>
              <a:endParaRPr lang="zh-TW" altLang="en-US"/>
            </a:p>
          </p:txBody>
        </p:sp>
      </p:grpSp>
      <p:sp>
        <p:nvSpPr>
          <p:cNvPr id="25625" name="Line 28"/>
          <p:cNvSpPr>
            <a:spLocks noChangeShapeType="1"/>
          </p:cNvSpPr>
          <p:nvPr/>
        </p:nvSpPr>
        <p:spPr bwMode="auto">
          <a:xfrm flipV="1">
            <a:off x="4489450" y="2065338"/>
            <a:ext cx="420688" cy="4762"/>
          </a:xfrm>
          <a:prstGeom prst="line">
            <a:avLst/>
          </a:prstGeom>
          <a:noFill/>
          <a:ln w="19050">
            <a:solidFill>
              <a:srgbClr val="000000"/>
            </a:solidFill>
            <a:round/>
            <a:headEnd/>
            <a:tailEnd type="triangle" w="med" len="med"/>
          </a:ln>
        </p:spPr>
        <p:txBody>
          <a:bodyPr/>
          <a:lstStyle/>
          <a:p>
            <a:endParaRPr lang="zh-TW" altLang="en-US"/>
          </a:p>
        </p:txBody>
      </p:sp>
      <p:sp>
        <p:nvSpPr>
          <p:cNvPr id="25626" name="Text Box 29"/>
          <p:cNvSpPr txBox="1">
            <a:spLocks noChangeArrowheads="1"/>
          </p:cNvSpPr>
          <p:nvPr/>
        </p:nvSpPr>
        <p:spPr bwMode="auto">
          <a:xfrm>
            <a:off x="4759325" y="4495800"/>
            <a:ext cx="1898650" cy="533400"/>
          </a:xfrm>
          <a:prstGeom prst="rect">
            <a:avLst/>
          </a:prstGeom>
          <a:solidFill>
            <a:srgbClr val="FFFFFF"/>
          </a:solidFill>
          <a:ln w="9525">
            <a:solidFill>
              <a:srgbClr val="000000"/>
            </a:solidFill>
            <a:miter lim="800000"/>
            <a:headEnd/>
            <a:tailEnd/>
          </a:ln>
        </p:spPr>
        <p:txBody>
          <a:bodyPr/>
          <a:lstStyle/>
          <a:p>
            <a:pPr algn="ctr" eaLnBrk="0" hangingPunct="0"/>
            <a:r>
              <a:rPr lang="zh-TW" altLang="en-US" sz="1400">
                <a:solidFill>
                  <a:srgbClr val="080808"/>
                </a:solidFill>
                <a:latin typeface="Times New Roman" pitchFamily="18" charset="0"/>
              </a:rPr>
              <a:t>於中程概算額度內優先編列預算逐年推動</a:t>
            </a:r>
          </a:p>
        </p:txBody>
      </p:sp>
      <p:sp>
        <p:nvSpPr>
          <p:cNvPr id="25627" name="Line 30"/>
          <p:cNvSpPr>
            <a:spLocks noChangeShapeType="1"/>
          </p:cNvSpPr>
          <p:nvPr/>
        </p:nvSpPr>
        <p:spPr bwMode="auto">
          <a:xfrm>
            <a:off x="5673725" y="5029200"/>
            <a:ext cx="0" cy="317500"/>
          </a:xfrm>
          <a:prstGeom prst="line">
            <a:avLst/>
          </a:prstGeom>
          <a:noFill/>
          <a:ln w="9525">
            <a:solidFill>
              <a:srgbClr val="000000"/>
            </a:solidFill>
            <a:round/>
            <a:headEnd/>
            <a:tailEnd type="triangle" w="med" len="med"/>
          </a:ln>
        </p:spPr>
        <p:txBody>
          <a:bodyPr/>
          <a:lstStyle/>
          <a:p>
            <a:endParaRPr lang="zh-TW" altLang="en-US"/>
          </a:p>
        </p:txBody>
      </p:sp>
      <p:sp>
        <p:nvSpPr>
          <p:cNvPr id="25628" name="Text Box 31"/>
          <p:cNvSpPr txBox="1">
            <a:spLocks noChangeArrowheads="1"/>
          </p:cNvSpPr>
          <p:nvPr/>
        </p:nvSpPr>
        <p:spPr bwMode="auto">
          <a:xfrm>
            <a:off x="4759325" y="2819400"/>
            <a:ext cx="1828800" cy="304800"/>
          </a:xfrm>
          <a:prstGeom prst="rect">
            <a:avLst/>
          </a:prstGeom>
          <a:solidFill>
            <a:srgbClr val="FFFFFF"/>
          </a:solidFill>
          <a:ln w="9525">
            <a:solidFill>
              <a:srgbClr val="000000"/>
            </a:solidFill>
            <a:miter lim="800000"/>
            <a:headEnd/>
            <a:tailEnd/>
          </a:ln>
        </p:spPr>
        <p:txBody>
          <a:bodyPr/>
          <a:lstStyle/>
          <a:p>
            <a:pPr algn="ctr" eaLnBrk="0" hangingPunct="0"/>
            <a:r>
              <a:rPr lang="zh-TW" altLang="en-US" sz="1400">
                <a:solidFill>
                  <a:srgbClr val="080808"/>
                </a:solidFill>
                <a:latin typeface="Times New Roman" pitchFamily="18" charset="0"/>
              </a:rPr>
              <a:t>部會初審</a:t>
            </a:r>
          </a:p>
        </p:txBody>
      </p:sp>
      <p:sp>
        <p:nvSpPr>
          <p:cNvPr id="25629" name="Line 32"/>
          <p:cNvSpPr>
            <a:spLocks noChangeShapeType="1"/>
          </p:cNvSpPr>
          <p:nvPr/>
        </p:nvSpPr>
        <p:spPr bwMode="auto">
          <a:xfrm>
            <a:off x="5673725" y="3124200"/>
            <a:ext cx="0" cy="457200"/>
          </a:xfrm>
          <a:prstGeom prst="line">
            <a:avLst/>
          </a:prstGeom>
          <a:noFill/>
          <a:ln w="9525">
            <a:solidFill>
              <a:srgbClr val="000000"/>
            </a:solidFill>
            <a:round/>
            <a:headEnd/>
            <a:tailEnd type="triangle" w="med" len="med"/>
          </a:ln>
        </p:spPr>
        <p:txBody>
          <a:bodyPr/>
          <a:lstStyle/>
          <a:p>
            <a:endParaRPr lang="zh-TW" altLang="en-US"/>
          </a:p>
        </p:txBody>
      </p:sp>
      <p:sp>
        <p:nvSpPr>
          <p:cNvPr id="25630" name="Text Box 33"/>
          <p:cNvSpPr txBox="1">
            <a:spLocks noChangeArrowheads="1"/>
          </p:cNvSpPr>
          <p:nvPr/>
        </p:nvSpPr>
        <p:spPr bwMode="auto">
          <a:xfrm>
            <a:off x="3282951" y="5410200"/>
            <a:ext cx="1184275" cy="355600"/>
          </a:xfrm>
          <a:prstGeom prst="rect">
            <a:avLst/>
          </a:prstGeom>
          <a:noFill/>
          <a:ln w="9525">
            <a:noFill/>
            <a:miter lim="800000"/>
            <a:headEnd/>
            <a:tailEnd/>
          </a:ln>
        </p:spPr>
        <p:txBody>
          <a:bodyPr/>
          <a:lstStyle/>
          <a:p>
            <a:pPr eaLnBrk="0" hangingPunct="0"/>
            <a:r>
              <a:rPr lang="zh-TW" altLang="en-US" sz="1200">
                <a:solidFill>
                  <a:srgbClr val="080808"/>
                </a:solidFill>
                <a:latin typeface="Times New Roman" pitchFamily="18" charset="0"/>
              </a:rPr>
              <a:t>修正或發展計畫</a:t>
            </a:r>
          </a:p>
          <a:p>
            <a:pPr eaLnBrk="0" hangingPunct="0"/>
            <a:endParaRPr lang="zh-TW" altLang="en-US" sz="1200">
              <a:solidFill>
                <a:srgbClr val="080808"/>
              </a:solidFill>
              <a:latin typeface="Times New Roman" pitchFamily="18" charset="0"/>
            </a:endParaRPr>
          </a:p>
        </p:txBody>
      </p:sp>
      <p:sp>
        <p:nvSpPr>
          <p:cNvPr id="25631" name="Text Box 34"/>
          <p:cNvSpPr txBox="1">
            <a:spLocks noChangeArrowheads="1"/>
          </p:cNvSpPr>
          <p:nvPr/>
        </p:nvSpPr>
        <p:spPr bwMode="auto">
          <a:xfrm>
            <a:off x="5884863" y="4114800"/>
            <a:ext cx="1020762" cy="304800"/>
          </a:xfrm>
          <a:prstGeom prst="rect">
            <a:avLst/>
          </a:prstGeom>
          <a:solidFill>
            <a:srgbClr val="FFFFFF"/>
          </a:solidFill>
          <a:ln w="9525">
            <a:noFill/>
            <a:miter lim="800000"/>
            <a:headEnd/>
            <a:tailEnd/>
          </a:ln>
        </p:spPr>
        <p:txBody>
          <a:bodyPr/>
          <a:lstStyle/>
          <a:p>
            <a:pPr eaLnBrk="0" hangingPunct="0"/>
            <a:r>
              <a:rPr lang="zh-TW" altLang="en-US" sz="1200">
                <a:solidFill>
                  <a:srgbClr val="080808"/>
                </a:solidFill>
                <a:latin typeface="Times New Roman" pitchFamily="18" charset="0"/>
              </a:rPr>
              <a:t>退回重新檢視</a:t>
            </a:r>
          </a:p>
        </p:txBody>
      </p:sp>
      <p:sp>
        <p:nvSpPr>
          <p:cNvPr id="25632" name="Text Box 35"/>
          <p:cNvSpPr txBox="1">
            <a:spLocks noChangeArrowheads="1"/>
          </p:cNvSpPr>
          <p:nvPr/>
        </p:nvSpPr>
        <p:spPr bwMode="auto">
          <a:xfrm>
            <a:off x="5673726" y="2438400"/>
            <a:ext cx="1617663" cy="304800"/>
          </a:xfrm>
          <a:prstGeom prst="rect">
            <a:avLst/>
          </a:prstGeom>
          <a:solidFill>
            <a:srgbClr val="FFFFFF"/>
          </a:solidFill>
          <a:ln w="9525">
            <a:noFill/>
            <a:miter lim="800000"/>
            <a:headEnd/>
            <a:tailEnd/>
          </a:ln>
        </p:spPr>
        <p:txBody>
          <a:bodyPr/>
          <a:lstStyle/>
          <a:p>
            <a:pPr eaLnBrk="0" hangingPunct="0"/>
            <a:r>
              <a:rPr lang="zh-TW" altLang="en-US" sz="1200">
                <a:solidFill>
                  <a:srgbClr val="080808"/>
                </a:solidFill>
                <a:latin typeface="Times New Roman" pitchFamily="18" charset="0"/>
              </a:rPr>
              <a:t>參酌諮詢意見重新檢視</a:t>
            </a:r>
          </a:p>
        </p:txBody>
      </p:sp>
      <p:sp>
        <p:nvSpPr>
          <p:cNvPr id="25633" name="Line 36"/>
          <p:cNvSpPr>
            <a:spLocks noChangeShapeType="1"/>
          </p:cNvSpPr>
          <p:nvPr/>
        </p:nvSpPr>
        <p:spPr bwMode="auto">
          <a:xfrm flipV="1">
            <a:off x="7159626" y="1085850"/>
            <a:ext cx="9525" cy="2990850"/>
          </a:xfrm>
          <a:prstGeom prst="line">
            <a:avLst/>
          </a:prstGeom>
          <a:noFill/>
          <a:ln w="12700">
            <a:solidFill>
              <a:srgbClr val="000000"/>
            </a:solidFill>
            <a:round/>
            <a:headEnd/>
            <a:tailEnd/>
          </a:ln>
        </p:spPr>
        <p:txBody>
          <a:bodyPr/>
          <a:lstStyle/>
          <a:p>
            <a:endParaRPr lang="zh-TW" altLang="en-US"/>
          </a:p>
        </p:txBody>
      </p:sp>
      <p:sp>
        <p:nvSpPr>
          <p:cNvPr id="25634" name="Line 37"/>
          <p:cNvSpPr>
            <a:spLocks noChangeShapeType="1"/>
          </p:cNvSpPr>
          <p:nvPr/>
        </p:nvSpPr>
        <p:spPr bwMode="auto">
          <a:xfrm>
            <a:off x="6307138" y="1066800"/>
            <a:ext cx="862012" cy="0"/>
          </a:xfrm>
          <a:prstGeom prst="line">
            <a:avLst/>
          </a:prstGeom>
          <a:noFill/>
          <a:ln w="12700">
            <a:solidFill>
              <a:srgbClr val="000000"/>
            </a:solidFill>
            <a:round/>
            <a:headEnd type="triangle" w="med" len="med"/>
            <a:tailEnd/>
          </a:ln>
        </p:spPr>
        <p:txBody>
          <a:bodyPr/>
          <a:lstStyle/>
          <a:p>
            <a:endParaRPr lang="zh-TW" altLang="en-US"/>
          </a:p>
        </p:txBody>
      </p:sp>
      <p:sp>
        <p:nvSpPr>
          <p:cNvPr id="25635" name="Line 38"/>
          <p:cNvSpPr>
            <a:spLocks noChangeShapeType="1"/>
          </p:cNvSpPr>
          <p:nvPr/>
        </p:nvSpPr>
        <p:spPr bwMode="auto">
          <a:xfrm flipV="1">
            <a:off x="5673725" y="3200400"/>
            <a:ext cx="1428750" cy="0"/>
          </a:xfrm>
          <a:prstGeom prst="line">
            <a:avLst/>
          </a:prstGeom>
          <a:noFill/>
          <a:ln w="9525">
            <a:solidFill>
              <a:srgbClr val="000000"/>
            </a:solidFill>
            <a:round/>
            <a:headEnd/>
            <a:tailEnd type="triangle" w="med" len="med"/>
          </a:ln>
        </p:spPr>
        <p:txBody>
          <a:bodyPr/>
          <a:lstStyle/>
          <a:p>
            <a:endParaRPr lang="zh-TW" altLang="en-US"/>
          </a:p>
        </p:txBody>
      </p:sp>
      <p:sp>
        <p:nvSpPr>
          <p:cNvPr id="25636" name="Line 39"/>
          <p:cNvSpPr>
            <a:spLocks noChangeShapeType="1"/>
          </p:cNvSpPr>
          <p:nvPr/>
        </p:nvSpPr>
        <p:spPr bwMode="auto">
          <a:xfrm>
            <a:off x="5673726" y="4038600"/>
            <a:ext cx="1452563" cy="0"/>
          </a:xfrm>
          <a:prstGeom prst="line">
            <a:avLst/>
          </a:prstGeom>
          <a:noFill/>
          <a:ln w="9525">
            <a:solidFill>
              <a:srgbClr val="000000"/>
            </a:solidFill>
            <a:round/>
            <a:headEnd/>
            <a:tailEnd type="triangle" w="med" len="med"/>
          </a:ln>
        </p:spPr>
        <p:txBody>
          <a:bodyPr/>
          <a:lstStyle/>
          <a:p>
            <a:endParaRPr lang="zh-TW" altLang="en-US"/>
          </a:p>
        </p:txBody>
      </p:sp>
      <p:sp>
        <p:nvSpPr>
          <p:cNvPr id="25637" name="Line 40"/>
          <p:cNvSpPr>
            <a:spLocks noChangeShapeType="1"/>
          </p:cNvSpPr>
          <p:nvPr/>
        </p:nvSpPr>
        <p:spPr bwMode="auto">
          <a:xfrm>
            <a:off x="5673726" y="2438400"/>
            <a:ext cx="1406525" cy="0"/>
          </a:xfrm>
          <a:prstGeom prst="line">
            <a:avLst/>
          </a:prstGeom>
          <a:noFill/>
          <a:ln w="9525">
            <a:solidFill>
              <a:srgbClr val="000000"/>
            </a:solidFill>
            <a:round/>
            <a:headEnd/>
            <a:tailEnd type="triangle" w="med" len="med"/>
          </a:ln>
        </p:spPr>
        <p:txBody>
          <a:bodyPr/>
          <a:lstStyle/>
          <a:p>
            <a:endParaRPr lang="zh-TW" altLang="en-US"/>
          </a:p>
        </p:txBody>
      </p:sp>
      <p:sp>
        <p:nvSpPr>
          <p:cNvPr id="25638" name="Text Box 41"/>
          <p:cNvSpPr txBox="1">
            <a:spLocks noChangeArrowheads="1"/>
          </p:cNvSpPr>
          <p:nvPr/>
        </p:nvSpPr>
        <p:spPr bwMode="auto">
          <a:xfrm>
            <a:off x="4945063" y="1600200"/>
            <a:ext cx="1573212" cy="609600"/>
          </a:xfrm>
          <a:prstGeom prst="rect">
            <a:avLst/>
          </a:prstGeom>
          <a:solidFill>
            <a:srgbClr val="CCFFCC"/>
          </a:solidFill>
          <a:ln w="57150" cmpd="thinThick">
            <a:solidFill>
              <a:srgbClr val="000000"/>
            </a:solidFill>
            <a:miter lim="800000"/>
            <a:headEnd/>
            <a:tailEnd/>
          </a:ln>
        </p:spPr>
        <p:txBody>
          <a:bodyPr/>
          <a:lstStyle/>
          <a:p>
            <a:pPr algn="ctr" eaLnBrk="0" hangingPunct="0">
              <a:spcBef>
                <a:spcPts val="538"/>
              </a:spcBef>
            </a:pPr>
            <a:r>
              <a:rPr lang="zh-TW" altLang="en-US" sz="1600" b="1">
                <a:solidFill>
                  <a:srgbClr val="000066"/>
                </a:solidFill>
                <a:latin typeface="新細明體" charset="-120"/>
              </a:rPr>
              <a:t>填列性別影響評估檢視表</a:t>
            </a:r>
          </a:p>
        </p:txBody>
      </p:sp>
      <p:sp>
        <p:nvSpPr>
          <p:cNvPr id="25639" name="Line 42"/>
          <p:cNvSpPr>
            <a:spLocks noChangeShapeType="1"/>
          </p:cNvSpPr>
          <p:nvPr/>
        </p:nvSpPr>
        <p:spPr bwMode="auto">
          <a:xfrm>
            <a:off x="5673725" y="2286000"/>
            <a:ext cx="0" cy="533400"/>
          </a:xfrm>
          <a:prstGeom prst="line">
            <a:avLst/>
          </a:prstGeom>
          <a:noFill/>
          <a:ln w="9525">
            <a:solidFill>
              <a:srgbClr val="000000"/>
            </a:solidFill>
            <a:round/>
            <a:headEnd/>
            <a:tailEnd type="triangle" w="med" len="med"/>
          </a:ln>
        </p:spPr>
        <p:txBody>
          <a:bodyPr/>
          <a:lstStyle/>
          <a:p>
            <a:endParaRPr lang="zh-TW" altLang="en-US"/>
          </a:p>
        </p:txBody>
      </p:sp>
      <p:sp>
        <p:nvSpPr>
          <p:cNvPr id="25640" name="Line 43"/>
          <p:cNvSpPr>
            <a:spLocks noChangeShapeType="1"/>
          </p:cNvSpPr>
          <p:nvPr/>
        </p:nvSpPr>
        <p:spPr bwMode="auto">
          <a:xfrm>
            <a:off x="5603875" y="1219200"/>
            <a:ext cx="0" cy="342900"/>
          </a:xfrm>
          <a:prstGeom prst="line">
            <a:avLst/>
          </a:prstGeom>
          <a:noFill/>
          <a:ln w="9525">
            <a:solidFill>
              <a:srgbClr val="000000"/>
            </a:solidFill>
            <a:round/>
            <a:headEnd/>
            <a:tailEnd type="triangle" w="med" len="med"/>
          </a:ln>
        </p:spPr>
        <p:txBody>
          <a:bodyPr/>
          <a:lstStyle/>
          <a:p>
            <a:endParaRPr lang="zh-TW" altLang="en-US"/>
          </a:p>
        </p:txBody>
      </p:sp>
      <p:sp>
        <p:nvSpPr>
          <p:cNvPr id="25641" name="Line 44"/>
          <p:cNvSpPr>
            <a:spLocks noChangeShapeType="1"/>
          </p:cNvSpPr>
          <p:nvPr/>
        </p:nvSpPr>
        <p:spPr bwMode="auto">
          <a:xfrm>
            <a:off x="7362825" y="6324600"/>
            <a:ext cx="1054100" cy="0"/>
          </a:xfrm>
          <a:prstGeom prst="line">
            <a:avLst/>
          </a:prstGeom>
          <a:noFill/>
          <a:ln w="9525">
            <a:solidFill>
              <a:srgbClr val="000000"/>
            </a:solidFill>
            <a:prstDash val="lgDash"/>
            <a:round/>
            <a:headEnd/>
            <a:tailEnd/>
          </a:ln>
        </p:spPr>
        <p:txBody>
          <a:bodyPr/>
          <a:lstStyle/>
          <a:p>
            <a:endParaRPr lang="zh-TW" altLang="en-US"/>
          </a:p>
        </p:txBody>
      </p:sp>
      <p:sp>
        <p:nvSpPr>
          <p:cNvPr id="212013" name="Text Box 45"/>
          <p:cNvSpPr txBox="1">
            <a:spLocks noChangeArrowheads="1"/>
          </p:cNvSpPr>
          <p:nvPr/>
        </p:nvSpPr>
        <p:spPr bwMode="auto">
          <a:xfrm>
            <a:off x="2790825" y="304800"/>
            <a:ext cx="6400800" cy="457200"/>
          </a:xfrm>
          <a:prstGeom prst="rect">
            <a:avLst/>
          </a:prstGeom>
          <a:solidFill>
            <a:srgbClr val="CCFFFF"/>
          </a:solidFill>
          <a:ln w="9525">
            <a:noFill/>
            <a:miter lim="800000"/>
            <a:headEnd/>
            <a:tailEnd/>
          </a:ln>
          <a:effectLst>
            <a:outerShdw dist="107763" dir="2700000" algn="ctr" rotWithShape="0">
              <a:srgbClr val="808080"/>
            </a:outerShdw>
          </a:effectLst>
        </p:spPr>
        <p:txBody>
          <a:bodyPr>
            <a:spAutoFit/>
          </a:bodyPr>
          <a:lstStyle/>
          <a:p>
            <a:pPr algn="ctr" eaLnBrk="0" hangingPunct="0">
              <a:spcBef>
                <a:spcPct val="50000"/>
              </a:spcBef>
              <a:defRPr/>
            </a:pPr>
            <a:r>
              <a:rPr lang="zh-TW" altLang="en-US" sz="2400" b="1">
                <a:solidFill>
                  <a:srgbClr val="000000"/>
                </a:solidFill>
                <a:latin typeface="標楷體" pitchFamily="65" charset="-120"/>
                <a:ea typeface="標楷體" pitchFamily="65" charset="-120"/>
              </a:rPr>
              <a:t>性別影響評估作業流程圖（中長程個案計畫）</a:t>
            </a:r>
            <a:r>
              <a:rPr lang="zh-TW" altLang="en-US" sz="2400">
                <a:latin typeface="Times New Roman" pitchFamily="18" charset="0"/>
                <a:ea typeface="新細明體" pitchFamily="18" charset="-120"/>
              </a:rPr>
              <a:t> </a:t>
            </a:r>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231304431"/>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ChangeArrowheads="1"/>
          </p:cNvSpPr>
          <p:nvPr/>
        </p:nvSpPr>
        <p:spPr bwMode="auto">
          <a:xfrm>
            <a:off x="1981200" y="3276600"/>
            <a:ext cx="990600" cy="685800"/>
          </a:xfrm>
          <a:prstGeom prst="flowChartProcess">
            <a:avLst/>
          </a:prstGeom>
          <a:solidFill>
            <a:schemeClr val="accent1"/>
          </a:solidFill>
          <a:ln w="9525">
            <a:solidFill>
              <a:schemeClr val="tx1"/>
            </a:solidFill>
            <a:miter lim="800000"/>
            <a:headEnd/>
            <a:tailEnd/>
          </a:ln>
        </p:spPr>
        <p:txBody>
          <a:bodyPr wrap="none" anchor="ctr"/>
          <a:lstStyle/>
          <a:p>
            <a:pPr algn="ctr"/>
            <a:r>
              <a:rPr lang="zh-TW" altLang="en-US" sz="2400" dirty="0">
                <a:latin typeface="Times New Roman" pitchFamily="18" charset="0"/>
                <a:ea typeface="標楷體" pitchFamily="65" charset="-120"/>
              </a:rPr>
              <a:t>輸入</a:t>
            </a:r>
          </a:p>
        </p:txBody>
      </p:sp>
      <p:sp>
        <p:nvSpPr>
          <p:cNvPr id="63491" name="AutoShape 3"/>
          <p:cNvSpPr>
            <a:spLocks noChangeArrowheads="1"/>
          </p:cNvSpPr>
          <p:nvPr/>
        </p:nvSpPr>
        <p:spPr bwMode="auto">
          <a:xfrm>
            <a:off x="3657600" y="3276600"/>
            <a:ext cx="1143000" cy="685800"/>
          </a:xfrm>
          <a:prstGeom prst="flowChartProcess">
            <a:avLst/>
          </a:prstGeom>
          <a:solidFill>
            <a:schemeClr val="accent1"/>
          </a:solidFill>
          <a:ln w="9525">
            <a:solidFill>
              <a:schemeClr val="tx1"/>
            </a:solidFill>
            <a:miter lim="800000"/>
            <a:headEnd/>
            <a:tailEnd/>
          </a:ln>
        </p:spPr>
        <p:txBody>
          <a:bodyPr wrap="none" anchor="ctr"/>
          <a:lstStyle/>
          <a:p>
            <a:pPr algn="ctr"/>
            <a:r>
              <a:rPr lang="zh-TW" altLang="en-US" sz="2400">
                <a:latin typeface="Times New Roman" pitchFamily="18" charset="0"/>
                <a:ea typeface="標楷體" pitchFamily="65" charset="-120"/>
              </a:rPr>
              <a:t>服務</a:t>
            </a:r>
          </a:p>
        </p:txBody>
      </p:sp>
      <p:sp>
        <p:nvSpPr>
          <p:cNvPr id="63492" name="AutoShape 4"/>
          <p:cNvSpPr>
            <a:spLocks noChangeArrowheads="1"/>
          </p:cNvSpPr>
          <p:nvPr/>
        </p:nvSpPr>
        <p:spPr bwMode="auto">
          <a:xfrm>
            <a:off x="5519738" y="3284538"/>
            <a:ext cx="1143000" cy="685800"/>
          </a:xfrm>
          <a:prstGeom prst="flowChartProcess">
            <a:avLst/>
          </a:prstGeom>
          <a:solidFill>
            <a:schemeClr val="accent1"/>
          </a:solidFill>
          <a:ln w="9525">
            <a:solidFill>
              <a:schemeClr val="tx1"/>
            </a:solidFill>
            <a:miter lim="800000"/>
            <a:headEnd/>
            <a:tailEnd/>
          </a:ln>
        </p:spPr>
        <p:txBody>
          <a:bodyPr wrap="none" anchor="ctr"/>
          <a:lstStyle/>
          <a:p>
            <a:pPr algn="ctr"/>
            <a:r>
              <a:rPr lang="zh-TW" altLang="en-US" sz="2400">
                <a:latin typeface="Times New Roman" pitchFamily="18" charset="0"/>
                <a:ea typeface="標楷體" pitchFamily="65" charset="-120"/>
              </a:rPr>
              <a:t>輸出</a:t>
            </a:r>
          </a:p>
        </p:txBody>
      </p:sp>
      <p:sp>
        <p:nvSpPr>
          <p:cNvPr id="63493" name="AutoShape 5"/>
          <p:cNvSpPr>
            <a:spLocks noChangeArrowheads="1"/>
          </p:cNvSpPr>
          <p:nvPr/>
        </p:nvSpPr>
        <p:spPr bwMode="auto">
          <a:xfrm>
            <a:off x="7319963" y="3284538"/>
            <a:ext cx="1143000" cy="685800"/>
          </a:xfrm>
          <a:prstGeom prst="flowChartProcess">
            <a:avLst/>
          </a:prstGeom>
          <a:solidFill>
            <a:schemeClr val="accent1"/>
          </a:solidFill>
          <a:ln w="9525">
            <a:solidFill>
              <a:schemeClr val="tx1"/>
            </a:solidFill>
            <a:miter lim="800000"/>
            <a:headEnd/>
            <a:tailEnd/>
          </a:ln>
        </p:spPr>
        <p:txBody>
          <a:bodyPr wrap="none" anchor="ctr"/>
          <a:lstStyle/>
          <a:p>
            <a:pPr algn="ctr"/>
            <a:r>
              <a:rPr lang="zh-TW" altLang="en-US" sz="2400">
                <a:latin typeface="Times New Roman" pitchFamily="18" charset="0"/>
                <a:ea typeface="標楷體" pitchFamily="65" charset="-120"/>
              </a:rPr>
              <a:t>品質</a:t>
            </a:r>
          </a:p>
        </p:txBody>
      </p:sp>
      <p:sp>
        <p:nvSpPr>
          <p:cNvPr id="63494" name="AutoShape 6"/>
          <p:cNvSpPr>
            <a:spLocks noChangeArrowheads="1"/>
          </p:cNvSpPr>
          <p:nvPr/>
        </p:nvSpPr>
        <p:spPr bwMode="auto">
          <a:xfrm>
            <a:off x="9144000" y="3276600"/>
            <a:ext cx="1219200" cy="685800"/>
          </a:xfrm>
          <a:prstGeom prst="flowChartProcess">
            <a:avLst/>
          </a:prstGeom>
          <a:solidFill>
            <a:schemeClr val="accent1"/>
          </a:solidFill>
          <a:ln w="9525">
            <a:solidFill>
              <a:schemeClr val="tx1"/>
            </a:solidFill>
            <a:miter lim="800000"/>
            <a:headEnd/>
            <a:tailEnd/>
          </a:ln>
        </p:spPr>
        <p:txBody>
          <a:bodyPr wrap="none" anchor="ctr"/>
          <a:lstStyle/>
          <a:p>
            <a:pPr algn="ctr"/>
            <a:r>
              <a:rPr lang="zh-TW" altLang="en-US" sz="2400">
                <a:solidFill>
                  <a:schemeClr val="accent2"/>
                </a:solidFill>
                <a:latin typeface="Times New Roman" pitchFamily="18" charset="0"/>
                <a:ea typeface="標楷體" pitchFamily="65" charset="-120"/>
              </a:rPr>
              <a:t>成效</a:t>
            </a:r>
          </a:p>
        </p:txBody>
      </p:sp>
      <p:cxnSp>
        <p:nvCxnSpPr>
          <p:cNvPr id="63495" name="AutoShape 7"/>
          <p:cNvCxnSpPr>
            <a:cxnSpLocks noChangeShapeType="1"/>
            <a:stCxn id="63490" idx="3"/>
            <a:endCxn id="63491" idx="1"/>
          </p:cNvCxnSpPr>
          <p:nvPr/>
        </p:nvCxnSpPr>
        <p:spPr bwMode="auto">
          <a:xfrm>
            <a:off x="2971800" y="3619500"/>
            <a:ext cx="685800" cy="0"/>
          </a:xfrm>
          <a:prstGeom prst="straightConnector1">
            <a:avLst/>
          </a:prstGeom>
          <a:noFill/>
          <a:ln w="9525">
            <a:solidFill>
              <a:schemeClr val="tx1"/>
            </a:solidFill>
            <a:miter lim="800000"/>
            <a:headEnd/>
            <a:tailEnd type="triangle" w="med" len="med"/>
          </a:ln>
        </p:spPr>
      </p:cxnSp>
      <p:cxnSp>
        <p:nvCxnSpPr>
          <p:cNvPr id="63496" name="AutoShape 8"/>
          <p:cNvCxnSpPr>
            <a:cxnSpLocks noChangeShapeType="1"/>
            <a:stCxn id="63491" idx="3"/>
            <a:endCxn id="63492" idx="1"/>
          </p:cNvCxnSpPr>
          <p:nvPr/>
        </p:nvCxnSpPr>
        <p:spPr bwMode="auto">
          <a:xfrm>
            <a:off x="4800600" y="3619500"/>
            <a:ext cx="719138" cy="7938"/>
          </a:xfrm>
          <a:prstGeom prst="straightConnector1">
            <a:avLst/>
          </a:prstGeom>
          <a:noFill/>
          <a:ln w="9525">
            <a:solidFill>
              <a:schemeClr val="tx1"/>
            </a:solidFill>
            <a:miter lim="800000"/>
            <a:headEnd/>
            <a:tailEnd type="triangle" w="med" len="med"/>
          </a:ln>
        </p:spPr>
      </p:cxnSp>
      <p:cxnSp>
        <p:nvCxnSpPr>
          <p:cNvPr id="63497" name="AutoShape 9"/>
          <p:cNvCxnSpPr>
            <a:cxnSpLocks noChangeShapeType="1"/>
            <a:stCxn id="63492" idx="3"/>
            <a:endCxn id="63493" idx="1"/>
          </p:cNvCxnSpPr>
          <p:nvPr/>
        </p:nvCxnSpPr>
        <p:spPr bwMode="auto">
          <a:xfrm>
            <a:off x="6662739" y="3627438"/>
            <a:ext cx="657225" cy="0"/>
          </a:xfrm>
          <a:prstGeom prst="straightConnector1">
            <a:avLst/>
          </a:prstGeom>
          <a:noFill/>
          <a:ln w="9525">
            <a:solidFill>
              <a:schemeClr val="tx1"/>
            </a:solidFill>
            <a:miter lim="800000"/>
            <a:headEnd/>
            <a:tailEnd type="triangle" w="med" len="med"/>
          </a:ln>
        </p:spPr>
      </p:cxnSp>
      <p:cxnSp>
        <p:nvCxnSpPr>
          <p:cNvPr id="63498" name="AutoShape 10"/>
          <p:cNvCxnSpPr>
            <a:cxnSpLocks noChangeShapeType="1"/>
            <a:stCxn id="63493" idx="3"/>
            <a:endCxn id="63494" idx="1"/>
          </p:cNvCxnSpPr>
          <p:nvPr/>
        </p:nvCxnSpPr>
        <p:spPr bwMode="auto">
          <a:xfrm flipV="1">
            <a:off x="8462964" y="3619500"/>
            <a:ext cx="681037" cy="7938"/>
          </a:xfrm>
          <a:prstGeom prst="straightConnector1">
            <a:avLst/>
          </a:prstGeom>
          <a:noFill/>
          <a:ln w="9525">
            <a:solidFill>
              <a:schemeClr val="tx1"/>
            </a:solidFill>
            <a:miter lim="800000"/>
            <a:headEnd/>
            <a:tailEnd type="triangle" w="med" len="med"/>
          </a:ln>
        </p:spPr>
      </p:cxnSp>
      <p:cxnSp>
        <p:nvCxnSpPr>
          <p:cNvPr id="63499" name="AutoShape 11"/>
          <p:cNvCxnSpPr>
            <a:cxnSpLocks noChangeShapeType="1"/>
            <a:stCxn id="63492" idx="0"/>
            <a:endCxn id="63490" idx="0"/>
          </p:cNvCxnSpPr>
          <p:nvPr/>
        </p:nvCxnSpPr>
        <p:spPr bwMode="auto">
          <a:xfrm rot="5400000" flipH="1">
            <a:off x="4279900" y="1473200"/>
            <a:ext cx="7938" cy="3614738"/>
          </a:xfrm>
          <a:prstGeom prst="bentConnector3">
            <a:avLst>
              <a:gd name="adj1" fmla="val 2980000"/>
            </a:avLst>
          </a:prstGeom>
          <a:noFill/>
          <a:ln w="9525">
            <a:solidFill>
              <a:schemeClr val="tx1"/>
            </a:solidFill>
            <a:miter lim="800000"/>
            <a:headEnd/>
            <a:tailEnd type="triangle" w="med" len="med"/>
          </a:ln>
        </p:spPr>
      </p:cxnSp>
      <p:cxnSp>
        <p:nvCxnSpPr>
          <p:cNvPr id="63500" name="AutoShape 12"/>
          <p:cNvCxnSpPr>
            <a:cxnSpLocks noChangeShapeType="1"/>
            <a:stCxn id="63493" idx="2"/>
            <a:endCxn id="63490" idx="2"/>
          </p:cNvCxnSpPr>
          <p:nvPr/>
        </p:nvCxnSpPr>
        <p:spPr bwMode="auto">
          <a:xfrm rot="16200000" flipV="1">
            <a:off x="5180013" y="1258888"/>
            <a:ext cx="7938" cy="5414963"/>
          </a:xfrm>
          <a:prstGeom prst="bentConnector3">
            <a:avLst>
              <a:gd name="adj1" fmla="val -2880000"/>
            </a:avLst>
          </a:prstGeom>
          <a:noFill/>
          <a:ln w="9525">
            <a:solidFill>
              <a:schemeClr val="tx1"/>
            </a:solidFill>
            <a:miter lim="800000"/>
            <a:headEnd/>
            <a:tailEnd type="triangle" w="med" len="med"/>
          </a:ln>
        </p:spPr>
      </p:cxnSp>
      <p:cxnSp>
        <p:nvCxnSpPr>
          <p:cNvPr id="63501" name="AutoShape 13"/>
          <p:cNvCxnSpPr>
            <a:cxnSpLocks noChangeShapeType="1"/>
          </p:cNvCxnSpPr>
          <p:nvPr/>
        </p:nvCxnSpPr>
        <p:spPr bwMode="auto">
          <a:xfrm rot="5400000">
            <a:off x="5239545" y="1116807"/>
            <a:ext cx="1266825" cy="7618413"/>
          </a:xfrm>
          <a:prstGeom prst="bentConnector2">
            <a:avLst/>
          </a:prstGeom>
          <a:noFill/>
          <a:ln w="9525">
            <a:solidFill>
              <a:schemeClr val="tx1"/>
            </a:solidFill>
            <a:miter lim="800000"/>
            <a:headEnd/>
            <a:tailEnd/>
          </a:ln>
        </p:spPr>
      </p:cxnSp>
      <p:sp>
        <p:nvSpPr>
          <p:cNvPr id="63502" name="Text Box 14"/>
          <p:cNvSpPr txBox="1">
            <a:spLocks noChangeArrowheads="1"/>
          </p:cNvSpPr>
          <p:nvPr/>
        </p:nvSpPr>
        <p:spPr bwMode="auto">
          <a:xfrm>
            <a:off x="2208214" y="2205038"/>
            <a:ext cx="2211387" cy="519112"/>
          </a:xfrm>
          <a:prstGeom prst="rect">
            <a:avLst/>
          </a:prstGeom>
          <a:noFill/>
          <a:ln w="9525">
            <a:noFill/>
            <a:miter lim="800000"/>
            <a:headEnd/>
            <a:tailEnd/>
          </a:ln>
        </p:spPr>
        <p:txBody>
          <a:bodyPr>
            <a:spAutoFit/>
          </a:bodyPr>
          <a:lstStyle/>
          <a:p>
            <a:r>
              <a:rPr lang="zh-TW" altLang="en-US" sz="2800">
                <a:solidFill>
                  <a:srgbClr val="660066"/>
                </a:solidFill>
                <a:latin typeface="Times New Roman" pitchFamily="18" charset="0"/>
                <a:ea typeface="標楷體" pitchFamily="65" charset="-120"/>
              </a:rPr>
              <a:t>效率</a:t>
            </a:r>
            <a:r>
              <a:rPr lang="zh-TW" altLang="en-US" sz="2800">
                <a:latin typeface="Times New Roman" pitchFamily="18" charset="0"/>
                <a:ea typeface="標楷體" pitchFamily="65" charset="-120"/>
              </a:rPr>
              <a:t>的觀點</a:t>
            </a:r>
          </a:p>
        </p:txBody>
      </p:sp>
      <p:sp>
        <p:nvSpPr>
          <p:cNvPr id="63503" name="Text Box 15"/>
          <p:cNvSpPr txBox="1">
            <a:spLocks noChangeArrowheads="1"/>
          </p:cNvSpPr>
          <p:nvPr/>
        </p:nvSpPr>
        <p:spPr bwMode="auto">
          <a:xfrm>
            <a:off x="4583113" y="4365625"/>
            <a:ext cx="2216150" cy="579438"/>
          </a:xfrm>
          <a:prstGeom prst="rect">
            <a:avLst/>
          </a:prstGeom>
          <a:noFill/>
          <a:ln w="9525">
            <a:noFill/>
            <a:miter lim="800000"/>
            <a:headEnd/>
            <a:tailEnd/>
          </a:ln>
        </p:spPr>
        <p:txBody>
          <a:bodyPr wrap="none">
            <a:spAutoFit/>
          </a:bodyPr>
          <a:lstStyle/>
          <a:p>
            <a:r>
              <a:rPr lang="zh-TW" altLang="en-US" sz="3200">
                <a:solidFill>
                  <a:srgbClr val="5B0884"/>
                </a:solidFill>
                <a:latin typeface="Times New Roman" pitchFamily="18" charset="0"/>
                <a:ea typeface="標楷體" pitchFamily="65" charset="-120"/>
              </a:rPr>
              <a:t>品質</a:t>
            </a:r>
            <a:r>
              <a:rPr lang="zh-TW" altLang="en-US" sz="3200">
                <a:latin typeface="Times New Roman" pitchFamily="18" charset="0"/>
                <a:ea typeface="標楷體" pitchFamily="65" charset="-120"/>
              </a:rPr>
              <a:t>的觀點</a:t>
            </a:r>
          </a:p>
        </p:txBody>
      </p:sp>
      <p:sp>
        <p:nvSpPr>
          <p:cNvPr id="63504" name="Text Box 16"/>
          <p:cNvSpPr txBox="1">
            <a:spLocks noChangeArrowheads="1"/>
          </p:cNvSpPr>
          <p:nvPr/>
        </p:nvSpPr>
        <p:spPr bwMode="auto">
          <a:xfrm>
            <a:off x="3719513" y="5589588"/>
            <a:ext cx="3097212" cy="641350"/>
          </a:xfrm>
          <a:prstGeom prst="rect">
            <a:avLst/>
          </a:prstGeom>
          <a:noFill/>
          <a:ln w="9525">
            <a:noFill/>
            <a:miter lim="800000"/>
            <a:headEnd/>
            <a:tailEnd/>
          </a:ln>
        </p:spPr>
        <p:txBody>
          <a:bodyPr>
            <a:spAutoFit/>
          </a:bodyPr>
          <a:lstStyle/>
          <a:p>
            <a:r>
              <a:rPr lang="zh-TW" altLang="en-US" sz="3600">
                <a:solidFill>
                  <a:schemeClr val="accent2"/>
                </a:solidFill>
                <a:latin typeface="Times New Roman" pitchFamily="18" charset="0"/>
                <a:ea typeface="標楷體" pitchFamily="65" charset="-120"/>
              </a:rPr>
              <a:t>成效</a:t>
            </a:r>
            <a:r>
              <a:rPr lang="zh-TW" altLang="en-US" sz="3600">
                <a:latin typeface="Times New Roman" pitchFamily="18" charset="0"/>
                <a:ea typeface="標楷體" pitchFamily="65" charset="-120"/>
              </a:rPr>
              <a:t>的觀點</a:t>
            </a:r>
            <a:endParaRPr lang="en-US" altLang="zh-TW" sz="3600">
              <a:latin typeface="Times New Roman" pitchFamily="18" charset="0"/>
              <a:ea typeface="微軟正黑體" pitchFamily="34" charset="-120"/>
            </a:endParaRPr>
          </a:p>
        </p:txBody>
      </p:sp>
      <p:sp>
        <p:nvSpPr>
          <p:cNvPr id="63505" name="Text Box 17"/>
          <p:cNvSpPr txBox="1">
            <a:spLocks noChangeArrowheads="1"/>
          </p:cNvSpPr>
          <p:nvPr/>
        </p:nvSpPr>
        <p:spPr bwMode="auto">
          <a:xfrm>
            <a:off x="2135560" y="404813"/>
            <a:ext cx="8352928" cy="1569660"/>
          </a:xfrm>
          <a:prstGeom prst="rect">
            <a:avLst/>
          </a:prstGeom>
          <a:noFill/>
          <a:ln w="9525">
            <a:noFill/>
            <a:miter lim="800000"/>
            <a:headEnd/>
            <a:tailEnd/>
          </a:ln>
        </p:spPr>
        <p:txBody>
          <a:bodyPr wrap="square">
            <a:spAutoFit/>
          </a:bodyPr>
          <a:lstStyle/>
          <a:p>
            <a:r>
              <a:rPr lang="zh-TW" altLang="en-US" sz="3600" dirty="0">
                <a:latin typeface="Times New Roman" pitchFamily="18" charset="0"/>
                <a:ea typeface="標楷體" pitchFamily="65" charset="-120"/>
              </a:rPr>
              <a:t>績效評估模型 </a:t>
            </a:r>
            <a:endParaRPr lang="en-US" altLang="zh-TW" sz="3600" dirty="0">
              <a:latin typeface="Times New Roman" pitchFamily="18" charset="0"/>
              <a:ea typeface="標楷體" pitchFamily="65" charset="-120"/>
            </a:endParaRPr>
          </a:p>
          <a:p>
            <a:r>
              <a:rPr lang="en-US" altLang="zh-TW" sz="3600" dirty="0">
                <a:latin typeface="Times New Roman" pitchFamily="18" charset="0"/>
                <a:ea typeface="標楷體" pitchFamily="65" charset="-120"/>
              </a:rPr>
              <a:t>Model of Program Evaluation</a:t>
            </a:r>
            <a:endParaRPr lang="zh-TW" altLang="en-US" sz="3600" dirty="0">
              <a:latin typeface="Times New Roman" pitchFamily="18" charset="0"/>
              <a:ea typeface="標楷體" pitchFamily="65" charset="-120"/>
            </a:endParaRPr>
          </a:p>
          <a:p>
            <a:pPr algn="r"/>
            <a:r>
              <a:rPr lang="en-US" altLang="zh-TW" sz="2400" dirty="0">
                <a:latin typeface="Times New Roman" pitchFamily="18" charset="0"/>
                <a:ea typeface="標楷體" pitchFamily="65" charset="-120"/>
              </a:rPr>
              <a:t>Martin &amp; </a:t>
            </a:r>
            <a:r>
              <a:rPr lang="en-US" altLang="zh-TW" sz="2400" dirty="0" err="1">
                <a:latin typeface="Times New Roman" pitchFamily="18" charset="0"/>
                <a:ea typeface="標楷體" pitchFamily="65" charset="-120"/>
              </a:rPr>
              <a:t>Kettner</a:t>
            </a:r>
            <a:r>
              <a:rPr lang="en-US" altLang="zh-TW" sz="2400" dirty="0">
                <a:latin typeface="Times New Roman" pitchFamily="18" charset="0"/>
                <a:ea typeface="標楷體" pitchFamily="65" charset="-120"/>
              </a:rPr>
              <a:t>, 1996</a:t>
            </a:r>
          </a:p>
        </p:txBody>
      </p:sp>
      <p:sp>
        <p:nvSpPr>
          <p:cNvPr id="63506" name="Line 18"/>
          <p:cNvSpPr>
            <a:spLocks noChangeShapeType="1"/>
          </p:cNvSpPr>
          <p:nvPr/>
        </p:nvSpPr>
        <p:spPr bwMode="auto">
          <a:xfrm flipV="1">
            <a:off x="2135188" y="4076700"/>
            <a:ext cx="0" cy="1582738"/>
          </a:xfrm>
          <a:prstGeom prst="line">
            <a:avLst/>
          </a:prstGeom>
          <a:noFill/>
          <a:ln w="9525">
            <a:solidFill>
              <a:schemeClr val="tx1"/>
            </a:solidFill>
            <a:miter lim="800000"/>
            <a:headEnd/>
            <a:tailEnd type="triangle" w="med" len="med"/>
          </a:ln>
        </p:spPr>
        <p:txBody>
          <a:bodyPr wrap="none"/>
          <a:lstStyle/>
          <a:p>
            <a:endParaRPr lang="zh-TW" altLang="en-US"/>
          </a:p>
        </p:txBody>
      </p:sp>
      <p:sp>
        <p:nvSpPr>
          <p:cNvPr id="63507" name="Text Box 19"/>
          <p:cNvSpPr txBox="1">
            <a:spLocks noChangeArrowheads="1"/>
          </p:cNvSpPr>
          <p:nvPr/>
        </p:nvSpPr>
        <p:spPr bwMode="auto">
          <a:xfrm>
            <a:off x="6311900" y="2349501"/>
            <a:ext cx="863600" cy="366713"/>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spcBef>
                <a:spcPct val="50000"/>
              </a:spcBef>
            </a:pPr>
            <a:endParaRPr lang="zh-TW" altLang="en-US"/>
          </a:p>
        </p:txBody>
      </p:sp>
      <p:sp>
        <p:nvSpPr>
          <p:cNvPr id="63509" name="AutoShape 21"/>
          <p:cNvSpPr>
            <a:spLocks noChangeArrowheads="1"/>
          </p:cNvSpPr>
          <p:nvPr/>
        </p:nvSpPr>
        <p:spPr bwMode="auto">
          <a:xfrm>
            <a:off x="7824788" y="2133600"/>
            <a:ext cx="1511300" cy="863600"/>
          </a:xfrm>
          <a:prstGeom prst="wedgeEllipseCallout">
            <a:avLst>
              <a:gd name="adj1" fmla="val -41704"/>
              <a:gd name="adj2" fmla="val 7003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zh-TW" altLang="en-US">
                <a:solidFill>
                  <a:srgbClr val="F5FA32"/>
                </a:solidFill>
              </a:rPr>
              <a:t>滿意度</a:t>
            </a:r>
          </a:p>
          <a:p>
            <a:pPr algn="ctr"/>
            <a:r>
              <a:rPr lang="zh-TW" altLang="en-US">
                <a:solidFill>
                  <a:srgbClr val="F5FA32"/>
                </a:solidFill>
              </a:rPr>
              <a:t>調查</a:t>
            </a:r>
            <a:endParaRPr lang="en-US" altLang="zh-TW">
              <a:solidFill>
                <a:srgbClr val="F5FA32"/>
              </a:solidFill>
            </a:endParaRPr>
          </a:p>
        </p:txBody>
      </p:sp>
      <p:sp>
        <p:nvSpPr>
          <p:cNvPr id="63511" name="AutoShape 23"/>
          <p:cNvSpPr>
            <a:spLocks noChangeArrowheads="1"/>
          </p:cNvSpPr>
          <p:nvPr/>
        </p:nvSpPr>
        <p:spPr bwMode="auto">
          <a:xfrm rot="10800000">
            <a:off x="6816726" y="4652964"/>
            <a:ext cx="3382963" cy="1081087"/>
          </a:xfrm>
          <a:prstGeom prst="wedgeEllipseCallout">
            <a:avLst>
              <a:gd name="adj1" fmla="val -34704"/>
              <a:gd name="adj2" fmla="val 114606"/>
            </a:avLst>
          </a:prstGeom>
          <a:ln>
            <a:headEnd/>
            <a:tailEnd/>
          </a:ln>
        </p:spPr>
        <p:style>
          <a:lnRef idx="1">
            <a:schemeClr val="dk1"/>
          </a:lnRef>
          <a:fillRef idx="3">
            <a:schemeClr val="dk1"/>
          </a:fillRef>
          <a:effectRef idx="2">
            <a:schemeClr val="dk1"/>
          </a:effectRef>
          <a:fontRef idx="minor">
            <a:schemeClr val="lt1"/>
          </a:fontRef>
        </p:style>
        <p:txBody>
          <a:bodyPr rot="10800000"/>
          <a:lstStyle/>
          <a:p>
            <a:pPr algn="ctr"/>
            <a:r>
              <a:rPr lang="zh-TW" altLang="en-US">
                <a:solidFill>
                  <a:srgbClr val="F5FA32"/>
                </a:solidFill>
              </a:rPr>
              <a:t>方案真正的目的；對服務對象產生影響</a:t>
            </a:r>
            <a:endParaRPr lang="en-US" altLang="zh-TW">
              <a:solidFill>
                <a:srgbClr val="F5FA32"/>
              </a:solidFill>
            </a:endParaRPr>
          </a:p>
        </p:txBody>
      </p:sp>
      <p:sp>
        <p:nvSpPr>
          <p:cNvPr id="63512" name="AutoShape 24"/>
          <p:cNvSpPr>
            <a:spLocks noChangeArrowheads="1"/>
          </p:cNvSpPr>
          <p:nvPr/>
        </p:nvSpPr>
        <p:spPr bwMode="auto">
          <a:xfrm>
            <a:off x="5087939" y="1989139"/>
            <a:ext cx="1800225" cy="865187"/>
          </a:xfrm>
          <a:prstGeom prst="wedgeEllipseCallout">
            <a:avLst>
              <a:gd name="adj1" fmla="val -13755"/>
              <a:gd name="adj2" fmla="val 8339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zh-TW" altLang="en-US" dirty="0">
                <a:solidFill>
                  <a:srgbClr val="FFFF99"/>
                </a:solidFill>
              </a:rPr>
              <a:t>服務量，統計報表</a:t>
            </a:r>
          </a:p>
        </p:txBody>
      </p:sp>
      <p:sp>
        <p:nvSpPr>
          <p:cNvPr id="2" name="橢圓形圖說文字 1"/>
          <p:cNvSpPr/>
          <p:nvPr/>
        </p:nvSpPr>
        <p:spPr>
          <a:xfrm rot="680670">
            <a:off x="1156842" y="4292028"/>
            <a:ext cx="1435628" cy="1572768"/>
          </a:xfrm>
          <a:prstGeom prst="wedgeEllipseCallout">
            <a:avLst>
              <a:gd name="adj1" fmla="val 20299"/>
              <a:gd name="adj2" fmla="val -7252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dirty="0"/>
              <a:t>性別統計、分析、目標</a:t>
            </a:r>
          </a:p>
        </p:txBody>
      </p:sp>
      <p:sp>
        <p:nvSpPr>
          <p:cNvPr id="3" name="橢圓形圖說文字 2"/>
          <p:cNvSpPr/>
          <p:nvPr/>
        </p:nvSpPr>
        <p:spPr>
          <a:xfrm>
            <a:off x="3172967" y="4151376"/>
            <a:ext cx="1246633" cy="1225296"/>
          </a:xfrm>
          <a:prstGeom prst="wedgeEllipseCallout">
            <a:avLst>
              <a:gd name="adj1" fmla="val 51050"/>
              <a:gd name="adj2" fmla="val -6585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dirty="0"/>
              <a:t>資源與過程</a:t>
            </a: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79656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512"/>
                                        </p:tgtEl>
                                        <p:attrNameLst>
                                          <p:attrName>style.visibility</p:attrName>
                                        </p:attrNameLst>
                                      </p:cBhvr>
                                      <p:to>
                                        <p:strVal val="visible"/>
                                      </p:to>
                                    </p:set>
                                    <p:anim calcmode="lin" valueType="num">
                                      <p:cBhvr additive="base">
                                        <p:cTn id="7" dur="500" fill="hold"/>
                                        <p:tgtEl>
                                          <p:spTgt spid="63512"/>
                                        </p:tgtEl>
                                        <p:attrNameLst>
                                          <p:attrName>ppt_x</p:attrName>
                                        </p:attrNameLst>
                                      </p:cBhvr>
                                      <p:tavLst>
                                        <p:tav tm="0">
                                          <p:val>
                                            <p:strVal val="#ppt_x"/>
                                          </p:val>
                                        </p:tav>
                                        <p:tav tm="100000">
                                          <p:val>
                                            <p:strVal val="#ppt_x"/>
                                          </p:val>
                                        </p:tav>
                                      </p:tavLst>
                                    </p:anim>
                                    <p:anim calcmode="lin" valueType="num">
                                      <p:cBhvr additive="base">
                                        <p:cTn id="8" dur="500" fill="hold"/>
                                        <p:tgtEl>
                                          <p:spTgt spid="635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509"/>
                                        </p:tgtEl>
                                        <p:attrNameLst>
                                          <p:attrName>style.visibility</p:attrName>
                                        </p:attrNameLst>
                                      </p:cBhvr>
                                      <p:to>
                                        <p:strVal val="visible"/>
                                      </p:to>
                                    </p:set>
                                    <p:anim calcmode="lin" valueType="num">
                                      <p:cBhvr additive="base">
                                        <p:cTn id="13" dur="500" fill="hold"/>
                                        <p:tgtEl>
                                          <p:spTgt spid="63509"/>
                                        </p:tgtEl>
                                        <p:attrNameLst>
                                          <p:attrName>ppt_x</p:attrName>
                                        </p:attrNameLst>
                                      </p:cBhvr>
                                      <p:tavLst>
                                        <p:tav tm="0">
                                          <p:val>
                                            <p:strVal val="#ppt_x"/>
                                          </p:val>
                                        </p:tav>
                                        <p:tav tm="100000">
                                          <p:val>
                                            <p:strVal val="#ppt_x"/>
                                          </p:val>
                                        </p:tav>
                                      </p:tavLst>
                                    </p:anim>
                                    <p:anim calcmode="lin" valueType="num">
                                      <p:cBhvr additive="base">
                                        <p:cTn id="14" dur="500" fill="hold"/>
                                        <p:tgtEl>
                                          <p:spTgt spid="6350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511"/>
                                        </p:tgtEl>
                                        <p:attrNameLst>
                                          <p:attrName>style.visibility</p:attrName>
                                        </p:attrNameLst>
                                      </p:cBhvr>
                                      <p:to>
                                        <p:strVal val="visible"/>
                                      </p:to>
                                    </p:set>
                                    <p:anim calcmode="lin" valueType="num">
                                      <p:cBhvr additive="base">
                                        <p:cTn id="19" dur="500" fill="hold"/>
                                        <p:tgtEl>
                                          <p:spTgt spid="63511"/>
                                        </p:tgtEl>
                                        <p:attrNameLst>
                                          <p:attrName>ppt_x</p:attrName>
                                        </p:attrNameLst>
                                      </p:cBhvr>
                                      <p:tavLst>
                                        <p:tav tm="0">
                                          <p:val>
                                            <p:strVal val="#ppt_x"/>
                                          </p:val>
                                        </p:tav>
                                        <p:tav tm="100000">
                                          <p:val>
                                            <p:strVal val="#ppt_x"/>
                                          </p:val>
                                        </p:tav>
                                      </p:tavLst>
                                    </p:anim>
                                    <p:anim calcmode="lin" valueType="num">
                                      <p:cBhvr additive="base">
                                        <p:cTn id="20" dur="500" fill="hold"/>
                                        <p:tgtEl>
                                          <p:spTgt spid="63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9" grpId="0" animBg="1"/>
      <p:bldP spid="63511" grpId="0" animBg="1"/>
      <p:bldP spid="635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ext Box 2"/>
          <p:cNvSpPr txBox="1">
            <a:spLocks noChangeArrowheads="1"/>
          </p:cNvSpPr>
          <p:nvPr/>
        </p:nvSpPr>
        <p:spPr bwMode="auto">
          <a:xfrm>
            <a:off x="1991544" y="332657"/>
            <a:ext cx="6408712" cy="492443"/>
          </a:xfrm>
          <a:prstGeom prst="rect">
            <a:avLst/>
          </a:prstGeom>
          <a:solidFill>
            <a:srgbClr val="FFFF00"/>
          </a:solidFill>
          <a:ln w="12700" cap="sq">
            <a:noFill/>
            <a:miter lim="800000"/>
            <a:headEnd type="none" w="sm" len="sm"/>
            <a:tailEnd type="none" w="sm" len="sm"/>
          </a:ln>
          <a:effectLst>
            <a:outerShdw dist="107763" dir="8100000" algn="ctr" rotWithShape="0">
              <a:schemeClr val="bg2">
                <a:alpha val="50000"/>
              </a:schemeClr>
            </a:outerShdw>
          </a:effectLst>
        </p:spPr>
        <p:txBody>
          <a:bodyPr wrap="square" lIns="0" tIns="0" rIns="0" bIns="0">
            <a:spAutoFit/>
          </a:bodyPr>
          <a:lstStyle/>
          <a:p>
            <a:pPr algn="ctr" eaLnBrk="0" hangingPunct="0">
              <a:spcBef>
                <a:spcPct val="50000"/>
              </a:spcBef>
              <a:defRPr/>
            </a:pPr>
            <a:r>
              <a:rPr lang="zh-TW" altLang="en-US" sz="3200" b="1" dirty="0">
                <a:solidFill>
                  <a:srgbClr val="000066"/>
                </a:solidFill>
                <a:latin typeface="Times New Roman" pitchFamily="18" charset="0"/>
                <a:ea typeface="新細明體" pitchFamily="18" charset="-120"/>
              </a:rPr>
              <a:t>如何進行</a:t>
            </a:r>
            <a:r>
              <a:rPr lang="en-US" altLang="zh-TW" sz="3200" b="1" dirty="0">
                <a:solidFill>
                  <a:srgbClr val="000066"/>
                </a:solidFill>
                <a:latin typeface="Times New Roman" pitchFamily="18" charset="0"/>
                <a:ea typeface="新細明體" pitchFamily="18" charset="-120"/>
              </a:rPr>
              <a:t>GIA  / How to Do GIA</a:t>
            </a:r>
            <a:endParaRPr lang="zh-TW" altLang="en-US" sz="2400" b="1" dirty="0">
              <a:solidFill>
                <a:srgbClr val="000066"/>
              </a:solidFill>
              <a:latin typeface="Times New Roman" pitchFamily="18" charset="0"/>
              <a:ea typeface="新細明體" pitchFamily="18" charset="-120"/>
            </a:endParaRPr>
          </a:p>
        </p:txBody>
      </p:sp>
      <p:sp>
        <p:nvSpPr>
          <p:cNvPr id="23555" name="AutoShape 3"/>
          <p:cNvSpPr>
            <a:spLocks noChangeArrowheads="1"/>
          </p:cNvSpPr>
          <p:nvPr/>
        </p:nvSpPr>
        <p:spPr bwMode="auto">
          <a:xfrm rot="19494783">
            <a:off x="3610552" y="2627017"/>
            <a:ext cx="960108" cy="1534503"/>
          </a:xfrm>
          <a:custGeom>
            <a:avLst/>
            <a:gdLst>
              <a:gd name="T0" fmla="*/ 62026467 w 21600"/>
              <a:gd name="T1" fmla="*/ 0 h 21600"/>
              <a:gd name="T2" fmla="*/ 62026467 w 21600"/>
              <a:gd name="T3" fmla="*/ 77882211 h 21600"/>
              <a:gd name="T4" fmla="*/ 13273784 w 21600"/>
              <a:gd name="T5" fmla="*/ 138366099 h 21600"/>
              <a:gd name="T6" fmla="*/ 88574104 w 21600"/>
              <a:gd name="T7" fmla="*/ 3894110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lgn="ctr">
            <a:solidFill>
              <a:srgbClr val="0000FF"/>
            </a:solidFill>
            <a:miter lim="800000"/>
            <a:headEnd/>
            <a:tailEnd/>
          </a:ln>
        </p:spPr>
        <p:txBody>
          <a:bodyPr wrap="none" anchor="ctr"/>
          <a:lstStyle/>
          <a:p>
            <a:endParaRPr lang="zh-TW" altLang="en-US"/>
          </a:p>
        </p:txBody>
      </p:sp>
      <p:sp>
        <p:nvSpPr>
          <p:cNvPr id="23556" name="AutoShape 4"/>
          <p:cNvSpPr>
            <a:spLocks noChangeArrowheads="1"/>
          </p:cNvSpPr>
          <p:nvPr/>
        </p:nvSpPr>
        <p:spPr bwMode="auto">
          <a:xfrm rot="-6047527">
            <a:off x="4295256" y="4625726"/>
            <a:ext cx="982251" cy="1606257"/>
          </a:xfrm>
          <a:custGeom>
            <a:avLst/>
            <a:gdLst>
              <a:gd name="T0" fmla="*/ 48568225 w 21600"/>
              <a:gd name="T1" fmla="*/ 0 h 21600"/>
              <a:gd name="T2" fmla="*/ 48568225 w 21600"/>
              <a:gd name="T3" fmla="*/ 71874770 h 21600"/>
              <a:gd name="T4" fmla="*/ 10393704 w 21600"/>
              <a:gd name="T5" fmla="*/ 127693235 h 21600"/>
              <a:gd name="T6" fmla="*/ 69355697 w 21600"/>
              <a:gd name="T7" fmla="*/ 3593738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lgn="ctr">
            <a:solidFill>
              <a:srgbClr val="0000FF"/>
            </a:solidFill>
            <a:miter lim="800000"/>
            <a:headEnd/>
            <a:tailEnd/>
          </a:ln>
        </p:spPr>
        <p:txBody>
          <a:bodyPr wrap="none" anchor="ctr"/>
          <a:lstStyle/>
          <a:p>
            <a:endParaRPr lang="zh-TW" altLang="en-US"/>
          </a:p>
        </p:txBody>
      </p:sp>
      <p:sp>
        <p:nvSpPr>
          <p:cNvPr id="23557" name="AutoShape 5"/>
          <p:cNvSpPr>
            <a:spLocks noChangeArrowheads="1"/>
          </p:cNvSpPr>
          <p:nvPr/>
        </p:nvSpPr>
        <p:spPr bwMode="auto">
          <a:xfrm rot="-9986711">
            <a:off x="6990224" y="4796553"/>
            <a:ext cx="1571876" cy="1194646"/>
          </a:xfrm>
          <a:custGeom>
            <a:avLst/>
            <a:gdLst>
              <a:gd name="T0" fmla="*/ 97007093 w 21600"/>
              <a:gd name="T1" fmla="*/ 0 h 21600"/>
              <a:gd name="T2" fmla="*/ 97007093 w 21600"/>
              <a:gd name="T3" fmla="*/ 54144396 h 21600"/>
              <a:gd name="T4" fmla="*/ 20759781 w 21600"/>
              <a:gd name="T5" fmla="*/ 96193429 h 21600"/>
              <a:gd name="T6" fmla="*/ 138526635 w 21600"/>
              <a:gd name="T7" fmla="*/ 2707223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lgn="ctr">
            <a:solidFill>
              <a:srgbClr val="0000FF"/>
            </a:solidFill>
            <a:miter lim="800000"/>
            <a:headEnd/>
            <a:tailEnd/>
          </a:ln>
        </p:spPr>
        <p:txBody>
          <a:bodyPr wrap="none" anchor="ctr"/>
          <a:lstStyle/>
          <a:p>
            <a:endParaRPr lang="zh-TW" altLang="en-US"/>
          </a:p>
        </p:txBody>
      </p:sp>
      <p:sp>
        <p:nvSpPr>
          <p:cNvPr id="23558" name="_s1032"/>
          <p:cNvSpPr>
            <a:spLocks noChangeArrowheads="1"/>
          </p:cNvSpPr>
          <p:nvPr/>
        </p:nvSpPr>
        <p:spPr bwMode="auto">
          <a:xfrm>
            <a:off x="6429375" y="1989138"/>
            <a:ext cx="1855788" cy="1181100"/>
          </a:xfrm>
          <a:prstGeom prst="rect">
            <a:avLst/>
          </a:prstGeom>
          <a:noFill/>
          <a:ln w="9525" algn="ctr">
            <a:noFill/>
            <a:miter lim="800000"/>
            <a:headEnd/>
            <a:tailEnd/>
          </a:ln>
        </p:spPr>
        <p:txBody>
          <a:bodyPr wrap="none" lIns="0" tIns="0" rIns="0" bIns="0" anchor="ctr"/>
          <a:lstStyle/>
          <a:p>
            <a:pPr algn="ctr"/>
            <a:r>
              <a:rPr lang="zh-TW" altLang="en-US" sz="3200" b="1">
                <a:solidFill>
                  <a:srgbClr val="000066"/>
                </a:solidFill>
                <a:latin typeface="Tahoma" pitchFamily="34" charset="0"/>
              </a:rPr>
              <a:t>性別分析</a:t>
            </a:r>
          </a:p>
          <a:p>
            <a:pPr algn="ctr"/>
            <a:endParaRPr lang="zh-TW" altLang="en-US" sz="3200" b="1">
              <a:solidFill>
                <a:srgbClr val="000066"/>
              </a:solidFill>
              <a:latin typeface="Tahoma" pitchFamily="34" charset="0"/>
            </a:endParaRPr>
          </a:p>
        </p:txBody>
      </p:sp>
      <p:sp>
        <p:nvSpPr>
          <p:cNvPr id="23559" name="_s1035"/>
          <p:cNvSpPr>
            <a:spLocks noChangeArrowheads="1"/>
          </p:cNvSpPr>
          <p:nvPr/>
        </p:nvSpPr>
        <p:spPr bwMode="auto">
          <a:xfrm>
            <a:off x="4235451" y="1989138"/>
            <a:ext cx="1660525" cy="863600"/>
          </a:xfrm>
          <a:prstGeom prst="rect">
            <a:avLst/>
          </a:prstGeom>
          <a:noFill/>
          <a:ln w="9525">
            <a:noFill/>
            <a:miter lim="800000"/>
            <a:headEnd/>
            <a:tailEnd/>
          </a:ln>
        </p:spPr>
        <p:txBody>
          <a:bodyPr wrap="none" lIns="0" tIns="0" rIns="0" bIns="0" anchor="ctr"/>
          <a:lstStyle/>
          <a:p>
            <a:r>
              <a:rPr lang="zh-TW" altLang="en-US" sz="3200" b="1">
                <a:solidFill>
                  <a:srgbClr val="000066"/>
                </a:solidFill>
                <a:latin typeface="Tahoma" pitchFamily="34" charset="0"/>
              </a:rPr>
              <a:t>性別統計</a:t>
            </a:r>
          </a:p>
        </p:txBody>
      </p:sp>
      <p:sp>
        <p:nvSpPr>
          <p:cNvPr id="23560" name="_s1032"/>
          <p:cNvSpPr>
            <a:spLocks noChangeArrowheads="1"/>
          </p:cNvSpPr>
          <p:nvPr/>
        </p:nvSpPr>
        <p:spPr bwMode="auto">
          <a:xfrm>
            <a:off x="7489788" y="4103387"/>
            <a:ext cx="1855787" cy="1181100"/>
          </a:xfrm>
          <a:prstGeom prst="rect">
            <a:avLst/>
          </a:prstGeom>
          <a:noFill/>
          <a:ln w="9525" algn="ctr">
            <a:noFill/>
            <a:miter lim="800000"/>
            <a:headEnd/>
            <a:tailEnd/>
          </a:ln>
        </p:spPr>
        <p:txBody>
          <a:bodyPr wrap="none" lIns="0" tIns="0" rIns="0" bIns="0" anchor="ctr"/>
          <a:lstStyle/>
          <a:p>
            <a:pPr algn="ctr"/>
            <a:r>
              <a:rPr lang="zh-TW" altLang="en-US" sz="3200" b="1" dirty="0">
                <a:solidFill>
                  <a:srgbClr val="000066"/>
                </a:solidFill>
                <a:latin typeface="Tahoma" pitchFamily="34" charset="0"/>
              </a:rPr>
              <a:t>目標設定</a:t>
            </a:r>
          </a:p>
          <a:p>
            <a:pPr algn="ctr"/>
            <a:endParaRPr lang="zh-TW" altLang="en-US" sz="3200" b="1" dirty="0">
              <a:solidFill>
                <a:srgbClr val="000066"/>
              </a:solidFill>
              <a:latin typeface="Tahoma" pitchFamily="34" charset="0"/>
            </a:endParaRPr>
          </a:p>
        </p:txBody>
      </p:sp>
      <p:sp>
        <p:nvSpPr>
          <p:cNvPr id="23561" name="_s1032"/>
          <p:cNvSpPr>
            <a:spLocks noChangeArrowheads="1"/>
          </p:cNvSpPr>
          <p:nvPr/>
        </p:nvSpPr>
        <p:spPr bwMode="auto">
          <a:xfrm>
            <a:off x="5364164" y="5229225"/>
            <a:ext cx="1857375" cy="1181100"/>
          </a:xfrm>
          <a:prstGeom prst="rect">
            <a:avLst/>
          </a:prstGeom>
          <a:noFill/>
          <a:ln w="9525" algn="ctr">
            <a:noFill/>
            <a:miter lim="800000"/>
            <a:headEnd/>
            <a:tailEnd/>
          </a:ln>
        </p:spPr>
        <p:txBody>
          <a:bodyPr wrap="none" lIns="0" tIns="0" rIns="0" bIns="0" anchor="ctr"/>
          <a:lstStyle/>
          <a:p>
            <a:pPr algn="ctr"/>
            <a:r>
              <a:rPr lang="zh-TW" altLang="en-US" sz="3200" b="1">
                <a:solidFill>
                  <a:srgbClr val="000066"/>
                </a:solidFill>
                <a:latin typeface="Tahoma" pitchFamily="34" charset="0"/>
              </a:rPr>
              <a:t>行  動</a:t>
            </a:r>
          </a:p>
          <a:p>
            <a:pPr algn="ctr"/>
            <a:endParaRPr lang="zh-TW" altLang="en-US" sz="3200" b="1">
              <a:solidFill>
                <a:srgbClr val="000066"/>
              </a:solidFill>
              <a:latin typeface="Tahoma" pitchFamily="34" charset="0"/>
            </a:endParaRPr>
          </a:p>
        </p:txBody>
      </p:sp>
      <p:sp>
        <p:nvSpPr>
          <p:cNvPr id="23562" name="_s1032"/>
          <p:cNvSpPr>
            <a:spLocks noChangeArrowheads="1"/>
          </p:cNvSpPr>
          <p:nvPr/>
        </p:nvSpPr>
        <p:spPr bwMode="auto">
          <a:xfrm>
            <a:off x="3038475" y="4365625"/>
            <a:ext cx="1855788" cy="1181100"/>
          </a:xfrm>
          <a:prstGeom prst="rect">
            <a:avLst/>
          </a:prstGeom>
          <a:noFill/>
          <a:ln w="9525">
            <a:noFill/>
            <a:miter lim="800000"/>
            <a:headEnd/>
            <a:tailEnd/>
          </a:ln>
        </p:spPr>
        <p:txBody>
          <a:bodyPr wrap="none" lIns="0" tIns="0" rIns="0" bIns="0" anchor="ctr"/>
          <a:lstStyle/>
          <a:p>
            <a:pPr algn="ctr"/>
            <a:r>
              <a:rPr lang="zh-TW" altLang="en-US" sz="3200" b="1">
                <a:solidFill>
                  <a:srgbClr val="000066"/>
                </a:solidFill>
                <a:latin typeface="Tahoma" pitchFamily="34" charset="0"/>
              </a:rPr>
              <a:t>評  估</a:t>
            </a:r>
          </a:p>
          <a:p>
            <a:pPr algn="ctr"/>
            <a:endParaRPr lang="zh-TW" altLang="en-US" sz="3200" b="1">
              <a:solidFill>
                <a:srgbClr val="000066"/>
              </a:solidFill>
              <a:latin typeface="Tahoma" pitchFamily="34" charset="0"/>
            </a:endParaRPr>
          </a:p>
        </p:txBody>
      </p:sp>
      <p:sp>
        <p:nvSpPr>
          <p:cNvPr id="23563" name="AutoShape 14"/>
          <p:cNvSpPr>
            <a:spLocks noChangeArrowheads="1"/>
          </p:cNvSpPr>
          <p:nvPr/>
        </p:nvSpPr>
        <p:spPr bwMode="auto">
          <a:xfrm rot="20067969">
            <a:off x="606592" y="3172370"/>
            <a:ext cx="2989898" cy="1569660"/>
          </a:xfrm>
          <a:prstGeom prst="homePlate">
            <a:avLst>
              <a:gd name="adj" fmla="val 28954"/>
            </a:avLst>
          </a:prstGeom>
          <a:solidFill>
            <a:srgbClr val="CCECFF"/>
          </a:solidFill>
          <a:ln w="9525">
            <a:solidFill>
              <a:schemeClr val="tx1"/>
            </a:solidFill>
            <a:miter lim="800000"/>
            <a:headEnd/>
            <a:tailEnd/>
          </a:ln>
        </p:spPr>
        <p:txBody>
          <a:bodyPr wrap="square" anchor="ctr">
            <a:spAutoFit/>
          </a:bodyPr>
          <a:lstStyle/>
          <a:p>
            <a:r>
              <a:rPr lang="en-US" altLang="zh-TW" sz="1600" dirty="0">
                <a:solidFill>
                  <a:srgbClr val="990000"/>
                </a:solidFill>
                <a:latin typeface="Times New Roman" pitchFamily="18" charset="0"/>
                <a:ea typeface="標楷體" pitchFamily="65" charset="-120"/>
              </a:rPr>
              <a:t>1.</a:t>
            </a:r>
            <a:r>
              <a:rPr lang="zh-TW" altLang="en-US" sz="1600" dirty="0">
                <a:solidFill>
                  <a:srgbClr val="990000"/>
                </a:solidFill>
                <a:latin typeface="Times New Roman" pitchFamily="18" charset="0"/>
                <a:ea typeface="標楷體" pitchFamily="65" charset="-120"/>
              </a:rPr>
              <a:t>業務部門統計資料</a:t>
            </a:r>
          </a:p>
          <a:p>
            <a:r>
              <a:rPr lang="en-US" altLang="zh-TW" sz="1600" dirty="0">
                <a:solidFill>
                  <a:srgbClr val="990000"/>
                </a:solidFill>
                <a:latin typeface="Times New Roman" pitchFamily="18" charset="0"/>
                <a:ea typeface="標楷體" pitchFamily="65" charset="-120"/>
              </a:rPr>
              <a:t>2.</a:t>
            </a:r>
            <a:r>
              <a:rPr lang="zh-TW" altLang="en-US" sz="1600" dirty="0">
                <a:solidFill>
                  <a:srgbClr val="990000"/>
                </a:solidFill>
                <a:latin typeface="Times New Roman" pitchFamily="18" charset="0"/>
                <a:ea typeface="標楷體" pitchFamily="65" charset="-120"/>
              </a:rPr>
              <a:t>機關性別統計網頁</a:t>
            </a:r>
          </a:p>
          <a:p>
            <a:r>
              <a:rPr lang="en-US" altLang="zh-TW" sz="1600" dirty="0">
                <a:solidFill>
                  <a:srgbClr val="990000"/>
                </a:solidFill>
                <a:latin typeface="Times New Roman" pitchFamily="18" charset="0"/>
                <a:ea typeface="標楷體" pitchFamily="65" charset="-120"/>
              </a:rPr>
              <a:t>3.</a:t>
            </a:r>
            <a:r>
              <a:rPr lang="zh-TW" altLang="en-US" sz="1600" dirty="0">
                <a:solidFill>
                  <a:srgbClr val="990000"/>
                </a:solidFill>
                <a:latin typeface="Times New Roman" pitchFamily="18" charset="0"/>
                <a:ea typeface="標楷體" pitchFamily="65" charset="-120"/>
              </a:rPr>
              <a:t>主計處性別統計網頁</a:t>
            </a:r>
          </a:p>
          <a:p>
            <a:r>
              <a:rPr lang="en-US" altLang="zh-TW" sz="1600" dirty="0">
                <a:solidFill>
                  <a:srgbClr val="990000"/>
                </a:solidFill>
                <a:latin typeface="Times New Roman" pitchFamily="18" charset="0"/>
                <a:ea typeface="標楷體" pitchFamily="65" charset="-120"/>
              </a:rPr>
              <a:t>4.</a:t>
            </a:r>
            <a:r>
              <a:rPr lang="zh-TW" altLang="en-US" sz="1600" dirty="0">
                <a:solidFill>
                  <a:srgbClr val="990000"/>
                </a:solidFill>
                <a:latin typeface="Times New Roman" pitchFamily="18" charset="0"/>
                <a:ea typeface="標楷體" pitchFamily="65" charset="-120"/>
              </a:rPr>
              <a:t>台灣國家婦女館網站</a:t>
            </a:r>
          </a:p>
          <a:p>
            <a:r>
              <a:rPr lang="en-US" altLang="zh-TW" sz="1600" dirty="0">
                <a:solidFill>
                  <a:srgbClr val="990000"/>
                </a:solidFill>
                <a:latin typeface="Times New Roman" pitchFamily="18" charset="0"/>
                <a:ea typeface="標楷體" pitchFamily="65" charset="-120"/>
              </a:rPr>
              <a:t>5.</a:t>
            </a:r>
            <a:r>
              <a:rPr lang="zh-TW" altLang="en-US" sz="1600" dirty="0">
                <a:solidFill>
                  <a:srgbClr val="990000"/>
                </a:solidFill>
                <a:latin typeface="Times New Roman" pitchFamily="18" charset="0"/>
                <a:ea typeface="標楷體" pitchFamily="65" charset="-120"/>
              </a:rPr>
              <a:t>國外相關網站</a:t>
            </a:r>
          </a:p>
          <a:p>
            <a:r>
              <a:rPr lang="en-US" altLang="zh-TW" sz="1600" dirty="0">
                <a:solidFill>
                  <a:srgbClr val="990000"/>
                </a:solidFill>
                <a:latin typeface="Times New Roman" pitchFamily="18" charset="0"/>
                <a:ea typeface="標楷體" pitchFamily="65" charset="-120"/>
              </a:rPr>
              <a:t>6..</a:t>
            </a:r>
            <a:r>
              <a:rPr lang="zh-TW" altLang="en-US" sz="1600" dirty="0">
                <a:solidFill>
                  <a:srgbClr val="990000"/>
                </a:solidFill>
                <a:latin typeface="Times New Roman" pitchFamily="18" charset="0"/>
                <a:ea typeface="標楷體" pitchFamily="65" charset="-120"/>
              </a:rPr>
              <a:t>由本案開始累積</a:t>
            </a:r>
          </a:p>
        </p:txBody>
      </p:sp>
      <p:sp>
        <p:nvSpPr>
          <p:cNvPr id="23564" name="AutoShape 16"/>
          <p:cNvSpPr>
            <a:spLocks noChangeArrowheads="1"/>
          </p:cNvSpPr>
          <p:nvPr/>
        </p:nvSpPr>
        <p:spPr bwMode="auto">
          <a:xfrm rot="1819481">
            <a:off x="5559752" y="1069379"/>
            <a:ext cx="1595437" cy="1193325"/>
          </a:xfrm>
          <a:custGeom>
            <a:avLst/>
            <a:gdLst>
              <a:gd name="T0" fmla="*/ 89338568 w 21600"/>
              <a:gd name="T1" fmla="*/ 0 h 21600"/>
              <a:gd name="T2" fmla="*/ 89338568 w 21600"/>
              <a:gd name="T3" fmla="*/ 54025219 h 21600"/>
              <a:gd name="T4" fmla="*/ 19118651 w 21600"/>
              <a:gd name="T5" fmla="*/ 95981599 h 21600"/>
              <a:gd name="T6" fmla="*/ 127575861 w 21600"/>
              <a:gd name="T7" fmla="*/ 2701261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lgn="ctr">
            <a:solidFill>
              <a:srgbClr val="0000FF"/>
            </a:solidFill>
            <a:miter lim="800000"/>
            <a:headEnd/>
            <a:tailEnd/>
          </a:ln>
        </p:spPr>
        <p:txBody>
          <a:bodyPr wrap="none" anchor="ctr"/>
          <a:lstStyle/>
          <a:p>
            <a:endParaRPr lang="zh-TW" altLang="en-US"/>
          </a:p>
        </p:txBody>
      </p:sp>
      <p:sp>
        <p:nvSpPr>
          <p:cNvPr id="23565" name="AutoShape 17"/>
          <p:cNvSpPr>
            <a:spLocks noChangeArrowheads="1"/>
          </p:cNvSpPr>
          <p:nvPr/>
        </p:nvSpPr>
        <p:spPr bwMode="auto">
          <a:xfrm rot="6629361">
            <a:off x="7602140" y="2856081"/>
            <a:ext cx="1360488" cy="1300139"/>
          </a:xfrm>
          <a:custGeom>
            <a:avLst/>
            <a:gdLst>
              <a:gd name="T0" fmla="*/ 60007530 w 21600"/>
              <a:gd name="T1" fmla="*/ 0 h 21600"/>
              <a:gd name="T2" fmla="*/ 60007530 w 21600"/>
              <a:gd name="T3" fmla="*/ 66225559 h 21600"/>
              <a:gd name="T4" fmla="*/ 12841746 w 21600"/>
              <a:gd name="T5" fmla="*/ 117656868 h 21600"/>
              <a:gd name="T6" fmla="*/ 85691093 w 21600"/>
              <a:gd name="T7" fmla="*/ 3311281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lgn="ctr">
            <a:solidFill>
              <a:srgbClr val="0000FF"/>
            </a:solidFill>
            <a:miter lim="800000"/>
            <a:headEnd/>
            <a:tailEnd/>
          </a:ln>
        </p:spPr>
        <p:txBody>
          <a:bodyPr wrap="none" anchor="ctr"/>
          <a:lstStyle/>
          <a:p>
            <a:endParaRPr lang="zh-TW" altLang="en-US"/>
          </a:p>
        </p:txBody>
      </p:sp>
      <p:sp>
        <p:nvSpPr>
          <p:cNvPr id="23566" name="AutoShape 18"/>
          <p:cNvSpPr>
            <a:spLocks noChangeArrowheads="1"/>
          </p:cNvSpPr>
          <p:nvPr/>
        </p:nvSpPr>
        <p:spPr bwMode="auto">
          <a:xfrm rot="10800000">
            <a:off x="8952993" y="256725"/>
            <a:ext cx="3239007" cy="1569660"/>
          </a:xfrm>
          <a:prstGeom prst="homePlate">
            <a:avLst>
              <a:gd name="adj" fmla="val 32990"/>
            </a:avLst>
          </a:prstGeom>
          <a:solidFill>
            <a:srgbClr val="CCECFF"/>
          </a:solidFill>
          <a:ln w="9525" algn="ctr">
            <a:solidFill>
              <a:schemeClr val="tx1"/>
            </a:solidFill>
            <a:miter lim="800000"/>
            <a:headEnd/>
            <a:tailEnd/>
          </a:ln>
        </p:spPr>
        <p:txBody>
          <a:bodyPr rot="10800000" wrap="square" anchor="ctr">
            <a:spAutoFit/>
          </a:bodyPr>
          <a:lstStyle/>
          <a:p>
            <a:pPr algn="ctr"/>
            <a:r>
              <a:rPr lang="en-US" altLang="zh-TW" sz="1600" dirty="0">
                <a:solidFill>
                  <a:srgbClr val="990000"/>
                </a:solidFill>
                <a:latin typeface="Times New Roman" pitchFamily="18" charset="0"/>
                <a:ea typeface="標楷體" pitchFamily="65" charset="-120"/>
              </a:rPr>
              <a:t>1.</a:t>
            </a:r>
            <a:r>
              <a:rPr lang="zh-TW" altLang="en-US" sz="1600" dirty="0">
                <a:solidFill>
                  <a:srgbClr val="990000"/>
                </a:solidFill>
                <a:latin typeface="Times New Roman" pitchFamily="18" charset="0"/>
                <a:ea typeface="標楷體" pitchFamily="65" charset="-120"/>
              </a:rPr>
              <a:t>機關內部性別專家</a:t>
            </a:r>
          </a:p>
          <a:p>
            <a:pPr algn="ctr"/>
            <a:r>
              <a:rPr lang="en-US" altLang="zh-TW" sz="1600" dirty="0">
                <a:solidFill>
                  <a:srgbClr val="990000"/>
                </a:solidFill>
                <a:latin typeface="Times New Roman" pitchFamily="18" charset="0"/>
                <a:ea typeface="標楷體" pitchFamily="65" charset="-120"/>
              </a:rPr>
              <a:t>2.</a:t>
            </a:r>
            <a:r>
              <a:rPr lang="zh-TW" altLang="en-US" sz="1600" dirty="0">
                <a:solidFill>
                  <a:srgbClr val="990000"/>
                </a:solidFill>
                <a:latin typeface="Times New Roman" pitchFamily="18" charset="0"/>
                <a:ea typeface="標楷體" pitchFamily="65" charset="-120"/>
              </a:rPr>
              <a:t>機關性平專案小組</a:t>
            </a:r>
          </a:p>
          <a:p>
            <a:pPr algn="ctr"/>
            <a:r>
              <a:rPr lang="en-US" altLang="zh-TW" sz="1600" dirty="0">
                <a:solidFill>
                  <a:srgbClr val="990000"/>
                </a:solidFill>
                <a:latin typeface="Times New Roman" pitchFamily="18" charset="0"/>
                <a:ea typeface="標楷體" pitchFamily="65" charset="-120"/>
              </a:rPr>
              <a:t> 3.</a:t>
            </a:r>
            <a:r>
              <a:rPr lang="zh-TW" altLang="en-US" sz="1600" dirty="0">
                <a:solidFill>
                  <a:srgbClr val="990000"/>
                </a:solidFill>
                <a:latin typeface="Times New Roman" pitchFamily="18" charset="0"/>
                <a:ea typeface="標楷體" pitchFamily="65" charset="-120"/>
              </a:rPr>
              <a:t>機關外部性別專家</a:t>
            </a:r>
          </a:p>
          <a:p>
            <a:pPr algn="ctr"/>
            <a:r>
              <a:rPr lang="en-US" altLang="zh-TW" sz="1600" dirty="0">
                <a:solidFill>
                  <a:srgbClr val="990000"/>
                </a:solidFill>
                <a:latin typeface="Times New Roman" pitchFamily="18" charset="0"/>
                <a:ea typeface="標楷體" pitchFamily="65" charset="-120"/>
              </a:rPr>
              <a:t> 4.</a:t>
            </a:r>
            <a:r>
              <a:rPr lang="zh-TW" altLang="en-US" sz="1600" dirty="0">
                <a:solidFill>
                  <a:srgbClr val="990000"/>
                </a:solidFill>
                <a:latin typeface="Times New Roman" pitchFamily="18" charset="0"/>
                <a:ea typeface="標楷體" pitchFamily="65" charset="-120"/>
              </a:rPr>
              <a:t>台灣國家婦女館網站</a:t>
            </a:r>
          </a:p>
          <a:p>
            <a:pPr algn="ctr"/>
            <a:r>
              <a:rPr lang="en-US" altLang="zh-TW" sz="1600" dirty="0">
                <a:solidFill>
                  <a:srgbClr val="990000"/>
                </a:solidFill>
                <a:latin typeface="Times New Roman" pitchFamily="18" charset="0"/>
                <a:ea typeface="標楷體" pitchFamily="65" charset="-120"/>
              </a:rPr>
              <a:t>5.</a:t>
            </a:r>
            <a:r>
              <a:rPr lang="zh-TW" altLang="en-US" sz="1600" dirty="0">
                <a:solidFill>
                  <a:srgbClr val="990000"/>
                </a:solidFill>
                <a:latin typeface="Times New Roman" pitchFamily="18" charset="0"/>
                <a:ea typeface="標楷體" pitchFamily="65" charset="-120"/>
              </a:rPr>
              <a:t>教育部性平全球資訊網人才資料庫</a:t>
            </a:r>
          </a:p>
        </p:txBody>
      </p:sp>
      <p:sp>
        <p:nvSpPr>
          <p:cNvPr id="2" name="矩形 1"/>
          <p:cNvSpPr/>
          <p:nvPr/>
        </p:nvSpPr>
        <p:spPr>
          <a:xfrm>
            <a:off x="3750832" y="6198066"/>
            <a:ext cx="7718780" cy="523220"/>
          </a:xfrm>
          <a:prstGeom prst="rect">
            <a:avLst/>
          </a:prstGeom>
        </p:spPr>
        <p:txBody>
          <a:bodyPr wrap="none">
            <a:spAutoFit/>
          </a:bodyPr>
          <a:lstStyle/>
          <a:p>
            <a:r>
              <a:rPr lang="zh-TW" altLang="en-US" sz="2800" b="1" dirty="0">
                <a:solidFill>
                  <a:srgbClr val="7030A0"/>
                </a:solidFill>
              </a:rPr>
              <a:t>發展方案</a:t>
            </a:r>
            <a:r>
              <a:rPr lang="en-US" altLang="zh-TW" sz="2800" b="1" dirty="0">
                <a:solidFill>
                  <a:srgbClr val="7030A0"/>
                </a:solidFill>
              </a:rPr>
              <a:t>-</a:t>
            </a:r>
            <a:r>
              <a:rPr lang="zh-TW" altLang="en-US" sz="2800" b="1" dirty="0">
                <a:solidFill>
                  <a:srgbClr val="7030A0"/>
                </a:solidFill>
              </a:rPr>
              <a:t> 相同待遇、積極行動、 轉化性別關係</a:t>
            </a:r>
          </a:p>
        </p:txBody>
      </p:sp>
      <p:sp>
        <p:nvSpPr>
          <p:cNvPr id="3" name="矩形 2"/>
          <p:cNvSpPr/>
          <p:nvPr/>
        </p:nvSpPr>
        <p:spPr>
          <a:xfrm>
            <a:off x="9832285" y="3465583"/>
            <a:ext cx="1703177" cy="1631216"/>
          </a:xfrm>
          <a:prstGeom prst="rect">
            <a:avLst/>
          </a:prstGeom>
        </p:spPr>
        <p:txBody>
          <a:bodyPr wrap="square">
            <a:spAutoFit/>
          </a:bodyPr>
          <a:lstStyle/>
          <a:p>
            <a:r>
              <a:rPr lang="zh-TW" altLang="en-US" sz="2000" b="1" dirty="0">
                <a:solidFill>
                  <a:srgbClr val="7030A0"/>
                </a:solidFill>
              </a:rPr>
              <a:t>如何改變這個 現象</a:t>
            </a:r>
            <a:r>
              <a:rPr lang="en-US" altLang="zh-TW" sz="2000" b="1" dirty="0">
                <a:solidFill>
                  <a:srgbClr val="7030A0"/>
                </a:solidFill>
              </a:rPr>
              <a:t>- </a:t>
            </a:r>
            <a:r>
              <a:rPr lang="zh-TW" altLang="en-US" sz="2000" b="1" dirty="0">
                <a:solidFill>
                  <a:srgbClr val="7030A0"/>
                </a:solidFill>
              </a:rPr>
              <a:t>回應實務性別需 求？回應策略性 別需求？</a:t>
            </a:r>
          </a:p>
        </p:txBody>
      </p:sp>
      <p:sp>
        <p:nvSpPr>
          <p:cNvPr id="4" name="矩形 3"/>
          <p:cNvSpPr/>
          <p:nvPr/>
        </p:nvSpPr>
        <p:spPr>
          <a:xfrm>
            <a:off x="8279406" y="1793941"/>
            <a:ext cx="3432350" cy="830997"/>
          </a:xfrm>
          <a:prstGeom prst="rect">
            <a:avLst/>
          </a:prstGeom>
        </p:spPr>
        <p:txBody>
          <a:bodyPr wrap="none">
            <a:spAutoFit/>
          </a:bodyPr>
          <a:lstStyle/>
          <a:p>
            <a:r>
              <a:rPr lang="zh-TW" altLang="en-US" sz="2400" b="1" dirty="0">
                <a:solidFill>
                  <a:srgbClr val="7030A0"/>
                </a:solidFill>
              </a:rPr>
              <a:t>解釋問題</a:t>
            </a:r>
            <a:r>
              <a:rPr lang="en-US" altLang="zh-TW" sz="2400" b="1" dirty="0">
                <a:solidFill>
                  <a:srgbClr val="7030A0"/>
                </a:solidFill>
              </a:rPr>
              <a:t>-</a:t>
            </a:r>
          </a:p>
          <a:p>
            <a:r>
              <a:rPr lang="en-US" altLang="zh-TW" sz="2400" b="1" dirty="0">
                <a:solidFill>
                  <a:srgbClr val="7030A0"/>
                </a:solidFill>
              </a:rPr>
              <a:t> </a:t>
            </a:r>
            <a:r>
              <a:rPr lang="zh-TW" altLang="en-US" sz="2400" b="1" dirty="0">
                <a:solidFill>
                  <a:srgbClr val="7030A0"/>
                </a:solidFill>
              </a:rPr>
              <a:t>直接歧視？ 間接歧視？</a:t>
            </a:r>
          </a:p>
        </p:txBody>
      </p:sp>
      <p:sp>
        <p:nvSpPr>
          <p:cNvPr id="5" name="矩形 4"/>
          <p:cNvSpPr/>
          <p:nvPr/>
        </p:nvSpPr>
        <p:spPr>
          <a:xfrm>
            <a:off x="1775113" y="1390115"/>
            <a:ext cx="2352647" cy="1569660"/>
          </a:xfrm>
          <a:prstGeom prst="rect">
            <a:avLst/>
          </a:prstGeom>
        </p:spPr>
        <p:txBody>
          <a:bodyPr wrap="square">
            <a:spAutoFit/>
          </a:bodyPr>
          <a:lstStyle/>
          <a:p>
            <a:r>
              <a:rPr lang="zh-TW" altLang="en-US" sz="2400" b="1" dirty="0">
                <a:solidFill>
                  <a:srgbClr val="7030A0"/>
                </a:solidFill>
              </a:rPr>
              <a:t>發現問題</a:t>
            </a:r>
            <a:r>
              <a:rPr lang="en-US" altLang="zh-TW" sz="2400" b="1" dirty="0">
                <a:solidFill>
                  <a:srgbClr val="7030A0"/>
                </a:solidFill>
              </a:rPr>
              <a:t>- </a:t>
            </a:r>
            <a:r>
              <a:rPr lang="zh-TW" altLang="en-US" sz="2400" b="1" dirty="0">
                <a:solidFill>
                  <a:srgbClr val="7030A0"/>
                </a:solidFill>
              </a:rPr>
              <a:t>是否存在著不 平等或潛藏的 不平等？</a:t>
            </a:r>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3584486841"/>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txBox="1">
            <a:spLocks noGrp="1"/>
          </p:cNvSpPr>
          <p:nvPr/>
        </p:nvSpPr>
        <p:spPr bwMode="auto">
          <a:xfrm>
            <a:off x="8610600" y="6248400"/>
            <a:ext cx="1905000" cy="457200"/>
          </a:xfrm>
          <a:prstGeom prst="rect">
            <a:avLst/>
          </a:prstGeom>
          <a:noFill/>
          <a:ln>
            <a:miter lim="800000"/>
            <a:headEnd/>
            <a:tailEnd/>
          </a:ln>
        </p:spPr>
        <p:txBody>
          <a:bodyPr/>
          <a:lstStyle/>
          <a:p>
            <a:pPr algn="r">
              <a:defRPr/>
            </a:pPr>
            <a:fld id="{A7906AF0-9163-4E00-AECF-64082A4DDC96}" type="slidenum">
              <a:rPr lang="zh-TW" altLang="en-US" sz="1400">
                <a:latin typeface="+mj-lt"/>
                <a:ea typeface="新細明體" pitchFamily="18" charset="-120"/>
              </a:rPr>
              <a:pPr algn="r">
                <a:defRPr/>
              </a:pPr>
              <a:t>35</a:t>
            </a:fld>
            <a:endParaRPr lang="en-US" altLang="zh-TW" sz="1400">
              <a:latin typeface="+mj-lt"/>
              <a:ea typeface="新細明體" pitchFamily="18" charset="-120"/>
            </a:endParaRPr>
          </a:p>
        </p:txBody>
      </p:sp>
      <p:sp>
        <p:nvSpPr>
          <p:cNvPr id="93187" name="Text Box 2"/>
          <p:cNvSpPr txBox="1">
            <a:spLocks noChangeArrowheads="1"/>
          </p:cNvSpPr>
          <p:nvPr/>
        </p:nvSpPr>
        <p:spPr bwMode="auto">
          <a:xfrm>
            <a:off x="1703388" y="1989139"/>
            <a:ext cx="8964612" cy="4308475"/>
          </a:xfrm>
          <a:prstGeom prst="rect">
            <a:avLst/>
          </a:prstGeom>
          <a:noFill/>
          <a:ln w="9525">
            <a:noFill/>
            <a:miter lim="800000"/>
            <a:headEnd/>
            <a:tailEnd/>
          </a:ln>
        </p:spPr>
        <p:txBody>
          <a:bodyPr>
            <a:spAutoFit/>
          </a:bodyPr>
          <a:lstStyle/>
          <a:p>
            <a:pPr marL="1435100" indent="-1435100" eaLnBrk="0" hangingPunct="0">
              <a:lnSpc>
                <a:spcPct val="70000"/>
              </a:lnSpc>
              <a:spcBef>
                <a:spcPct val="50000"/>
              </a:spcBef>
              <a:defRPr/>
            </a:pPr>
            <a:r>
              <a:rPr lang="zh-TW" altLang="en-US" sz="2800" b="1" dirty="0">
                <a:solidFill>
                  <a:srgbClr val="000000"/>
                </a:solidFill>
                <a:latin typeface="標楷體" pitchFamily="65" charset="-120"/>
                <a:ea typeface="標楷體" pitchFamily="65" charset="-120"/>
              </a:rPr>
              <a:t>壹、計畫名稱</a:t>
            </a:r>
          </a:p>
          <a:p>
            <a:pPr marL="1435100" indent="-1435100" eaLnBrk="0" hangingPunct="0">
              <a:lnSpc>
                <a:spcPct val="70000"/>
              </a:lnSpc>
              <a:spcBef>
                <a:spcPct val="50000"/>
              </a:spcBef>
              <a:defRPr/>
            </a:pPr>
            <a:r>
              <a:rPr lang="zh-TW" altLang="en-US" sz="2800" b="1" dirty="0">
                <a:solidFill>
                  <a:srgbClr val="000000"/>
                </a:solidFill>
                <a:latin typeface="標楷體" pitchFamily="65" charset="-120"/>
                <a:ea typeface="標楷體" pitchFamily="65" charset="-120"/>
              </a:rPr>
              <a:t>貳、主管機關 </a:t>
            </a:r>
          </a:p>
          <a:p>
            <a:pPr marL="1435100" indent="-1435100" eaLnBrk="0" hangingPunct="0">
              <a:lnSpc>
                <a:spcPct val="70000"/>
              </a:lnSpc>
              <a:spcBef>
                <a:spcPct val="50000"/>
              </a:spcBef>
              <a:defRPr/>
            </a:pPr>
            <a:r>
              <a:rPr lang="zh-TW" altLang="en-US" sz="2800" b="1" dirty="0">
                <a:solidFill>
                  <a:srgbClr val="000000"/>
                </a:solidFill>
                <a:latin typeface="標楷體" pitchFamily="65" charset="-120"/>
                <a:ea typeface="標楷體" pitchFamily="65" charset="-120"/>
              </a:rPr>
              <a:t>參、計畫內容涉及領域 </a:t>
            </a:r>
          </a:p>
          <a:p>
            <a:pPr marL="1435100" indent="-1435100" eaLnBrk="0" hangingPunct="0">
              <a:lnSpc>
                <a:spcPct val="70000"/>
              </a:lnSpc>
              <a:spcBef>
                <a:spcPct val="50000"/>
              </a:spcBef>
              <a:defRPr/>
            </a:pPr>
            <a:r>
              <a:rPr lang="zh-TW" altLang="en-US" sz="2800" b="1" dirty="0">
                <a:solidFill>
                  <a:srgbClr val="000000"/>
                </a:solidFill>
                <a:latin typeface="標楷體" pitchFamily="65" charset="-120"/>
                <a:ea typeface="標楷體" pitchFamily="65" charset="-120"/>
              </a:rPr>
              <a:t>肆、問題與需求評估</a:t>
            </a:r>
            <a:endParaRPr lang="en-US" altLang="zh-TW" sz="2800" b="1" dirty="0">
              <a:solidFill>
                <a:srgbClr val="000000"/>
              </a:solidFill>
              <a:latin typeface="標楷體" pitchFamily="65" charset="-120"/>
              <a:ea typeface="標楷體" pitchFamily="65" charset="-120"/>
            </a:endParaRPr>
          </a:p>
          <a:p>
            <a:pPr marL="342900" indent="-342900">
              <a:defRPr/>
            </a:pPr>
            <a:r>
              <a:rPr lang="en-US" altLang="zh-TW" sz="2400" dirty="0">
                <a:ea typeface="新細明體" pitchFamily="18" charset="-120"/>
              </a:rPr>
              <a:t>          </a:t>
            </a:r>
            <a:r>
              <a:rPr lang="en-US" altLang="zh-TW" sz="2400" dirty="0">
                <a:solidFill>
                  <a:srgbClr val="00B0F0"/>
                </a:solidFill>
                <a:ea typeface="新細明體" pitchFamily="18" charset="-120"/>
              </a:rPr>
              <a:t>4-1  </a:t>
            </a:r>
            <a:r>
              <a:rPr lang="zh-TW" altLang="en-US" sz="2400" dirty="0">
                <a:solidFill>
                  <a:srgbClr val="00B0F0"/>
                </a:solidFill>
                <a:ea typeface="新細明體" pitchFamily="18" charset="-120"/>
              </a:rPr>
              <a:t>計畫之現況問題與需求概述 </a:t>
            </a:r>
            <a:endParaRPr lang="en-US" altLang="zh-TW" sz="2400" dirty="0">
              <a:solidFill>
                <a:srgbClr val="00B0F0"/>
              </a:solidFill>
              <a:ea typeface="新細明體" pitchFamily="18" charset="-120"/>
            </a:endParaRPr>
          </a:p>
          <a:p>
            <a:pPr>
              <a:defRPr/>
            </a:pPr>
            <a:r>
              <a:rPr lang="en-US" altLang="zh-TW" sz="2400" dirty="0">
                <a:solidFill>
                  <a:srgbClr val="00B0F0"/>
                </a:solidFill>
                <a:ea typeface="新細明體" pitchFamily="18" charset="-120"/>
              </a:rPr>
              <a:t>          4-2  </a:t>
            </a:r>
            <a:r>
              <a:rPr lang="zh-TW" altLang="en-US" sz="2400" dirty="0">
                <a:solidFill>
                  <a:srgbClr val="00B0F0"/>
                </a:solidFill>
                <a:ea typeface="新細明體" pitchFamily="18" charset="-120"/>
              </a:rPr>
              <a:t>和本計畫相關之性別統計與性別分析 	</a:t>
            </a:r>
          </a:p>
          <a:p>
            <a:pPr marL="342900" indent="-342900">
              <a:defRPr/>
            </a:pPr>
            <a:r>
              <a:rPr lang="zh-TW" altLang="en-US" sz="2400" dirty="0">
                <a:solidFill>
                  <a:srgbClr val="00B0F0"/>
                </a:solidFill>
                <a:ea typeface="新細明體" pitchFamily="18" charset="-120"/>
              </a:rPr>
              <a:t>	</a:t>
            </a:r>
            <a:r>
              <a:rPr lang="en-US" altLang="zh-TW" sz="2400" dirty="0">
                <a:solidFill>
                  <a:srgbClr val="00B0F0"/>
                </a:solidFill>
                <a:ea typeface="新細明體" pitchFamily="18" charset="-120"/>
              </a:rPr>
              <a:t>     4-3  </a:t>
            </a:r>
            <a:r>
              <a:rPr lang="zh-TW" altLang="en-US" sz="2400" dirty="0">
                <a:solidFill>
                  <a:srgbClr val="00B0F0"/>
                </a:solidFill>
                <a:ea typeface="新細明體" pitchFamily="18" charset="-120"/>
              </a:rPr>
              <a:t>建議未來需要強化與本計畫相關的性別統計與性別分析及其方法 </a:t>
            </a:r>
            <a:r>
              <a:rPr lang="en-US" altLang="zh-TW" sz="2400" dirty="0">
                <a:solidFill>
                  <a:srgbClr val="00B0F0"/>
                </a:solidFill>
                <a:ea typeface="新細明體" pitchFamily="18" charset="-120"/>
              </a:rPr>
              <a:t>         </a:t>
            </a:r>
          </a:p>
          <a:p>
            <a:pPr marL="1435100" indent="-1435100" eaLnBrk="0" hangingPunct="0">
              <a:lnSpc>
                <a:spcPct val="70000"/>
              </a:lnSpc>
              <a:spcBef>
                <a:spcPct val="50000"/>
              </a:spcBef>
              <a:defRPr/>
            </a:pPr>
            <a:r>
              <a:rPr lang="zh-TW" altLang="en-US" sz="2800" b="1" dirty="0">
                <a:solidFill>
                  <a:srgbClr val="000000"/>
                </a:solidFill>
                <a:latin typeface="標楷體" pitchFamily="65" charset="-120"/>
                <a:ea typeface="標楷體" pitchFamily="65" charset="-120"/>
              </a:rPr>
              <a:t>伍、計畫目標概述</a:t>
            </a:r>
            <a:r>
              <a:rPr lang="zh-TW" altLang="en-US" sz="2800" b="1" dirty="0">
                <a:solidFill>
                  <a:srgbClr val="FF0000"/>
                </a:solidFill>
                <a:latin typeface="標楷體" pitchFamily="65" charset="-120"/>
                <a:ea typeface="標楷體" pitchFamily="65" charset="-120"/>
              </a:rPr>
              <a:t>（併同敘明性別目標）</a:t>
            </a:r>
            <a:endParaRPr lang="en-US" altLang="zh-TW" sz="2800" b="1" dirty="0">
              <a:solidFill>
                <a:srgbClr val="FF0000"/>
              </a:solidFill>
              <a:latin typeface="標楷體" pitchFamily="65" charset="-120"/>
              <a:ea typeface="標楷體" pitchFamily="65" charset="-120"/>
            </a:endParaRPr>
          </a:p>
          <a:p>
            <a:pPr>
              <a:defRPr/>
            </a:pPr>
            <a:r>
              <a:rPr lang="zh-TW" altLang="en-US" sz="2400" b="1" dirty="0">
                <a:latin typeface="標楷體" pitchFamily="65" charset="-120"/>
                <a:ea typeface="標楷體" pitchFamily="65" charset="-120"/>
              </a:rPr>
              <a:t>	</a:t>
            </a:r>
          </a:p>
        </p:txBody>
      </p:sp>
      <p:sp>
        <p:nvSpPr>
          <p:cNvPr id="214019" name="Text Box 3"/>
          <p:cNvSpPr txBox="1">
            <a:spLocks noChangeArrowheads="1"/>
          </p:cNvSpPr>
          <p:nvPr/>
        </p:nvSpPr>
        <p:spPr bwMode="auto">
          <a:xfrm>
            <a:off x="1703512" y="260648"/>
            <a:ext cx="8562900" cy="553998"/>
          </a:xfrm>
          <a:prstGeom prst="rect">
            <a:avLst/>
          </a:prstGeom>
          <a:solidFill>
            <a:srgbClr val="FFFFCC"/>
          </a:solidFill>
          <a:ln w="12700" cap="sq">
            <a:noFill/>
            <a:miter lim="800000"/>
            <a:headEnd type="none" w="sm" len="sm"/>
            <a:tailEnd type="none" w="sm" len="sm"/>
          </a:ln>
          <a:effectLst>
            <a:outerShdw dist="107763" dir="2700000" algn="ctr" rotWithShape="0">
              <a:schemeClr val="bg2"/>
            </a:outerShdw>
          </a:effectLst>
        </p:spPr>
        <p:txBody>
          <a:bodyPr wrap="square" lIns="0" tIns="0" rIns="0" bIns="0">
            <a:spAutoFit/>
          </a:bodyPr>
          <a:lstStyle/>
          <a:p>
            <a:pPr eaLnBrk="0" hangingPunct="0">
              <a:spcBef>
                <a:spcPct val="50000"/>
              </a:spcBef>
              <a:defRPr/>
            </a:pPr>
            <a:r>
              <a:rPr lang="zh-TW" altLang="en-US" sz="3600" b="1" dirty="0">
                <a:solidFill>
                  <a:srgbClr val="000000"/>
                </a:solidFill>
                <a:latin typeface="標楷體" pitchFamily="65" charset="-120"/>
                <a:ea typeface="標楷體" pitchFamily="65" charset="-120"/>
              </a:rPr>
              <a:t>性別影響評估檢視表</a:t>
            </a:r>
            <a:r>
              <a:rPr lang="en-US" altLang="zh-TW" sz="3600" b="1" dirty="0">
                <a:solidFill>
                  <a:srgbClr val="000000"/>
                </a:solidFill>
                <a:latin typeface="標楷體" pitchFamily="65" charset="-120"/>
                <a:ea typeface="標楷體" pitchFamily="65" charset="-120"/>
              </a:rPr>
              <a:t>(</a:t>
            </a:r>
            <a:r>
              <a:rPr lang="zh-TW" altLang="en-US" sz="3600" b="1" dirty="0">
                <a:solidFill>
                  <a:srgbClr val="000000"/>
                </a:solidFill>
                <a:latin typeface="標楷體" pitchFamily="65" charset="-120"/>
                <a:ea typeface="標楷體" pitchFamily="65" charset="-120"/>
              </a:rPr>
              <a:t>計畫案</a:t>
            </a:r>
            <a:r>
              <a:rPr lang="en-US" altLang="zh-TW" sz="3600" b="1" dirty="0">
                <a:solidFill>
                  <a:srgbClr val="000000"/>
                </a:solidFill>
                <a:latin typeface="標楷體" pitchFamily="65" charset="-120"/>
                <a:ea typeface="標楷體" pitchFamily="65" charset="-120"/>
              </a:rPr>
              <a:t>)</a:t>
            </a:r>
            <a:r>
              <a:rPr lang="zh-TW" altLang="en-US" sz="2400" b="1" dirty="0">
                <a:solidFill>
                  <a:srgbClr val="000000"/>
                </a:solidFill>
                <a:latin typeface="標楷體" pitchFamily="65" charset="-120"/>
                <a:ea typeface="標楷體" pitchFamily="65" charset="-120"/>
              </a:rPr>
              <a:t>　</a:t>
            </a:r>
            <a:endParaRPr lang="en-US" altLang="zh-TW" sz="2400" b="1" dirty="0">
              <a:solidFill>
                <a:srgbClr val="000000"/>
              </a:solidFill>
              <a:latin typeface="標楷體" pitchFamily="65" charset="-120"/>
              <a:ea typeface="標楷體" pitchFamily="65" charset="-120"/>
            </a:endParaRPr>
          </a:p>
        </p:txBody>
      </p:sp>
      <p:sp>
        <p:nvSpPr>
          <p:cNvPr id="26628" name="矩形 4"/>
          <p:cNvSpPr>
            <a:spLocks noChangeArrowheads="1"/>
          </p:cNvSpPr>
          <p:nvPr/>
        </p:nvSpPr>
        <p:spPr bwMode="auto">
          <a:xfrm>
            <a:off x="7680177" y="2564904"/>
            <a:ext cx="2808287" cy="954088"/>
          </a:xfrm>
          <a:prstGeom prst="rect">
            <a:avLst/>
          </a:prstGeom>
          <a:noFill/>
          <a:ln w="9525">
            <a:noFill/>
            <a:miter lim="800000"/>
            <a:headEnd/>
            <a:tailEnd/>
          </a:ln>
        </p:spPr>
        <p:txBody>
          <a:bodyPr>
            <a:spAutoFit/>
          </a:bodyPr>
          <a:lstStyle/>
          <a:p>
            <a:pPr algn="ctr" eaLnBrk="0" hangingPunct="0">
              <a:spcBef>
                <a:spcPct val="50000"/>
              </a:spcBef>
            </a:pPr>
            <a:r>
              <a:rPr lang="en-US" altLang="zh-TW" sz="2800" b="1" dirty="0">
                <a:solidFill>
                  <a:srgbClr val="FF0000"/>
                </a:solidFill>
                <a:latin typeface="標楷體" pitchFamily="65" charset="-120"/>
                <a:ea typeface="標楷體" pitchFamily="65" charset="-120"/>
              </a:rPr>
              <a:t>2013</a:t>
            </a:r>
            <a:r>
              <a:rPr lang="zh-TW" altLang="en-US" sz="2800" b="1" dirty="0">
                <a:solidFill>
                  <a:srgbClr val="FF0000"/>
                </a:solidFill>
                <a:latin typeface="標楷體" pitchFamily="65" charset="-120"/>
                <a:ea typeface="標楷體" pitchFamily="65" charset="-120"/>
              </a:rPr>
              <a:t>年</a:t>
            </a:r>
            <a:r>
              <a:rPr lang="en-US" altLang="zh-TW" sz="2800" b="1" dirty="0">
                <a:solidFill>
                  <a:srgbClr val="FF0000"/>
                </a:solidFill>
                <a:latin typeface="標楷體" pitchFamily="65" charset="-120"/>
                <a:ea typeface="標楷體" pitchFamily="65" charset="-120"/>
              </a:rPr>
              <a:t>6</a:t>
            </a:r>
            <a:r>
              <a:rPr lang="zh-TW" altLang="en-US" sz="2800" b="1" dirty="0">
                <a:solidFill>
                  <a:srgbClr val="FF0000"/>
                </a:solidFill>
                <a:latin typeface="標楷體" pitchFamily="65" charset="-120"/>
                <a:ea typeface="標楷體" pitchFamily="65" charset="-120"/>
              </a:rPr>
              <a:t>月起適用之新版</a:t>
            </a:r>
            <a:endParaRPr lang="en-US" altLang="zh-TW" sz="2800" b="1" dirty="0">
              <a:solidFill>
                <a:srgbClr val="FF0000"/>
              </a:solidFill>
              <a:latin typeface="Times New Roman" pitchFamily="18" charset="0"/>
              <a:ea typeface="標楷體" pitchFamily="65" charset="-120"/>
            </a:endParaRPr>
          </a:p>
        </p:txBody>
      </p:sp>
      <p:sp>
        <p:nvSpPr>
          <p:cNvPr id="26629" name="矩形 5"/>
          <p:cNvSpPr>
            <a:spLocks noChangeArrowheads="1"/>
          </p:cNvSpPr>
          <p:nvPr/>
        </p:nvSpPr>
        <p:spPr bwMode="auto">
          <a:xfrm>
            <a:off x="1774825" y="1052514"/>
            <a:ext cx="4572000" cy="585787"/>
          </a:xfrm>
          <a:prstGeom prst="rect">
            <a:avLst/>
          </a:prstGeom>
          <a:noFill/>
          <a:ln w="9525">
            <a:noFill/>
            <a:miter lim="800000"/>
            <a:headEnd/>
            <a:tailEnd/>
          </a:ln>
        </p:spPr>
        <p:txBody>
          <a:bodyPr>
            <a:spAutoFit/>
          </a:bodyPr>
          <a:lstStyle/>
          <a:p>
            <a:r>
              <a:rPr lang="en-US" altLang="zh-TW" sz="3200" b="1"/>
              <a:t>【</a:t>
            </a:r>
            <a:r>
              <a:rPr lang="zh-TW" altLang="en-US" sz="3200" b="1"/>
              <a:t>第一部分－評估主文</a:t>
            </a:r>
            <a:r>
              <a:rPr lang="en-US" altLang="zh-TW" sz="3200" b="1"/>
              <a:t>】</a:t>
            </a:r>
            <a:endParaRPr lang="zh-TW" altLang="en-US" sz="3200" b="1"/>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695152265"/>
      </p:ext>
    </p:extLst>
  </p:cSld>
  <p:clrMapOvr>
    <a:masterClrMapping/>
  </p:clrMapOvr>
  <p:transition>
    <p:pull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774825" y="1124744"/>
            <a:ext cx="8642350" cy="5733256"/>
          </a:xfrm>
        </p:spPr>
        <p:txBody>
          <a:bodyPr/>
          <a:lstStyle/>
          <a:p>
            <a:pPr eaLnBrk="1" hangingPunct="1">
              <a:buFont typeface="Wingdings 3" pitchFamily="18" charset="2"/>
              <a:buNone/>
              <a:defRPr/>
            </a:pPr>
            <a:r>
              <a:rPr lang="zh-TW" altLang="en-US" sz="2800" b="1" dirty="0">
                <a:solidFill>
                  <a:srgbClr val="000000"/>
                </a:solidFill>
                <a:latin typeface="標楷體" pitchFamily="65" charset="-120"/>
                <a:ea typeface="標楷體" pitchFamily="65" charset="-120"/>
              </a:rPr>
              <a:t>陸</a:t>
            </a:r>
            <a:r>
              <a:rPr lang="zh-TW" altLang="en-US" sz="2800" b="1" dirty="0">
                <a:latin typeface="標楷體" pitchFamily="65" charset="-120"/>
                <a:ea typeface="標楷體" pitchFamily="65" charset="-120"/>
              </a:rPr>
              <a:t>、性別參與情形或改善方法</a:t>
            </a:r>
            <a:endParaRPr lang="en-US" altLang="zh-TW" sz="2800" b="1" dirty="0">
              <a:latin typeface="標楷體" pitchFamily="65" charset="-120"/>
              <a:ea typeface="標楷體" pitchFamily="65" charset="-120"/>
            </a:endParaRPr>
          </a:p>
          <a:p>
            <a:pPr eaLnBrk="1" hangingPunct="1">
              <a:buFont typeface="Wingdings 3" pitchFamily="18" charset="2"/>
              <a:buNone/>
              <a:defRPr/>
            </a:pPr>
            <a:r>
              <a:rPr lang="zh-TW" altLang="en-US" sz="2400" dirty="0">
                <a:latin typeface="標楷體" pitchFamily="65" charset="-120"/>
                <a:ea typeface="標楷體" pitchFamily="65" charset="-120"/>
              </a:rPr>
              <a:t>（計畫於研擬、決策、發展、執行之過程中，不同性別者之參與機制，如計畫相關組織或機制，性別比例是否達</a:t>
            </a:r>
            <a:r>
              <a:rPr lang="en-US" altLang="zh-TW" sz="2400" dirty="0">
                <a:latin typeface="標楷體" pitchFamily="65" charset="-120"/>
                <a:ea typeface="標楷體" pitchFamily="65" charset="-120"/>
              </a:rPr>
              <a:t>1/3</a:t>
            </a:r>
            <a:r>
              <a:rPr lang="zh-TW" altLang="en-US" sz="2400" dirty="0">
                <a:latin typeface="標楷體" pitchFamily="65" charset="-120"/>
                <a:ea typeface="標楷體" pitchFamily="65" charset="-120"/>
              </a:rPr>
              <a:t>）</a:t>
            </a:r>
            <a:endParaRPr lang="zh-TW" altLang="en-US" sz="2400" dirty="0">
              <a:solidFill>
                <a:srgbClr val="FF0000"/>
              </a:solidFill>
              <a:latin typeface="標楷體" pitchFamily="65" charset="-120"/>
              <a:ea typeface="標楷體" pitchFamily="65" charset="-120"/>
            </a:endParaRPr>
          </a:p>
          <a:p>
            <a:pPr marL="1435100" indent="-1435100">
              <a:lnSpc>
                <a:spcPct val="70000"/>
              </a:lnSpc>
              <a:spcBef>
                <a:spcPct val="50000"/>
              </a:spcBef>
              <a:buNone/>
              <a:defRPr/>
            </a:pPr>
            <a:r>
              <a:rPr lang="zh-TW" altLang="en-US" sz="2800" b="1" dirty="0">
                <a:latin typeface="標楷體" pitchFamily="65" charset="-120"/>
                <a:ea typeface="標楷體" pitchFamily="65" charset="-120"/>
              </a:rPr>
              <a:t>柒、</a:t>
            </a:r>
            <a:r>
              <a:rPr lang="zh-TW" altLang="en-US" sz="2800" b="1" dirty="0">
                <a:solidFill>
                  <a:srgbClr val="000000"/>
                </a:solidFill>
                <a:latin typeface="標楷體" pitchFamily="65" charset="-120"/>
                <a:ea typeface="標楷體" pitchFamily="65" charset="-120"/>
              </a:rPr>
              <a:t>受益對象</a:t>
            </a:r>
            <a:r>
              <a:rPr lang="zh-TW" altLang="en-US" sz="2800" b="1" dirty="0">
                <a:solidFill>
                  <a:srgbClr val="FF0000"/>
                </a:solidFill>
                <a:latin typeface="標楷體" pitchFamily="65" charset="-120"/>
                <a:ea typeface="標楷體" pitchFamily="65" charset="-120"/>
              </a:rPr>
              <a:t>(任一項勾選「是」者，應繼續填列捌)</a:t>
            </a:r>
            <a:endParaRPr lang="en-US" altLang="zh-TW" sz="2800" b="1" dirty="0">
              <a:solidFill>
                <a:srgbClr val="FF0000"/>
              </a:solidFill>
              <a:latin typeface="標楷體" pitchFamily="65" charset="-120"/>
              <a:ea typeface="標楷體" pitchFamily="65" charset="-120"/>
            </a:endParaRPr>
          </a:p>
          <a:p>
            <a:pPr eaLnBrk="1" hangingPunct="1">
              <a:defRPr/>
            </a:pPr>
            <a:r>
              <a:rPr lang="en-US" altLang="zh-TW" sz="2800" dirty="0"/>
              <a:t>7-1 </a:t>
            </a:r>
            <a:r>
              <a:rPr lang="zh-TW" altLang="en-US" sz="2800" dirty="0"/>
              <a:t>以特定性別、性傾向或性別認同者為受益對象 	</a:t>
            </a:r>
          </a:p>
          <a:p>
            <a:pPr eaLnBrk="1" hangingPunct="1">
              <a:defRPr/>
            </a:pPr>
            <a:r>
              <a:rPr lang="en-US" altLang="zh-TW" sz="2800" dirty="0"/>
              <a:t>7-2 </a:t>
            </a:r>
            <a:r>
              <a:rPr lang="zh-TW" altLang="en-US" sz="2800" dirty="0"/>
              <a:t>受益對象無區別，但計畫內容涉及一般社會認知既存的性別偏見，或統計資料顯示性別比例差距過大者</a:t>
            </a:r>
            <a:endParaRPr lang="en-US" altLang="zh-TW" sz="2800" dirty="0"/>
          </a:p>
          <a:p>
            <a:pPr eaLnBrk="1" hangingPunct="1">
              <a:defRPr/>
            </a:pPr>
            <a:r>
              <a:rPr lang="en-US" altLang="zh-TW" sz="2800" dirty="0"/>
              <a:t>7-3 </a:t>
            </a:r>
            <a:r>
              <a:rPr lang="zh-TW" altLang="en-US" sz="2800" dirty="0"/>
              <a:t>公共建設之空間規劃與工程設計涉及對不同性別、性傾向或性別認同者權益相關者 	</a:t>
            </a:r>
          </a:p>
          <a:p>
            <a:pPr marL="1435100" indent="-1435100">
              <a:lnSpc>
                <a:spcPct val="70000"/>
              </a:lnSpc>
              <a:spcBef>
                <a:spcPct val="50000"/>
              </a:spcBef>
              <a:buNone/>
              <a:defRPr/>
            </a:pPr>
            <a:endParaRPr lang="zh-TW" altLang="en-US" sz="2800" b="1" dirty="0">
              <a:solidFill>
                <a:srgbClr val="000000"/>
              </a:solidFill>
              <a:latin typeface="標楷體" pitchFamily="65" charset="-120"/>
              <a:ea typeface="標楷體" pitchFamily="65" charset="-120"/>
            </a:endParaRPr>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2934862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內容版面配置區 1"/>
          <p:cNvSpPr>
            <a:spLocks noGrp="1"/>
          </p:cNvSpPr>
          <p:nvPr>
            <p:ph idx="1"/>
          </p:nvPr>
        </p:nvSpPr>
        <p:spPr>
          <a:xfrm>
            <a:off x="1981200" y="188914"/>
            <a:ext cx="8229600" cy="6669087"/>
          </a:xfrm>
        </p:spPr>
        <p:txBody>
          <a:bodyPr>
            <a:normAutofit lnSpcReduction="10000"/>
          </a:bodyPr>
          <a:lstStyle/>
          <a:p>
            <a:pPr marL="1435100" indent="-1435100">
              <a:lnSpc>
                <a:spcPct val="70000"/>
              </a:lnSpc>
              <a:spcBef>
                <a:spcPct val="50000"/>
              </a:spcBef>
              <a:buNone/>
            </a:pPr>
            <a:r>
              <a:rPr lang="zh-TW" altLang="en-US" sz="3600" b="1" dirty="0">
                <a:solidFill>
                  <a:srgbClr val="000000"/>
                </a:solidFill>
                <a:latin typeface="標楷體" pitchFamily="65" charset="-120"/>
                <a:ea typeface="標楷體" pitchFamily="65" charset="-120"/>
              </a:rPr>
              <a:t>捌、評估內容</a:t>
            </a:r>
            <a:endParaRPr lang="zh-TW" altLang="en-US" sz="3600" b="1" dirty="0">
              <a:solidFill>
                <a:srgbClr val="FF0000"/>
              </a:solidFill>
              <a:latin typeface="標楷體" pitchFamily="65" charset="-120"/>
              <a:ea typeface="標楷體" pitchFamily="65" charset="-120"/>
            </a:endParaRPr>
          </a:p>
          <a:p>
            <a:pPr marL="1435100" indent="-1435100">
              <a:lnSpc>
                <a:spcPct val="70000"/>
              </a:lnSpc>
              <a:spcBef>
                <a:spcPct val="50000"/>
              </a:spcBef>
              <a:buNone/>
            </a:pPr>
            <a:r>
              <a:rPr lang="zh-TW" altLang="en-US" sz="3600" b="1" dirty="0">
                <a:solidFill>
                  <a:srgbClr val="000000"/>
                </a:solidFill>
                <a:latin typeface="標楷體" pitchFamily="65" charset="-120"/>
                <a:ea typeface="標楷體" pitchFamily="65" charset="-120"/>
              </a:rPr>
              <a:t>   </a:t>
            </a:r>
            <a:r>
              <a:rPr lang="zh-TW" altLang="en-US" sz="3600" dirty="0">
                <a:solidFill>
                  <a:srgbClr val="00B0F0"/>
                </a:solidFill>
                <a:latin typeface="標楷體" pitchFamily="65" charset="-120"/>
                <a:ea typeface="標楷體" pitchFamily="65" charset="-120"/>
              </a:rPr>
              <a:t>一、資源與過程</a:t>
            </a:r>
            <a:endParaRPr lang="en-US" altLang="zh-TW" sz="3600" dirty="0">
              <a:solidFill>
                <a:srgbClr val="00B0F0"/>
              </a:solidFill>
              <a:latin typeface="標楷體" pitchFamily="65" charset="-120"/>
              <a:ea typeface="標楷體" pitchFamily="65" charset="-120"/>
            </a:endParaRPr>
          </a:p>
          <a:p>
            <a:pPr marL="1435100" indent="-1435100">
              <a:lnSpc>
                <a:spcPct val="70000"/>
              </a:lnSpc>
              <a:spcBef>
                <a:spcPct val="50000"/>
              </a:spcBef>
              <a:buNone/>
            </a:pPr>
            <a:endParaRPr lang="en-US" altLang="zh-TW" sz="3600" dirty="0">
              <a:solidFill>
                <a:srgbClr val="00B0F0"/>
              </a:solidFill>
              <a:latin typeface="標楷體" pitchFamily="65" charset="-120"/>
              <a:ea typeface="標楷體" pitchFamily="65" charset="-120"/>
            </a:endParaRPr>
          </a:p>
          <a:p>
            <a:pPr lvl="1" eaLnBrk="1" hangingPunct="1">
              <a:buFont typeface="Wingdings" pitchFamily="2" charset="2"/>
              <a:buChar char="Ø"/>
            </a:pPr>
            <a:r>
              <a:rPr lang="zh-TW" altLang="en-US" sz="2600" dirty="0"/>
              <a:t> </a:t>
            </a:r>
            <a:r>
              <a:rPr lang="en-US" altLang="zh-TW" sz="2400" dirty="0"/>
              <a:t>8-1</a:t>
            </a:r>
            <a:r>
              <a:rPr lang="zh-TW" altLang="en-US" sz="2400" dirty="0"/>
              <a:t> </a:t>
            </a:r>
            <a:r>
              <a:rPr lang="zh-TW" altLang="en-US" sz="2400" dirty="0">
                <a:solidFill>
                  <a:srgbClr val="FF0000"/>
                </a:solidFill>
              </a:rPr>
              <a:t>經費配置</a:t>
            </a:r>
            <a:r>
              <a:rPr lang="zh-TW" altLang="en-US" sz="2400" dirty="0"/>
              <a:t>：計畫如何編列或調整預算配置，以回應性別需求與達成性別目標</a:t>
            </a:r>
          </a:p>
          <a:p>
            <a:pPr lvl="1" eaLnBrk="1" hangingPunct="1">
              <a:buFont typeface="Wingdings" pitchFamily="2" charset="2"/>
              <a:buChar char="Ø"/>
            </a:pPr>
            <a:endParaRPr lang="en-US" altLang="zh-TW" sz="2400" dirty="0"/>
          </a:p>
          <a:p>
            <a:pPr lvl="1" eaLnBrk="1" hangingPunct="1">
              <a:buFont typeface="Wingdings" pitchFamily="2" charset="2"/>
              <a:buChar char="Ø"/>
            </a:pPr>
            <a:r>
              <a:rPr lang="en-US" altLang="zh-TW" sz="2400" dirty="0"/>
              <a:t>8-2</a:t>
            </a:r>
            <a:r>
              <a:rPr lang="zh-TW" altLang="en-US" sz="2400" dirty="0"/>
              <a:t> </a:t>
            </a:r>
            <a:r>
              <a:rPr lang="zh-TW" altLang="en-US" sz="2400" dirty="0">
                <a:solidFill>
                  <a:srgbClr val="FF0000"/>
                </a:solidFill>
              </a:rPr>
              <a:t>執行策略</a:t>
            </a:r>
            <a:r>
              <a:rPr lang="zh-TW" altLang="en-US" sz="2400" dirty="0"/>
              <a:t>：計畫如何縮小不同性別、性傾向或性別認同者差異之迫切性與需求性 	</a:t>
            </a:r>
          </a:p>
          <a:p>
            <a:pPr lvl="1" eaLnBrk="1" hangingPunct="1">
              <a:buFont typeface="Wingdings" pitchFamily="2" charset="2"/>
              <a:buChar char="Ø"/>
            </a:pPr>
            <a:endParaRPr lang="en-US" altLang="zh-TW" sz="2400" dirty="0"/>
          </a:p>
          <a:p>
            <a:pPr lvl="1" eaLnBrk="1" hangingPunct="1">
              <a:buFont typeface="Wingdings" pitchFamily="2" charset="2"/>
              <a:buChar char="Ø"/>
            </a:pPr>
            <a:r>
              <a:rPr lang="en-US" altLang="zh-TW" sz="2400" dirty="0"/>
              <a:t>8-3</a:t>
            </a:r>
            <a:r>
              <a:rPr lang="zh-TW" altLang="en-US" sz="2400" dirty="0"/>
              <a:t> </a:t>
            </a:r>
            <a:r>
              <a:rPr lang="zh-TW" altLang="en-US" sz="2400" dirty="0">
                <a:solidFill>
                  <a:srgbClr val="FF0000"/>
                </a:solidFill>
              </a:rPr>
              <a:t>宣導傳播</a:t>
            </a:r>
            <a:r>
              <a:rPr lang="zh-TW" altLang="en-US" sz="2400" dirty="0"/>
              <a:t>：計畫宣導方式如何顧及弱勢性別資訊獲取能力或使用習慣之差異。  	</a:t>
            </a:r>
          </a:p>
          <a:p>
            <a:pPr lvl="1" eaLnBrk="1" hangingPunct="1">
              <a:buFont typeface="Wingdings" pitchFamily="2" charset="2"/>
              <a:buChar char="Ø"/>
            </a:pPr>
            <a:endParaRPr lang="en-US" altLang="zh-TW" sz="2400" dirty="0"/>
          </a:p>
          <a:p>
            <a:pPr lvl="1" eaLnBrk="1" hangingPunct="1">
              <a:buFont typeface="Wingdings" pitchFamily="2" charset="2"/>
              <a:buChar char="Ø"/>
            </a:pPr>
            <a:r>
              <a:rPr lang="en-US" altLang="zh-TW" sz="2400" dirty="0"/>
              <a:t>8-4</a:t>
            </a:r>
            <a:r>
              <a:rPr lang="zh-TW" altLang="en-US" sz="2400" dirty="0"/>
              <a:t> </a:t>
            </a:r>
            <a:r>
              <a:rPr lang="zh-TW" altLang="en-US" sz="2400" dirty="0">
                <a:solidFill>
                  <a:srgbClr val="FF0000"/>
                </a:solidFill>
              </a:rPr>
              <a:t>性別友善措施</a:t>
            </a:r>
            <a:r>
              <a:rPr lang="zh-TW" altLang="en-US" sz="2400" dirty="0"/>
              <a:t>：搭配其他對不同性別、性傾向或性別認同者之友善措施或方案。 	</a:t>
            </a:r>
          </a:p>
          <a:p>
            <a:pPr marL="1435100" indent="-1435100">
              <a:lnSpc>
                <a:spcPct val="70000"/>
              </a:lnSpc>
              <a:spcBef>
                <a:spcPct val="50000"/>
              </a:spcBef>
              <a:buNone/>
            </a:pPr>
            <a:r>
              <a:rPr lang="zh-TW" altLang="en-US" sz="2400" b="1" dirty="0">
                <a:solidFill>
                  <a:srgbClr val="000000"/>
                </a:solidFill>
                <a:latin typeface="標楷體" pitchFamily="65" charset="-120"/>
                <a:ea typeface="標楷體" pitchFamily="65" charset="-120"/>
              </a:rPr>
              <a:t>   </a:t>
            </a:r>
            <a:endParaRPr lang="zh-TW" altLang="en-US" sz="2400" dirty="0"/>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1673986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內容版面配置區 1"/>
          <p:cNvSpPr>
            <a:spLocks noGrp="1"/>
          </p:cNvSpPr>
          <p:nvPr>
            <p:ph idx="1"/>
          </p:nvPr>
        </p:nvSpPr>
        <p:spPr>
          <a:xfrm>
            <a:off x="1774825" y="260350"/>
            <a:ext cx="8642350" cy="6337300"/>
          </a:xfrm>
        </p:spPr>
        <p:txBody>
          <a:bodyPr>
            <a:normAutofit fontScale="92500" lnSpcReduction="10000"/>
          </a:bodyPr>
          <a:lstStyle/>
          <a:p>
            <a:pPr eaLnBrk="1" hangingPunct="1">
              <a:buFont typeface="Wingdings 3" pitchFamily="18" charset="2"/>
              <a:buNone/>
            </a:pPr>
            <a:r>
              <a:rPr lang="zh-TW" altLang="en-US" sz="2800" dirty="0">
                <a:solidFill>
                  <a:srgbClr val="00B0F0"/>
                </a:solidFill>
              </a:rPr>
              <a:t>（二）效益評估 	</a:t>
            </a:r>
            <a:endParaRPr lang="en-US" altLang="zh-TW" sz="2800" dirty="0">
              <a:solidFill>
                <a:srgbClr val="00B0F0"/>
              </a:solidFill>
            </a:endParaRPr>
          </a:p>
          <a:p>
            <a:pPr eaLnBrk="1" hangingPunct="1">
              <a:buFont typeface="Wingdings 3" pitchFamily="18" charset="2"/>
              <a:buNone/>
            </a:pPr>
            <a:endParaRPr lang="zh-TW" altLang="en-US" sz="2800" dirty="0">
              <a:solidFill>
                <a:srgbClr val="00B0F0"/>
              </a:solidFill>
            </a:endParaRPr>
          </a:p>
          <a:p>
            <a:pPr eaLnBrk="1" hangingPunct="1"/>
            <a:r>
              <a:rPr lang="en-US" altLang="zh-TW" sz="2400" dirty="0"/>
              <a:t>8-5 </a:t>
            </a:r>
            <a:r>
              <a:rPr lang="zh-TW" altLang="en-US" sz="2400" dirty="0">
                <a:solidFill>
                  <a:srgbClr val="FF0000"/>
                </a:solidFill>
              </a:rPr>
              <a:t>落實法規政策</a:t>
            </a:r>
            <a:r>
              <a:rPr lang="zh-TW" altLang="en-US" sz="2400" dirty="0"/>
              <a:t>：計畫符合相關法規政策之情形。</a:t>
            </a:r>
          </a:p>
          <a:p>
            <a:pPr eaLnBrk="1" hangingPunct="1"/>
            <a:endParaRPr lang="en-US" altLang="zh-TW" sz="2400" dirty="0"/>
          </a:p>
          <a:p>
            <a:pPr eaLnBrk="1" hangingPunct="1"/>
            <a:r>
              <a:rPr lang="en-US" altLang="zh-TW" sz="2400" dirty="0"/>
              <a:t>8-6 </a:t>
            </a:r>
            <a:r>
              <a:rPr lang="zh-TW" altLang="en-US" sz="2400" dirty="0">
                <a:solidFill>
                  <a:srgbClr val="FF0000"/>
                </a:solidFill>
              </a:rPr>
              <a:t>預防或消除性別隔離</a:t>
            </a:r>
            <a:r>
              <a:rPr lang="zh-TW" altLang="en-US" sz="2400" dirty="0"/>
              <a:t>：計畫如何預防或消除性別隔離。</a:t>
            </a:r>
          </a:p>
          <a:p>
            <a:pPr eaLnBrk="1" hangingPunct="1">
              <a:buFont typeface="Wingdings 3" pitchFamily="18" charset="2"/>
              <a:buNone/>
            </a:pPr>
            <a:endParaRPr lang="en-US" altLang="zh-TW" sz="2400" dirty="0"/>
          </a:p>
          <a:p>
            <a:pPr eaLnBrk="1" hangingPunct="1"/>
            <a:r>
              <a:rPr lang="en-US" altLang="zh-TW" sz="2400" dirty="0"/>
              <a:t>8-7 </a:t>
            </a:r>
            <a:r>
              <a:rPr lang="zh-TW" altLang="en-US" sz="2400" dirty="0">
                <a:solidFill>
                  <a:srgbClr val="FF0000"/>
                </a:solidFill>
              </a:rPr>
              <a:t>平等取得社會資源</a:t>
            </a:r>
            <a:r>
              <a:rPr lang="zh-TW" altLang="en-US" sz="2400" dirty="0"/>
              <a:t>：計畫如何提升平等獲取社會資源機會。  	</a:t>
            </a:r>
          </a:p>
          <a:p>
            <a:pPr eaLnBrk="1" hangingPunct="1"/>
            <a:endParaRPr lang="en-US" altLang="zh-TW" sz="2400" dirty="0"/>
          </a:p>
          <a:p>
            <a:pPr eaLnBrk="1" hangingPunct="1"/>
            <a:r>
              <a:rPr lang="en-US" altLang="zh-TW" sz="2400" dirty="0"/>
              <a:t>8-8 </a:t>
            </a:r>
            <a:r>
              <a:rPr lang="zh-TW" altLang="en-US" sz="2400" dirty="0">
                <a:solidFill>
                  <a:srgbClr val="FF0000"/>
                </a:solidFill>
              </a:rPr>
              <a:t>空間與工程效益</a:t>
            </a:r>
            <a:r>
              <a:rPr lang="zh-TW" altLang="en-US" sz="2400" dirty="0"/>
              <a:t>：軟硬體的公共空間之空間規劃與工程設計，在空間使用性、安全性、友善性上之具體效益。 	</a:t>
            </a:r>
            <a:r>
              <a:rPr lang="en-US" altLang="zh-TW" sz="2400" dirty="0"/>
              <a:t>(1.</a:t>
            </a:r>
            <a:r>
              <a:rPr lang="zh-TW" altLang="en-US" sz="2400" dirty="0"/>
              <a:t>使用性 </a:t>
            </a:r>
            <a:r>
              <a:rPr lang="en-US" altLang="zh-TW" sz="2400" dirty="0"/>
              <a:t>2.</a:t>
            </a:r>
            <a:r>
              <a:rPr lang="zh-TW" altLang="en-US" sz="2400" dirty="0"/>
              <a:t>安全性 </a:t>
            </a:r>
            <a:r>
              <a:rPr lang="en-US" altLang="zh-TW" sz="2400" dirty="0"/>
              <a:t>3.</a:t>
            </a:r>
            <a:r>
              <a:rPr lang="zh-TW" altLang="en-US" sz="2400" dirty="0"/>
              <a:t>友善性</a:t>
            </a:r>
            <a:r>
              <a:rPr lang="en-US" altLang="zh-TW" sz="2400" dirty="0"/>
              <a:t>)</a:t>
            </a:r>
            <a:r>
              <a:rPr lang="zh-TW" altLang="en-US" sz="2400" dirty="0"/>
              <a:t> 	</a:t>
            </a:r>
          </a:p>
          <a:p>
            <a:pPr eaLnBrk="1" hangingPunct="1"/>
            <a:endParaRPr lang="en-US" altLang="zh-TW" sz="2400" dirty="0"/>
          </a:p>
          <a:p>
            <a:pPr eaLnBrk="1" hangingPunct="1"/>
            <a:r>
              <a:rPr lang="en-US" altLang="zh-TW" sz="2400" dirty="0"/>
              <a:t>8-9 </a:t>
            </a:r>
            <a:r>
              <a:rPr lang="zh-TW" altLang="en-US" sz="2400" dirty="0">
                <a:solidFill>
                  <a:srgbClr val="FF0000"/>
                </a:solidFill>
              </a:rPr>
              <a:t>設立考核指標與機制</a:t>
            </a:r>
            <a:r>
              <a:rPr lang="zh-TW" altLang="en-US" sz="2400" dirty="0"/>
              <a:t>：計畫如何設立性別敏感指標，並且透過制度化的機制，以便監督計畫的影響程度。 </a:t>
            </a:r>
            <a:r>
              <a:rPr lang="zh-TW" altLang="en-US" sz="2800" dirty="0"/>
              <a:t>	</a:t>
            </a:r>
          </a:p>
          <a:p>
            <a:pPr eaLnBrk="1" hangingPunct="1"/>
            <a:endParaRPr lang="zh-TW" altLang="en-US" dirty="0"/>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518777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981200" y="404814"/>
            <a:ext cx="9320784" cy="6192837"/>
          </a:xfrm>
        </p:spPr>
        <p:txBody>
          <a:bodyPr>
            <a:normAutofit/>
          </a:bodyPr>
          <a:lstStyle/>
          <a:p>
            <a:pPr marL="1435100" indent="-1435100">
              <a:lnSpc>
                <a:spcPct val="70000"/>
              </a:lnSpc>
              <a:spcBef>
                <a:spcPct val="50000"/>
              </a:spcBef>
              <a:buNone/>
              <a:defRPr/>
            </a:pPr>
            <a:r>
              <a:rPr lang="en-US" altLang="zh-TW" sz="3600" dirty="0"/>
              <a:t>【</a:t>
            </a:r>
            <a:r>
              <a:rPr lang="zh-TW" altLang="en-US" sz="3600" dirty="0"/>
              <a:t>第二部分－程序參與</a:t>
            </a:r>
            <a:r>
              <a:rPr lang="en-US" altLang="zh-TW" sz="3600" dirty="0"/>
              <a:t>】</a:t>
            </a:r>
            <a:endParaRPr lang="en-US" altLang="zh-TW" sz="3600" b="1" dirty="0">
              <a:solidFill>
                <a:srgbClr val="000000"/>
              </a:solidFill>
              <a:latin typeface="標楷體" pitchFamily="65" charset="-120"/>
              <a:ea typeface="標楷體" pitchFamily="65" charset="-120"/>
            </a:endParaRPr>
          </a:p>
          <a:p>
            <a:pPr marL="1435100" indent="-1435100">
              <a:lnSpc>
                <a:spcPct val="70000"/>
              </a:lnSpc>
              <a:spcBef>
                <a:spcPct val="50000"/>
              </a:spcBef>
              <a:buNone/>
              <a:defRPr/>
            </a:pPr>
            <a:r>
              <a:rPr lang="zh-TW" altLang="en-US" sz="3600" b="1" dirty="0">
                <a:solidFill>
                  <a:srgbClr val="000000"/>
                </a:solidFill>
                <a:latin typeface="標楷體" pitchFamily="65" charset="-120"/>
                <a:ea typeface="標楷體" pitchFamily="65" charset="-120"/>
              </a:rPr>
              <a:t>玖、</a:t>
            </a:r>
            <a:r>
              <a:rPr lang="zh-TW" altLang="en-US" sz="3600" b="1" dirty="0">
                <a:latin typeface="標楷體" pitchFamily="65" charset="-120"/>
                <a:ea typeface="標楷體" pitchFamily="65" charset="-120"/>
              </a:rPr>
              <a:t>程序參與</a:t>
            </a:r>
            <a:r>
              <a:rPr lang="zh-TW" altLang="en-US" sz="3600" b="1" dirty="0">
                <a:solidFill>
                  <a:srgbClr val="FF0000"/>
                </a:solidFill>
                <a:latin typeface="標楷體" pitchFamily="65" charset="-120"/>
                <a:ea typeface="標楷體" pitchFamily="65" charset="-120"/>
              </a:rPr>
              <a:t>(參與者 參與方式 主要意見)</a:t>
            </a:r>
            <a:endParaRPr lang="zh-TW" altLang="en-US" sz="3600" b="1" dirty="0">
              <a:solidFill>
                <a:srgbClr val="000000"/>
              </a:solidFill>
              <a:latin typeface="標楷體" pitchFamily="65" charset="-120"/>
              <a:ea typeface="標楷體" pitchFamily="65" charset="-120"/>
            </a:endParaRPr>
          </a:p>
          <a:p>
            <a:pPr eaLnBrk="1" hangingPunct="1">
              <a:defRPr/>
            </a:pPr>
            <a:r>
              <a:rPr lang="zh-TW" altLang="en-US" sz="2400" dirty="0"/>
              <a:t>若採用書面意見的方式，至少應徵詢</a:t>
            </a:r>
            <a:r>
              <a:rPr lang="en-US" altLang="zh-TW" sz="2400" dirty="0"/>
              <a:t>1</a:t>
            </a:r>
            <a:r>
              <a:rPr lang="zh-TW" altLang="en-US" sz="2400" dirty="0"/>
              <a:t>位以上民間性別平等專家學者意見，並填寫參與者的姓名、職稱及服務單位；民間專家學者資料可至台灣國家婦女館網站參閱（</a:t>
            </a:r>
            <a:r>
              <a:rPr lang="en-US" altLang="zh-TW" sz="2400" dirty="0"/>
              <a:t>http://www.taiwanwomencenter.org.tw/</a:t>
            </a:r>
            <a:r>
              <a:rPr lang="zh-TW" altLang="en-US" sz="2400" dirty="0"/>
              <a:t>）。 </a:t>
            </a:r>
            <a:r>
              <a:rPr lang="zh-TW" altLang="en-US" sz="2800" dirty="0"/>
              <a:t>	</a:t>
            </a:r>
            <a:endParaRPr lang="en-US" altLang="zh-TW" sz="2800" dirty="0"/>
          </a:p>
          <a:p>
            <a:pPr lvl="1" eaLnBrk="1" hangingPunct="1">
              <a:defRPr/>
            </a:pPr>
            <a:r>
              <a:rPr lang="zh-TW" altLang="en-US" sz="2400" dirty="0"/>
              <a:t>基本資料</a:t>
            </a:r>
            <a:endParaRPr lang="en-US" altLang="zh-TW" sz="2400" dirty="0"/>
          </a:p>
          <a:p>
            <a:pPr lvl="2" eaLnBrk="1" hangingPunct="1">
              <a:defRPr/>
            </a:pPr>
            <a:r>
              <a:rPr lang="en-US" altLang="zh-TW" sz="2200" dirty="0"/>
              <a:t>9-1</a:t>
            </a:r>
            <a:r>
              <a:rPr lang="zh-TW" altLang="en-US" sz="2200" dirty="0"/>
              <a:t>程序參與期程或時間</a:t>
            </a:r>
          </a:p>
          <a:p>
            <a:pPr lvl="2" eaLnBrk="1" hangingPunct="1">
              <a:defRPr/>
            </a:pPr>
            <a:r>
              <a:rPr lang="en-US" altLang="zh-TW" sz="2200" dirty="0"/>
              <a:t>9-2</a:t>
            </a:r>
            <a:r>
              <a:rPr lang="zh-TW" altLang="en-US" sz="2200" dirty="0"/>
              <a:t>參與者姓名、職稱、服務單位及其專長領域</a:t>
            </a:r>
            <a:endParaRPr lang="en-US" altLang="zh-TW" sz="2200" dirty="0"/>
          </a:p>
          <a:p>
            <a:pPr lvl="2" eaLnBrk="1" hangingPunct="1">
              <a:defRPr/>
            </a:pPr>
            <a:r>
              <a:rPr lang="en-US" altLang="zh-TW" sz="2200" dirty="0"/>
              <a:t>9-3</a:t>
            </a:r>
            <a:r>
              <a:rPr lang="zh-TW" altLang="en-US" sz="2200" dirty="0"/>
              <a:t>參與方式</a:t>
            </a:r>
          </a:p>
          <a:p>
            <a:pPr lvl="2" eaLnBrk="1" hangingPunct="1">
              <a:defRPr/>
            </a:pPr>
            <a:r>
              <a:rPr lang="en-US" altLang="zh-TW" sz="2200" dirty="0"/>
              <a:t>9-4</a:t>
            </a:r>
            <a:r>
              <a:rPr lang="zh-TW" altLang="en-US" sz="2200" dirty="0"/>
              <a:t>業務單位所提供之資料</a:t>
            </a:r>
            <a:endParaRPr lang="en-US" altLang="zh-TW" sz="2200" dirty="0"/>
          </a:p>
          <a:p>
            <a:pPr lvl="2" eaLnBrk="1" hangingPunct="1">
              <a:defRPr/>
            </a:pPr>
            <a:r>
              <a:rPr lang="en-US" altLang="zh-TW" sz="2200" dirty="0"/>
              <a:t>9-5</a:t>
            </a:r>
            <a:r>
              <a:rPr lang="zh-TW" altLang="en-US" sz="2200" dirty="0"/>
              <a:t>計畫與性別關聯之程度 </a:t>
            </a:r>
            <a:r>
              <a:rPr lang="zh-TW" altLang="en-US" sz="2800" dirty="0"/>
              <a:t>	</a:t>
            </a:r>
            <a:r>
              <a:rPr lang="zh-TW" altLang="en-US" sz="2800" b="1" dirty="0">
                <a:solidFill>
                  <a:srgbClr val="000000"/>
                </a:solidFill>
                <a:latin typeface="標楷體" pitchFamily="65" charset="-120"/>
                <a:ea typeface="標楷體" pitchFamily="65" charset="-120"/>
              </a:rPr>
              <a:t> </a:t>
            </a:r>
          </a:p>
          <a:p>
            <a:pPr eaLnBrk="1" hangingPunct="1">
              <a:defRPr/>
            </a:pPr>
            <a:endParaRPr lang="zh-TW" altLang="en-US" dirty="0"/>
          </a:p>
          <a:p>
            <a:pPr eaLnBrk="1" hangingPunct="1">
              <a:defRPr/>
            </a:pPr>
            <a:endParaRPr lang="zh-TW" altLang="en-US" dirty="0"/>
          </a:p>
          <a:p>
            <a:pPr eaLnBrk="1" hangingPunct="1">
              <a:defRPr/>
            </a:pPr>
            <a:endParaRPr lang="zh-TW" altLang="en-US" dirty="0"/>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249005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txBox="1">
            <a:spLocks noGrp="1"/>
          </p:cNvSpPr>
          <p:nvPr/>
        </p:nvSpPr>
        <p:spPr bwMode="auto">
          <a:xfrm>
            <a:off x="8610600" y="6248400"/>
            <a:ext cx="1905000" cy="457200"/>
          </a:xfrm>
          <a:prstGeom prst="rect">
            <a:avLst/>
          </a:prstGeom>
          <a:noFill/>
          <a:ln>
            <a:miter lim="800000"/>
            <a:headEnd/>
            <a:tailEnd/>
          </a:ln>
        </p:spPr>
        <p:txBody>
          <a:bodyPr/>
          <a:lstStyle/>
          <a:p>
            <a:pPr algn="r">
              <a:defRPr/>
            </a:pPr>
            <a:fld id="{696C0F08-3533-4E8A-960D-3EF13DE2B48F}" type="slidenum">
              <a:rPr lang="zh-TW" altLang="en-US" sz="1400">
                <a:latin typeface="+mj-lt"/>
                <a:ea typeface="新細明體" pitchFamily="18" charset="-120"/>
              </a:rPr>
              <a:pPr algn="r">
                <a:defRPr/>
              </a:pPr>
              <a:t>4</a:t>
            </a:fld>
            <a:endParaRPr lang="en-US" altLang="zh-TW" sz="1400">
              <a:latin typeface="+mj-lt"/>
              <a:ea typeface="新細明體" pitchFamily="18" charset="-120"/>
            </a:endParaRPr>
          </a:p>
        </p:txBody>
      </p:sp>
      <p:sp>
        <p:nvSpPr>
          <p:cNvPr id="15362" name="Text Box 2"/>
          <p:cNvSpPr txBox="1">
            <a:spLocks noChangeArrowheads="1"/>
          </p:cNvSpPr>
          <p:nvPr/>
        </p:nvSpPr>
        <p:spPr bwMode="auto">
          <a:xfrm>
            <a:off x="1524001" y="304800"/>
            <a:ext cx="8651875" cy="677108"/>
          </a:xfrm>
          <a:prstGeom prst="rect">
            <a:avLst/>
          </a:prstGeom>
          <a:noFill/>
          <a:ln w="12700" cap="sq">
            <a:noFill/>
            <a:miter lim="800000"/>
            <a:headEnd type="none" w="sm" len="sm"/>
            <a:tailEnd type="none" w="sm" len="sm"/>
          </a:ln>
        </p:spPr>
        <p:txBody>
          <a:bodyPr lIns="0" tIns="0" rIns="0" bIns="0">
            <a:spAutoFit/>
          </a:bodyPr>
          <a:lstStyle/>
          <a:p>
            <a:pPr algn="ctr" eaLnBrk="0" hangingPunct="0">
              <a:spcBef>
                <a:spcPct val="50000"/>
              </a:spcBef>
            </a:pPr>
            <a:r>
              <a:rPr lang="zh-TW" altLang="en-US" sz="4400" b="1" dirty="0">
                <a:solidFill>
                  <a:srgbClr val="000099"/>
                </a:solidFill>
                <a:latin typeface="標楷體" pitchFamily="65" charset="-120"/>
                <a:ea typeface="標楷體" pitchFamily="65" charset="-120"/>
              </a:rPr>
              <a:t>性別主流化 </a:t>
            </a:r>
            <a:r>
              <a:rPr lang="en-US" altLang="zh-TW" sz="2800" b="1" dirty="0">
                <a:solidFill>
                  <a:srgbClr val="000099"/>
                </a:solidFill>
                <a:latin typeface="標楷體" pitchFamily="65" charset="-120"/>
                <a:ea typeface="標楷體" pitchFamily="65" charset="-120"/>
              </a:rPr>
              <a:t>Gender Mainstreaming</a:t>
            </a:r>
            <a:endParaRPr lang="zh-TW" altLang="en-US" sz="2800" b="1" dirty="0">
              <a:solidFill>
                <a:srgbClr val="000099"/>
              </a:solidFill>
              <a:latin typeface="標楷體" pitchFamily="65" charset="-120"/>
              <a:ea typeface="標楷體" pitchFamily="65" charset="-120"/>
            </a:endParaRPr>
          </a:p>
        </p:txBody>
      </p:sp>
      <p:sp>
        <p:nvSpPr>
          <p:cNvPr id="15363" name="Text Box 3"/>
          <p:cNvSpPr txBox="1">
            <a:spLocks noChangeArrowheads="1"/>
          </p:cNvSpPr>
          <p:nvPr/>
        </p:nvSpPr>
        <p:spPr bwMode="auto">
          <a:xfrm>
            <a:off x="2208214" y="1196976"/>
            <a:ext cx="7991475" cy="4524315"/>
          </a:xfrm>
          <a:prstGeom prst="rect">
            <a:avLst/>
          </a:prstGeom>
          <a:noFill/>
          <a:ln w="12700" cap="sq">
            <a:noFill/>
            <a:miter lim="800000"/>
            <a:headEnd type="none" w="sm" len="sm"/>
            <a:tailEnd type="none" w="sm" len="sm"/>
          </a:ln>
        </p:spPr>
        <p:txBody>
          <a:bodyPr>
            <a:spAutoFit/>
          </a:bodyPr>
          <a:lstStyle/>
          <a:p>
            <a:pPr marL="88900">
              <a:spcBef>
                <a:spcPct val="50000"/>
              </a:spcBef>
            </a:pPr>
            <a:r>
              <a:rPr lang="zh-TW" altLang="en-US" sz="2400" b="1" dirty="0">
                <a:latin typeface="Times New Roman" pitchFamily="18" charset="0"/>
                <a:ea typeface="標楷體" pitchFamily="65" charset="-120"/>
              </a:rPr>
              <a:t>◆</a:t>
            </a:r>
            <a:r>
              <a:rPr lang="zh-TW" altLang="zh-TW" sz="2400" b="1" dirty="0">
                <a:latin typeface="Times New Roman" pitchFamily="18" charset="0"/>
                <a:ea typeface="標楷體" pitchFamily="65" charset="-120"/>
              </a:rPr>
              <a:t>性別主流化是</a:t>
            </a:r>
            <a:r>
              <a:rPr lang="zh-TW" altLang="zh-TW" sz="2400" b="1" dirty="0">
                <a:solidFill>
                  <a:schemeClr val="accent2"/>
                </a:solidFill>
                <a:latin typeface="Times New Roman" pitchFamily="18" charset="0"/>
                <a:ea typeface="標楷體" pitchFamily="65" charset="-120"/>
              </a:rPr>
              <a:t>一種過程</a:t>
            </a:r>
            <a:r>
              <a:rPr lang="zh-TW" altLang="zh-TW" sz="2400" b="1" dirty="0">
                <a:latin typeface="Times New Roman" pitchFamily="18" charset="0"/>
                <a:ea typeface="標楷體" pitchFamily="65" charset="-120"/>
              </a:rPr>
              <a:t>：為讓性別觀點成為公部門主流的思維，以及讓性別主流化工具成為其執行業務常規的過程，旨在達到性別平等的目標。</a:t>
            </a:r>
            <a:endParaRPr lang="zh-TW" altLang="en-US" sz="2400" b="1" dirty="0">
              <a:latin typeface="Times New Roman" pitchFamily="18" charset="0"/>
              <a:ea typeface="標楷體" pitchFamily="65" charset="-120"/>
            </a:endParaRPr>
          </a:p>
          <a:p>
            <a:pPr marL="88900">
              <a:spcBef>
                <a:spcPct val="50000"/>
              </a:spcBef>
            </a:pPr>
            <a:r>
              <a:rPr lang="zh-TW" altLang="en-US" sz="2400" b="1" dirty="0">
                <a:latin typeface="Times New Roman" pitchFamily="18" charset="0"/>
                <a:ea typeface="標楷體" pitchFamily="65" charset="-120"/>
              </a:rPr>
              <a:t>◆性別主流化是</a:t>
            </a:r>
            <a:r>
              <a:rPr lang="zh-TW" altLang="en-US" sz="2400" b="1" dirty="0">
                <a:solidFill>
                  <a:schemeClr val="accent2"/>
                </a:solidFill>
                <a:latin typeface="Times New Roman" pitchFamily="18" charset="0"/>
                <a:ea typeface="標楷體" pitchFamily="65" charset="-120"/>
              </a:rPr>
              <a:t>一種策略</a:t>
            </a:r>
            <a:r>
              <a:rPr lang="zh-TW" altLang="en-US" sz="2400" b="1" dirty="0">
                <a:latin typeface="Times New Roman" pitchFamily="18" charset="0"/>
                <a:ea typeface="標楷體" pitchFamily="65" charset="-120"/>
              </a:rPr>
              <a:t>：將女性及男性所關心的事與經驗特別標出，在所有政治、經濟、社會的範疇內，把女性及男性所關注的事項和經驗，反映於政策的規劃、執行與評估管考階段上，確保女性及男性均得以受惠，達成不同性別的平等受益（</a:t>
            </a:r>
            <a:r>
              <a:rPr lang="en-US" altLang="zh-TW" sz="2400" b="1" dirty="0">
                <a:latin typeface="Times New Roman" pitchFamily="18" charset="0"/>
                <a:ea typeface="標楷體" pitchFamily="65" charset="-120"/>
              </a:rPr>
              <a:t>benefit equality</a:t>
            </a:r>
            <a:r>
              <a:rPr lang="zh-TW" altLang="en-US" sz="2400" b="1" dirty="0">
                <a:latin typeface="Times New Roman" pitchFamily="18" charset="0"/>
                <a:ea typeface="標楷體" pitchFamily="65" charset="-120"/>
              </a:rPr>
              <a:t>）。</a:t>
            </a:r>
          </a:p>
          <a:p>
            <a:pPr marL="88900">
              <a:spcBef>
                <a:spcPct val="50000"/>
              </a:spcBef>
            </a:pPr>
            <a:r>
              <a:rPr lang="zh-TW" altLang="en-US" sz="2400" b="1" dirty="0">
                <a:latin typeface="Times New Roman" pitchFamily="18" charset="0"/>
                <a:ea typeface="標楷體" pitchFamily="65" charset="-120"/>
              </a:rPr>
              <a:t>◆性別主流化的</a:t>
            </a:r>
            <a:r>
              <a:rPr lang="zh-TW" altLang="en-US" sz="2400" b="1" dirty="0">
                <a:solidFill>
                  <a:schemeClr val="accent2"/>
                </a:solidFill>
                <a:latin typeface="Times New Roman" pitchFamily="18" charset="0"/>
                <a:ea typeface="標楷體" pitchFamily="65" charset="-120"/>
              </a:rPr>
              <a:t>最終目標</a:t>
            </a:r>
            <a:r>
              <a:rPr lang="zh-TW" altLang="en-US" sz="2400" b="1" dirty="0">
                <a:latin typeface="Times New Roman" pitchFamily="18" charset="0"/>
                <a:ea typeface="標楷體" pitchFamily="65" charset="-120"/>
              </a:rPr>
              <a:t>，讓女性及男性均可以公平合理地取得與享有社會資源和參與公共事務的機會，所追求的是一種</a:t>
            </a:r>
            <a:r>
              <a:rPr lang="zh-TW" altLang="en-US" sz="2400" b="1" dirty="0">
                <a:solidFill>
                  <a:schemeClr val="accent2"/>
                </a:solidFill>
                <a:latin typeface="Times New Roman" pitchFamily="18" charset="0"/>
                <a:ea typeface="標楷體" pitchFamily="65" charset="-120"/>
              </a:rPr>
              <a:t>實質上的平等</a:t>
            </a:r>
            <a:r>
              <a:rPr lang="zh-TW" altLang="en-US" sz="2400" b="1" dirty="0">
                <a:latin typeface="Times New Roman" pitchFamily="18" charset="0"/>
                <a:ea typeface="標楷體" pitchFamily="65" charset="-120"/>
              </a:rPr>
              <a:t>，而非形式上的平等。</a:t>
            </a:r>
            <a:endParaRPr lang="en-US" altLang="zh-TW" sz="3200" b="1" dirty="0">
              <a:solidFill>
                <a:srgbClr val="000000"/>
              </a:solidFill>
              <a:latin typeface="標楷體" pitchFamily="65" charset="-120"/>
              <a:ea typeface="標楷體" pitchFamily="65" charset="-120"/>
            </a:endParaRPr>
          </a:p>
        </p:txBody>
      </p:sp>
      <p:pic>
        <p:nvPicPr>
          <p:cNvPr id="15364" name="Picture 2" descr="MCj04348580000[1]"/>
          <p:cNvPicPr>
            <a:picLocks noChangeAspect="1" noChangeArrowheads="1"/>
          </p:cNvPicPr>
          <p:nvPr/>
        </p:nvPicPr>
        <p:blipFill>
          <a:blip r:embed="rId2" cstate="print"/>
          <a:srcRect/>
          <a:stretch>
            <a:fillRect/>
          </a:stretch>
        </p:blipFill>
        <p:spPr bwMode="auto">
          <a:xfrm>
            <a:off x="9448800" y="0"/>
            <a:ext cx="1219200" cy="12192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75626907"/>
      </p:ext>
    </p:ext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內容版面配置區 1"/>
          <p:cNvSpPr>
            <a:spLocks noGrp="1"/>
          </p:cNvSpPr>
          <p:nvPr>
            <p:ph idx="1"/>
          </p:nvPr>
        </p:nvSpPr>
        <p:spPr>
          <a:xfrm>
            <a:off x="1981200" y="404814"/>
            <a:ext cx="8229600" cy="6192837"/>
          </a:xfrm>
        </p:spPr>
        <p:txBody>
          <a:bodyPr/>
          <a:lstStyle/>
          <a:p>
            <a:pPr lvl="1" eaLnBrk="1" hangingPunct="1"/>
            <a:r>
              <a:rPr lang="zh-TW" altLang="en-US" sz="2400" dirty="0"/>
              <a:t>主要意見</a:t>
            </a:r>
            <a:endParaRPr lang="en-US" altLang="zh-TW" sz="2400" dirty="0"/>
          </a:p>
          <a:p>
            <a:pPr lvl="2" eaLnBrk="1" hangingPunct="1"/>
            <a:r>
              <a:rPr lang="en-US" altLang="zh-TW" sz="2200" dirty="0"/>
              <a:t>9-6</a:t>
            </a:r>
            <a:r>
              <a:rPr lang="zh-TW" altLang="en-US" sz="2200" dirty="0"/>
              <a:t>   問題與需求評估說明之合宜性 	</a:t>
            </a:r>
          </a:p>
          <a:p>
            <a:pPr lvl="2" eaLnBrk="1" hangingPunct="1"/>
            <a:r>
              <a:rPr lang="en-US" altLang="zh-TW" sz="2200" dirty="0"/>
              <a:t>9-7</a:t>
            </a:r>
            <a:r>
              <a:rPr lang="zh-TW" altLang="en-US" sz="2200" dirty="0"/>
              <a:t>   性別目標說明之合宜性 </a:t>
            </a:r>
            <a:endParaRPr lang="en-US" altLang="zh-TW" sz="2200" dirty="0"/>
          </a:p>
          <a:p>
            <a:pPr lvl="2" eaLnBrk="1" hangingPunct="1"/>
            <a:r>
              <a:rPr lang="en-US" altLang="zh-TW" sz="2200" dirty="0"/>
              <a:t>9-8</a:t>
            </a:r>
            <a:r>
              <a:rPr lang="zh-TW" altLang="en-US" sz="2200" dirty="0"/>
              <a:t>   性別參與情形或改善方法之合宜性 	</a:t>
            </a:r>
          </a:p>
          <a:p>
            <a:pPr lvl="2" eaLnBrk="1" hangingPunct="1"/>
            <a:r>
              <a:rPr lang="en-US" altLang="zh-TW" sz="2200" dirty="0"/>
              <a:t>9-9</a:t>
            </a:r>
            <a:r>
              <a:rPr lang="zh-TW" altLang="en-US" sz="2200" dirty="0"/>
              <a:t>   受益對象之合宜性 	</a:t>
            </a:r>
          </a:p>
          <a:p>
            <a:pPr lvl="2" eaLnBrk="1" hangingPunct="1"/>
            <a:r>
              <a:rPr lang="en-US" altLang="zh-TW" sz="2200" dirty="0"/>
              <a:t>9-10</a:t>
            </a:r>
            <a:r>
              <a:rPr lang="zh-TW" altLang="en-US" sz="2200" dirty="0"/>
              <a:t> 資源與過程說明之合宜性  	</a:t>
            </a:r>
          </a:p>
          <a:p>
            <a:pPr lvl="2" eaLnBrk="1" hangingPunct="1"/>
            <a:r>
              <a:rPr lang="en-US" altLang="zh-TW" sz="2200" dirty="0"/>
              <a:t>9-11</a:t>
            </a:r>
            <a:r>
              <a:rPr lang="zh-TW" altLang="en-US" sz="2200" dirty="0"/>
              <a:t> 效益評估說明之合宜性 	</a:t>
            </a:r>
          </a:p>
          <a:p>
            <a:pPr lvl="2" eaLnBrk="1" hangingPunct="1"/>
            <a:r>
              <a:rPr lang="en-US" altLang="zh-TW" sz="2200" dirty="0"/>
              <a:t>9-12</a:t>
            </a:r>
            <a:r>
              <a:rPr lang="zh-TW" altLang="en-US" sz="2200" dirty="0"/>
              <a:t> 綜合性檢視意見 	</a:t>
            </a:r>
          </a:p>
          <a:p>
            <a:pPr eaLnBrk="1" hangingPunct="1"/>
            <a:endParaRPr lang="zh-TW" altLang="en-US" sz="2800" dirty="0"/>
          </a:p>
          <a:p>
            <a:pPr eaLnBrk="1" hangingPunct="1"/>
            <a:r>
              <a:rPr lang="zh-TW" altLang="en-US" sz="2800" dirty="0"/>
              <a:t>（三）參與時機及方式之合宜性：適當。 	</a:t>
            </a:r>
          </a:p>
          <a:p>
            <a:pPr eaLnBrk="1" hangingPunct="1">
              <a:buFont typeface="Wingdings 3" pitchFamily="18" charset="2"/>
              <a:buNone/>
            </a:pPr>
            <a:endParaRPr lang="en-US" altLang="zh-TW" sz="2000" dirty="0"/>
          </a:p>
          <a:p>
            <a:pPr eaLnBrk="1" hangingPunct="1">
              <a:buFont typeface="Wingdings 3" pitchFamily="18" charset="2"/>
              <a:buNone/>
            </a:pPr>
            <a:r>
              <a:rPr lang="zh-TW" altLang="en-US" sz="2000" dirty="0"/>
              <a:t>簽章：本人同意恪遵保密義務，未經部會同意不得逕自對外公開所評估之計畫草案。 	</a:t>
            </a:r>
          </a:p>
          <a:p>
            <a:pPr eaLnBrk="1" hangingPunct="1">
              <a:buFont typeface="Wingdings 3" pitchFamily="18" charset="2"/>
              <a:buNone/>
            </a:pPr>
            <a:endParaRPr lang="zh-TW" altLang="en-US" dirty="0"/>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848625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內容版面配置區 1"/>
          <p:cNvSpPr>
            <a:spLocks noGrp="1"/>
          </p:cNvSpPr>
          <p:nvPr>
            <p:ph idx="1"/>
          </p:nvPr>
        </p:nvSpPr>
        <p:spPr>
          <a:xfrm>
            <a:off x="1981200" y="1196976"/>
            <a:ext cx="8229600" cy="4810125"/>
          </a:xfrm>
        </p:spPr>
        <p:txBody>
          <a:bodyPr/>
          <a:lstStyle/>
          <a:p>
            <a:pPr eaLnBrk="1" hangingPunct="1"/>
            <a:r>
              <a:rPr lang="zh-TW" altLang="en-US"/>
              <a:t>拾、評估結果：</a:t>
            </a:r>
            <a:r>
              <a:rPr lang="zh-TW" altLang="en-US" sz="2000"/>
              <a:t>請填表人依據性別平等專家學者意見之檢視意見提出綜合說明，包括對「第二部分、程序參與」主要意見參採情形、採納意見之計畫調整情形、無法採納意見之理由或替代規劃等。 </a:t>
            </a:r>
          </a:p>
          <a:p>
            <a:pPr eaLnBrk="1" hangingPunct="1"/>
            <a:r>
              <a:rPr lang="en-US" altLang="zh-TW" b="1"/>
              <a:t>10-1</a:t>
            </a:r>
            <a:r>
              <a:rPr lang="zh-TW" altLang="en-US" b="1"/>
              <a:t>評估結果之綜合說明 	</a:t>
            </a:r>
          </a:p>
          <a:p>
            <a:pPr eaLnBrk="1" hangingPunct="1"/>
            <a:r>
              <a:rPr lang="en-US" altLang="zh-TW" b="1"/>
              <a:t>10-2</a:t>
            </a:r>
            <a:r>
              <a:rPr lang="zh-TW" altLang="en-US" b="1"/>
              <a:t>參採情形 	</a:t>
            </a:r>
            <a:endParaRPr lang="en-US" altLang="zh-TW" b="1"/>
          </a:p>
          <a:p>
            <a:pPr lvl="1" eaLnBrk="1" hangingPunct="1"/>
            <a:r>
              <a:rPr lang="en-US" altLang="zh-TW" b="1"/>
              <a:t>10-2-1</a:t>
            </a:r>
            <a:r>
              <a:rPr lang="zh-TW" altLang="en-US" b="1"/>
              <a:t>說明採納意見後之計畫調整 	</a:t>
            </a:r>
          </a:p>
          <a:p>
            <a:pPr lvl="1" eaLnBrk="1" hangingPunct="1"/>
            <a:r>
              <a:rPr lang="en-US" altLang="zh-TW" b="1"/>
              <a:t>10-2-2</a:t>
            </a:r>
            <a:r>
              <a:rPr lang="zh-TW" altLang="en-US" b="1"/>
              <a:t>說明未參採之理由或替代規劃 	</a:t>
            </a:r>
          </a:p>
          <a:p>
            <a:pPr eaLnBrk="1" hangingPunct="1"/>
            <a:r>
              <a:rPr lang="en-US" altLang="zh-TW" b="1"/>
              <a:t>10-3</a:t>
            </a:r>
            <a:r>
              <a:rPr lang="zh-TW" altLang="en-US" b="1"/>
              <a:t>通知程序參與之專家學者本計畫的評估結果（請填寫日期及勾選通知方式，請勿空白）： </a:t>
            </a:r>
          </a:p>
          <a:p>
            <a:pPr eaLnBrk="1" hangingPunct="1"/>
            <a:r>
              <a:rPr lang="zh-TW" altLang="en-US"/>
              <a:t>已於 年 月 日將「評估結果」以下列方式通知程序參與者審閱   □傳真 □</a:t>
            </a:r>
            <a:r>
              <a:rPr lang="en-US" altLang="zh-TW" b="1"/>
              <a:t>e-mail □</a:t>
            </a:r>
            <a:r>
              <a:rPr lang="zh-TW" altLang="en-US" b="1"/>
              <a:t>郵寄 □其他 	</a:t>
            </a:r>
          </a:p>
          <a:p>
            <a:pPr eaLnBrk="1" hangingPunct="1"/>
            <a:endParaRPr lang="zh-TW" altLang="en-US"/>
          </a:p>
        </p:txBody>
      </p:sp>
      <p:sp>
        <p:nvSpPr>
          <p:cNvPr id="3" name="標題 2"/>
          <p:cNvSpPr>
            <a:spLocks noGrp="1"/>
          </p:cNvSpPr>
          <p:nvPr>
            <p:ph type="title"/>
          </p:nvPr>
        </p:nvSpPr>
        <p:spPr/>
        <p:txBody>
          <a:bodyPr/>
          <a:lstStyle/>
          <a:p>
            <a:pPr eaLnBrk="1" hangingPunct="1">
              <a:defRPr/>
            </a:pPr>
            <a:r>
              <a:rPr lang="en-US" altLang="zh-TW" sz="3200" dirty="0"/>
              <a:t>【</a:t>
            </a:r>
            <a:r>
              <a:rPr lang="zh-TW" altLang="en-US" sz="3200" dirty="0"/>
              <a:t>第三部分－評估結果</a:t>
            </a:r>
            <a:r>
              <a:rPr lang="en-US" altLang="zh-TW" sz="3200" dirty="0"/>
              <a:t>】</a:t>
            </a:r>
            <a:endParaRPr lang="zh-TW" altLang="en-US" sz="3200" dirty="0"/>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3910304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投影片編號版面配置區 3"/>
          <p:cNvSpPr txBox="1">
            <a:spLocks noGrp="1"/>
          </p:cNvSpPr>
          <p:nvPr/>
        </p:nvSpPr>
        <p:spPr bwMode="auto">
          <a:xfrm>
            <a:off x="8610600" y="6248400"/>
            <a:ext cx="1905000" cy="457200"/>
          </a:xfrm>
          <a:prstGeom prst="rect">
            <a:avLst/>
          </a:prstGeom>
          <a:noFill/>
          <a:ln>
            <a:miter lim="800000"/>
            <a:headEnd/>
            <a:tailEnd/>
          </a:ln>
        </p:spPr>
        <p:txBody>
          <a:bodyPr/>
          <a:lstStyle/>
          <a:p>
            <a:pPr algn="r">
              <a:defRPr/>
            </a:pPr>
            <a:fld id="{2CB6A4B4-3A3E-49DE-9B99-2913A18942CE}" type="slidenum">
              <a:rPr lang="zh-TW" altLang="en-US" sz="1400">
                <a:latin typeface="+mj-lt"/>
                <a:ea typeface="新細明體" pitchFamily="18" charset="-120"/>
              </a:rPr>
              <a:pPr algn="r">
                <a:defRPr/>
              </a:pPr>
              <a:t>42</a:t>
            </a:fld>
            <a:endParaRPr lang="en-US" altLang="zh-TW" sz="1400">
              <a:latin typeface="+mj-lt"/>
              <a:ea typeface="新細明體" pitchFamily="18" charset="-120"/>
            </a:endParaRPr>
          </a:p>
        </p:txBody>
      </p:sp>
      <p:sp>
        <p:nvSpPr>
          <p:cNvPr id="94211" name="標題 1"/>
          <p:cNvSpPr>
            <a:spLocks noGrp="1"/>
          </p:cNvSpPr>
          <p:nvPr>
            <p:ph type="title" idx="4294967295"/>
          </p:nvPr>
        </p:nvSpPr>
        <p:spPr bwMode="auto"/>
        <p:txBody>
          <a:bodyPr vert="horz" wrap="square" lIns="91440" tIns="45720" rIns="91440" bIns="45720" numCol="1" rtlCol="0" anchor="t" anchorCtr="0" compatLnSpc="1">
            <a:prstTxWarp prst="textNoShape">
              <a:avLst/>
            </a:prstTxWarp>
            <a:normAutofit/>
          </a:bodyPr>
          <a:lstStyle/>
          <a:p>
            <a:pPr eaLnBrk="1" hangingPunct="1">
              <a:defRPr/>
            </a:pPr>
            <a:r>
              <a:rPr lang="zh-TW" altLang="en-US" b="0" dirty="0">
                <a:effectLst/>
              </a:rPr>
              <a:t>第一部分：基本資料</a:t>
            </a:r>
            <a:endParaRPr lang="zh-TW" altLang="en-US" dirty="0">
              <a:effectLst/>
            </a:endParaRPr>
          </a:p>
        </p:txBody>
      </p:sp>
      <p:graphicFrame>
        <p:nvGraphicFramePr>
          <p:cNvPr id="253123" name="Group 195"/>
          <p:cNvGraphicFramePr>
            <a:graphicFrameLocks noGrp="1"/>
          </p:cNvGraphicFramePr>
          <p:nvPr/>
        </p:nvGraphicFramePr>
        <p:xfrm>
          <a:off x="2239963" y="1196975"/>
          <a:ext cx="7643812" cy="4824414"/>
        </p:xfrm>
        <a:graphic>
          <a:graphicData uri="http://schemas.openxmlformats.org/drawingml/2006/table">
            <a:tbl>
              <a:tblPr/>
              <a:tblGrid>
                <a:gridCol w="1762125">
                  <a:extLst>
                    <a:ext uri="{9D8B030D-6E8A-4147-A177-3AD203B41FA5}">
                      <a16:colId xmlns:a16="http://schemas.microsoft.com/office/drawing/2014/main" xmlns="" val="20000"/>
                    </a:ext>
                  </a:extLst>
                </a:gridCol>
                <a:gridCol w="2782887">
                  <a:extLst>
                    <a:ext uri="{9D8B030D-6E8A-4147-A177-3AD203B41FA5}">
                      <a16:colId xmlns:a16="http://schemas.microsoft.com/office/drawing/2014/main" xmlns="" val="20001"/>
                    </a:ext>
                  </a:extLst>
                </a:gridCol>
                <a:gridCol w="1195388">
                  <a:extLst>
                    <a:ext uri="{9D8B030D-6E8A-4147-A177-3AD203B41FA5}">
                      <a16:colId xmlns:a16="http://schemas.microsoft.com/office/drawing/2014/main" xmlns="" val="20002"/>
                    </a:ext>
                  </a:extLst>
                </a:gridCol>
                <a:gridCol w="1903412">
                  <a:extLst>
                    <a:ext uri="{9D8B030D-6E8A-4147-A177-3AD203B41FA5}">
                      <a16:colId xmlns:a16="http://schemas.microsoft.com/office/drawing/2014/main" xmlns="" val="20003"/>
                    </a:ext>
                  </a:extLst>
                </a:gridCol>
              </a:tblGrid>
              <a:tr h="438150">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1800" b="0" i="0" u="none" strike="noStrike" cap="none" normalizeH="0" baseline="0">
                          <a:ln>
                            <a:noFill/>
                          </a:ln>
                          <a:solidFill>
                            <a:srgbClr val="000000"/>
                          </a:solidFill>
                          <a:effectLst/>
                          <a:latin typeface="Lucida Sans Unicode" pitchFamily="34" charset="0"/>
                          <a:ea typeface="微軟正黑體" pitchFamily="34" charset="-120"/>
                        </a:rPr>
                        <a:t>壹、計畫名稱</a:t>
                      </a:r>
                      <a:endParaRPr kumimoji="0" lang="zh-TW" altLang="en-US" sz="1800" b="0"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439738">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1800" b="0" i="0" u="none" strike="noStrike" cap="none" normalizeH="0" baseline="0">
                          <a:ln>
                            <a:noFill/>
                          </a:ln>
                          <a:solidFill>
                            <a:srgbClr val="000000"/>
                          </a:solidFill>
                          <a:effectLst/>
                          <a:latin typeface="Lucida Sans Unicode" pitchFamily="34" charset="0"/>
                          <a:ea typeface="微軟正黑體" pitchFamily="34" charset="-120"/>
                        </a:rPr>
                        <a:t>貳、主管機關</a:t>
                      </a:r>
                      <a:endParaRPr kumimoji="0" lang="zh-TW" altLang="en-US" sz="1800" b="0"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1800" b="0" i="0" u="none" strike="noStrike" cap="none" normalizeH="0" baseline="0">
                          <a:ln>
                            <a:noFill/>
                          </a:ln>
                          <a:solidFill>
                            <a:srgbClr val="000000"/>
                          </a:solidFill>
                          <a:effectLst/>
                          <a:latin typeface="Lucida Sans Unicode" pitchFamily="34" charset="0"/>
                          <a:ea typeface="微軟正黑體" pitchFamily="34" charset="-120"/>
                        </a:rPr>
                        <a:t>主辦機關</a:t>
                      </a:r>
                      <a:endParaRPr kumimoji="0" lang="zh-TW" altLang="en-US" sz="1800" b="0"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38150">
                <a:tc gridSpan="3">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1800" b="0" i="0" u="none" strike="noStrike" cap="none" normalizeH="0" baseline="0">
                          <a:ln>
                            <a:noFill/>
                          </a:ln>
                          <a:solidFill>
                            <a:srgbClr val="000000"/>
                          </a:solidFill>
                          <a:effectLst/>
                          <a:latin typeface="Lucida Sans Unicode" pitchFamily="34" charset="0"/>
                          <a:ea typeface="微軟正黑體" pitchFamily="34" charset="-120"/>
                        </a:rPr>
                        <a:t>參、計畫內容涉及領域</a:t>
                      </a:r>
                      <a:endParaRPr kumimoji="0" lang="zh-TW" altLang="en-US" sz="1800" b="0"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1800" b="0" i="0" u="none" strike="noStrike" cap="none" normalizeH="0" baseline="0">
                          <a:ln>
                            <a:noFill/>
                          </a:ln>
                          <a:solidFill>
                            <a:srgbClr val="000000"/>
                          </a:solidFill>
                          <a:effectLst/>
                          <a:latin typeface="Lucida Sans Unicode" pitchFamily="34" charset="0"/>
                          <a:ea typeface="微軟正黑體" pitchFamily="34" charset="-120"/>
                        </a:rPr>
                        <a:t>勾選（可複選）</a:t>
                      </a:r>
                      <a:endParaRPr kumimoji="0" lang="zh-TW" altLang="en-US" sz="1800" b="0"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38150">
                <a:tc gridSpan="3">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en-US" altLang="zh-TW" sz="1800" b="0" i="0" u="none" strike="noStrike" cap="none" normalizeH="0" baseline="0">
                          <a:ln>
                            <a:noFill/>
                          </a:ln>
                          <a:solidFill>
                            <a:srgbClr val="000000"/>
                          </a:solidFill>
                          <a:effectLst/>
                          <a:latin typeface="Lucida Sans Unicode" pitchFamily="34" charset="0"/>
                          <a:ea typeface="微軟正黑體" pitchFamily="34" charset="-120"/>
                        </a:rPr>
                        <a:t>3-1 </a:t>
                      </a:r>
                      <a:r>
                        <a:rPr kumimoji="0" lang="zh-TW" altLang="en-US" sz="1800" b="0" i="0" u="none" strike="noStrike" cap="none" normalizeH="0" baseline="0">
                          <a:ln>
                            <a:noFill/>
                          </a:ln>
                          <a:solidFill>
                            <a:srgbClr val="000000"/>
                          </a:solidFill>
                          <a:effectLst/>
                          <a:latin typeface="Lucida Sans Unicode" pitchFamily="34" charset="0"/>
                          <a:ea typeface="微軟正黑體" pitchFamily="34" charset="-120"/>
                        </a:rPr>
                        <a:t>政治、社會、國際參與領域</a:t>
                      </a:r>
                      <a:endParaRPr kumimoji="0" lang="zh-TW" altLang="en-US" sz="1800" b="0"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38150">
                <a:tc gridSpan="3">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en-US" altLang="zh-TW" sz="1800" b="0" i="0" u="none" strike="noStrike" cap="none" normalizeH="0" baseline="0">
                          <a:ln>
                            <a:noFill/>
                          </a:ln>
                          <a:solidFill>
                            <a:srgbClr val="000000"/>
                          </a:solidFill>
                          <a:effectLst/>
                          <a:latin typeface="Lucida Sans Unicode" pitchFamily="34" charset="0"/>
                          <a:ea typeface="微軟正黑體" pitchFamily="34" charset="-120"/>
                        </a:rPr>
                        <a:t>3-2 </a:t>
                      </a:r>
                      <a:r>
                        <a:rPr kumimoji="0" lang="zh-TW" altLang="en-US" sz="1800" b="0" i="0" u="none" strike="noStrike" cap="none" normalizeH="0" baseline="0">
                          <a:ln>
                            <a:noFill/>
                          </a:ln>
                          <a:solidFill>
                            <a:srgbClr val="000000"/>
                          </a:solidFill>
                          <a:effectLst/>
                          <a:latin typeface="Lucida Sans Unicode" pitchFamily="34" charset="0"/>
                          <a:ea typeface="微軟正黑體" pitchFamily="34" charset="-120"/>
                        </a:rPr>
                        <a:t>勞動、經濟領域</a:t>
                      </a:r>
                      <a:endParaRPr kumimoji="0" lang="zh-TW" altLang="en-US" sz="1800" b="0"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39738">
                <a:tc gridSpan="3">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en-US" altLang="zh-TW" sz="1800" b="0" i="0" u="none" strike="noStrike" cap="none" normalizeH="0" baseline="0">
                          <a:ln>
                            <a:noFill/>
                          </a:ln>
                          <a:solidFill>
                            <a:srgbClr val="000000"/>
                          </a:solidFill>
                          <a:effectLst/>
                          <a:latin typeface="Lucida Sans Unicode" pitchFamily="34" charset="0"/>
                          <a:ea typeface="微軟正黑體" pitchFamily="34" charset="-120"/>
                        </a:rPr>
                        <a:t>3-3 </a:t>
                      </a:r>
                      <a:r>
                        <a:rPr kumimoji="0" lang="zh-TW" altLang="en-US" sz="1800" b="0" i="0" u="none" strike="noStrike" cap="none" normalizeH="0" baseline="0">
                          <a:ln>
                            <a:noFill/>
                          </a:ln>
                          <a:solidFill>
                            <a:srgbClr val="000000"/>
                          </a:solidFill>
                          <a:effectLst/>
                          <a:latin typeface="Lucida Sans Unicode" pitchFamily="34" charset="0"/>
                          <a:ea typeface="微軟正黑體" pitchFamily="34" charset="-120"/>
                        </a:rPr>
                        <a:t>福利、脫貧領域</a:t>
                      </a:r>
                      <a:endParaRPr kumimoji="0" lang="zh-TW" altLang="en-US" sz="1800" b="0"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38150">
                <a:tc gridSpan="3">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en-US" altLang="zh-TW" sz="1800" b="0" i="0" u="none" strike="noStrike" cap="none" normalizeH="0" baseline="0">
                          <a:ln>
                            <a:noFill/>
                          </a:ln>
                          <a:solidFill>
                            <a:srgbClr val="000000"/>
                          </a:solidFill>
                          <a:effectLst/>
                          <a:latin typeface="Lucida Sans Unicode" pitchFamily="34" charset="0"/>
                          <a:ea typeface="微軟正黑體" pitchFamily="34" charset="-120"/>
                        </a:rPr>
                        <a:t>3-4 </a:t>
                      </a:r>
                      <a:r>
                        <a:rPr kumimoji="0" lang="zh-TW" altLang="en-US" sz="1800" b="0" i="0" u="none" strike="noStrike" cap="none" normalizeH="0" baseline="0">
                          <a:ln>
                            <a:noFill/>
                          </a:ln>
                          <a:solidFill>
                            <a:srgbClr val="000000"/>
                          </a:solidFill>
                          <a:effectLst/>
                          <a:latin typeface="Lucida Sans Unicode" pitchFamily="34" charset="0"/>
                          <a:ea typeface="微軟正黑體" pitchFamily="34" charset="-120"/>
                        </a:rPr>
                        <a:t>教育、文化、科技領域</a:t>
                      </a:r>
                      <a:endParaRPr kumimoji="0" lang="zh-TW" altLang="en-US" sz="1800" b="0"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38150">
                <a:tc gridSpan="3">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en-US" altLang="zh-TW" sz="1800" b="0" i="0" u="none" strike="noStrike" cap="none" normalizeH="0" baseline="0">
                          <a:ln>
                            <a:noFill/>
                          </a:ln>
                          <a:solidFill>
                            <a:srgbClr val="000000"/>
                          </a:solidFill>
                          <a:effectLst/>
                          <a:latin typeface="Lucida Sans Unicode" pitchFamily="34" charset="0"/>
                          <a:ea typeface="微軟正黑體" pitchFamily="34" charset="-120"/>
                        </a:rPr>
                        <a:t>3-5 </a:t>
                      </a:r>
                      <a:r>
                        <a:rPr kumimoji="0" lang="zh-TW" altLang="en-US" sz="1800" b="0" i="0" u="none" strike="noStrike" cap="none" normalizeH="0" baseline="0">
                          <a:ln>
                            <a:noFill/>
                          </a:ln>
                          <a:solidFill>
                            <a:srgbClr val="000000"/>
                          </a:solidFill>
                          <a:effectLst/>
                          <a:latin typeface="Lucida Sans Unicode" pitchFamily="34" charset="0"/>
                          <a:ea typeface="微軟正黑體" pitchFamily="34" charset="-120"/>
                        </a:rPr>
                        <a:t>健康、醫療領域</a:t>
                      </a:r>
                      <a:endParaRPr kumimoji="0" lang="zh-TW" altLang="en-US" sz="1800" b="0"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38150">
                <a:tc gridSpan="3">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en-US" altLang="zh-TW" sz="1800" b="0" i="0" u="none" strike="noStrike" cap="none" normalizeH="0" baseline="0">
                          <a:ln>
                            <a:noFill/>
                          </a:ln>
                          <a:solidFill>
                            <a:srgbClr val="000000"/>
                          </a:solidFill>
                          <a:effectLst/>
                          <a:latin typeface="Lucida Sans Unicode" pitchFamily="34" charset="0"/>
                          <a:ea typeface="微軟正黑體" pitchFamily="34" charset="-120"/>
                        </a:rPr>
                        <a:t>3-6 </a:t>
                      </a:r>
                      <a:r>
                        <a:rPr kumimoji="0" lang="zh-TW" altLang="en-US" sz="1800" b="0" i="0" u="none" strike="noStrike" cap="none" normalizeH="0" baseline="0">
                          <a:ln>
                            <a:noFill/>
                          </a:ln>
                          <a:solidFill>
                            <a:srgbClr val="000000"/>
                          </a:solidFill>
                          <a:effectLst/>
                          <a:latin typeface="Lucida Sans Unicode" pitchFamily="34" charset="0"/>
                          <a:ea typeface="微軟正黑體" pitchFamily="34" charset="-120"/>
                        </a:rPr>
                        <a:t>人身安全領域</a:t>
                      </a:r>
                      <a:endParaRPr kumimoji="0" lang="zh-TW" altLang="en-US" sz="1800" b="0"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39738">
                <a:tc gridSpan="3">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en-US" altLang="zh-TW" sz="1800" b="0" i="0" u="none" strike="noStrike" cap="none" normalizeH="0" baseline="0">
                          <a:ln>
                            <a:noFill/>
                          </a:ln>
                          <a:solidFill>
                            <a:srgbClr val="000000"/>
                          </a:solidFill>
                          <a:effectLst/>
                          <a:latin typeface="Lucida Sans Unicode" pitchFamily="34" charset="0"/>
                          <a:ea typeface="微軟正黑體" pitchFamily="34" charset="-120"/>
                        </a:rPr>
                        <a:t>3-7 </a:t>
                      </a:r>
                      <a:r>
                        <a:rPr kumimoji="0" lang="zh-TW" altLang="en-US" sz="1800" b="0" i="0" u="none" strike="noStrike" cap="none" normalizeH="0" baseline="0">
                          <a:ln>
                            <a:noFill/>
                          </a:ln>
                          <a:solidFill>
                            <a:srgbClr val="000000"/>
                          </a:solidFill>
                          <a:effectLst/>
                          <a:latin typeface="Lucida Sans Unicode" pitchFamily="34" charset="0"/>
                          <a:ea typeface="微軟正黑體" pitchFamily="34" charset="-120"/>
                        </a:rPr>
                        <a:t>家庭、婚姻領域</a:t>
                      </a:r>
                      <a:endParaRPr kumimoji="0" lang="zh-TW" altLang="en-US" sz="1800" b="0"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38150">
                <a:tc gridSpan="3">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en-US" altLang="zh-TW" sz="1800" b="0" i="0" u="none" strike="noStrike" cap="none" normalizeH="0" baseline="0">
                          <a:ln>
                            <a:noFill/>
                          </a:ln>
                          <a:solidFill>
                            <a:srgbClr val="000000"/>
                          </a:solidFill>
                          <a:effectLst/>
                          <a:latin typeface="Lucida Sans Unicode" pitchFamily="34" charset="0"/>
                          <a:ea typeface="微軟正黑體" pitchFamily="34" charset="-120"/>
                        </a:rPr>
                        <a:t>3-8 </a:t>
                      </a:r>
                      <a:r>
                        <a:rPr kumimoji="0" lang="zh-TW" altLang="en-US" sz="1800" b="0" i="0" u="none" strike="noStrike" cap="none" normalizeH="0" baseline="0">
                          <a:ln>
                            <a:noFill/>
                          </a:ln>
                          <a:solidFill>
                            <a:srgbClr val="000000"/>
                          </a:solidFill>
                          <a:effectLst/>
                          <a:latin typeface="Lucida Sans Unicode" pitchFamily="34" charset="0"/>
                          <a:ea typeface="微軟正黑體" pitchFamily="34" charset="-120"/>
                        </a:rPr>
                        <a:t>其他（勾選「其他」欄位者，請簡述計畫涉及領域）</a:t>
                      </a:r>
                      <a:endParaRPr kumimoji="0" lang="zh-TW" altLang="en-US" sz="1800" b="0"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2" name="投影片編號版面配置區 1"/>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2383206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標題 1"/>
          <p:cNvSpPr>
            <a:spLocks noGrp="1"/>
          </p:cNvSpPr>
          <p:nvPr>
            <p:ph type="title" idx="4294967295"/>
          </p:nvPr>
        </p:nvSpPr>
        <p:spPr bwMode="auto"/>
        <p:txBody>
          <a:bodyPr vert="horz" wrap="square" lIns="91440" tIns="45720" rIns="91440" bIns="45720" numCol="1" rtlCol="0" anchor="t" anchorCtr="0" compatLnSpc="1">
            <a:prstTxWarp prst="textNoShape">
              <a:avLst/>
            </a:prstTxWarp>
            <a:normAutofit/>
          </a:bodyPr>
          <a:lstStyle/>
          <a:p>
            <a:pPr eaLnBrk="1" hangingPunct="1">
              <a:defRPr/>
            </a:pPr>
            <a:r>
              <a:rPr lang="zh-TW" altLang="en-US" b="0" dirty="0">
                <a:effectLst/>
              </a:rPr>
              <a:t>第二部分：計畫緣起與目標設定</a:t>
            </a:r>
            <a:r>
              <a:rPr lang="en-US" altLang="zh-TW" b="0" dirty="0">
                <a:effectLst/>
              </a:rPr>
              <a:t/>
            </a:r>
            <a:br>
              <a:rPr lang="en-US" altLang="zh-TW" b="0" dirty="0">
                <a:effectLst/>
              </a:rPr>
            </a:br>
            <a:r>
              <a:rPr lang="en-US" altLang="zh-TW" b="0" dirty="0">
                <a:effectLst/>
              </a:rPr>
              <a:t>Problems and Goals</a:t>
            </a:r>
            <a:endParaRPr lang="zh-TW" altLang="en-US" dirty="0">
              <a:effectLst/>
            </a:endParaRPr>
          </a:p>
        </p:txBody>
      </p:sp>
      <p:sp>
        <p:nvSpPr>
          <p:cNvPr id="8" name="爆炸 2 7"/>
          <p:cNvSpPr>
            <a:spLocks noChangeArrowheads="1"/>
          </p:cNvSpPr>
          <p:nvPr/>
        </p:nvSpPr>
        <p:spPr bwMode="auto">
          <a:xfrm>
            <a:off x="5905500" y="4236149"/>
            <a:ext cx="6286500" cy="2643187"/>
          </a:xfrm>
          <a:prstGeom prst="irregularSeal2">
            <a:avLst/>
          </a:prstGeom>
          <a:solidFill>
            <a:srgbClr val="CCFFFF"/>
          </a:solidFill>
          <a:ln w="25400" algn="ctr">
            <a:solidFill>
              <a:srgbClr val="89A4A7"/>
            </a:solidFill>
            <a:miter lim="800000"/>
            <a:headEnd/>
            <a:tailEnd/>
          </a:ln>
          <a:effectLst>
            <a:outerShdw dist="107763" dir="2700000" algn="ctr" rotWithShape="0">
              <a:srgbClr val="808080">
                <a:alpha val="50000"/>
              </a:srgbClr>
            </a:outerShdw>
          </a:effectLst>
        </p:spPr>
        <p:txBody>
          <a:bodyPr anchor="ctr"/>
          <a:lstStyle/>
          <a:p>
            <a:pPr algn="ctr">
              <a:defRPr/>
            </a:pPr>
            <a:r>
              <a:rPr lang="zh-TW" altLang="en-US" sz="3600" b="1" i="1" dirty="0">
                <a:solidFill>
                  <a:srgbClr val="FF0000"/>
                </a:solidFill>
                <a:effectLst>
                  <a:outerShdw blurRad="38100" dist="38100" dir="2700000" algn="tl">
                    <a:srgbClr val="000000">
                      <a:alpha val="43137"/>
                    </a:srgbClr>
                  </a:outerShdw>
                </a:effectLst>
              </a:rPr>
              <a:t>非常重要</a:t>
            </a:r>
            <a:r>
              <a:rPr lang="en-US" altLang="zh-TW" sz="3600" b="1" i="1" dirty="0">
                <a:solidFill>
                  <a:srgbClr val="FF0000"/>
                </a:solidFill>
                <a:effectLst>
                  <a:outerShdw blurRad="38100" dist="38100" dir="2700000" algn="tl">
                    <a:srgbClr val="000000">
                      <a:alpha val="43137"/>
                    </a:srgbClr>
                  </a:outerShdw>
                </a:effectLst>
              </a:rPr>
              <a:t>!</a:t>
            </a:r>
            <a:endParaRPr lang="zh-TW" altLang="en-US" sz="3600" b="1" i="1" dirty="0">
              <a:solidFill>
                <a:srgbClr val="FF0000"/>
              </a:solidFill>
              <a:effectLst>
                <a:outerShdw blurRad="38100" dist="38100" dir="2700000" algn="tl">
                  <a:srgbClr val="000000">
                    <a:alpha val="43137"/>
                  </a:srgbClr>
                </a:outerShdw>
              </a:effectLst>
            </a:endParaRPr>
          </a:p>
        </p:txBody>
      </p:sp>
      <p:graphicFrame>
        <p:nvGraphicFramePr>
          <p:cNvPr id="253989" name="Group 37"/>
          <p:cNvGraphicFramePr>
            <a:graphicFrameLocks noGrp="1"/>
          </p:cNvGraphicFramePr>
          <p:nvPr>
            <p:extLst>
              <p:ext uri="{D42A27DB-BD31-4B8C-83A1-F6EECF244321}">
                <p14:modId xmlns:p14="http://schemas.microsoft.com/office/powerpoint/2010/main" val="918966798"/>
              </p:ext>
            </p:extLst>
          </p:nvPr>
        </p:nvGraphicFramePr>
        <p:xfrm>
          <a:off x="2592924" y="1871472"/>
          <a:ext cx="7313613" cy="3923905"/>
        </p:xfrm>
        <a:graphic>
          <a:graphicData uri="http://schemas.openxmlformats.org/drawingml/2006/table">
            <a:tbl>
              <a:tblPr/>
              <a:tblGrid>
                <a:gridCol w="1862138">
                  <a:extLst>
                    <a:ext uri="{9D8B030D-6E8A-4147-A177-3AD203B41FA5}">
                      <a16:colId xmlns:a16="http://schemas.microsoft.com/office/drawing/2014/main" xmlns="" val="20000"/>
                    </a:ext>
                  </a:extLst>
                </a:gridCol>
                <a:gridCol w="5451475">
                  <a:extLst>
                    <a:ext uri="{9D8B030D-6E8A-4147-A177-3AD203B41FA5}">
                      <a16:colId xmlns:a16="http://schemas.microsoft.com/office/drawing/2014/main" xmlns="" val="20001"/>
                    </a:ext>
                  </a:extLst>
                </a:gridCol>
              </a:tblGrid>
              <a:tr h="2113393">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endParaRPr kumimoji="0" lang="zh-TW" altLang="en-US" sz="2400" b="0" i="0" u="none" strike="noStrike" cap="none" normalizeH="0" baseline="0" dirty="0">
                        <a:ln>
                          <a:noFill/>
                        </a:ln>
                        <a:solidFill>
                          <a:srgbClr val="000000"/>
                        </a:solidFill>
                        <a:effectLst/>
                        <a:latin typeface="Lucida Sans Unicode" pitchFamily="34" charset="0"/>
                        <a:ea typeface="微軟正黑體" pitchFamily="34" charset="-120"/>
                      </a:endParaRPr>
                    </a:p>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2400" b="0" i="0" u="none" strike="noStrike" cap="none" normalizeH="0" baseline="0" dirty="0">
                          <a:ln>
                            <a:noFill/>
                          </a:ln>
                          <a:solidFill>
                            <a:srgbClr val="000000"/>
                          </a:solidFill>
                          <a:effectLst/>
                          <a:latin typeface="Lucida Sans Unicode" pitchFamily="34" charset="0"/>
                          <a:ea typeface="微軟正黑體" pitchFamily="34" charset="-120"/>
                        </a:rPr>
                        <a:t>肆、問題現況評析及需求評估概述</a:t>
                      </a:r>
                      <a:endParaRPr kumimoji="0"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1800" b="0" i="0" u="none" strike="noStrike" cap="none" normalizeH="0" baseline="0" dirty="0">
                          <a:ln>
                            <a:noFill/>
                          </a:ln>
                          <a:solidFill>
                            <a:srgbClr val="FF0000"/>
                          </a:solidFill>
                          <a:effectLst/>
                          <a:latin typeface="Lucida Sans Unicode" pitchFamily="34" charset="0"/>
                          <a:ea typeface="微軟正黑體" pitchFamily="34" charset="-120"/>
                        </a:rPr>
                        <a:t>（請簡要說明問題現況評析、現行相關政策及方案的檢討、對未來環境預測等，並就涉及性別議題部分，運用性別統計與性別分析進行計畫需求評估，並據以發展形成計畫性別目標）</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810512">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2400" b="0" i="0" u="none" strike="noStrike" cap="none" normalizeH="0" baseline="0" dirty="0">
                          <a:ln>
                            <a:noFill/>
                          </a:ln>
                          <a:solidFill>
                            <a:srgbClr val="000000"/>
                          </a:solidFill>
                          <a:effectLst/>
                          <a:latin typeface="Lucida Sans Unicode" pitchFamily="34" charset="0"/>
                          <a:ea typeface="微軟正黑體" pitchFamily="34" charset="-120"/>
                        </a:rPr>
                        <a:t>伍、計畫目標概述</a:t>
                      </a:r>
                      <a:endParaRPr kumimoji="0" lang="zh-TW" altLang="en-US" sz="24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68000"/>
                        <a:buFontTx/>
                        <a:buNone/>
                        <a:tabLst/>
                      </a:pPr>
                      <a:endParaRPr kumimoji="0"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1800" b="0" i="0" u="none" strike="noStrike" cap="none" normalizeH="0" baseline="0" dirty="0">
                          <a:ln>
                            <a:noFill/>
                          </a:ln>
                          <a:solidFill>
                            <a:srgbClr val="FF0000"/>
                          </a:solidFill>
                          <a:effectLst/>
                          <a:latin typeface="Lucida Sans Unicode" pitchFamily="34" charset="0"/>
                          <a:ea typeface="微軟正黑體" pitchFamily="34" charset="-120"/>
                        </a:rPr>
                        <a:t>（請簡要說明計畫所擬訂之目標內容，其中涉及性別議題部分，即所謂性別目標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2" name="投影片編號版面配置區 1"/>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22040154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iterate type="lt">
                                    <p:tmPct val="10000"/>
                                  </p:iterate>
                                  <p:childTnLst>
                                    <p:set>
                                      <p:cBhvr>
                                        <p:cTn id="6" dur="1" fill="hold">
                                          <p:stCondLst>
                                            <p:cond delay="0"/>
                                          </p:stCondLst>
                                        </p:cTn>
                                        <p:tgtEl>
                                          <p:spTgt spid="253954"/>
                                        </p:tgtEl>
                                        <p:attrNameLst>
                                          <p:attrName>style.visibility</p:attrName>
                                        </p:attrNameLst>
                                      </p:cBhvr>
                                      <p:to>
                                        <p:strVal val="visible"/>
                                      </p:to>
                                    </p:set>
                                    <p:animEffect transition="in" filter="fade">
                                      <p:cBhvr>
                                        <p:cTn id="7" dur="600">
                                          <p:stCondLst>
                                            <p:cond delay="0"/>
                                          </p:stCondLst>
                                        </p:cTn>
                                        <p:tgtEl>
                                          <p:spTgt spid="253954"/>
                                        </p:tgtEl>
                                      </p:cBhvr>
                                    </p:animEffect>
                                    <p:anim calcmode="lin" valueType="num">
                                      <p:cBhvr>
                                        <p:cTn id="8" dur="600" fill="hold">
                                          <p:stCondLst>
                                            <p:cond delay="0"/>
                                          </p:stCondLst>
                                        </p:cTn>
                                        <p:tgtEl>
                                          <p:spTgt spid="253954"/>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53954"/>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5395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爆炸 2 4"/>
          <p:cNvSpPr/>
          <p:nvPr/>
        </p:nvSpPr>
        <p:spPr>
          <a:xfrm>
            <a:off x="4500564" y="3357563"/>
            <a:ext cx="2459037" cy="1852612"/>
          </a:xfrm>
          <a:prstGeom prst="irregularSeal2">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4000" b="1" i="1" dirty="0">
                <a:solidFill>
                  <a:srgbClr val="FF0000"/>
                </a:solidFill>
                <a:effectLst>
                  <a:outerShdw blurRad="38100" dist="38100" dir="2700000" algn="tl">
                    <a:srgbClr val="000000">
                      <a:alpha val="43137"/>
                    </a:srgbClr>
                  </a:outerShdw>
                </a:effectLst>
              </a:rPr>
              <a:t>關鍵時刻</a:t>
            </a:r>
          </a:p>
        </p:txBody>
      </p:sp>
      <p:sp>
        <p:nvSpPr>
          <p:cNvPr id="38914" name="Rectangle 4"/>
          <p:cNvSpPr>
            <a:spLocks noChangeArrowheads="1"/>
          </p:cNvSpPr>
          <p:nvPr/>
        </p:nvSpPr>
        <p:spPr bwMode="auto">
          <a:xfrm>
            <a:off x="-214313" y="894707"/>
            <a:ext cx="184731" cy="461665"/>
          </a:xfrm>
          <a:prstGeom prst="rect">
            <a:avLst/>
          </a:prstGeom>
          <a:noFill/>
          <a:ln w="9525">
            <a:noFill/>
            <a:miter lim="800000"/>
            <a:headEnd/>
            <a:tailEnd/>
          </a:ln>
        </p:spPr>
        <p:txBody>
          <a:bodyPr wrap="none" anchor="ctr">
            <a:spAutoFit/>
          </a:bodyPr>
          <a:lstStyle/>
          <a:p>
            <a:pPr eaLnBrk="0" hangingPunct="0"/>
            <a:endParaRPr lang="zh-TW" altLang="en-US" sz="2400">
              <a:latin typeface="Times New Roman" pitchFamily="18" charset="0"/>
            </a:endParaRPr>
          </a:p>
        </p:txBody>
      </p:sp>
      <p:graphicFrame>
        <p:nvGraphicFramePr>
          <p:cNvPr id="299013" name="Group 5"/>
          <p:cNvGraphicFramePr>
            <a:graphicFrameLocks noGrp="1"/>
          </p:cNvGraphicFramePr>
          <p:nvPr/>
        </p:nvGraphicFramePr>
        <p:xfrm>
          <a:off x="2106614" y="1341438"/>
          <a:ext cx="8110537" cy="5513106"/>
        </p:xfrm>
        <a:graphic>
          <a:graphicData uri="http://schemas.openxmlformats.org/drawingml/2006/table">
            <a:tbl>
              <a:tblPr/>
              <a:tblGrid>
                <a:gridCol w="2527300">
                  <a:extLst>
                    <a:ext uri="{9D8B030D-6E8A-4147-A177-3AD203B41FA5}">
                      <a16:colId xmlns:a16="http://schemas.microsoft.com/office/drawing/2014/main" xmlns="" val="20000"/>
                    </a:ext>
                  </a:extLst>
                </a:gridCol>
                <a:gridCol w="398462">
                  <a:extLst>
                    <a:ext uri="{9D8B030D-6E8A-4147-A177-3AD203B41FA5}">
                      <a16:colId xmlns:a16="http://schemas.microsoft.com/office/drawing/2014/main" xmlns="" val="20001"/>
                    </a:ext>
                  </a:extLst>
                </a:gridCol>
                <a:gridCol w="398463">
                  <a:extLst>
                    <a:ext uri="{9D8B030D-6E8A-4147-A177-3AD203B41FA5}">
                      <a16:colId xmlns:a16="http://schemas.microsoft.com/office/drawing/2014/main" xmlns="" val="20002"/>
                    </a:ext>
                  </a:extLst>
                </a:gridCol>
                <a:gridCol w="1330325">
                  <a:extLst>
                    <a:ext uri="{9D8B030D-6E8A-4147-A177-3AD203B41FA5}">
                      <a16:colId xmlns:a16="http://schemas.microsoft.com/office/drawing/2014/main" xmlns="" val="20003"/>
                    </a:ext>
                  </a:extLst>
                </a:gridCol>
                <a:gridCol w="3455987">
                  <a:extLst>
                    <a:ext uri="{9D8B030D-6E8A-4147-A177-3AD203B41FA5}">
                      <a16:colId xmlns:a16="http://schemas.microsoft.com/office/drawing/2014/main" xmlns="" val="20004"/>
                    </a:ext>
                  </a:extLst>
                </a:gridCol>
              </a:tblGrid>
              <a:tr h="578536">
                <a:tc rowSpan="2">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1600" b="0" i="0" u="none" strike="noStrike" cap="none" normalizeH="0" baseline="0" dirty="0">
                          <a:ln>
                            <a:noFill/>
                          </a:ln>
                          <a:solidFill>
                            <a:srgbClr val="000000"/>
                          </a:solidFill>
                          <a:effectLst/>
                          <a:latin typeface="Lucida Sans Unicode" pitchFamily="34" charset="0"/>
                          <a:ea typeface="微軟正黑體" pitchFamily="34" charset="-120"/>
                        </a:rPr>
                        <a:t>項　目</a:t>
                      </a:r>
                      <a:endParaRPr kumimoji="0" lang="zh-TW" altLang="en-US" sz="1600" b="1" i="0" u="none" strike="noStrike" cap="none" normalizeH="0" baseline="0" dirty="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1400" b="0" i="0" u="none" strike="noStrike" cap="none" normalizeH="0" baseline="0">
                          <a:ln>
                            <a:noFill/>
                          </a:ln>
                          <a:solidFill>
                            <a:srgbClr val="000000"/>
                          </a:solidFill>
                          <a:effectLst/>
                          <a:latin typeface="Lucida Sans Unicode" pitchFamily="34" charset="0"/>
                          <a:ea typeface="微軟正黑體" pitchFamily="34" charset="-120"/>
                        </a:rPr>
                        <a:t>評定結果</a:t>
                      </a:r>
                      <a:endParaRPr kumimoji="0" lang="zh-TW" altLang="en-US" sz="1400" b="1" i="0" u="none" strike="noStrike" cap="none" normalizeH="0" baseline="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rowSpan="2">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1600" b="0" i="0" u="none" strike="noStrike" cap="none" normalizeH="0" baseline="0" dirty="0">
                          <a:ln>
                            <a:noFill/>
                          </a:ln>
                          <a:solidFill>
                            <a:srgbClr val="000000"/>
                          </a:solidFill>
                          <a:effectLst/>
                          <a:latin typeface="Lucida Sans Unicode" pitchFamily="34" charset="0"/>
                          <a:ea typeface="微軟正黑體" pitchFamily="34" charset="-120"/>
                        </a:rPr>
                        <a:t>評定原因</a:t>
                      </a:r>
                      <a:endParaRPr kumimoji="0"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1600" b="0" i="0" u="none" strike="noStrike" cap="none" normalizeH="0" baseline="0">
                          <a:ln>
                            <a:noFill/>
                          </a:ln>
                          <a:solidFill>
                            <a:srgbClr val="000000"/>
                          </a:solidFill>
                          <a:effectLst/>
                          <a:latin typeface="Lucida Sans Unicode" pitchFamily="34" charset="0"/>
                          <a:ea typeface="微軟正黑體" pitchFamily="34" charset="-120"/>
                        </a:rPr>
                        <a:t>備註</a:t>
                      </a:r>
                      <a:endParaRPr kumimoji="0" lang="zh-TW" altLang="en-US" sz="1600" b="1"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74347">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1600" b="0" i="0" u="none" strike="noStrike" cap="none" normalizeH="0" baseline="0">
                          <a:ln>
                            <a:noFill/>
                          </a:ln>
                          <a:solidFill>
                            <a:srgbClr val="000000"/>
                          </a:solidFill>
                          <a:effectLst/>
                          <a:latin typeface="Lucida Sans Unicode" pitchFamily="34" charset="0"/>
                          <a:ea typeface="微軟正黑體" pitchFamily="34" charset="-120"/>
                        </a:rPr>
                        <a:t>是</a:t>
                      </a:r>
                      <a:endParaRPr kumimoji="0" lang="zh-TW" altLang="en-US" sz="1600" b="1"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1600" b="0" i="0" u="none" strike="noStrike" cap="none" normalizeH="0" baseline="0">
                          <a:ln>
                            <a:noFill/>
                          </a:ln>
                          <a:solidFill>
                            <a:srgbClr val="000000"/>
                          </a:solidFill>
                          <a:effectLst/>
                          <a:latin typeface="Lucida Sans Unicode" pitchFamily="34" charset="0"/>
                          <a:ea typeface="微軟正黑體" pitchFamily="34" charset="-120"/>
                        </a:rPr>
                        <a:t>否</a:t>
                      </a:r>
                      <a:endParaRPr kumimoji="0" lang="zh-TW" altLang="en-US" sz="1600" b="1"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1191103">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en-US" altLang="zh-TW" sz="1800" b="1" i="0" u="none" strike="noStrike" cap="none" normalizeH="0" baseline="0" dirty="0">
                          <a:ln>
                            <a:noFill/>
                          </a:ln>
                          <a:solidFill>
                            <a:srgbClr val="000000"/>
                          </a:solidFill>
                          <a:effectLst/>
                          <a:latin typeface="Lucida Sans Unicode" pitchFamily="34" charset="0"/>
                          <a:ea typeface="微軟正黑體" pitchFamily="34" charset="-120"/>
                        </a:rPr>
                        <a:t>7-1 </a:t>
                      </a:r>
                      <a:r>
                        <a:rPr kumimoji="0" lang="zh-TW" altLang="en-US" sz="1800" b="1" i="0" u="none" strike="noStrike" cap="none" normalizeH="0" baseline="0" dirty="0">
                          <a:ln>
                            <a:noFill/>
                          </a:ln>
                          <a:solidFill>
                            <a:srgbClr val="000000"/>
                          </a:solidFill>
                          <a:effectLst/>
                          <a:latin typeface="Lucida Sans Unicode" pitchFamily="34" charset="0"/>
                          <a:ea typeface="微軟正黑體" pitchFamily="34" charset="-120"/>
                        </a:rPr>
                        <a:t>以特定性別、性傾向或性別認同者為受益對象</a:t>
                      </a:r>
                      <a:endParaRPr kumimoji="0" lang="zh-TW" altLang="en-US" sz="18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1600" b="1" i="0" u="none" strike="noStrike" cap="none" normalizeH="0" baseline="0">
                          <a:ln>
                            <a:noFill/>
                          </a:ln>
                          <a:solidFill>
                            <a:srgbClr val="000000"/>
                          </a:solidFill>
                          <a:effectLst/>
                          <a:latin typeface="Lucida Sans Unicode" pitchFamily="34" charset="0"/>
                          <a:ea typeface="微軟正黑體" pitchFamily="34" charset="-120"/>
                        </a:rPr>
                        <a:t>如受益對象以男性或女性為主，或以同性戀、異性戀或雙性戀為主，或個人自認屬於男性或女性者，請評定為「是」。</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633513">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en-US" altLang="zh-TW" sz="1800" b="1" i="0" u="none" strike="noStrike" cap="none" normalizeH="0" baseline="0" dirty="0">
                          <a:ln>
                            <a:noFill/>
                          </a:ln>
                          <a:solidFill>
                            <a:srgbClr val="000000"/>
                          </a:solidFill>
                          <a:effectLst/>
                          <a:latin typeface="Lucida Sans Unicode" pitchFamily="34" charset="0"/>
                          <a:ea typeface="微軟正黑體" pitchFamily="34" charset="-120"/>
                        </a:rPr>
                        <a:t>7-2 </a:t>
                      </a:r>
                      <a:r>
                        <a:rPr kumimoji="0" lang="zh-TW" altLang="en-US" sz="1800" b="1" i="0" u="none" strike="noStrike" cap="none" normalizeH="0" baseline="0" dirty="0">
                          <a:ln>
                            <a:noFill/>
                          </a:ln>
                          <a:solidFill>
                            <a:srgbClr val="000000"/>
                          </a:solidFill>
                          <a:effectLst/>
                          <a:latin typeface="Lucida Sans Unicode" pitchFamily="34" charset="0"/>
                          <a:ea typeface="微軟正黑體" pitchFamily="34" charset="-120"/>
                        </a:rPr>
                        <a:t>受益對象無區別，但計畫內容涉及一般社會認知既存的性別偏見，或統計資料顯示性別比例差距過大者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1600" b="1" i="0" u="none" strike="noStrike" cap="none" normalizeH="0" baseline="0">
                          <a:ln>
                            <a:noFill/>
                          </a:ln>
                          <a:solidFill>
                            <a:srgbClr val="000000"/>
                          </a:solidFill>
                          <a:effectLst/>
                          <a:latin typeface="Lucida Sans Unicode" pitchFamily="34" charset="0"/>
                          <a:ea typeface="微軟正黑體" pitchFamily="34" charset="-120"/>
                        </a:rPr>
                        <a:t>如受益對象雖未限於特定性別人口群，但計畫內容存有預防或消除性別偏見、縮小性別比例差距或隔離等之可能性者，請評定為「是」。</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735607">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en-US" altLang="zh-TW" sz="1800" b="1" i="0" u="none" strike="noStrike" cap="none" normalizeH="0" baseline="0" dirty="0">
                          <a:ln>
                            <a:noFill/>
                          </a:ln>
                          <a:solidFill>
                            <a:srgbClr val="000000"/>
                          </a:solidFill>
                          <a:effectLst/>
                          <a:latin typeface="Lucida Sans Unicode" pitchFamily="34" charset="0"/>
                          <a:ea typeface="微軟正黑體" pitchFamily="34" charset="-120"/>
                        </a:rPr>
                        <a:t>7-3 </a:t>
                      </a:r>
                      <a:r>
                        <a:rPr kumimoji="0" lang="zh-TW" altLang="en-US" sz="1800" b="1" i="0" u="none" strike="noStrike" cap="none" normalizeH="0" baseline="0" dirty="0">
                          <a:ln>
                            <a:noFill/>
                          </a:ln>
                          <a:solidFill>
                            <a:srgbClr val="000000"/>
                          </a:solidFill>
                          <a:effectLst/>
                          <a:latin typeface="Lucida Sans Unicode" pitchFamily="34" charset="0"/>
                          <a:ea typeface="微軟正黑體" pitchFamily="34" charset="-120"/>
                        </a:rPr>
                        <a:t>公共建設之空間規劃與工程設計涉及對不同性別、性傾向或性別認同者權益相關者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200" b="1" i="0" u="none" strike="noStrike" cap="none" normalizeH="0" baseline="0">
                        <a:ln>
                          <a:noFill/>
                        </a:ln>
                        <a:solidFill>
                          <a:srgbClr val="000000"/>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1600" b="1" i="0" u="none" strike="noStrike" cap="none" normalizeH="0" baseline="0" dirty="0">
                          <a:ln>
                            <a:noFill/>
                          </a:ln>
                          <a:solidFill>
                            <a:srgbClr val="000000"/>
                          </a:solidFill>
                          <a:effectLst/>
                          <a:latin typeface="Lucida Sans Unicode" pitchFamily="34" charset="0"/>
                          <a:ea typeface="微軟正黑體" pitchFamily="34" charset="-120"/>
                        </a:rPr>
                        <a:t>如公共建設之空間規劃與工程設計存有考量促進不同性別、性傾向或性別認同者使用便利及合理性、區位安全性，或消除空間死角，或考慮特殊使用需求者之可能性者，請評定為「是」。</a:t>
                      </a:r>
                      <a:endParaRPr kumimoji="0" lang="zh-TW" altLang="en-US" sz="1200" b="1" i="0" u="none" strike="noStrike" cap="none" normalizeH="0" baseline="0" dirty="0">
                        <a:ln>
                          <a:noFill/>
                        </a:ln>
                        <a:solidFill>
                          <a:srgbClr val="000000"/>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38949" name="Rectangle 39"/>
          <p:cNvSpPr>
            <a:spLocks noChangeArrowheads="1"/>
          </p:cNvSpPr>
          <p:nvPr/>
        </p:nvSpPr>
        <p:spPr bwMode="auto">
          <a:xfrm>
            <a:off x="1847850" y="103357"/>
            <a:ext cx="8642350" cy="1015663"/>
          </a:xfrm>
          <a:prstGeom prst="rect">
            <a:avLst/>
          </a:prstGeom>
          <a:solidFill>
            <a:srgbClr val="FFFFCC"/>
          </a:solidFill>
          <a:ln w="9525">
            <a:noFill/>
            <a:miter lim="800000"/>
            <a:headEnd/>
            <a:tailEnd/>
          </a:ln>
        </p:spPr>
        <p:txBody>
          <a:bodyPr anchor="ctr">
            <a:spAutoFit/>
          </a:bodyPr>
          <a:lstStyle/>
          <a:p>
            <a:pPr eaLnBrk="0" hangingPunct="0"/>
            <a:r>
              <a:rPr lang="zh-TW" altLang="en-US" sz="2000" b="1">
                <a:solidFill>
                  <a:srgbClr val="990000"/>
                </a:solidFill>
                <a:latin typeface="Times New Roman" pitchFamily="18" charset="0"/>
                <a:ea typeface="標楷體" pitchFamily="65" charset="-120"/>
              </a:rPr>
              <a:t>任一指標評定「是」者，請繼續填列「柒、評估內容」；如所有指標皆評定為「否」者，則免填「柒、評估內容」，逕填寫「捌、程序參與」及「玖、評估結果」</a:t>
            </a:r>
            <a:r>
              <a:rPr lang="en-US" altLang="zh-TW" sz="2000" b="1">
                <a:solidFill>
                  <a:srgbClr val="990000"/>
                </a:solidFill>
                <a:latin typeface="Times New Roman" pitchFamily="18" charset="0"/>
                <a:ea typeface="標楷體" pitchFamily="65" charset="-120"/>
              </a:rPr>
              <a:t> </a:t>
            </a:r>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2868267234"/>
      </p:ext>
    </p:extLst>
  </p:cSld>
  <p:clrMapOvr>
    <a:masterClrMapping/>
  </p:clrMapOvr>
  <p:transition>
    <p:push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投影片編號版面配置區 3"/>
          <p:cNvSpPr txBox="1">
            <a:spLocks noGrp="1"/>
          </p:cNvSpPr>
          <p:nvPr/>
        </p:nvSpPr>
        <p:spPr bwMode="auto">
          <a:xfrm>
            <a:off x="8610600" y="6248400"/>
            <a:ext cx="1905000" cy="457200"/>
          </a:xfrm>
          <a:prstGeom prst="rect">
            <a:avLst/>
          </a:prstGeom>
          <a:noFill/>
          <a:ln>
            <a:miter lim="800000"/>
            <a:headEnd/>
            <a:tailEnd/>
          </a:ln>
        </p:spPr>
        <p:txBody>
          <a:bodyPr/>
          <a:lstStyle/>
          <a:p>
            <a:pPr algn="r">
              <a:defRPr/>
            </a:pPr>
            <a:fld id="{FE5F8A70-7175-460C-A3EB-FF69EBA02F25}" type="slidenum">
              <a:rPr lang="zh-TW" altLang="en-US" sz="1400">
                <a:latin typeface="+mj-lt"/>
                <a:ea typeface="新細明體" pitchFamily="18" charset="-120"/>
              </a:rPr>
              <a:pPr algn="r">
                <a:defRPr/>
              </a:pPr>
              <a:t>45</a:t>
            </a:fld>
            <a:endParaRPr lang="en-US" altLang="zh-TW" sz="1400">
              <a:latin typeface="+mj-lt"/>
              <a:ea typeface="新細明體" pitchFamily="18" charset="-120"/>
            </a:endParaRPr>
          </a:p>
        </p:txBody>
      </p:sp>
      <p:graphicFrame>
        <p:nvGraphicFramePr>
          <p:cNvPr id="263940" name="Group 772"/>
          <p:cNvGraphicFramePr>
            <a:graphicFrameLocks noGrp="1"/>
          </p:cNvGraphicFramePr>
          <p:nvPr/>
        </p:nvGraphicFramePr>
        <p:xfrm>
          <a:off x="2424113" y="260351"/>
          <a:ext cx="7172698" cy="907921"/>
        </p:xfrm>
        <a:graphic>
          <a:graphicData uri="http://schemas.openxmlformats.org/drawingml/2006/table">
            <a:tbl>
              <a:tblPr/>
              <a:tblGrid>
                <a:gridCol w="2606343">
                  <a:extLst>
                    <a:ext uri="{9D8B030D-6E8A-4147-A177-3AD203B41FA5}">
                      <a16:colId xmlns:a16="http://schemas.microsoft.com/office/drawing/2014/main" xmlns="" val="20000"/>
                    </a:ext>
                  </a:extLst>
                </a:gridCol>
                <a:gridCol w="402085">
                  <a:extLst>
                    <a:ext uri="{9D8B030D-6E8A-4147-A177-3AD203B41FA5}">
                      <a16:colId xmlns:a16="http://schemas.microsoft.com/office/drawing/2014/main" xmlns="" val="20001"/>
                    </a:ext>
                  </a:extLst>
                </a:gridCol>
                <a:gridCol w="331599">
                  <a:extLst>
                    <a:ext uri="{9D8B030D-6E8A-4147-A177-3AD203B41FA5}">
                      <a16:colId xmlns:a16="http://schemas.microsoft.com/office/drawing/2014/main" xmlns="" val="20002"/>
                    </a:ext>
                  </a:extLst>
                </a:gridCol>
                <a:gridCol w="1240383">
                  <a:extLst>
                    <a:ext uri="{9D8B030D-6E8A-4147-A177-3AD203B41FA5}">
                      <a16:colId xmlns:a16="http://schemas.microsoft.com/office/drawing/2014/main" xmlns="" val="20003"/>
                    </a:ext>
                  </a:extLst>
                </a:gridCol>
                <a:gridCol w="2592288">
                  <a:extLst>
                    <a:ext uri="{9D8B030D-6E8A-4147-A177-3AD203B41FA5}">
                      <a16:colId xmlns:a16="http://schemas.microsoft.com/office/drawing/2014/main" xmlns="" val="20004"/>
                    </a:ext>
                  </a:extLst>
                </a:gridCol>
              </a:tblGrid>
              <a:tr h="572641">
                <a:tc rowSpan="2">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2000" b="1" i="0" u="none" strike="noStrike" cap="none" normalizeH="0" baseline="0" dirty="0">
                          <a:ln>
                            <a:noFill/>
                          </a:ln>
                          <a:solidFill>
                            <a:srgbClr val="000000"/>
                          </a:solidFill>
                          <a:effectLst/>
                          <a:latin typeface="Lucida Sans Unicode" pitchFamily="34" charset="0"/>
                          <a:ea typeface="微軟正黑體" pitchFamily="34" charset="-120"/>
                        </a:rPr>
                        <a:t>評估指標</a:t>
                      </a:r>
                      <a:endParaRPr kumimoji="0" lang="zh-TW" altLang="en-US" sz="2000" b="1" i="0" u="none" strike="noStrike" cap="none" normalizeH="0" baseline="0" dirty="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2000" b="1" i="0" u="none" strike="noStrike" cap="none" normalizeH="0" baseline="0" dirty="0">
                          <a:ln>
                            <a:noFill/>
                          </a:ln>
                          <a:solidFill>
                            <a:srgbClr val="000000"/>
                          </a:solidFill>
                          <a:effectLst/>
                          <a:latin typeface="Lucida Sans Unicode" pitchFamily="34" charset="0"/>
                          <a:ea typeface="微軟正黑體" pitchFamily="34" charset="-120"/>
                        </a:rPr>
                        <a:t>結果</a:t>
                      </a:r>
                      <a:endParaRPr kumimoji="0" lang="zh-TW" altLang="en-US" sz="2000" b="1" i="0" u="none" strike="noStrike" cap="none" normalizeH="0" baseline="0" dirty="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20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說明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2000" b="1" i="0" u="none" strike="noStrike" cap="none" normalizeH="0" baseline="0" dirty="0">
                          <a:ln>
                            <a:noFill/>
                          </a:ln>
                          <a:solidFill>
                            <a:srgbClr val="000000"/>
                          </a:solidFill>
                          <a:effectLst/>
                          <a:latin typeface="Lucida Sans Unicode" pitchFamily="34" charset="0"/>
                          <a:ea typeface="微軟正黑體" pitchFamily="34" charset="-120"/>
                        </a:rPr>
                        <a:t>備註</a:t>
                      </a:r>
                      <a:endParaRPr kumimoji="0" lang="zh-TW" altLang="en-US" sz="2000" b="1" i="0" u="none" strike="noStrike" cap="none" normalizeH="0" baseline="0" dirty="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7463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1600" b="0" i="0" u="none" strike="noStrike" cap="none" normalizeH="0" baseline="0">
                          <a:ln>
                            <a:noFill/>
                          </a:ln>
                          <a:solidFill>
                            <a:srgbClr val="000000"/>
                          </a:solidFill>
                          <a:effectLst/>
                          <a:latin typeface="Lucida Sans Unicode" pitchFamily="34" charset="0"/>
                          <a:ea typeface="微軟正黑體" pitchFamily="34" charset="-120"/>
                        </a:rPr>
                        <a:t>是</a:t>
                      </a:r>
                      <a:endParaRPr kumimoji="0" lang="zh-TW" altLang="en-US" sz="1600" b="1"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1600" b="0" i="0" u="none" strike="noStrike" cap="none" normalizeH="0" baseline="0" dirty="0">
                          <a:ln>
                            <a:noFill/>
                          </a:ln>
                          <a:solidFill>
                            <a:srgbClr val="000000"/>
                          </a:solidFill>
                          <a:effectLst/>
                          <a:latin typeface="Lucida Sans Unicode" pitchFamily="34" charset="0"/>
                          <a:ea typeface="微軟正黑體" pitchFamily="34" charset="-120"/>
                        </a:rPr>
                        <a:t>否</a:t>
                      </a:r>
                      <a:endParaRPr kumimoji="0" lang="zh-TW" altLang="en-US" sz="1600" b="1" i="0" u="none" strike="noStrike" cap="none" normalizeH="0" baseline="0" dirty="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graphicFrame>
        <p:nvGraphicFramePr>
          <p:cNvPr id="263942" name="Group 774"/>
          <p:cNvGraphicFramePr>
            <a:graphicFrameLocks noGrp="1"/>
          </p:cNvGraphicFramePr>
          <p:nvPr/>
        </p:nvGraphicFramePr>
        <p:xfrm>
          <a:off x="2351088" y="1196975"/>
          <a:ext cx="7416824" cy="5999584"/>
        </p:xfrm>
        <a:graphic>
          <a:graphicData uri="http://schemas.openxmlformats.org/drawingml/2006/table">
            <a:tbl>
              <a:tblPr/>
              <a:tblGrid>
                <a:gridCol w="2615954">
                  <a:extLst>
                    <a:ext uri="{9D8B030D-6E8A-4147-A177-3AD203B41FA5}">
                      <a16:colId xmlns:a16="http://schemas.microsoft.com/office/drawing/2014/main" xmlns="" val="20000"/>
                    </a:ext>
                  </a:extLst>
                </a:gridCol>
                <a:gridCol w="403687">
                  <a:extLst>
                    <a:ext uri="{9D8B030D-6E8A-4147-A177-3AD203B41FA5}">
                      <a16:colId xmlns:a16="http://schemas.microsoft.com/office/drawing/2014/main" xmlns="" val="20001"/>
                    </a:ext>
                  </a:extLst>
                </a:gridCol>
                <a:gridCol w="342813">
                  <a:extLst>
                    <a:ext uri="{9D8B030D-6E8A-4147-A177-3AD203B41FA5}">
                      <a16:colId xmlns:a16="http://schemas.microsoft.com/office/drawing/2014/main" xmlns="" val="20002"/>
                    </a:ext>
                  </a:extLst>
                </a:gridCol>
                <a:gridCol w="1216817">
                  <a:extLst>
                    <a:ext uri="{9D8B030D-6E8A-4147-A177-3AD203B41FA5}">
                      <a16:colId xmlns:a16="http://schemas.microsoft.com/office/drawing/2014/main" xmlns="" val="20003"/>
                    </a:ext>
                  </a:extLst>
                </a:gridCol>
                <a:gridCol w="2837553">
                  <a:extLst>
                    <a:ext uri="{9D8B030D-6E8A-4147-A177-3AD203B41FA5}">
                      <a16:colId xmlns:a16="http://schemas.microsoft.com/office/drawing/2014/main" xmlns="" val="20004"/>
                    </a:ext>
                  </a:extLst>
                </a:gridCol>
              </a:tblGrid>
              <a:tr h="1305134">
                <a:tc>
                  <a:txBody>
                    <a:bodyPr/>
                    <a:lstStyle/>
                    <a:p>
                      <a:endParaRPr kumimoji="0" lang="zh-TW" altLang="en-US" sz="1800" kern="1200" baseline="0" dirty="0">
                        <a:solidFill>
                          <a:schemeClr val="tx1"/>
                        </a:solidFill>
                        <a:latin typeface="+mn-lt"/>
                        <a:ea typeface="+mn-ea"/>
                        <a:cs typeface="+mn-cs"/>
                      </a:endParaRPr>
                    </a:p>
                    <a:p>
                      <a:r>
                        <a:rPr kumimoji="0" lang="en-US" altLang="zh-TW" sz="1800" b="1" kern="1200" baseline="0" dirty="0">
                          <a:solidFill>
                            <a:schemeClr val="tx1"/>
                          </a:solidFill>
                          <a:latin typeface="+mn-lt"/>
                          <a:ea typeface="+mn-ea"/>
                          <a:cs typeface="+mn-cs"/>
                        </a:rPr>
                        <a:t>8-1</a:t>
                      </a:r>
                      <a:r>
                        <a:rPr kumimoji="0" lang="zh-TW" altLang="en-US" sz="1800" b="1" kern="1200" baseline="0" dirty="0">
                          <a:solidFill>
                            <a:schemeClr val="tx1"/>
                          </a:solidFill>
                          <a:latin typeface="+mn-lt"/>
                          <a:ea typeface="+mn-ea"/>
                          <a:cs typeface="+mn-cs"/>
                        </a:rPr>
                        <a:t>經費配置：計畫如何編列或調整預算配置，以回應性別需求與達成性別目標。 </a:t>
                      </a:r>
                      <a:endParaRPr kumimoji="0" lang="zh-TW" altLang="en-US" sz="18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dirty="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dirty="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dirty="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kumimoji="0" lang="zh-TW" altLang="en-US" sz="1800" kern="1200" baseline="0" dirty="0">
                        <a:solidFill>
                          <a:schemeClr val="tx1"/>
                        </a:solidFill>
                        <a:latin typeface="+mn-lt"/>
                        <a:ea typeface="+mn-ea"/>
                        <a:cs typeface="+mn-cs"/>
                      </a:endParaRPr>
                    </a:p>
                    <a:p>
                      <a:r>
                        <a:rPr kumimoji="0" lang="zh-TW" altLang="en-US" sz="1800" b="1" kern="1200" baseline="0" dirty="0">
                          <a:solidFill>
                            <a:schemeClr val="tx1"/>
                          </a:solidFill>
                          <a:latin typeface="+mn-lt"/>
                          <a:ea typeface="+mn-ea"/>
                          <a:cs typeface="+mn-cs"/>
                        </a:rPr>
                        <a:t>說明該計畫所編列經費如何針對性別差異，回應性別需求。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305134">
                <a:tc>
                  <a:txBody>
                    <a:bodyPr/>
                    <a:lstStyle/>
                    <a:p>
                      <a:endParaRPr kumimoji="0" lang="zh-TW" altLang="en-US" sz="1800" kern="1200" baseline="0" dirty="0">
                        <a:solidFill>
                          <a:schemeClr val="tx1"/>
                        </a:solidFill>
                        <a:latin typeface="+mn-lt"/>
                        <a:ea typeface="+mn-ea"/>
                        <a:cs typeface="+mn-cs"/>
                      </a:endParaRPr>
                    </a:p>
                    <a:p>
                      <a:r>
                        <a:rPr kumimoji="0" lang="en-US" altLang="zh-TW" sz="1800" b="1" kern="1200" baseline="0" dirty="0">
                          <a:solidFill>
                            <a:schemeClr val="tx1"/>
                          </a:solidFill>
                          <a:latin typeface="+mn-lt"/>
                          <a:ea typeface="+mn-ea"/>
                          <a:cs typeface="+mn-cs"/>
                        </a:rPr>
                        <a:t>8-2</a:t>
                      </a:r>
                      <a:r>
                        <a:rPr kumimoji="0" lang="zh-TW" altLang="en-US" sz="1800" b="1" kern="1200" baseline="0" dirty="0">
                          <a:solidFill>
                            <a:schemeClr val="tx1"/>
                          </a:solidFill>
                          <a:latin typeface="+mn-lt"/>
                          <a:ea typeface="+mn-ea"/>
                          <a:cs typeface="+mn-cs"/>
                        </a:rPr>
                        <a:t>執行策略：計畫如何縮小不同性別、性傾向或性別認同者差異之迫切性與需求性。</a:t>
                      </a:r>
                      <a:endParaRPr kumimoji="0" lang="zh-TW" altLang="en-US" sz="18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dirty="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dirty="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dirty="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1800" b="1" kern="1200" baseline="0" dirty="0">
                          <a:solidFill>
                            <a:schemeClr val="tx1"/>
                          </a:solidFill>
                          <a:latin typeface="+mn-lt"/>
                          <a:ea typeface="+mn-ea"/>
                          <a:cs typeface="+mn-cs"/>
                        </a:rPr>
                        <a:t>計畫如何設計執行策略，以回應性別需求與達成性別目標。</a:t>
                      </a:r>
                      <a:endParaRPr kumimoji="0" lang="zh-TW" altLang="en-US" sz="18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610464">
                <a:tc>
                  <a:txBody>
                    <a:bodyPr/>
                    <a:lstStyle/>
                    <a:p>
                      <a:endParaRPr kumimoji="0" lang="zh-TW" altLang="en-US" sz="1800" kern="1200" baseline="0" dirty="0">
                        <a:solidFill>
                          <a:schemeClr val="tx1"/>
                        </a:solidFill>
                        <a:latin typeface="+mn-lt"/>
                        <a:ea typeface="+mn-ea"/>
                        <a:cs typeface="+mn-cs"/>
                      </a:endParaRPr>
                    </a:p>
                    <a:p>
                      <a:r>
                        <a:rPr kumimoji="0" lang="en-US" altLang="zh-TW" sz="1800" b="1" kern="1200" baseline="0" dirty="0">
                          <a:solidFill>
                            <a:schemeClr val="tx1"/>
                          </a:solidFill>
                          <a:latin typeface="+mn-lt"/>
                          <a:ea typeface="+mn-ea"/>
                          <a:cs typeface="+mn-cs"/>
                        </a:rPr>
                        <a:t>8-3</a:t>
                      </a:r>
                      <a:r>
                        <a:rPr kumimoji="0" lang="zh-TW" altLang="en-US" sz="1800" b="1" kern="1200" baseline="0" dirty="0">
                          <a:solidFill>
                            <a:schemeClr val="tx1"/>
                          </a:solidFill>
                          <a:latin typeface="+mn-lt"/>
                          <a:ea typeface="+mn-ea"/>
                          <a:cs typeface="+mn-cs"/>
                        </a:rPr>
                        <a:t>宣導傳播：計畫宣導方式如何顧及弱勢性別資訊獲取能力或使用習慣之差異。</a:t>
                      </a:r>
                      <a:endParaRPr kumimoji="0" lang="zh-TW" altLang="en-US" sz="18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1" i="0" u="none" strike="noStrike" cap="none" normalizeH="0" baseline="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1800" b="1" kern="1200" baseline="0" dirty="0">
                          <a:solidFill>
                            <a:schemeClr val="tx1"/>
                          </a:solidFill>
                          <a:latin typeface="+mn-lt"/>
                          <a:ea typeface="+mn-ea"/>
                          <a:cs typeface="+mn-cs"/>
                        </a:rPr>
                        <a:t>說明傳佈訊息給目標對象所採用的方式，是否針對不同背景的目標對象採取不同傳播方法的設計。</a:t>
                      </a:r>
                      <a:endParaRPr kumimoji="0" lang="zh-TW" altLang="en-US" sz="18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305134">
                <a:tc>
                  <a:txBody>
                    <a:bodyPr/>
                    <a:lstStyle/>
                    <a:p>
                      <a:endParaRPr kumimoji="0" lang="zh-TW" altLang="en-US" sz="1800" kern="1200" baseline="0" dirty="0">
                        <a:solidFill>
                          <a:schemeClr val="tx1"/>
                        </a:solidFill>
                        <a:latin typeface="+mn-lt"/>
                        <a:ea typeface="+mn-ea"/>
                        <a:cs typeface="+mn-cs"/>
                      </a:endParaRPr>
                    </a:p>
                    <a:p>
                      <a:r>
                        <a:rPr kumimoji="0" lang="en-US" altLang="zh-TW" sz="1800" b="1" kern="1200" baseline="0" dirty="0">
                          <a:solidFill>
                            <a:schemeClr val="tx1"/>
                          </a:solidFill>
                          <a:latin typeface="+mn-lt"/>
                          <a:ea typeface="+mn-ea"/>
                          <a:cs typeface="+mn-cs"/>
                        </a:rPr>
                        <a:t>8-4</a:t>
                      </a:r>
                      <a:r>
                        <a:rPr kumimoji="0" lang="zh-TW" altLang="en-US" sz="1800" b="1" kern="1200" baseline="0" dirty="0">
                          <a:solidFill>
                            <a:schemeClr val="tx1"/>
                          </a:solidFill>
                          <a:latin typeface="+mn-lt"/>
                          <a:ea typeface="+mn-ea"/>
                          <a:cs typeface="+mn-cs"/>
                        </a:rPr>
                        <a:t>性別友善措施：搭配其他對不同性別、性傾向或性別認同者之友善措施或方案。</a:t>
                      </a:r>
                      <a:endParaRPr kumimoji="0" lang="zh-TW" altLang="en-US" sz="18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1800" b="0" i="0" u="none" strike="noStrike" cap="none" normalizeH="0" baseline="0" dirty="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kumimoji="0" lang="zh-TW" altLang="en-US" sz="1800" kern="1200" baseline="0" dirty="0">
                        <a:solidFill>
                          <a:schemeClr val="tx1"/>
                        </a:solidFill>
                        <a:latin typeface="+mn-lt"/>
                        <a:ea typeface="+mn-ea"/>
                        <a:cs typeface="+mn-cs"/>
                      </a:endParaRPr>
                    </a:p>
                    <a:p>
                      <a:r>
                        <a:rPr kumimoji="0" lang="zh-TW" altLang="en-US" sz="1800" b="1" kern="1200" baseline="0" dirty="0">
                          <a:solidFill>
                            <a:schemeClr val="tx1"/>
                          </a:solidFill>
                          <a:latin typeface="+mn-lt"/>
                          <a:ea typeface="+mn-ea"/>
                          <a:cs typeface="+mn-cs"/>
                        </a:rPr>
                        <a:t>說明計畫之性別友善措施或方案。</a:t>
                      </a:r>
                      <a:endParaRPr kumimoji="0" lang="zh-TW" altLang="en-US" sz="1800" b="1" i="0" u="none" strike="noStrike" cap="none" normalizeH="0" baseline="0" dirty="0">
                        <a:ln>
                          <a:noFill/>
                        </a:ln>
                        <a:solidFill>
                          <a:srgbClr val="000000"/>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39986" name="AutoShape 237"/>
          <p:cNvSpPr>
            <a:spLocks noChangeArrowheads="1"/>
          </p:cNvSpPr>
          <p:nvPr/>
        </p:nvSpPr>
        <p:spPr bwMode="auto">
          <a:xfrm>
            <a:off x="4699001" y="3213101"/>
            <a:ext cx="2460625" cy="3095625"/>
          </a:xfrm>
          <a:prstGeom prst="cloudCallout">
            <a:avLst>
              <a:gd name="adj1" fmla="val -18315"/>
              <a:gd name="adj2" fmla="val -84255"/>
            </a:avLst>
          </a:prstGeom>
          <a:solidFill>
            <a:srgbClr val="FFCCFF"/>
          </a:solidFill>
          <a:ln w="9525">
            <a:solidFill>
              <a:schemeClr val="tx1"/>
            </a:solidFill>
            <a:round/>
            <a:headEnd/>
            <a:tailEnd/>
          </a:ln>
        </p:spPr>
        <p:txBody>
          <a:bodyPr/>
          <a:lstStyle/>
          <a:p>
            <a:pPr algn="ctr">
              <a:spcBef>
                <a:spcPct val="50000"/>
              </a:spcBef>
            </a:pPr>
            <a:r>
              <a:rPr lang="zh-TW" altLang="en-US" sz="2400">
                <a:latin typeface="Times New Roman" pitchFamily="18" charset="0"/>
                <a:ea typeface="標楷體" pitchFamily="65" charset="-120"/>
              </a:rPr>
              <a:t>不能勾選</a:t>
            </a:r>
            <a:r>
              <a:rPr lang="en-US" altLang="zh-TW" sz="2400">
                <a:latin typeface="Times New Roman" pitchFamily="18" charset="0"/>
                <a:ea typeface="標楷體" pitchFamily="65" charset="-120"/>
              </a:rPr>
              <a:t>”</a:t>
            </a:r>
            <a:r>
              <a:rPr lang="zh-TW" altLang="en-US" sz="2400">
                <a:latin typeface="Times New Roman" pitchFamily="18" charset="0"/>
                <a:ea typeface="標楷體" pitchFamily="65" charset="-120"/>
              </a:rPr>
              <a:t>否</a:t>
            </a:r>
            <a:r>
              <a:rPr lang="en-US" altLang="zh-TW" sz="2400">
                <a:latin typeface="Times New Roman" pitchFamily="18" charset="0"/>
                <a:ea typeface="標楷體" pitchFamily="65" charset="-120"/>
              </a:rPr>
              <a:t>” </a:t>
            </a:r>
            <a:r>
              <a:rPr lang="zh-TW" altLang="en-US" sz="2400">
                <a:latin typeface="Times New Roman" pitchFamily="18" charset="0"/>
                <a:ea typeface="標楷體" pitchFamily="65" charset="-120"/>
              </a:rPr>
              <a:t>如未做到應重新思考計畫之妥適性</a:t>
            </a:r>
          </a:p>
        </p:txBody>
      </p:sp>
      <p:sp>
        <p:nvSpPr>
          <p:cNvPr id="39987" name="Line 764"/>
          <p:cNvSpPr>
            <a:spLocks noChangeShapeType="1"/>
          </p:cNvSpPr>
          <p:nvPr/>
        </p:nvSpPr>
        <p:spPr bwMode="auto">
          <a:xfrm flipH="1">
            <a:off x="5099050" y="1773238"/>
            <a:ext cx="331788" cy="1079500"/>
          </a:xfrm>
          <a:prstGeom prst="line">
            <a:avLst/>
          </a:prstGeom>
          <a:noFill/>
          <a:ln w="9525">
            <a:solidFill>
              <a:schemeClr val="tx1"/>
            </a:solidFill>
            <a:round/>
            <a:headEnd/>
            <a:tailEnd/>
          </a:ln>
        </p:spPr>
        <p:txBody>
          <a:bodyPr>
            <a:spAutoFit/>
          </a:bodyPr>
          <a:lstStyle/>
          <a:p>
            <a:endParaRPr lang="zh-TW" altLang="en-US"/>
          </a:p>
        </p:txBody>
      </p:sp>
      <p:sp>
        <p:nvSpPr>
          <p:cNvPr id="39988" name="Line 765"/>
          <p:cNvSpPr>
            <a:spLocks noChangeShapeType="1"/>
          </p:cNvSpPr>
          <p:nvPr/>
        </p:nvSpPr>
        <p:spPr bwMode="auto">
          <a:xfrm>
            <a:off x="5099050" y="1773238"/>
            <a:ext cx="331788" cy="1008062"/>
          </a:xfrm>
          <a:prstGeom prst="line">
            <a:avLst/>
          </a:prstGeom>
          <a:noFill/>
          <a:ln w="9525">
            <a:solidFill>
              <a:schemeClr val="tx1"/>
            </a:solidFill>
            <a:round/>
            <a:headEnd/>
            <a:tailEnd/>
          </a:ln>
        </p:spPr>
        <p:txBody>
          <a:bodyPr>
            <a:spAutoFit/>
          </a:bodyPr>
          <a:lstStyle/>
          <a:p>
            <a:endParaRPr lang="zh-TW" altLang="en-US"/>
          </a:p>
        </p:txBody>
      </p:sp>
      <p:sp>
        <p:nvSpPr>
          <p:cNvPr id="39989" name="Line 766"/>
          <p:cNvSpPr>
            <a:spLocks noChangeShapeType="1"/>
          </p:cNvSpPr>
          <p:nvPr/>
        </p:nvSpPr>
        <p:spPr bwMode="auto">
          <a:xfrm>
            <a:off x="5099051" y="2852738"/>
            <a:ext cx="265113" cy="647700"/>
          </a:xfrm>
          <a:prstGeom prst="line">
            <a:avLst/>
          </a:prstGeom>
          <a:noFill/>
          <a:ln w="9525">
            <a:solidFill>
              <a:schemeClr val="tx1"/>
            </a:solidFill>
            <a:round/>
            <a:headEnd/>
            <a:tailEnd/>
          </a:ln>
        </p:spPr>
        <p:txBody>
          <a:bodyPr>
            <a:spAutoFit/>
          </a:bodyPr>
          <a:lstStyle/>
          <a:p>
            <a:endParaRPr lang="zh-TW" altLang="en-US"/>
          </a:p>
        </p:txBody>
      </p:sp>
      <p:sp>
        <p:nvSpPr>
          <p:cNvPr id="39990" name="Line 767"/>
          <p:cNvSpPr>
            <a:spLocks noChangeShapeType="1"/>
          </p:cNvSpPr>
          <p:nvPr/>
        </p:nvSpPr>
        <p:spPr bwMode="auto">
          <a:xfrm flipH="1">
            <a:off x="5165726" y="2852739"/>
            <a:ext cx="265113" cy="720725"/>
          </a:xfrm>
          <a:prstGeom prst="line">
            <a:avLst/>
          </a:prstGeom>
          <a:noFill/>
          <a:ln w="9525">
            <a:solidFill>
              <a:schemeClr val="tx1"/>
            </a:solidFill>
            <a:round/>
            <a:headEnd/>
            <a:tailEnd/>
          </a:ln>
        </p:spPr>
        <p:txBody>
          <a:bodyPr>
            <a:spAutoFit/>
          </a:bodyPr>
          <a:lstStyle/>
          <a:p>
            <a:endParaRPr lang="zh-TW" altLang="en-US"/>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3970656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8760" name="Group 472"/>
          <p:cNvGraphicFramePr>
            <a:graphicFrameLocks noGrp="1"/>
          </p:cNvGraphicFramePr>
          <p:nvPr/>
        </p:nvGraphicFramePr>
        <p:xfrm>
          <a:off x="1774826" y="404814"/>
          <a:ext cx="8568951" cy="4479277"/>
        </p:xfrm>
        <a:graphic>
          <a:graphicData uri="http://schemas.openxmlformats.org/drawingml/2006/table">
            <a:tbl>
              <a:tblPr/>
              <a:tblGrid>
                <a:gridCol w="2793734">
                  <a:extLst>
                    <a:ext uri="{9D8B030D-6E8A-4147-A177-3AD203B41FA5}">
                      <a16:colId xmlns:a16="http://schemas.microsoft.com/office/drawing/2014/main" xmlns="" val="20000"/>
                    </a:ext>
                  </a:extLst>
                </a:gridCol>
                <a:gridCol w="351093">
                  <a:extLst>
                    <a:ext uri="{9D8B030D-6E8A-4147-A177-3AD203B41FA5}">
                      <a16:colId xmlns:a16="http://schemas.microsoft.com/office/drawing/2014/main" xmlns="" val="20001"/>
                    </a:ext>
                  </a:extLst>
                </a:gridCol>
                <a:gridCol w="392400">
                  <a:extLst>
                    <a:ext uri="{9D8B030D-6E8A-4147-A177-3AD203B41FA5}">
                      <a16:colId xmlns:a16="http://schemas.microsoft.com/office/drawing/2014/main" xmlns="" val="20002"/>
                    </a:ext>
                  </a:extLst>
                </a:gridCol>
                <a:gridCol w="1729186">
                  <a:extLst>
                    <a:ext uri="{9D8B030D-6E8A-4147-A177-3AD203B41FA5}">
                      <a16:colId xmlns:a16="http://schemas.microsoft.com/office/drawing/2014/main" xmlns="" val="20003"/>
                    </a:ext>
                  </a:extLst>
                </a:gridCol>
                <a:gridCol w="3302538">
                  <a:extLst>
                    <a:ext uri="{9D8B030D-6E8A-4147-A177-3AD203B41FA5}">
                      <a16:colId xmlns:a16="http://schemas.microsoft.com/office/drawing/2014/main" xmlns="" val="20004"/>
                    </a:ext>
                  </a:extLst>
                </a:gridCol>
              </a:tblGrid>
              <a:tr h="288645">
                <a:tc rowSpan="2">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1600" b="0" i="0" u="none" strike="noStrike" cap="none" normalizeH="0" baseline="0" dirty="0">
                          <a:ln>
                            <a:noFill/>
                          </a:ln>
                          <a:solidFill>
                            <a:srgbClr val="000000"/>
                          </a:solidFill>
                          <a:effectLst/>
                          <a:latin typeface="Lucida Sans Unicode" pitchFamily="34" charset="0"/>
                          <a:ea typeface="微軟正黑體" pitchFamily="34" charset="-120"/>
                        </a:rPr>
                        <a:t>評估指標</a:t>
                      </a:r>
                      <a:endParaRPr kumimoji="0" lang="zh-TW" altLang="en-US" sz="1600" b="1" i="0" u="none" strike="noStrike" cap="none" normalizeH="0" baseline="0" dirty="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1100" b="0" i="0" u="none" strike="noStrike" cap="none" normalizeH="0" baseline="0">
                          <a:ln>
                            <a:noFill/>
                          </a:ln>
                          <a:solidFill>
                            <a:srgbClr val="000000"/>
                          </a:solidFill>
                          <a:effectLst/>
                          <a:latin typeface="Lucida Sans Unicode" pitchFamily="34" charset="0"/>
                          <a:ea typeface="微軟正黑體" pitchFamily="34" charset="-120"/>
                        </a:rPr>
                        <a:t>評定結果</a:t>
                      </a:r>
                      <a:endParaRPr kumimoji="0" lang="zh-TW" altLang="en-US" sz="2300" b="1"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1600" b="0" i="0" u="none" strike="noStrike" cap="none" normalizeH="0" baseline="0" dirty="0">
                          <a:ln>
                            <a:noFill/>
                          </a:ln>
                          <a:solidFill>
                            <a:srgbClr val="000000"/>
                          </a:solidFill>
                          <a:effectLst/>
                          <a:latin typeface="Lucida Sans Unicode" pitchFamily="34" charset="0"/>
                          <a:ea typeface="微軟正黑體" pitchFamily="34" charset="-120"/>
                        </a:rPr>
                        <a:t>說明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1600" b="0" i="0" u="none" strike="noStrike" cap="none" normalizeH="0" baseline="0" dirty="0">
                          <a:ln>
                            <a:noFill/>
                          </a:ln>
                          <a:solidFill>
                            <a:srgbClr val="000000"/>
                          </a:solidFill>
                          <a:effectLst/>
                          <a:latin typeface="Lucida Sans Unicode" pitchFamily="34" charset="0"/>
                          <a:ea typeface="微軟正黑體" pitchFamily="34" charset="-120"/>
                        </a:rPr>
                        <a:t>備註</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0448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1200" b="0" i="0" u="none" strike="noStrike" cap="none" normalizeH="0" baseline="0" dirty="0">
                          <a:ln>
                            <a:noFill/>
                          </a:ln>
                          <a:solidFill>
                            <a:srgbClr val="000000"/>
                          </a:solidFill>
                          <a:effectLst/>
                          <a:latin typeface="Lucida Sans Unicode" pitchFamily="34" charset="0"/>
                          <a:ea typeface="微軟正黑體" pitchFamily="34" charset="-120"/>
                        </a:rPr>
                        <a:t>是</a:t>
                      </a:r>
                      <a:endParaRPr kumimoji="0" lang="zh-TW" altLang="en-US" sz="2300" b="1" i="0" u="none" strike="noStrike" cap="none" normalizeH="0" baseline="0" dirty="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1200" b="0" i="0" u="none" strike="noStrike" cap="none" normalizeH="0" baseline="0">
                          <a:ln>
                            <a:noFill/>
                          </a:ln>
                          <a:solidFill>
                            <a:srgbClr val="000000"/>
                          </a:solidFill>
                          <a:effectLst/>
                          <a:latin typeface="Lucida Sans Unicode" pitchFamily="34" charset="0"/>
                          <a:ea typeface="微軟正黑體" pitchFamily="34" charset="-120"/>
                        </a:rPr>
                        <a:t>否</a:t>
                      </a:r>
                      <a:endParaRPr kumimoji="0" lang="zh-TW" altLang="en-US" sz="2300" b="1"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1453081">
                <a:tc>
                  <a:txBody>
                    <a:bodyPr/>
                    <a:lstStyle/>
                    <a:p>
                      <a:endParaRPr kumimoji="0" lang="zh-TW" altLang="en-US" sz="1800" kern="1200" baseline="0" dirty="0">
                        <a:solidFill>
                          <a:schemeClr val="tx1"/>
                        </a:solidFill>
                        <a:latin typeface="+mn-lt"/>
                        <a:ea typeface="+mn-ea"/>
                        <a:cs typeface="+mn-cs"/>
                      </a:endParaRPr>
                    </a:p>
                    <a:p>
                      <a:r>
                        <a:rPr kumimoji="0" lang="en-US" altLang="zh-TW" sz="1800" b="1" kern="1200" baseline="0" dirty="0">
                          <a:solidFill>
                            <a:schemeClr val="tx1"/>
                          </a:solidFill>
                          <a:latin typeface="+mn-lt"/>
                          <a:ea typeface="+mn-ea"/>
                          <a:cs typeface="+mn-cs"/>
                        </a:rPr>
                        <a:t>8-5</a:t>
                      </a:r>
                      <a:r>
                        <a:rPr kumimoji="0" lang="zh-TW" altLang="en-US" sz="1800" b="1" kern="1200" baseline="0" dirty="0">
                          <a:solidFill>
                            <a:schemeClr val="tx1"/>
                          </a:solidFill>
                          <a:latin typeface="+mn-lt"/>
                          <a:ea typeface="+mn-ea"/>
                          <a:cs typeface="+mn-cs"/>
                        </a:rPr>
                        <a:t>落實法規政策：計畫符合相關法規政策之情形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dirty="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1400" b="1" kern="1200" baseline="0" dirty="0">
                          <a:solidFill>
                            <a:schemeClr val="tx1"/>
                          </a:solidFill>
                          <a:latin typeface="+mn-lt"/>
                          <a:ea typeface="+mn-ea"/>
                          <a:cs typeface="+mn-cs"/>
                        </a:rPr>
                        <a:t>說明計畫如何落實憲法、法律、性別平等政策綱領、性別主流化政策之基本精神，可參考行政院性別平等會網站</a:t>
                      </a:r>
                      <a:r>
                        <a:rPr kumimoji="0" lang="en-US" altLang="zh-TW" sz="1400" b="1" kern="1200" baseline="0" dirty="0">
                          <a:solidFill>
                            <a:schemeClr val="tx1"/>
                          </a:solidFill>
                          <a:latin typeface="+mn-lt"/>
                          <a:ea typeface="+mn-ea"/>
                          <a:cs typeface="+mn-cs"/>
                        </a:rPr>
                        <a:t>http://www.gec.ey.gov.tw/</a:t>
                      </a:r>
                      <a:r>
                        <a:rPr kumimoji="0" lang="zh-TW" altLang="en-US" sz="1400" b="1" kern="1200" baseline="0" dirty="0">
                          <a:solidFill>
                            <a:schemeClr val="tx1"/>
                          </a:solidFill>
                          <a:latin typeface="+mn-lt"/>
                          <a:ea typeface="+mn-ea"/>
                          <a:cs typeface="+mn-cs"/>
                        </a:rPr>
                        <a:t>）。 </a:t>
                      </a:r>
                      <a:endParaRPr kumimoji="0" lang="zh-TW" altLang="en-US" sz="14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15155">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defRPr/>
                      </a:pPr>
                      <a:r>
                        <a:rPr kumimoji="0" lang="en-US" altLang="zh-TW" sz="1600" b="1" kern="1200" baseline="0" dirty="0">
                          <a:solidFill>
                            <a:schemeClr val="tx1"/>
                          </a:solidFill>
                          <a:latin typeface="+mn-lt"/>
                          <a:ea typeface="+mn-ea"/>
                          <a:cs typeface="+mn-cs"/>
                        </a:rPr>
                        <a:t>8-6</a:t>
                      </a:r>
                      <a:r>
                        <a:rPr kumimoji="0" lang="zh-TW" altLang="en-US" sz="1600" b="1" kern="1200" baseline="0" dirty="0">
                          <a:solidFill>
                            <a:schemeClr val="tx1"/>
                          </a:solidFill>
                          <a:latin typeface="+mn-lt"/>
                          <a:ea typeface="+mn-ea"/>
                          <a:cs typeface="+mn-cs"/>
                        </a:rPr>
                        <a:t>預防或消除性別隔離：計畫如何預防或消除性別隔離</a:t>
                      </a:r>
                    </a:p>
                    <a:p>
                      <a:pPr marL="0" marR="0" lvl="0" indent="0" algn="l" defTabSz="914400" rtl="0" eaLnBrk="1" fontAlgn="base" latinLnBrk="0" hangingPunct="1">
                        <a:lnSpc>
                          <a:spcPct val="100000"/>
                        </a:lnSpc>
                        <a:spcBef>
                          <a:spcPct val="0"/>
                        </a:spcBef>
                        <a:spcAft>
                          <a:spcPct val="0"/>
                        </a:spcAft>
                        <a:buClrTx/>
                        <a:buSzPct val="68000"/>
                        <a:buFontTx/>
                        <a:buNone/>
                        <a:tabLst/>
                      </a:pPr>
                      <a:endParaRPr kumimoji="0" lang="zh-TW" altLang="en-US" sz="16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1200" b="1" kern="1200" baseline="0" dirty="0">
                          <a:solidFill>
                            <a:schemeClr val="tx1"/>
                          </a:solidFill>
                          <a:latin typeface="+mn-lt"/>
                          <a:ea typeface="+mn-ea"/>
                          <a:cs typeface="+mn-cs"/>
                        </a:rPr>
                        <a:t>說明計畫如何預防或消除傳統文化對不同性別、性傾向或性別認同者之限制或僵化期待。 	</a:t>
                      </a:r>
                      <a:endParaRPr kumimoji="0" lang="en-US" altLang="zh-TW" sz="12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317910">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defRPr/>
                      </a:pPr>
                      <a:r>
                        <a:rPr kumimoji="0" lang="en-US" altLang="zh-TW" sz="1600" b="1" kern="1200" baseline="0" dirty="0">
                          <a:solidFill>
                            <a:schemeClr val="tx1"/>
                          </a:solidFill>
                          <a:latin typeface="+mn-lt"/>
                          <a:ea typeface="+mn-ea"/>
                          <a:cs typeface="+mn-cs"/>
                        </a:rPr>
                        <a:t>8-7 </a:t>
                      </a:r>
                      <a:r>
                        <a:rPr kumimoji="0" lang="zh-TW" altLang="en-US" sz="1600" b="1" kern="1200" baseline="0" dirty="0">
                          <a:solidFill>
                            <a:schemeClr val="tx1"/>
                          </a:solidFill>
                          <a:latin typeface="+mn-lt"/>
                          <a:ea typeface="+mn-ea"/>
                          <a:cs typeface="+mn-cs"/>
                        </a:rPr>
                        <a:t>平等取得社會資源：計畫如何提升平等獲取社會資源機會。</a:t>
                      </a:r>
                      <a:endParaRPr kumimoji="0" lang="zh-TW" altLang="en-US" sz="1400" b="1" i="0" u="none" strike="noStrike" cap="none" normalizeH="0" baseline="0" dirty="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Pct val="68000"/>
                        <a:buFontTx/>
                        <a:buNone/>
                        <a:tabLst/>
                      </a:pPr>
                      <a:endParaRPr kumimoji="0" lang="zh-TW" altLang="en-US" sz="16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defRPr/>
                      </a:pPr>
                      <a:r>
                        <a:rPr kumimoji="0" lang="zh-TW" altLang="en-US" sz="1200" b="1" kern="1200" baseline="0" dirty="0">
                          <a:solidFill>
                            <a:schemeClr val="tx1"/>
                          </a:solidFill>
                          <a:latin typeface="+mn-lt"/>
                          <a:ea typeface="+mn-ea"/>
                          <a:cs typeface="+mn-cs"/>
                        </a:rPr>
                        <a:t>說明計畫如何提供不同性別、性傾向或性別認同者平等機會獲取社會資源，提升其參與社會及公共事務之機會。 	</a:t>
                      </a:r>
                    </a:p>
                    <a:p>
                      <a:pPr marL="0" marR="0" lvl="0" indent="0" algn="l" defTabSz="914400" rtl="0" eaLnBrk="1" fontAlgn="base" latinLnBrk="0" hangingPunct="1">
                        <a:lnSpc>
                          <a:spcPct val="100000"/>
                        </a:lnSpc>
                        <a:spcBef>
                          <a:spcPct val="0"/>
                        </a:spcBef>
                        <a:spcAft>
                          <a:spcPct val="0"/>
                        </a:spcAft>
                        <a:buClrTx/>
                        <a:buSzPct val="68000"/>
                        <a:buFontTx/>
                        <a:buNone/>
                        <a:tabLst/>
                      </a:pPr>
                      <a:endParaRPr kumimoji="0" lang="en-US" altLang="zh-TW" sz="12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40995" name="圓角矩形圖說文字 4"/>
          <p:cNvSpPr>
            <a:spLocks noChangeArrowheads="1"/>
          </p:cNvSpPr>
          <p:nvPr/>
        </p:nvSpPr>
        <p:spPr bwMode="auto">
          <a:xfrm>
            <a:off x="4800600" y="4122738"/>
            <a:ext cx="2592388" cy="2735262"/>
          </a:xfrm>
          <a:prstGeom prst="wedgeRoundRectCallout">
            <a:avLst>
              <a:gd name="adj1" fmla="val -14218"/>
              <a:gd name="adj2" fmla="val -63931"/>
              <a:gd name="adj3" fmla="val 16667"/>
            </a:avLst>
          </a:prstGeom>
          <a:solidFill>
            <a:srgbClr val="FFCCFF"/>
          </a:solidFill>
          <a:ln w="25400" algn="ctr">
            <a:solidFill>
              <a:srgbClr val="89A4A7"/>
            </a:solidFill>
            <a:miter lim="800000"/>
            <a:headEnd/>
            <a:tailEnd/>
          </a:ln>
        </p:spPr>
        <p:txBody>
          <a:bodyPr/>
          <a:lstStyle/>
          <a:p>
            <a:r>
              <a:rPr lang="zh-TW" altLang="en-US" b="1">
                <a:solidFill>
                  <a:srgbClr val="0000FF"/>
                </a:solidFill>
              </a:rPr>
              <a:t>原則：</a:t>
            </a:r>
            <a:endParaRPr lang="en-US" altLang="zh-TW" b="1">
              <a:solidFill>
                <a:srgbClr val="0000FF"/>
              </a:solidFill>
            </a:endParaRPr>
          </a:p>
          <a:p>
            <a:r>
              <a:rPr lang="en-US" altLang="zh-TW" b="1">
                <a:solidFill>
                  <a:srgbClr val="0000FF"/>
                </a:solidFill>
              </a:rPr>
              <a:t>1</a:t>
            </a:r>
            <a:r>
              <a:rPr lang="zh-TW" altLang="en-US" b="1">
                <a:solidFill>
                  <a:srgbClr val="0000FF"/>
                </a:solidFill>
              </a:rPr>
              <a:t> </a:t>
            </a:r>
            <a:r>
              <a:rPr lang="en-US" altLang="zh-TW" b="1">
                <a:solidFill>
                  <a:srgbClr val="0000FF"/>
                </a:solidFill>
              </a:rPr>
              <a:t>.</a:t>
            </a:r>
            <a:r>
              <a:rPr lang="zh-TW" altLang="en-US" b="1">
                <a:solidFill>
                  <a:srgbClr val="0000FF"/>
                </a:solidFill>
              </a:rPr>
              <a:t>任一項評定為「否」者，應重新檢討計畫案內容之妥適性 </a:t>
            </a:r>
            <a:endParaRPr lang="en-US" altLang="zh-TW" b="1">
              <a:solidFill>
                <a:srgbClr val="0000FF"/>
              </a:solidFill>
            </a:endParaRPr>
          </a:p>
          <a:p>
            <a:r>
              <a:rPr lang="en-US" altLang="zh-TW" b="1">
                <a:solidFill>
                  <a:srgbClr val="0000FF"/>
                </a:solidFill>
              </a:rPr>
              <a:t>2</a:t>
            </a:r>
            <a:r>
              <a:rPr lang="zh-TW" altLang="en-US" b="1">
                <a:solidFill>
                  <a:srgbClr val="0000FF"/>
                </a:solidFill>
              </a:rPr>
              <a:t> </a:t>
            </a:r>
            <a:r>
              <a:rPr lang="en-US" altLang="zh-TW" b="1">
                <a:solidFill>
                  <a:srgbClr val="0000FF"/>
                </a:solidFill>
              </a:rPr>
              <a:t>.</a:t>
            </a:r>
            <a:r>
              <a:rPr lang="zh-TW" altLang="en-US" b="1">
                <a:solidFill>
                  <a:srgbClr val="0000FF"/>
                </a:solidFill>
              </a:rPr>
              <a:t>各計畫檢視修正後</a:t>
            </a:r>
            <a:r>
              <a:rPr lang="en-US" altLang="zh-TW" b="1">
                <a:solidFill>
                  <a:srgbClr val="0000FF"/>
                </a:solidFill>
              </a:rPr>
              <a:t>,</a:t>
            </a:r>
            <a:r>
              <a:rPr lang="zh-TW" altLang="en-US" b="1">
                <a:solidFill>
                  <a:srgbClr val="0000FF"/>
                </a:solidFill>
              </a:rPr>
              <a:t>原則上結果應為</a:t>
            </a:r>
            <a:r>
              <a:rPr lang="en-US" altLang="zh-TW" b="1">
                <a:solidFill>
                  <a:srgbClr val="0000FF"/>
                </a:solidFill>
              </a:rPr>
              <a:t>”</a:t>
            </a:r>
            <a:r>
              <a:rPr lang="zh-TW" altLang="en-US" b="1">
                <a:solidFill>
                  <a:srgbClr val="0000FF"/>
                </a:solidFill>
              </a:rPr>
              <a:t>是</a:t>
            </a:r>
            <a:r>
              <a:rPr lang="en-US" altLang="zh-TW" b="1">
                <a:solidFill>
                  <a:srgbClr val="0000FF"/>
                </a:solidFill>
              </a:rPr>
              <a:t>”</a:t>
            </a:r>
            <a:r>
              <a:rPr lang="zh-TW" altLang="en-US" b="1">
                <a:solidFill>
                  <a:srgbClr val="0000FF"/>
                </a:solidFill>
              </a:rPr>
              <a:t> </a:t>
            </a:r>
            <a:r>
              <a:rPr lang="en-US" altLang="zh-TW" b="1">
                <a:solidFill>
                  <a:srgbClr val="0000FF"/>
                </a:solidFill>
              </a:rPr>
              <a:t>3.</a:t>
            </a:r>
            <a:r>
              <a:rPr lang="zh-TW" altLang="en-US" b="1">
                <a:solidFill>
                  <a:srgbClr val="0000FF"/>
                </a:solidFill>
              </a:rPr>
              <a:t>不論填</a:t>
            </a:r>
            <a:r>
              <a:rPr lang="en-US" altLang="zh-TW" b="1">
                <a:solidFill>
                  <a:srgbClr val="0000FF"/>
                </a:solidFill>
              </a:rPr>
              <a:t>”</a:t>
            </a:r>
            <a:r>
              <a:rPr lang="zh-TW" altLang="en-US" b="1">
                <a:solidFill>
                  <a:srgbClr val="0000FF"/>
                </a:solidFill>
              </a:rPr>
              <a:t>是</a:t>
            </a:r>
            <a:r>
              <a:rPr lang="en-US" altLang="zh-TW" b="1">
                <a:solidFill>
                  <a:srgbClr val="0000FF"/>
                </a:solidFill>
              </a:rPr>
              <a:t>”</a:t>
            </a:r>
            <a:r>
              <a:rPr lang="zh-TW" altLang="en-US" b="1">
                <a:solidFill>
                  <a:srgbClr val="0000FF"/>
                </a:solidFill>
              </a:rPr>
              <a:t>或</a:t>
            </a:r>
            <a:r>
              <a:rPr lang="en-US" altLang="zh-TW" b="1">
                <a:solidFill>
                  <a:srgbClr val="0000FF"/>
                </a:solidFill>
              </a:rPr>
              <a:t>”</a:t>
            </a:r>
            <a:r>
              <a:rPr lang="zh-TW" altLang="en-US" b="1">
                <a:solidFill>
                  <a:srgbClr val="0000FF"/>
                </a:solidFill>
              </a:rPr>
              <a:t>否</a:t>
            </a:r>
            <a:r>
              <a:rPr lang="en-US" altLang="zh-TW" b="1">
                <a:solidFill>
                  <a:srgbClr val="0000FF"/>
                </a:solidFill>
              </a:rPr>
              <a:t>”</a:t>
            </a:r>
            <a:r>
              <a:rPr lang="zh-TW" altLang="en-US" b="1">
                <a:solidFill>
                  <a:srgbClr val="0000FF"/>
                </a:solidFill>
              </a:rPr>
              <a:t>都</a:t>
            </a:r>
            <a:r>
              <a:rPr lang="en-US" altLang="zh-TW" b="1">
                <a:solidFill>
                  <a:srgbClr val="0000FF"/>
                </a:solidFill>
              </a:rPr>
              <a:t>   </a:t>
            </a:r>
            <a:r>
              <a:rPr lang="zh-TW" altLang="en-US" b="1">
                <a:solidFill>
                  <a:srgbClr val="0000FF"/>
                </a:solidFill>
              </a:rPr>
              <a:t> 要敘明原因</a:t>
            </a:r>
            <a:endParaRPr lang="en-US" altLang="zh-TW" b="1">
              <a:solidFill>
                <a:srgbClr val="0000FF"/>
              </a:solidFill>
            </a:endParaRPr>
          </a:p>
          <a:p>
            <a:endParaRPr lang="en-US" altLang="zh-TW" b="1">
              <a:solidFill>
                <a:srgbClr val="0000FF"/>
              </a:solidFill>
            </a:endParaRPr>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3063420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74826" y="1125538"/>
          <a:ext cx="8712967" cy="2529840"/>
        </p:xfrm>
        <a:graphic>
          <a:graphicData uri="http://schemas.openxmlformats.org/drawingml/2006/table">
            <a:tbl>
              <a:tblPr/>
              <a:tblGrid>
                <a:gridCol w="2880320">
                  <a:extLst>
                    <a:ext uri="{9D8B030D-6E8A-4147-A177-3AD203B41FA5}">
                      <a16:colId xmlns:a16="http://schemas.microsoft.com/office/drawing/2014/main" xmlns="" val="20000"/>
                    </a:ext>
                  </a:extLst>
                </a:gridCol>
                <a:gridCol w="432048">
                  <a:extLst>
                    <a:ext uri="{9D8B030D-6E8A-4147-A177-3AD203B41FA5}">
                      <a16:colId xmlns:a16="http://schemas.microsoft.com/office/drawing/2014/main" xmlns="" val="20001"/>
                    </a:ext>
                  </a:extLst>
                </a:gridCol>
                <a:gridCol w="360040">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1368152">
                  <a:extLst>
                    <a:ext uri="{9D8B030D-6E8A-4147-A177-3AD203B41FA5}">
                      <a16:colId xmlns:a16="http://schemas.microsoft.com/office/drawing/2014/main" xmlns="" val="20004"/>
                    </a:ext>
                  </a:extLst>
                </a:gridCol>
                <a:gridCol w="2736303">
                  <a:extLst>
                    <a:ext uri="{9D8B030D-6E8A-4147-A177-3AD203B41FA5}">
                      <a16:colId xmlns:a16="http://schemas.microsoft.com/office/drawing/2014/main" xmlns="" val="20005"/>
                    </a:ext>
                  </a:extLst>
                </a:gridCol>
              </a:tblGrid>
              <a:tr h="1584176">
                <a:tc>
                  <a:txBody>
                    <a:bodyPr/>
                    <a:lstStyle/>
                    <a:p>
                      <a:endParaRPr kumimoji="0" lang="zh-TW" altLang="en-US" sz="2000" kern="1200" baseline="0" dirty="0">
                        <a:solidFill>
                          <a:schemeClr val="tx1"/>
                        </a:solidFill>
                        <a:latin typeface="+mn-lt"/>
                        <a:ea typeface="+mn-ea"/>
                        <a:cs typeface="+mn-cs"/>
                      </a:endParaRPr>
                    </a:p>
                    <a:p>
                      <a:r>
                        <a:rPr kumimoji="0" lang="en-US" altLang="zh-TW" sz="2000" b="1" kern="1200" baseline="0" dirty="0">
                          <a:solidFill>
                            <a:schemeClr val="tx1"/>
                          </a:solidFill>
                          <a:latin typeface="+mn-lt"/>
                          <a:ea typeface="+mn-ea"/>
                          <a:cs typeface="+mn-cs"/>
                        </a:rPr>
                        <a:t>8-8</a:t>
                      </a:r>
                      <a:r>
                        <a:rPr kumimoji="0" lang="zh-TW" altLang="en-US" sz="2000" b="1" kern="1200" baseline="0" dirty="0">
                          <a:solidFill>
                            <a:schemeClr val="tx1"/>
                          </a:solidFill>
                          <a:latin typeface="+mn-lt"/>
                          <a:ea typeface="+mn-ea"/>
                          <a:cs typeface="+mn-cs"/>
                        </a:rPr>
                        <a:t>空間與工程效益：軟硬體的公共空間之空間規劃與工程設計，在空間使用性、安全性、友善性上之具體效益。</a:t>
                      </a:r>
                      <a:endParaRPr kumimoji="0" lang="zh-TW" altLang="en-US" sz="20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000" b="0" i="0" u="none" strike="noStrike" cap="none" normalizeH="0" baseline="0" dirty="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000" b="0" i="0" u="none" strike="noStrike" cap="none" normalizeH="0" baseline="0" dirty="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000" b="0" i="0" u="none" strike="noStrike" cap="none" normalizeH="0" baseline="0" dirty="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000" b="0" i="0" u="none" strike="noStrike" cap="none" normalizeH="0" baseline="0" dirty="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altLang="zh-TW" sz="2000" b="1" kern="1200" baseline="0" dirty="0">
                          <a:solidFill>
                            <a:schemeClr val="tx1"/>
                          </a:solidFill>
                          <a:latin typeface="+mn-lt"/>
                          <a:ea typeface="+mn-ea"/>
                          <a:cs typeface="+mn-cs"/>
                        </a:rPr>
                        <a:t>1.</a:t>
                      </a:r>
                      <a:r>
                        <a:rPr kumimoji="0" lang="zh-TW" altLang="en-US" sz="2000" b="1" kern="1200" baseline="0" dirty="0">
                          <a:solidFill>
                            <a:schemeClr val="tx1"/>
                          </a:solidFill>
                          <a:latin typeface="+mn-lt"/>
                          <a:ea typeface="+mn-ea"/>
                          <a:cs typeface="+mn-cs"/>
                        </a:rPr>
                        <a:t>使用性：兼顧不同生理差異所產生的不同需求。 </a:t>
                      </a:r>
                    </a:p>
                    <a:p>
                      <a:r>
                        <a:rPr kumimoji="0" lang="en-US" altLang="zh-TW" sz="2000" kern="1200" baseline="0" dirty="0">
                          <a:solidFill>
                            <a:schemeClr val="tx1"/>
                          </a:solidFill>
                          <a:latin typeface="+mn-lt"/>
                          <a:ea typeface="+mn-ea"/>
                          <a:cs typeface="+mn-cs"/>
                        </a:rPr>
                        <a:t>2.</a:t>
                      </a:r>
                      <a:r>
                        <a:rPr kumimoji="0" lang="zh-TW" altLang="en-US" sz="2000" kern="1200" baseline="0" dirty="0">
                          <a:solidFill>
                            <a:schemeClr val="tx1"/>
                          </a:solidFill>
                          <a:latin typeface="+mn-lt"/>
                          <a:ea typeface="+mn-ea"/>
                          <a:cs typeface="+mn-cs"/>
                        </a:rPr>
                        <a:t>安全性：消除空間死角、相關安全設施。 </a:t>
                      </a:r>
                    </a:p>
                    <a:p>
                      <a:r>
                        <a:rPr kumimoji="0" lang="en-US" altLang="zh-TW" sz="2000" kern="1200" baseline="0" dirty="0">
                          <a:solidFill>
                            <a:schemeClr val="tx1"/>
                          </a:solidFill>
                          <a:latin typeface="+mn-lt"/>
                          <a:ea typeface="+mn-ea"/>
                          <a:cs typeface="+mn-cs"/>
                        </a:rPr>
                        <a:t>3.</a:t>
                      </a:r>
                      <a:r>
                        <a:rPr kumimoji="0" lang="zh-TW" altLang="en-US" sz="2000" kern="1200" baseline="0" dirty="0">
                          <a:solidFill>
                            <a:schemeClr val="tx1"/>
                          </a:solidFill>
                          <a:latin typeface="+mn-lt"/>
                          <a:ea typeface="+mn-ea"/>
                          <a:cs typeface="+mn-cs"/>
                        </a:rPr>
                        <a:t>友善性：兼顧性別、性傾向或性別認同者之特殊使用需求。</a:t>
                      </a:r>
                      <a:r>
                        <a:rPr kumimoji="0" lang="zh-TW" altLang="en-US" sz="2000" b="1" kern="1200" baseline="0" dirty="0">
                          <a:solidFill>
                            <a:schemeClr val="tx1"/>
                          </a:solidFill>
                          <a:latin typeface="+mn-lt"/>
                          <a:ea typeface="+mn-ea"/>
                          <a:cs typeface="+mn-cs"/>
                        </a:rPr>
                        <a:t>	</a:t>
                      </a:r>
                      <a:endParaRPr kumimoji="0" lang="zh-TW" altLang="en-US" sz="20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3" name="表格 2"/>
          <p:cNvGraphicFramePr>
            <a:graphicFrameLocks noGrp="1"/>
          </p:cNvGraphicFramePr>
          <p:nvPr/>
        </p:nvGraphicFramePr>
        <p:xfrm>
          <a:off x="1774826" y="3716338"/>
          <a:ext cx="8712967" cy="2592288"/>
        </p:xfrm>
        <a:graphic>
          <a:graphicData uri="http://schemas.openxmlformats.org/drawingml/2006/table">
            <a:tbl>
              <a:tblPr/>
              <a:tblGrid>
                <a:gridCol w="2880320">
                  <a:extLst>
                    <a:ext uri="{9D8B030D-6E8A-4147-A177-3AD203B41FA5}">
                      <a16:colId xmlns:a16="http://schemas.microsoft.com/office/drawing/2014/main" xmlns="" val="20000"/>
                    </a:ext>
                  </a:extLst>
                </a:gridCol>
                <a:gridCol w="360040">
                  <a:extLst>
                    <a:ext uri="{9D8B030D-6E8A-4147-A177-3AD203B41FA5}">
                      <a16:colId xmlns:a16="http://schemas.microsoft.com/office/drawing/2014/main" xmlns="" val="20001"/>
                    </a:ext>
                  </a:extLst>
                </a:gridCol>
                <a:gridCol w="360040">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1368152">
                  <a:extLst>
                    <a:ext uri="{9D8B030D-6E8A-4147-A177-3AD203B41FA5}">
                      <a16:colId xmlns:a16="http://schemas.microsoft.com/office/drawing/2014/main" xmlns="" val="20004"/>
                    </a:ext>
                  </a:extLst>
                </a:gridCol>
                <a:gridCol w="2808311">
                  <a:extLst>
                    <a:ext uri="{9D8B030D-6E8A-4147-A177-3AD203B41FA5}">
                      <a16:colId xmlns:a16="http://schemas.microsoft.com/office/drawing/2014/main" xmlns="" val="20005"/>
                    </a:ext>
                  </a:extLst>
                </a:gridCol>
              </a:tblGrid>
              <a:tr h="2592288">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en-US" altLang="zh-TW" sz="2000" b="1" kern="1200" baseline="0" dirty="0">
                          <a:solidFill>
                            <a:schemeClr val="tx1"/>
                          </a:solidFill>
                          <a:latin typeface="+mn-lt"/>
                          <a:ea typeface="+mn-ea"/>
                          <a:cs typeface="+mn-cs"/>
                        </a:rPr>
                        <a:t>8-9</a:t>
                      </a:r>
                      <a:r>
                        <a:rPr kumimoji="0" lang="zh-TW" altLang="en-US" sz="2000" b="1" kern="1200" baseline="0" dirty="0">
                          <a:solidFill>
                            <a:schemeClr val="tx1"/>
                          </a:solidFill>
                          <a:latin typeface="+mn-lt"/>
                          <a:ea typeface="+mn-ea"/>
                          <a:cs typeface="+mn-cs"/>
                        </a:rPr>
                        <a:t>設立考核指標與機制：計畫如何設立性別敏感指標，並且透過制度化的機制，以便監督計畫的影響程度</a:t>
                      </a:r>
                      <a:endParaRPr kumimoji="0" lang="zh-TW" altLang="en-US" sz="20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dirty="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dirty="0">
                        <a:ln>
                          <a:noFill/>
                        </a:ln>
                        <a:solidFill>
                          <a:schemeClr val="tx1"/>
                        </a:solidFill>
                        <a:effectLst/>
                        <a:latin typeface="Lucida Sans Unicode" pitchFamily="34"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zh-TW" altLang="en-US" sz="2300" b="0" i="0" u="none" strike="noStrike" cap="none" normalizeH="0" baseline="0">
                        <a:ln>
                          <a:noFill/>
                        </a:ln>
                        <a:solidFill>
                          <a:schemeClr val="tx1"/>
                        </a:solidFill>
                        <a:effectLst/>
                        <a:latin typeface="Lucida Sans Unicode" pitchFamily="34" charset="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altLang="zh-TW" sz="1400" b="1" kern="1200" baseline="0" dirty="0">
                          <a:solidFill>
                            <a:schemeClr val="tx1"/>
                          </a:solidFill>
                          <a:latin typeface="+mn-lt"/>
                          <a:ea typeface="+mn-ea"/>
                          <a:cs typeface="+mn-cs"/>
                        </a:rPr>
                        <a:t>1.</a:t>
                      </a:r>
                      <a:r>
                        <a:rPr kumimoji="0" lang="zh-TW" altLang="en-US" sz="1400" b="1" kern="1200" baseline="0" dirty="0">
                          <a:solidFill>
                            <a:schemeClr val="tx1"/>
                          </a:solidFill>
                          <a:latin typeface="+mn-lt"/>
                          <a:ea typeface="+mn-ea"/>
                          <a:cs typeface="+mn-cs"/>
                        </a:rPr>
                        <a:t>為衡量性別目標達成情形，計畫如何訂定相關預期績效指標及評估基準（績效指標，後續請依「行政院所屬各機關施政計畫管制作業要點」、「行政院所屬各機關施政計畫評核作業要點」納入年度管制作業計畫及辦理施政計畫評核）。 </a:t>
                      </a:r>
                    </a:p>
                    <a:p>
                      <a:r>
                        <a:rPr kumimoji="0" lang="en-US" altLang="zh-TW" sz="1400" kern="1200" baseline="0" dirty="0">
                          <a:solidFill>
                            <a:schemeClr val="tx1"/>
                          </a:solidFill>
                          <a:latin typeface="+mn-lt"/>
                          <a:ea typeface="+mn-ea"/>
                          <a:cs typeface="+mn-cs"/>
                        </a:rPr>
                        <a:t>2.</a:t>
                      </a:r>
                      <a:r>
                        <a:rPr kumimoji="0" lang="zh-TW" altLang="en-US" sz="1400" kern="1200" baseline="0" dirty="0">
                          <a:solidFill>
                            <a:schemeClr val="tx1"/>
                          </a:solidFill>
                          <a:latin typeface="+mn-lt"/>
                          <a:ea typeface="+mn-ea"/>
                          <a:cs typeface="+mn-cs"/>
                        </a:rPr>
                        <a:t>說明性別敏感指標，並考量不同性別、性傾向或性別認同者之年齡、族群、地區等面向。</a:t>
                      </a:r>
                      <a:endParaRPr kumimoji="0" lang="zh-TW" altLang="en-US" sz="14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4" name="表格 3"/>
          <p:cNvGraphicFramePr>
            <a:graphicFrameLocks noGrp="1"/>
          </p:cNvGraphicFramePr>
          <p:nvPr/>
        </p:nvGraphicFramePr>
        <p:xfrm>
          <a:off x="1758950" y="257176"/>
          <a:ext cx="8712968" cy="907921"/>
        </p:xfrm>
        <a:graphic>
          <a:graphicData uri="http://schemas.openxmlformats.org/drawingml/2006/table">
            <a:tbl>
              <a:tblPr/>
              <a:tblGrid>
                <a:gridCol w="2889676">
                  <a:extLst>
                    <a:ext uri="{9D8B030D-6E8A-4147-A177-3AD203B41FA5}">
                      <a16:colId xmlns:a16="http://schemas.microsoft.com/office/drawing/2014/main" xmlns="" val="20000"/>
                    </a:ext>
                  </a:extLst>
                </a:gridCol>
                <a:gridCol w="434687">
                  <a:extLst>
                    <a:ext uri="{9D8B030D-6E8A-4147-A177-3AD203B41FA5}">
                      <a16:colId xmlns:a16="http://schemas.microsoft.com/office/drawing/2014/main" xmlns="" val="20001"/>
                    </a:ext>
                  </a:extLst>
                </a:gridCol>
                <a:gridCol w="358485">
                  <a:extLst>
                    <a:ext uri="{9D8B030D-6E8A-4147-A177-3AD203B41FA5}">
                      <a16:colId xmlns:a16="http://schemas.microsoft.com/office/drawing/2014/main" xmlns="" val="20002"/>
                    </a:ext>
                  </a:extLst>
                </a:gridCol>
                <a:gridCol w="886691">
                  <a:extLst>
                    <a:ext uri="{9D8B030D-6E8A-4147-A177-3AD203B41FA5}">
                      <a16:colId xmlns:a16="http://schemas.microsoft.com/office/drawing/2014/main" xmlns="" val="20003"/>
                    </a:ext>
                  </a:extLst>
                </a:gridCol>
                <a:gridCol w="1340955">
                  <a:extLst>
                    <a:ext uri="{9D8B030D-6E8A-4147-A177-3AD203B41FA5}">
                      <a16:colId xmlns:a16="http://schemas.microsoft.com/office/drawing/2014/main" xmlns="" val="20004"/>
                    </a:ext>
                  </a:extLst>
                </a:gridCol>
                <a:gridCol w="2802474">
                  <a:extLst>
                    <a:ext uri="{9D8B030D-6E8A-4147-A177-3AD203B41FA5}">
                      <a16:colId xmlns:a16="http://schemas.microsoft.com/office/drawing/2014/main" xmlns="" val="20005"/>
                    </a:ext>
                  </a:extLst>
                </a:gridCol>
              </a:tblGrid>
              <a:tr h="572641">
                <a:tc rowSpan="2">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2000" b="1" i="0" u="none" strike="noStrike" cap="none" normalizeH="0" baseline="0" dirty="0">
                          <a:ln>
                            <a:noFill/>
                          </a:ln>
                          <a:solidFill>
                            <a:srgbClr val="000000"/>
                          </a:solidFill>
                          <a:effectLst/>
                          <a:latin typeface="Lucida Sans Unicode" pitchFamily="34" charset="0"/>
                          <a:ea typeface="微軟正黑體" pitchFamily="34" charset="-120"/>
                        </a:rPr>
                        <a:t>評估指標</a:t>
                      </a:r>
                      <a:endParaRPr kumimoji="0" lang="zh-TW" altLang="en-US" sz="2000" b="1" i="0" u="none" strike="noStrike" cap="none" normalizeH="0" baseline="0" dirty="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endParaRPr lang="zh-TW" altLang="en-US"/>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2000" b="1" i="0" u="none" strike="noStrike" cap="none" normalizeH="0" baseline="0" dirty="0">
                          <a:ln>
                            <a:noFill/>
                          </a:ln>
                          <a:solidFill>
                            <a:srgbClr val="000000"/>
                          </a:solidFill>
                          <a:effectLst/>
                          <a:latin typeface="Lucida Sans Unicode" pitchFamily="34" charset="0"/>
                          <a:ea typeface="微軟正黑體" pitchFamily="34" charset="-120"/>
                        </a:rPr>
                        <a:t>評定原因</a:t>
                      </a:r>
                      <a:endParaRPr kumimoji="0" lang="zh-TW" altLang="en-US" sz="20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2000" b="1" i="0" u="none" strike="noStrike" cap="none" normalizeH="0" baseline="0" dirty="0">
                          <a:ln>
                            <a:noFill/>
                          </a:ln>
                          <a:solidFill>
                            <a:srgbClr val="000000"/>
                          </a:solidFill>
                          <a:effectLst/>
                          <a:latin typeface="Lucida Sans Unicode" pitchFamily="34" charset="0"/>
                          <a:ea typeface="微軟正黑體" pitchFamily="34" charset="-120"/>
                        </a:rPr>
                        <a:t>備註</a:t>
                      </a:r>
                      <a:endParaRPr kumimoji="0" lang="zh-TW" altLang="en-US" sz="2000" b="1" i="0" u="none" strike="noStrike" cap="none" normalizeH="0" baseline="0" dirty="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7463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1600" b="0" i="0" u="none" strike="noStrike" cap="none" normalizeH="0" baseline="0">
                          <a:ln>
                            <a:noFill/>
                          </a:ln>
                          <a:solidFill>
                            <a:srgbClr val="000000"/>
                          </a:solidFill>
                          <a:effectLst/>
                          <a:latin typeface="Lucida Sans Unicode" pitchFamily="34" charset="0"/>
                          <a:ea typeface="微軟正黑體" pitchFamily="34" charset="-120"/>
                        </a:rPr>
                        <a:t>是</a:t>
                      </a:r>
                      <a:endParaRPr kumimoji="0" lang="zh-TW" altLang="en-US" sz="1600" b="1"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68000"/>
                        <a:buFontTx/>
                        <a:buNone/>
                        <a:tabLst/>
                      </a:pPr>
                      <a:r>
                        <a:rPr kumimoji="0" lang="zh-TW" altLang="en-US" sz="1600" b="0" i="0" u="none" strike="noStrike" cap="none" normalizeH="0" baseline="0">
                          <a:ln>
                            <a:noFill/>
                          </a:ln>
                          <a:solidFill>
                            <a:srgbClr val="000000"/>
                          </a:solidFill>
                          <a:effectLst/>
                          <a:latin typeface="Lucida Sans Unicode" pitchFamily="34" charset="0"/>
                          <a:ea typeface="微軟正黑體" pitchFamily="34" charset="-120"/>
                        </a:rPr>
                        <a:t>否</a:t>
                      </a:r>
                      <a:endParaRPr kumimoji="0" lang="zh-TW" altLang="en-US" sz="1600" b="1" i="0" u="none" strike="noStrike" cap="none" normalizeH="0" baseline="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1600" b="0" i="0" u="none" strike="noStrike" cap="none" normalizeH="0" baseline="0" dirty="0">
                          <a:ln>
                            <a:noFill/>
                          </a:ln>
                          <a:solidFill>
                            <a:srgbClr val="000000"/>
                          </a:solidFill>
                          <a:effectLst/>
                          <a:latin typeface="Lucida Sans Unicode" pitchFamily="34" charset="0"/>
                          <a:ea typeface="微軟正黑體" pitchFamily="34" charset="-120"/>
                        </a:rPr>
                        <a:t>無涉及</a:t>
                      </a:r>
                      <a:endParaRPr kumimoji="0" lang="zh-TW" altLang="en-US" sz="1600" b="1" i="0" u="none" strike="noStrike" cap="none" normalizeH="0" baseline="0" dirty="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
        <p:nvSpPr>
          <p:cNvPr id="5" name="投影片編號版面配置區 4"/>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1214065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投影片編號版面配置區 3"/>
          <p:cNvSpPr txBox="1">
            <a:spLocks noGrp="1"/>
          </p:cNvSpPr>
          <p:nvPr/>
        </p:nvSpPr>
        <p:spPr bwMode="auto">
          <a:xfrm>
            <a:off x="8610600" y="6248400"/>
            <a:ext cx="1905000" cy="457200"/>
          </a:xfrm>
          <a:prstGeom prst="rect">
            <a:avLst/>
          </a:prstGeom>
          <a:noFill/>
          <a:ln>
            <a:miter lim="800000"/>
            <a:headEnd/>
            <a:tailEnd/>
          </a:ln>
        </p:spPr>
        <p:txBody>
          <a:bodyPr/>
          <a:lstStyle/>
          <a:p>
            <a:pPr algn="r">
              <a:defRPr/>
            </a:pPr>
            <a:fld id="{CAD4A9DA-2A14-4A5D-94CA-A3BB314F6198}" type="slidenum">
              <a:rPr lang="zh-TW" altLang="en-US" sz="1400">
                <a:latin typeface="+mj-lt"/>
                <a:ea typeface="新細明體" pitchFamily="18" charset="-120"/>
              </a:rPr>
              <a:pPr algn="r">
                <a:defRPr/>
              </a:pPr>
              <a:t>48</a:t>
            </a:fld>
            <a:endParaRPr lang="en-US" altLang="zh-TW" sz="1400">
              <a:latin typeface="+mj-lt"/>
              <a:ea typeface="新細明體" pitchFamily="18" charset="-120"/>
            </a:endParaRPr>
          </a:p>
        </p:txBody>
      </p:sp>
      <p:sp>
        <p:nvSpPr>
          <p:cNvPr id="108547" name="標題 1"/>
          <p:cNvSpPr>
            <a:spLocks noGrp="1"/>
          </p:cNvSpPr>
          <p:nvPr>
            <p:ph type="title" idx="4294967295"/>
          </p:nvPr>
        </p:nvSpPr>
        <p:spPr bwMode="auto"/>
        <p:txBody>
          <a:bodyPr vert="horz" wrap="square" lIns="91440" tIns="45720" rIns="91440" bIns="45720" numCol="1" rtlCol="0" anchor="t" anchorCtr="0" compatLnSpc="1">
            <a:prstTxWarp prst="textNoShape">
              <a:avLst/>
            </a:prstTxWarp>
            <a:normAutofit/>
          </a:bodyPr>
          <a:lstStyle/>
          <a:p>
            <a:pPr eaLnBrk="1" hangingPunct="1">
              <a:defRPr/>
            </a:pPr>
            <a:r>
              <a:rPr lang="zh-TW" altLang="en-US" b="0" dirty="0">
                <a:effectLst/>
              </a:rPr>
              <a:t>程序參與 </a:t>
            </a:r>
            <a:r>
              <a:rPr lang="en-US" altLang="zh-TW" b="0" dirty="0">
                <a:effectLst/>
              </a:rPr>
              <a:t>( Participation)</a:t>
            </a:r>
            <a:endParaRPr lang="zh-TW" altLang="en-US" dirty="0">
              <a:effectLst/>
            </a:endParaRPr>
          </a:p>
        </p:txBody>
      </p:sp>
      <p:sp>
        <p:nvSpPr>
          <p:cNvPr id="44035" name="文字方塊 8"/>
          <p:cNvSpPr txBox="1">
            <a:spLocks noChangeArrowheads="1"/>
          </p:cNvSpPr>
          <p:nvPr/>
        </p:nvSpPr>
        <p:spPr bwMode="auto">
          <a:xfrm>
            <a:off x="2174875" y="2636839"/>
            <a:ext cx="7716838" cy="4924425"/>
          </a:xfrm>
          <a:prstGeom prst="rect">
            <a:avLst/>
          </a:prstGeom>
          <a:noFill/>
          <a:ln w="9525">
            <a:noFill/>
            <a:miter lim="800000"/>
            <a:headEnd/>
            <a:tailEnd/>
          </a:ln>
        </p:spPr>
        <p:txBody>
          <a:bodyPr>
            <a:spAutoFit/>
          </a:bodyPr>
          <a:lstStyle/>
          <a:p>
            <a:pPr marL="457200" indent="-457200">
              <a:buFont typeface="Arial" charset="0"/>
              <a:buAutoNum type="arabicPeriod"/>
            </a:pPr>
            <a:r>
              <a:rPr lang="zh-TW" altLang="en-US" sz="2200" b="1">
                <a:latin typeface="Times New Roman" pitchFamily="18" charset="0"/>
                <a:ea typeface="標楷體" pitchFamily="65" charset="-120"/>
              </a:rPr>
              <a:t>至少徵詢</a:t>
            </a:r>
            <a:r>
              <a:rPr lang="en-US" altLang="zh-TW" sz="2200" b="1">
                <a:latin typeface="Times New Roman" pitchFamily="18" charset="0"/>
                <a:ea typeface="標楷體" pitchFamily="65" charset="-120"/>
              </a:rPr>
              <a:t>1</a:t>
            </a:r>
            <a:r>
              <a:rPr lang="zh-TW" altLang="en-US" sz="2200" b="1">
                <a:latin typeface="Times New Roman" pitchFamily="18" charset="0"/>
                <a:ea typeface="標楷體" pitchFamily="65" charset="-120"/>
              </a:rPr>
              <a:t>位性別平等學者專家意見，並填寫參與者的姓名、職稱及服務單位；學者專家資料可至台灣國家婦女館網站參閱（</a:t>
            </a:r>
            <a:r>
              <a:rPr lang="en-US" altLang="zh-TW" sz="2200" b="1">
                <a:latin typeface="Times New Roman" pitchFamily="18" charset="0"/>
                <a:ea typeface="標楷體" pitchFamily="65" charset="-120"/>
                <a:hlinkClick r:id="rId2"/>
              </a:rPr>
              <a:t>http://www.taiwanwomencenter.org.tw/</a:t>
            </a:r>
            <a:r>
              <a:rPr lang="zh-TW" altLang="en-US" sz="2200" b="1">
                <a:latin typeface="Times New Roman" pitchFamily="18" charset="0"/>
                <a:ea typeface="標楷體" pitchFamily="65" charset="-120"/>
              </a:rPr>
              <a:t>）。</a:t>
            </a:r>
          </a:p>
          <a:p>
            <a:pPr marL="457200" indent="-457200">
              <a:buFont typeface="Arial" charset="0"/>
              <a:buAutoNum type="arabicPeriod"/>
            </a:pPr>
            <a:r>
              <a:rPr lang="zh-TW" altLang="en-US" sz="2200" b="1">
                <a:solidFill>
                  <a:srgbClr val="FF0000"/>
                </a:solidFill>
                <a:latin typeface="標楷體" pitchFamily="65" charset="-120"/>
                <a:ea typeface="標楷體" pitchFamily="65" charset="-120"/>
              </a:rPr>
              <a:t>檢附「計畫書」、「性別影響評估檢視表」</a:t>
            </a:r>
            <a:r>
              <a:rPr lang="zh-TW" altLang="en-US" sz="2200" b="1">
                <a:latin typeface="Times New Roman" pitchFamily="18" charset="0"/>
                <a:ea typeface="標楷體" pitchFamily="65" charset="-120"/>
              </a:rPr>
              <a:t>提送性別平等專案小組討論，或以傳真、電郵、書面等方式諮詢專案小組民間委員、性別平等專家學者或婦女團體意見，可擇一辦理，請其以</a:t>
            </a:r>
            <a:r>
              <a:rPr lang="zh-TW" altLang="en-US" sz="2200" b="1" u="sng">
                <a:solidFill>
                  <a:srgbClr val="FF0000"/>
                </a:solidFill>
                <a:latin typeface="Times New Roman" pitchFamily="18" charset="0"/>
                <a:ea typeface="標楷體" pitchFamily="65" charset="-120"/>
              </a:rPr>
              <a:t>性別觀點</a:t>
            </a:r>
            <a:r>
              <a:rPr lang="zh-TW" altLang="en-US" sz="2200" b="1">
                <a:latin typeface="Times New Roman" pitchFamily="18" charset="0"/>
                <a:ea typeface="標楷體" pitchFamily="65" charset="-120"/>
              </a:rPr>
              <a:t>提供意見。</a:t>
            </a:r>
            <a:endParaRPr lang="en-US" altLang="zh-TW" sz="2200" b="1">
              <a:latin typeface="標楷體" pitchFamily="65" charset="-120"/>
              <a:ea typeface="標楷體" pitchFamily="65" charset="-120"/>
            </a:endParaRPr>
          </a:p>
          <a:p>
            <a:pPr marL="457200" indent="-457200">
              <a:buFont typeface="Arial" charset="0"/>
              <a:buAutoNum type="arabicPeriod"/>
            </a:pPr>
            <a:r>
              <a:rPr lang="zh-TW" altLang="en-US" sz="2200" b="1">
                <a:latin typeface="Times New Roman" pitchFamily="18" charset="0"/>
                <a:ea typeface="標楷體" pitchFamily="65" charset="-120"/>
              </a:rPr>
              <a:t>除應參酌徵詢結果修正計畫內容外，並請於性別影響評估檢視表內載明專家學者參與程序及主要意見，如篇幅較多，可採附件方式呈現。</a:t>
            </a:r>
            <a:r>
              <a:rPr lang="zh-TW" altLang="en-US" sz="2200">
                <a:latin typeface="Times New Roman" pitchFamily="18" charset="0"/>
                <a:ea typeface="標楷體" pitchFamily="65" charset="-120"/>
              </a:rPr>
              <a:t> </a:t>
            </a:r>
          </a:p>
          <a:p>
            <a:pPr marL="457200" indent="-457200">
              <a:buFont typeface="Arial" charset="0"/>
              <a:buAutoNum type="arabicPeriod"/>
            </a:pPr>
            <a:endParaRPr lang="zh-TW" altLang="en-US" sz="2200" b="1">
              <a:solidFill>
                <a:srgbClr val="0000FF"/>
              </a:solidFill>
              <a:latin typeface="標楷體" pitchFamily="65" charset="-120"/>
              <a:ea typeface="標楷體" pitchFamily="65" charset="-120"/>
            </a:endParaRPr>
          </a:p>
          <a:p>
            <a:pPr marL="457200" indent="-457200">
              <a:spcBef>
                <a:spcPct val="50000"/>
              </a:spcBef>
            </a:pPr>
            <a:endParaRPr lang="zh-TW" altLang="en-US" sz="2400" b="1">
              <a:latin typeface="Times New Roman" pitchFamily="18" charset="0"/>
              <a:ea typeface="標楷體" pitchFamily="65" charset="-120"/>
            </a:endParaRPr>
          </a:p>
          <a:p>
            <a:pPr marL="457200" indent="-457200">
              <a:spcBef>
                <a:spcPct val="50000"/>
              </a:spcBef>
            </a:pPr>
            <a:endParaRPr lang="zh-TW" altLang="en-US" sz="2400" b="1">
              <a:latin typeface="Times New Roman" pitchFamily="18" charset="0"/>
              <a:ea typeface="標楷體" pitchFamily="65" charset="-120"/>
            </a:endParaRPr>
          </a:p>
        </p:txBody>
      </p:sp>
      <p:graphicFrame>
        <p:nvGraphicFramePr>
          <p:cNvPr id="260120" name="Group 24"/>
          <p:cNvGraphicFramePr>
            <a:graphicFrameLocks noGrp="1"/>
          </p:cNvGraphicFramePr>
          <p:nvPr/>
        </p:nvGraphicFramePr>
        <p:xfrm>
          <a:off x="2174875" y="1412875"/>
          <a:ext cx="7378700" cy="1051560"/>
        </p:xfrm>
        <a:graphic>
          <a:graphicData uri="http://schemas.openxmlformats.org/drawingml/2006/table">
            <a:tbl>
              <a:tblPr/>
              <a:tblGrid>
                <a:gridCol w="3586163">
                  <a:extLst>
                    <a:ext uri="{9D8B030D-6E8A-4147-A177-3AD203B41FA5}">
                      <a16:colId xmlns:a16="http://schemas.microsoft.com/office/drawing/2014/main" xmlns="" val="20000"/>
                    </a:ext>
                  </a:extLst>
                </a:gridCol>
                <a:gridCol w="3792537">
                  <a:extLst>
                    <a:ext uri="{9D8B030D-6E8A-4147-A177-3AD203B41FA5}">
                      <a16:colId xmlns:a16="http://schemas.microsoft.com/office/drawing/2014/main" xmlns="" val="20001"/>
                    </a:ext>
                  </a:extLst>
                </a:gridCol>
              </a:tblGrid>
              <a:tr h="1008063">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2100" b="0" i="0" u="none" strike="noStrike" cap="none" normalizeH="0" baseline="0">
                          <a:ln>
                            <a:noFill/>
                          </a:ln>
                          <a:solidFill>
                            <a:schemeClr val="tx1"/>
                          </a:solidFill>
                          <a:effectLst/>
                          <a:latin typeface="Lucida Sans Unicode" pitchFamily="34" charset="0"/>
                          <a:ea typeface="微軟正黑體" pitchFamily="34" charset="-120"/>
                          <a:cs typeface="Times New Roman" pitchFamily="18" charset="0"/>
                        </a:rPr>
                        <a:t>捌、程序參與</a:t>
                      </a:r>
                      <a:endParaRPr kumimoji="0" lang="zh-TW" altLang="en-US" sz="2100" b="1" i="0" u="none" strike="noStrike" cap="none" normalizeH="0" baseline="0">
                        <a:ln>
                          <a:noFill/>
                        </a:ln>
                        <a:solidFill>
                          <a:schemeClr val="tx1"/>
                        </a:solidFill>
                        <a:effectLst/>
                        <a:latin typeface="Times New Roman" pitchFamily="18" charset="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68000"/>
                        <a:buFontTx/>
                        <a:buNone/>
                        <a:tabLst/>
                      </a:pPr>
                      <a:endParaRPr kumimoji="0" lang="zh-TW" altLang="en-US" sz="2100" b="1" i="0" u="none" strike="noStrike" cap="none" normalizeH="0" baseline="0">
                        <a:ln>
                          <a:noFill/>
                        </a:ln>
                        <a:solidFill>
                          <a:schemeClr val="tx1"/>
                        </a:solidFill>
                        <a:effectLst/>
                        <a:latin typeface="Times New Roman" pitchFamily="18" charset="0"/>
                        <a:ea typeface="微軟正黑體" pitchFamily="34"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2100" b="1" i="0" u="none" strike="noStrike" cap="none" normalizeH="0" baseline="0">
                          <a:ln>
                            <a:noFill/>
                          </a:ln>
                          <a:solidFill>
                            <a:srgbClr val="000000"/>
                          </a:solidFill>
                          <a:effectLst/>
                          <a:latin typeface="Lucida Sans Unicode" pitchFamily="34" charset="0"/>
                          <a:ea typeface="微軟正黑體" pitchFamily="34" charset="-120"/>
                          <a:cs typeface="Times New Roman" pitchFamily="18" charset="0"/>
                        </a:rPr>
                        <a:t>參與者：</a:t>
                      </a:r>
                      <a:endParaRPr kumimoji="0" lang="zh-TW" altLang="en-US" sz="2100" b="1" i="0" u="none" strike="noStrike" cap="none" normalizeH="0" baseline="0">
                        <a:ln>
                          <a:noFill/>
                        </a:ln>
                        <a:solidFill>
                          <a:schemeClr val="tx1"/>
                        </a:solidFill>
                        <a:effectLst/>
                        <a:latin typeface="Times New Roman" pitchFamily="18" charset="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2100" b="1" i="0" u="none" strike="noStrike" cap="none" normalizeH="0" baseline="0">
                          <a:ln>
                            <a:noFill/>
                          </a:ln>
                          <a:solidFill>
                            <a:srgbClr val="000000"/>
                          </a:solidFill>
                          <a:effectLst/>
                          <a:latin typeface="Lucida Sans Unicode" pitchFamily="34" charset="0"/>
                          <a:ea typeface="微軟正黑體" pitchFamily="34" charset="-120"/>
                          <a:cs typeface="Times New Roman" pitchFamily="18" charset="0"/>
                        </a:rPr>
                        <a:t>參與方式：</a:t>
                      </a:r>
                      <a:endParaRPr kumimoji="0" lang="zh-TW" altLang="en-US" sz="2100" b="1" i="0" u="none" strike="noStrike" cap="none" normalizeH="0" baseline="0">
                        <a:ln>
                          <a:noFill/>
                        </a:ln>
                        <a:solidFill>
                          <a:schemeClr val="tx1"/>
                        </a:solidFill>
                        <a:effectLst/>
                        <a:latin typeface="Times New Roman" pitchFamily="18" charset="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2100" b="1" i="0" u="none" strike="noStrike" cap="none" normalizeH="0" baseline="0">
                          <a:ln>
                            <a:noFill/>
                          </a:ln>
                          <a:solidFill>
                            <a:srgbClr val="000000"/>
                          </a:solidFill>
                          <a:effectLst/>
                          <a:latin typeface="Lucida Sans Unicode" pitchFamily="34" charset="0"/>
                          <a:ea typeface="微軟正黑體" pitchFamily="34" charset="-120"/>
                          <a:cs typeface="Times New Roman" pitchFamily="18" charset="0"/>
                        </a:rPr>
                        <a:t>主要意見：</a:t>
                      </a:r>
                      <a:endParaRPr kumimoji="0" lang="zh-TW" altLang="en-US" sz="2100" b="1" i="0" u="none" strike="noStrike" cap="none" normalizeH="0" baseline="0">
                        <a:ln>
                          <a:noFill/>
                        </a:ln>
                        <a:solidFill>
                          <a:schemeClr val="tx1"/>
                        </a:solidFill>
                        <a:effectLst/>
                        <a:latin typeface="Times New Roman" pitchFamily="18" charset="0"/>
                        <a:ea typeface="微軟正黑體" pitchFamily="34"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10" name="爆炸 2 9"/>
          <p:cNvSpPr/>
          <p:nvPr/>
        </p:nvSpPr>
        <p:spPr>
          <a:xfrm rot="20684108">
            <a:off x="8680451" y="89318"/>
            <a:ext cx="3359150" cy="2143125"/>
          </a:xfrm>
          <a:prstGeom prst="irregularSeal2">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600" b="1" dirty="0">
                <a:solidFill>
                  <a:srgbClr val="FF0000"/>
                </a:solidFill>
                <a:effectLst>
                  <a:outerShdw blurRad="38100" dist="38100" dir="2700000" algn="tl">
                    <a:srgbClr val="000000">
                      <a:alpha val="43137"/>
                    </a:srgbClr>
                  </a:outerShdw>
                </a:effectLst>
              </a:rPr>
              <a:t>必要程序</a:t>
            </a:r>
          </a:p>
        </p:txBody>
      </p:sp>
      <p:sp>
        <p:nvSpPr>
          <p:cNvPr id="44045" name="Text Box 26"/>
          <p:cNvSpPr txBox="1">
            <a:spLocks noChangeArrowheads="1"/>
          </p:cNvSpPr>
          <p:nvPr/>
        </p:nvSpPr>
        <p:spPr bwMode="auto">
          <a:xfrm>
            <a:off x="2222501" y="2730501"/>
            <a:ext cx="184731" cy="461665"/>
          </a:xfrm>
          <a:prstGeom prst="rect">
            <a:avLst/>
          </a:prstGeom>
          <a:noFill/>
          <a:ln w="9525">
            <a:noFill/>
            <a:miter lim="800000"/>
            <a:headEnd/>
            <a:tailEnd/>
          </a:ln>
        </p:spPr>
        <p:txBody>
          <a:bodyPr wrap="none">
            <a:spAutoFit/>
          </a:bodyPr>
          <a:lstStyle/>
          <a:p>
            <a:pPr>
              <a:spcBef>
                <a:spcPct val="50000"/>
              </a:spcBef>
            </a:pPr>
            <a:endParaRPr lang="zh-TW" altLang="en-US" sz="240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1738628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3"/>
          <p:cNvSpPr txBox="1">
            <a:spLocks noGrp="1"/>
          </p:cNvSpPr>
          <p:nvPr/>
        </p:nvSpPr>
        <p:spPr bwMode="auto">
          <a:xfrm>
            <a:off x="8610600" y="6248400"/>
            <a:ext cx="1905000" cy="457200"/>
          </a:xfrm>
          <a:prstGeom prst="rect">
            <a:avLst/>
          </a:prstGeom>
          <a:noFill/>
          <a:ln>
            <a:miter lim="800000"/>
            <a:headEnd/>
            <a:tailEnd/>
          </a:ln>
        </p:spPr>
        <p:txBody>
          <a:bodyPr/>
          <a:lstStyle/>
          <a:p>
            <a:pPr algn="r">
              <a:defRPr/>
            </a:pPr>
            <a:fld id="{C9D6240F-3A13-49A7-98D0-16D398C8023F}" type="slidenum">
              <a:rPr lang="zh-TW" altLang="en-US" sz="1400">
                <a:latin typeface="+mj-lt"/>
                <a:ea typeface="新細明體" pitchFamily="18" charset="-120"/>
              </a:rPr>
              <a:pPr algn="r">
                <a:defRPr/>
              </a:pPr>
              <a:t>49</a:t>
            </a:fld>
            <a:endParaRPr lang="en-US" altLang="zh-TW" sz="1400">
              <a:latin typeface="+mj-lt"/>
              <a:ea typeface="新細明體" pitchFamily="18" charset="-120"/>
            </a:endParaRPr>
          </a:p>
        </p:txBody>
      </p:sp>
      <p:sp>
        <p:nvSpPr>
          <p:cNvPr id="109571" name="標題 1"/>
          <p:cNvSpPr>
            <a:spLocks noGrp="1"/>
          </p:cNvSpPr>
          <p:nvPr>
            <p:ph type="title" idx="4294967295"/>
          </p:nvPr>
        </p:nvSpPr>
        <p:spPr bwMode="auto"/>
        <p:txBody>
          <a:bodyPr vert="horz" wrap="square" lIns="91440" tIns="45720" rIns="91440" bIns="45720" numCol="1" rtlCol="0" anchor="t" anchorCtr="0" compatLnSpc="1">
            <a:prstTxWarp prst="textNoShape">
              <a:avLst/>
            </a:prstTxWarp>
            <a:normAutofit/>
          </a:bodyPr>
          <a:lstStyle/>
          <a:p>
            <a:pPr eaLnBrk="1" hangingPunct="1">
              <a:defRPr/>
            </a:pPr>
            <a:r>
              <a:rPr lang="zh-TW" altLang="en-US" b="0" dirty="0">
                <a:effectLst/>
              </a:rPr>
              <a:t>評估結果 </a:t>
            </a:r>
            <a:r>
              <a:rPr lang="en-US" altLang="zh-TW" b="0" dirty="0">
                <a:effectLst/>
              </a:rPr>
              <a:t>( Results of </a:t>
            </a:r>
            <a:r>
              <a:rPr lang="en-US" altLang="zh-TW" b="0" dirty="0" err="1">
                <a:effectLst/>
              </a:rPr>
              <a:t>Evualation</a:t>
            </a:r>
            <a:r>
              <a:rPr lang="en-US" altLang="zh-TW" b="0" dirty="0">
                <a:effectLst/>
              </a:rPr>
              <a:t> )</a:t>
            </a:r>
            <a:endParaRPr lang="zh-TW" altLang="en-US" dirty="0">
              <a:effectLst/>
            </a:endParaRPr>
          </a:p>
        </p:txBody>
      </p:sp>
      <p:graphicFrame>
        <p:nvGraphicFramePr>
          <p:cNvPr id="278548" name="Group 20"/>
          <p:cNvGraphicFramePr>
            <a:graphicFrameLocks noGrp="1"/>
          </p:cNvGraphicFramePr>
          <p:nvPr/>
        </p:nvGraphicFramePr>
        <p:xfrm>
          <a:off x="2423593" y="2348880"/>
          <a:ext cx="7377113" cy="3797296"/>
        </p:xfrm>
        <a:graphic>
          <a:graphicData uri="http://schemas.openxmlformats.org/drawingml/2006/table">
            <a:tbl>
              <a:tblPr/>
              <a:tblGrid>
                <a:gridCol w="7377113">
                  <a:extLst>
                    <a:ext uri="{9D8B030D-6E8A-4147-A177-3AD203B41FA5}">
                      <a16:colId xmlns:a16="http://schemas.microsoft.com/office/drawing/2014/main" xmlns="" val="20000"/>
                    </a:ext>
                  </a:extLst>
                </a:gridCol>
              </a:tblGrid>
              <a:tr h="1956136">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1200" b="0" i="0" u="none" strike="noStrike" cap="none" normalizeH="0" baseline="0" dirty="0">
                          <a:ln>
                            <a:noFill/>
                          </a:ln>
                          <a:solidFill>
                            <a:srgbClr val="000000"/>
                          </a:solidFill>
                          <a:effectLst/>
                          <a:latin typeface="Times New Roman" pitchFamily="18" charset="0"/>
                          <a:ea typeface="新細明體" pitchFamily="18" charset="-120"/>
                          <a:cs typeface="Times New Roman" pitchFamily="18" charset="0"/>
                        </a:rPr>
                        <a:t/>
                      </a:r>
                      <a:br>
                        <a:rPr kumimoji="0" lang="zh-TW" altLang="en-US" sz="1200" b="0" i="0" u="none" strike="noStrike" cap="none" normalizeH="0" baseline="0" dirty="0">
                          <a:ln>
                            <a:noFill/>
                          </a:ln>
                          <a:solidFill>
                            <a:srgbClr val="000000"/>
                          </a:solidFill>
                          <a:effectLst/>
                          <a:latin typeface="Times New Roman" pitchFamily="18" charset="0"/>
                          <a:ea typeface="新細明體" pitchFamily="18" charset="-120"/>
                          <a:cs typeface="Times New Roman" pitchFamily="18" charset="0"/>
                        </a:rPr>
                      </a:br>
                      <a:r>
                        <a:rPr kumimoji="0" lang="zh-TW" altLang="en-US" sz="3200" b="0" i="0" u="none" strike="noStrike" cap="none" normalizeH="0" baseline="0" dirty="0">
                          <a:ln>
                            <a:noFill/>
                          </a:ln>
                          <a:solidFill>
                            <a:srgbClr val="FF0000"/>
                          </a:solidFill>
                          <a:effectLst/>
                          <a:latin typeface="Lucida Sans Unicode" pitchFamily="34" charset="0"/>
                          <a:ea typeface="新細明體" pitchFamily="18" charset="-120"/>
                          <a:cs typeface="Times New Roman" pitchFamily="18" charset="0"/>
                        </a:rPr>
                        <a:t>玖、評估結果</a:t>
                      </a:r>
                      <a:r>
                        <a:rPr kumimoji="0" lang="zh-TW" altLang="en-US" sz="3200" b="1" i="0" u="none" strike="noStrike" cap="none" normalizeH="0" baseline="0" dirty="0">
                          <a:ln>
                            <a:noFill/>
                          </a:ln>
                          <a:solidFill>
                            <a:schemeClr val="tx1"/>
                          </a:solidFill>
                          <a:effectLst/>
                          <a:latin typeface="Lucida Sans Unicode" pitchFamily="34" charset="0"/>
                          <a:ea typeface="新細明體" pitchFamily="18" charset="-120"/>
                          <a:cs typeface="Times New Roman" pitchFamily="18" charset="0"/>
                        </a:rPr>
                        <a:t>（請依據檢視結果提出綜合說明，包括對「捌、程序參與」主要意見參採情形、採納意見之計畫調整情形、無法採納意見之理由或替代規劃等）</a:t>
                      </a:r>
                      <a:endParaRPr kumimoji="0" lang="zh-TW" altLang="en-US" sz="32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572256">
                <a:tc>
                  <a:txBody>
                    <a:bodyPr/>
                    <a:lstStyle/>
                    <a:p>
                      <a:pPr marL="0" marR="0" lvl="0" indent="0" algn="l" defTabSz="914400" rtl="0" eaLnBrk="1" fontAlgn="base" latinLnBrk="0" hangingPunct="1">
                        <a:lnSpc>
                          <a:spcPct val="100000"/>
                        </a:lnSpc>
                        <a:spcBef>
                          <a:spcPct val="0"/>
                        </a:spcBef>
                        <a:spcAft>
                          <a:spcPct val="0"/>
                        </a:spcAft>
                        <a:buClrTx/>
                        <a:buSzPct val="68000"/>
                        <a:buFontTx/>
                        <a:buNone/>
                        <a:tabLst/>
                      </a:pPr>
                      <a:r>
                        <a:rPr kumimoji="0" lang="zh-TW" altLang="en-US" sz="1200" b="1" i="0" u="none" strike="noStrike" cap="none" normalizeH="0" baseline="0" dirty="0">
                          <a:ln>
                            <a:noFill/>
                          </a:ln>
                          <a:solidFill>
                            <a:srgbClr val="000000"/>
                          </a:solidFill>
                          <a:effectLst/>
                          <a:latin typeface="Times New Roman" pitchFamily="18" charset="0"/>
                          <a:ea typeface="新細明體" pitchFamily="18" charset="-120"/>
                          <a:cs typeface="Times New Roman" pitchFamily="18" charset="0"/>
                        </a:rPr>
                        <a:t/>
                      </a:r>
                      <a:br>
                        <a:rPr kumimoji="0" lang="zh-TW" altLang="en-US" sz="1200" b="1" i="0" u="none" strike="noStrike" cap="none" normalizeH="0" baseline="0" dirty="0">
                          <a:ln>
                            <a:noFill/>
                          </a:ln>
                          <a:solidFill>
                            <a:srgbClr val="000000"/>
                          </a:solidFill>
                          <a:effectLst/>
                          <a:latin typeface="Times New Roman" pitchFamily="18" charset="0"/>
                          <a:ea typeface="新細明體" pitchFamily="18" charset="-120"/>
                          <a:cs typeface="Times New Roman" pitchFamily="18" charset="0"/>
                        </a:rPr>
                      </a:br>
                      <a:endParaRPr kumimoji="0" lang="zh-TW" altLang="en-US" sz="10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2" name="投影片編號版面配置區 1"/>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90640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10058400" y="6165304"/>
            <a:ext cx="609600" cy="521208"/>
          </a:xfrm>
        </p:spPr>
        <p:txBody>
          <a:bodyPr/>
          <a:lstStyle/>
          <a:p>
            <a:pPr>
              <a:defRPr/>
            </a:pPr>
            <a:fld id="{E31AC2F7-EEA3-4896-A796-EB67772B6E68}" type="slidenum">
              <a:rPr lang="zh-TW" altLang="en-US" smtClean="0">
                <a:solidFill>
                  <a:srgbClr val="FF0000"/>
                </a:solidFill>
              </a:rPr>
              <a:pPr>
                <a:defRPr/>
              </a:pPr>
              <a:t>5</a:t>
            </a:fld>
            <a:endParaRPr lang="zh-TW" altLang="en-US" dirty="0">
              <a:solidFill>
                <a:srgbClr val="FF0000"/>
              </a:solidFill>
            </a:endParaRPr>
          </a:p>
        </p:txBody>
      </p:sp>
      <p:grpSp>
        <p:nvGrpSpPr>
          <p:cNvPr id="3" name="群組 34"/>
          <p:cNvGrpSpPr>
            <a:grpSpLocks/>
          </p:cNvGrpSpPr>
          <p:nvPr/>
        </p:nvGrpSpPr>
        <p:grpSpPr bwMode="auto">
          <a:xfrm>
            <a:off x="1991544" y="836712"/>
            <a:ext cx="8208912" cy="5877272"/>
            <a:chOff x="539552" y="1196752"/>
            <a:chExt cx="7848872" cy="5328544"/>
          </a:xfrm>
        </p:grpSpPr>
        <p:grpSp>
          <p:nvGrpSpPr>
            <p:cNvPr id="5" name="群組 10"/>
            <p:cNvGrpSpPr>
              <a:grpSpLocks/>
            </p:cNvGrpSpPr>
            <p:nvPr/>
          </p:nvGrpSpPr>
          <p:grpSpPr bwMode="auto">
            <a:xfrm>
              <a:off x="539552" y="1196752"/>
              <a:ext cx="7848872" cy="792088"/>
              <a:chOff x="611560" y="1412776"/>
              <a:chExt cx="7848872" cy="792088"/>
            </a:xfrm>
          </p:grpSpPr>
          <p:sp>
            <p:nvSpPr>
              <p:cNvPr id="47" name="矩形 6"/>
              <p:cNvSpPr/>
              <p:nvPr/>
            </p:nvSpPr>
            <p:spPr>
              <a:xfrm>
                <a:off x="611560" y="1556875"/>
                <a:ext cx="7848872" cy="648447"/>
              </a:xfrm>
              <a:prstGeom prst="rect">
                <a:avLst/>
              </a:prstGeom>
              <a:solidFill>
                <a:schemeClr val="bg1"/>
              </a:solidFill>
              <a:ln w="9525">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180975" lvl="1" indent="-180975">
                  <a:defRPr/>
                </a:pPr>
                <a:r>
                  <a:rPr lang="zh-TW" altLang="en-US" sz="1400" b="1" dirty="0">
                    <a:solidFill>
                      <a:schemeClr val="tx1"/>
                    </a:solidFill>
                    <a:latin typeface="微軟正黑體" pitchFamily="34" charset="-120"/>
                    <a:ea typeface="微軟正黑體" pitchFamily="34" charset="-120"/>
                  </a:rPr>
                  <a:t>  </a:t>
                </a:r>
                <a:r>
                  <a:rPr lang="zh-TW" altLang="en-US" sz="1400" b="1" dirty="0">
                    <a:solidFill>
                      <a:schemeClr val="accent5">
                        <a:lumMod val="75000"/>
                      </a:schemeClr>
                    </a:solidFill>
                    <a:latin typeface="微軟正黑體" pitchFamily="34" charset="-120"/>
                    <a:ea typeface="微軟正黑體" pitchFamily="34" charset="-120"/>
                  </a:rPr>
                  <a:t>建構參與式民主，參與的概念由獲得權力提升至參與決策及產生影響力，使女性參與面向由政治領域擴展到經濟及社會領域。</a:t>
                </a:r>
              </a:p>
            </p:txBody>
          </p:sp>
          <p:sp>
            <p:nvSpPr>
              <p:cNvPr id="48" name="圓角矩形 7"/>
              <p:cNvSpPr/>
              <p:nvPr/>
            </p:nvSpPr>
            <p:spPr>
              <a:xfrm>
                <a:off x="683000" y="1412776"/>
                <a:ext cx="2665504" cy="288199"/>
              </a:xfrm>
              <a:prstGeom prst="roundRect">
                <a:avLst/>
              </a:prstGeom>
              <a:solidFill>
                <a:srgbClr val="DDF0B6"/>
              </a:solidFill>
              <a:ln>
                <a:solidFill>
                  <a:srgbClr val="6699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b="1" dirty="0">
                    <a:solidFill>
                      <a:schemeClr val="tx1"/>
                    </a:solidFill>
                    <a:latin typeface="微軟正黑體" pitchFamily="34" charset="-120"/>
                    <a:ea typeface="微軟正黑體" pitchFamily="34" charset="-120"/>
                  </a:rPr>
                  <a:t>權力、決策與影響力</a:t>
                </a:r>
              </a:p>
            </p:txBody>
          </p:sp>
        </p:grpSp>
        <p:grpSp>
          <p:nvGrpSpPr>
            <p:cNvPr id="6" name="群組 11"/>
            <p:cNvGrpSpPr>
              <a:grpSpLocks/>
            </p:cNvGrpSpPr>
            <p:nvPr/>
          </p:nvGrpSpPr>
          <p:grpSpPr bwMode="auto">
            <a:xfrm>
              <a:off x="539552" y="2061348"/>
              <a:ext cx="7848872" cy="574832"/>
              <a:chOff x="611560" y="1413276"/>
              <a:chExt cx="7848872" cy="574832"/>
            </a:xfrm>
          </p:grpSpPr>
          <p:sp>
            <p:nvSpPr>
              <p:cNvPr id="45" name="矩形 44"/>
              <p:cNvSpPr/>
              <p:nvPr/>
            </p:nvSpPr>
            <p:spPr>
              <a:xfrm>
                <a:off x="611560" y="1557376"/>
                <a:ext cx="7848872" cy="430732"/>
              </a:xfrm>
              <a:prstGeom prst="rect">
                <a:avLst/>
              </a:prstGeom>
              <a:solidFill>
                <a:schemeClr val="bg1"/>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180975" lvl="1" indent="-180975">
                  <a:defRPr/>
                </a:pPr>
                <a:r>
                  <a:rPr lang="zh-TW" altLang="en-US" sz="1400" b="1" dirty="0">
                    <a:solidFill>
                      <a:schemeClr val="accent5">
                        <a:lumMod val="75000"/>
                      </a:schemeClr>
                    </a:solidFill>
                    <a:latin typeface="微軟正黑體" pitchFamily="34" charset="-120"/>
                    <a:ea typeface="微軟正黑體" pitchFamily="34" charset="-120"/>
                  </a:rPr>
                  <a:t>  強化女性就業技能，增加婦女創業資源及管道，鼓勵企業建立性別友善職場。</a:t>
                </a:r>
              </a:p>
            </p:txBody>
          </p:sp>
          <p:sp>
            <p:nvSpPr>
              <p:cNvPr id="46" name="圓角矩形 45"/>
              <p:cNvSpPr/>
              <p:nvPr/>
            </p:nvSpPr>
            <p:spPr>
              <a:xfrm>
                <a:off x="683000" y="1413276"/>
                <a:ext cx="2665504" cy="288199"/>
              </a:xfrm>
              <a:prstGeom prst="roundRect">
                <a:avLst/>
              </a:prstGeom>
              <a:solidFill>
                <a:srgbClr val="B9DFA9"/>
              </a:solidFill>
              <a:ln w="9525">
                <a:solidFill>
                  <a:srgbClr val="008000"/>
                </a:solidFill>
              </a:ln>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defRPr/>
                </a:pPr>
                <a:r>
                  <a:rPr lang="zh-TW" altLang="en-US" b="1" dirty="0">
                    <a:solidFill>
                      <a:schemeClr val="tx1"/>
                    </a:solidFill>
                    <a:latin typeface="微軟正黑體" pitchFamily="34" charset="-120"/>
                    <a:ea typeface="微軟正黑體" pitchFamily="34" charset="-120"/>
                  </a:rPr>
                  <a:t>就業、經濟與福利</a:t>
                </a:r>
              </a:p>
            </p:txBody>
          </p:sp>
        </p:grpSp>
        <p:grpSp>
          <p:nvGrpSpPr>
            <p:cNvPr id="7" name="群組 14"/>
            <p:cNvGrpSpPr>
              <a:grpSpLocks/>
            </p:cNvGrpSpPr>
            <p:nvPr/>
          </p:nvGrpSpPr>
          <p:grpSpPr bwMode="auto">
            <a:xfrm>
              <a:off x="539552" y="2708920"/>
              <a:ext cx="7848872" cy="792088"/>
              <a:chOff x="611560" y="1412776"/>
              <a:chExt cx="7848872" cy="792088"/>
            </a:xfrm>
          </p:grpSpPr>
          <p:sp>
            <p:nvSpPr>
              <p:cNvPr id="43" name="矩形 42"/>
              <p:cNvSpPr/>
              <p:nvPr/>
            </p:nvSpPr>
            <p:spPr>
              <a:xfrm>
                <a:off x="611560" y="1556185"/>
                <a:ext cx="7848872" cy="648447"/>
              </a:xfrm>
              <a:prstGeom prst="rect">
                <a:avLst/>
              </a:prstGeom>
              <a:solidFill>
                <a:schemeClr val="bg1"/>
              </a:solidFill>
              <a:ln w="952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180975" lvl="1" indent="-180975">
                  <a:defRPr/>
                </a:pPr>
                <a:r>
                  <a:rPr lang="zh-TW" altLang="en-US" sz="1400" b="1" dirty="0">
                    <a:solidFill>
                      <a:schemeClr val="accent5">
                        <a:lumMod val="75000"/>
                      </a:schemeClr>
                    </a:solidFill>
                    <a:latin typeface="微軟正黑體" pitchFamily="34" charset="-120"/>
                    <a:ea typeface="微軟正黑體" pitchFamily="34" charset="-120"/>
                  </a:rPr>
                  <a:t>  健全家庭支持系統，建立平價、優質與可近性的托育及照顧服務體系，並正視多元文化與家庭型態，打造友善環境。</a:t>
                </a:r>
              </a:p>
            </p:txBody>
          </p:sp>
          <p:sp>
            <p:nvSpPr>
              <p:cNvPr id="44" name="圓角矩形 43"/>
              <p:cNvSpPr/>
              <p:nvPr/>
            </p:nvSpPr>
            <p:spPr>
              <a:xfrm>
                <a:off x="683000" y="1412085"/>
                <a:ext cx="2665504" cy="286632"/>
              </a:xfrm>
              <a:prstGeom prst="roundRect">
                <a:avLst/>
              </a:prstGeom>
              <a:solidFill>
                <a:srgbClr val="B8DEC1"/>
              </a:solidFill>
              <a:ln w="9525">
                <a:solidFill>
                  <a:srgbClr val="339966"/>
                </a:solidFill>
              </a:ln>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defRPr/>
                </a:pPr>
                <a:r>
                  <a:rPr lang="zh-TW" altLang="en-US" b="1" dirty="0">
                    <a:solidFill>
                      <a:schemeClr val="tx1"/>
                    </a:solidFill>
                    <a:latin typeface="微軟正黑體" pitchFamily="34" charset="-120"/>
                    <a:ea typeface="微軟正黑體" pitchFamily="34" charset="-120"/>
                  </a:rPr>
                  <a:t>人口、婚姻與家庭</a:t>
                </a:r>
              </a:p>
            </p:txBody>
          </p:sp>
        </p:grpSp>
        <p:grpSp>
          <p:nvGrpSpPr>
            <p:cNvPr id="8" name="群組 17"/>
            <p:cNvGrpSpPr>
              <a:grpSpLocks/>
            </p:cNvGrpSpPr>
            <p:nvPr/>
          </p:nvGrpSpPr>
          <p:grpSpPr bwMode="auto">
            <a:xfrm>
              <a:off x="539552" y="3573016"/>
              <a:ext cx="7848872" cy="792088"/>
              <a:chOff x="611560" y="1412776"/>
              <a:chExt cx="7848872" cy="792088"/>
            </a:xfrm>
          </p:grpSpPr>
          <p:sp>
            <p:nvSpPr>
              <p:cNvPr id="41" name="矩形 40"/>
              <p:cNvSpPr/>
              <p:nvPr/>
            </p:nvSpPr>
            <p:spPr>
              <a:xfrm>
                <a:off x="611560" y="1558251"/>
                <a:ext cx="7848872" cy="646882"/>
              </a:xfrm>
              <a:prstGeom prst="rect">
                <a:avLst/>
              </a:prstGeom>
              <a:solidFill>
                <a:schemeClr val="bg1"/>
              </a:solidFill>
              <a:ln w="952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180975" lvl="1" indent="-180975">
                  <a:defRPr/>
                </a:pPr>
                <a:r>
                  <a:rPr lang="zh-TW" altLang="en-US" sz="1400" b="1" dirty="0">
                    <a:solidFill>
                      <a:schemeClr val="accent5">
                        <a:lumMod val="75000"/>
                      </a:schemeClr>
                    </a:solidFill>
                    <a:latin typeface="微軟正黑體" pitchFamily="34" charset="-120"/>
                    <a:ea typeface="微軟正黑體" pitchFamily="34" charset="-120"/>
                  </a:rPr>
                  <a:t>  改善就讀領域性別隔離現象，消除文化禮俗儀典具性別貶抑之文化意涵，並鼓勵媒體製播性別平等意識節目。</a:t>
                </a:r>
              </a:p>
            </p:txBody>
          </p:sp>
          <p:sp>
            <p:nvSpPr>
              <p:cNvPr id="42" name="圓角矩形 41"/>
              <p:cNvSpPr/>
              <p:nvPr/>
            </p:nvSpPr>
            <p:spPr>
              <a:xfrm>
                <a:off x="683000" y="1412586"/>
                <a:ext cx="2665504" cy="288199"/>
              </a:xfrm>
              <a:prstGeom prst="roundRect">
                <a:avLst/>
              </a:prstGeom>
              <a:solidFill>
                <a:srgbClr val="B6DDDD"/>
              </a:solidFill>
              <a:ln w="9525">
                <a:solidFill>
                  <a:srgbClr val="009999"/>
                </a:solidFill>
              </a:ln>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defRPr/>
                </a:pPr>
                <a:r>
                  <a:rPr lang="zh-TW" altLang="en-US" b="1" dirty="0">
                    <a:solidFill>
                      <a:schemeClr val="tx1"/>
                    </a:solidFill>
                    <a:latin typeface="微軟正黑體" pitchFamily="34" charset="-120"/>
                    <a:ea typeface="微軟正黑體" pitchFamily="34" charset="-120"/>
                  </a:rPr>
                  <a:t>教育、文化與媒體</a:t>
                </a:r>
              </a:p>
            </p:txBody>
          </p:sp>
        </p:grpSp>
        <p:grpSp>
          <p:nvGrpSpPr>
            <p:cNvPr id="9" name="群組 20"/>
            <p:cNvGrpSpPr>
              <a:grpSpLocks/>
            </p:cNvGrpSpPr>
            <p:nvPr/>
          </p:nvGrpSpPr>
          <p:grpSpPr bwMode="auto">
            <a:xfrm>
              <a:off x="539552" y="4437112"/>
              <a:ext cx="7848872" cy="792088"/>
              <a:chOff x="611560" y="1412776"/>
              <a:chExt cx="7848872" cy="792088"/>
            </a:xfrm>
          </p:grpSpPr>
          <p:sp>
            <p:nvSpPr>
              <p:cNvPr id="39" name="矩形 38"/>
              <p:cNvSpPr/>
              <p:nvPr/>
            </p:nvSpPr>
            <p:spPr>
              <a:xfrm>
                <a:off x="611560" y="1557185"/>
                <a:ext cx="7848872" cy="648447"/>
              </a:xfrm>
              <a:prstGeom prst="rect">
                <a:avLst/>
              </a:prstGeom>
              <a:solidFill>
                <a:schemeClr val="bg1"/>
              </a:solidFill>
              <a:ln w="952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180975" lvl="1" indent="-180975">
                  <a:defRPr/>
                </a:pPr>
                <a:r>
                  <a:rPr lang="zh-TW" altLang="en-US" sz="1400" b="1" dirty="0">
                    <a:solidFill>
                      <a:schemeClr val="accent5">
                        <a:lumMod val="75000"/>
                      </a:schemeClr>
                    </a:solidFill>
                    <a:latin typeface="微軟正黑體" pitchFamily="34" charset="-120"/>
                    <a:ea typeface="微軟正黑體" pitchFamily="34" charset="-120"/>
                  </a:rPr>
                  <a:t>  建構對性別暴力零容忍的社會意識，強化司法、警察及檢調體系的性別意識及被害人保護機制，打造安全無虞的生活環境。</a:t>
                </a:r>
              </a:p>
            </p:txBody>
          </p:sp>
          <p:sp>
            <p:nvSpPr>
              <p:cNvPr id="40" name="圓角矩形 39"/>
              <p:cNvSpPr/>
              <p:nvPr/>
            </p:nvSpPr>
            <p:spPr>
              <a:xfrm>
                <a:off x="683000" y="1413086"/>
                <a:ext cx="2665504" cy="288199"/>
              </a:xfrm>
              <a:prstGeom prst="roundRect">
                <a:avLst/>
              </a:prstGeom>
              <a:solidFill>
                <a:srgbClr val="BBD5F0"/>
              </a:solidFill>
              <a:ln w="9525">
                <a:solidFill>
                  <a:srgbClr val="6699FF"/>
                </a:solidFill>
              </a:ln>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defRPr/>
                </a:pPr>
                <a:r>
                  <a:rPr lang="zh-TW" altLang="en-US" b="1" dirty="0">
                    <a:solidFill>
                      <a:schemeClr val="tx1"/>
                    </a:solidFill>
                    <a:latin typeface="微軟正黑體" pitchFamily="34" charset="-120"/>
                    <a:ea typeface="微軟正黑體" pitchFamily="34" charset="-120"/>
                  </a:rPr>
                  <a:t>人身安全與司法</a:t>
                </a:r>
              </a:p>
            </p:txBody>
          </p:sp>
        </p:grpSp>
        <p:grpSp>
          <p:nvGrpSpPr>
            <p:cNvPr id="10" name="群組 26"/>
            <p:cNvGrpSpPr>
              <a:grpSpLocks/>
            </p:cNvGrpSpPr>
            <p:nvPr/>
          </p:nvGrpSpPr>
          <p:grpSpPr bwMode="auto">
            <a:xfrm>
              <a:off x="539552" y="5301208"/>
              <a:ext cx="7848872" cy="576016"/>
              <a:chOff x="611560" y="1412776"/>
              <a:chExt cx="7848872" cy="576016"/>
            </a:xfrm>
          </p:grpSpPr>
          <p:sp>
            <p:nvSpPr>
              <p:cNvPr id="37" name="矩形 36"/>
              <p:cNvSpPr/>
              <p:nvPr/>
            </p:nvSpPr>
            <p:spPr>
              <a:xfrm>
                <a:off x="611560" y="1556119"/>
                <a:ext cx="7848872" cy="432298"/>
              </a:xfrm>
              <a:prstGeom prst="rect">
                <a:avLst/>
              </a:prstGeom>
              <a:solidFill>
                <a:schemeClr val="bg1"/>
              </a:solidFill>
              <a:ln w="9525">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180975" lvl="1" indent="-180975">
                  <a:defRPr/>
                </a:pPr>
                <a:r>
                  <a:rPr lang="zh-TW" altLang="en-US" sz="1400" b="1" dirty="0">
                    <a:solidFill>
                      <a:schemeClr val="accent5">
                        <a:lumMod val="75000"/>
                      </a:schemeClr>
                    </a:solidFill>
                    <a:latin typeface="微軟正黑體" pitchFamily="34" charset="-120"/>
                    <a:ea typeface="微軟正黑體" pitchFamily="34" charset="-120"/>
                  </a:rPr>
                  <a:t>  規劃長期照護及配套措施，並建立友善醫療環境，以滿足不同性別的健康需求。</a:t>
                </a:r>
              </a:p>
            </p:txBody>
          </p:sp>
          <p:sp>
            <p:nvSpPr>
              <p:cNvPr id="38" name="圓角矩形 37"/>
              <p:cNvSpPr/>
              <p:nvPr/>
            </p:nvSpPr>
            <p:spPr>
              <a:xfrm>
                <a:off x="683000" y="1412019"/>
                <a:ext cx="2665504" cy="289766"/>
              </a:xfrm>
              <a:prstGeom prst="roundRect">
                <a:avLst/>
              </a:prstGeom>
              <a:solidFill>
                <a:srgbClr val="B7B9E1"/>
              </a:solidFill>
              <a:ln w="9525">
                <a:solidFill>
                  <a:srgbClr val="6666FF"/>
                </a:solidFill>
              </a:ln>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defRPr/>
                </a:pPr>
                <a:r>
                  <a:rPr lang="zh-TW" altLang="en-US" b="1" dirty="0">
                    <a:solidFill>
                      <a:schemeClr val="tx1"/>
                    </a:solidFill>
                    <a:latin typeface="微軟正黑體" pitchFamily="34" charset="-120"/>
                    <a:ea typeface="微軟正黑體" pitchFamily="34" charset="-120"/>
                  </a:rPr>
                  <a:t>健康、醫療與照顧</a:t>
                </a:r>
              </a:p>
            </p:txBody>
          </p:sp>
        </p:grpSp>
        <p:grpSp>
          <p:nvGrpSpPr>
            <p:cNvPr id="11" name="群組 30"/>
            <p:cNvGrpSpPr>
              <a:grpSpLocks/>
            </p:cNvGrpSpPr>
            <p:nvPr/>
          </p:nvGrpSpPr>
          <p:grpSpPr bwMode="auto">
            <a:xfrm>
              <a:off x="539552" y="5949280"/>
              <a:ext cx="7848872" cy="576016"/>
              <a:chOff x="611560" y="1412776"/>
              <a:chExt cx="7848872" cy="576016"/>
            </a:xfrm>
          </p:grpSpPr>
          <p:sp>
            <p:nvSpPr>
              <p:cNvPr id="35" name="矩形 34"/>
              <p:cNvSpPr/>
              <p:nvPr/>
            </p:nvSpPr>
            <p:spPr>
              <a:xfrm>
                <a:off x="611560" y="1556494"/>
                <a:ext cx="7848872" cy="432298"/>
              </a:xfrm>
              <a:prstGeom prst="rect">
                <a:avLst/>
              </a:prstGeom>
              <a:solidFill>
                <a:schemeClr val="bg1"/>
              </a:solidFill>
              <a:ln w="9525">
                <a:solidFill>
                  <a:srgbClr val="7D5EAA"/>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180975" lvl="1" indent="-180975">
                  <a:defRPr/>
                </a:pPr>
                <a:r>
                  <a:rPr lang="zh-TW" altLang="en-US" sz="1400" b="1" dirty="0">
                    <a:solidFill>
                      <a:schemeClr val="accent5">
                        <a:lumMod val="75000"/>
                      </a:schemeClr>
                    </a:solidFill>
                    <a:latin typeface="微軟正黑體" pitchFamily="34" charset="-120"/>
                    <a:ea typeface="微軟正黑體" pitchFamily="34" charset="-120"/>
                  </a:rPr>
                  <a:t>  降低科學工程相關領域性別隔離現象，加強女性能力建構與決策參與，政策規劃設計納入性別觀點。</a:t>
                </a:r>
              </a:p>
            </p:txBody>
          </p:sp>
          <p:sp>
            <p:nvSpPr>
              <p:cNvPr id="36" name="圓角矩形 35"/>
              <p:cNvSpPr/>
              <p:nvPr/>
            </p:nvSpPr>
            <p:spPr>
              <a:xfrm>
                <a:off x="683000" y="1412394"/>
                <a:ext cx="2665504" cy="288199"/>
              </a:xfrm>
              <a:prstGeom prst="roundRect">
                <a:avLst/>
              </a:prstGeom>
              <a:solidFill>
                <a:srgbClr val="C8BBDB"/>
              </a:solidFill>
              <a:ln w="9525">
                <a:solidFill>
                  <a:srgbClr val="7D5EAA"/>
                </a:solidFill>
              </a:ln>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defRPr/>
                </a:pPr>
                <a:r>
                  <a:rPr lang="zh-TW" altLang="en-US" b="1" dirty="0">
                    <a:solidFill>
                      <a:schemeClr val="tx1"/>
                    </a:solidFill>
                    <a:latin typeface="微軟正黑體" pitchFamily="34" charset="-120"/>
                    <a:ea typeface="微軟正黑體" pitchFamily="34" charset="-120"/>
                  </a:rPr>
                  <a:t>環境、能源與科技</a:t>
                </a:r>
              </a:p>
            </p:txBody>
          </p:sp>
        </p:grpSp>
      </p:grpSp>
      <p:sp>
        <p:nvSpPr>
          <p:cNvPr id="27" name="內容版面配置區 2"/>
          <p:cNvSpPr txBox="1">
            <a:spLocks/>
          </p:cNvSpPr>
          <p:nvPr/>
        </p:nvSpPr>
        <p:spPr>
          <a:xfrm>
            <a:off x="6023992" y="260648"/>
            <a:ext cx="2304256" cy="504056"/>
          </a:xfrm>
          <a:prstGeom prst="rect">
            <a:avLst/>
          </a:prstGeom>
        </p:spPr>
        <p:txBody>
          <a:bodyPr vert="horz">
            <a:normAutofit/>
          </a:bodyPr>
          <a:lstStyle/>
          <a:p>
            <a:pPr marL="274320" indent="-274320">
              <a:spcBef>
                <a:spcPts val="600"/>
              </a:spcBef>
              <a:buClr>
                <a:schemeClr val="accent1"/>
              </a:buClr>
              <a:buSzPct val="70000"/>
              <a:buFont typeface="Wingdings"/>
              <a:buChar char=""/>
            </a:pPr>
            <a:r>
              <a:rPr lang="en-US" altLang="zh-TW" sz="2400" dirty="0">
                <a:latin typeface="標楷體" pitchFamily="65" charset="-120"/>
                <a:ea typeface="標楷體" pitchFamily="65" charset="-120"/>
              </a:rPr>
              <a:t>7</a:t>
            </a:r>
            <a:r>
              <a:rPr lang="zh-TW" altLang="en-US" sz="2400" dirty="0">
                <a:latin typeface="標楷體" pitchFamily="65" charset="-120"/>
                <a:ea typeface="標楷體" pitchFamily="65" charset="-120"/>
              </a:rPr>
              <a:t>大核心議題</a:t>
            </a:r>
            <a:endParaRPr lang="en-US" altLang="zh-TW" sz="2400" dirty="0">
              <a:latin typeface="標楷體" pitchFamily="65" charset="-120"/>
              <a:ea typeface="標楷體" pitchFamily="65" charset="-120"/>
            </a:endParaRPr>
          </a:p>
        </p:txBody>
      </p:sp>
      <p:sp>
        <p:nvSpPr>
          <p:cNvPr id="28" name="標題 1"/>
          <p:cNvSpPr txBox="1">
            <a:spLocks/>
          </p:cNvSpPr>
          <p:nvPr/>
        </p:nvSpPr>
        <p:spPr>
          <a:xfrm>
            <a:off x="1631504" y="116632"/>
            <a:ext cx="4104456" cy="764704"/>
          </a:xfrm>
          <a:prstGeom prst="rect">
            <a:avLst/>
          </a:prstGeom>
        </p:spPr>
        <p:txBody>
          <a:bodyPr vert="horz" lIns="91440" tIns="45720" rIns="91440" bIns="45720" rtlCol="0" anchor="ctr">
            <a:normAutofit/>
          </a:bodyPr>
          <a:lstStyle/>
          <a:p>
            <a:pPr algn="ctr" defTabSz="914400">
              <a:spcBef>
                <a:spcPct val="0"/>
              </a:spcBef>
              <a:defRPr/>
            </a:pPr>
            <a:r>
              <a:rPr lang="zh-TW" altLang="en-US" sz="2400" dirty="0">
                <a:latin typeface="標楷體" pitchFamily="65" charset="-120"/>
                <a:ea typeface="標楷體" pitchFamily="65" charset="-120"/>
                <a:cs typeface="+mj-cs"/>
              </a:rPr>
              <a:t>性別平等政策綱領</a:t>
            </a:r>
          </a:p>
        </p:txBody>
      </p:sp>
    </p:spTree>
    <p:extLst>
      <p:ext uri="{BB962C8B-B14F-4D97-AF65-F5344CB8AC3E}">
        <p14:creationId xmlns:p14="http://schemas.microsoft.com/office/powerpoint/2010/main" val="1048115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txBox="1">
            <a:spLocks noGrp="1"/>
          </p:cNvSpPr>
          <p:nvPr/>
        </p:nvSpPr>
        <p:spPr bwMode="auto">
          <a:xfrm>
            <a:off x="8616950" y="6237288"/>
            <a:ext cx="1905000" cy="457200"/>
          </a:xfrm>
          <a:prstGeom prst="rect">
            <a:avLst/>
          </a:prstGeom>
          <a:noFill/>
          <a:ln>
            <a:miter lim="800000"/>
            <a:headEnd/>
            <a:tailEnd/>
          </a:ln>
        </p:spPr>
        <p:txBody>
          <a:bodyPr/>
          <a:lstStyle/>
          <a:p>
            <a:pPr algn="r">
              <a:defRPr/>
            </a:pPr>
            <a:fld id="{01FC42D0-6DEA-4BB3-BE55-C67C0CBA15B1}" type="slidenum">
              <a:rPr lang="zh-TW" altLang="en-US" sz="1400">
                <a:latin typeface="+mj-lt"/>
                <a:ea typeface="新細明體" pitchFamily="18" charset="-120"/>
              </a:rPr>
              <a:pPr algn="r">
                <a:defRPr/>
              </a:pPr>
              <a:t>50</a:t>
            </a:fld>
            <a:endParaRPr lang="en-US" altLang="zh-TW" sz="1400">
              <a:latin typeface="+mj-lt"/>
              <a:ea typeface="新細明體" pitchFamily="18" charset="-120"/>
            </a:endParaRPr>
          </a:p>
        </p:txBody>
      </p:sp>
      <p:sp>
        <p:nvSpPr>
          <p:cNvPr id="110595" name="Rectangle 2"/>
          <p:cNvSpPr>
            <a:spLocks noGrp="1" noChangeArrowheads="1"/>
          </p:cNvSpPr>
          <p:nvPr>
            <p:ph type="title" idx="4294967295"/>
          </p:nvPr>
        </p:nvSpPr>
        <p:spPr bwMode="auto"/>
        <p:txBody>
          <a:bodyPr vert="horz" wrap="square" lIns="91440" tIns="45720" rIns="91440" bIns="45720" numCol="1" rtlCol="0" anchor="t" anchorCtr="0" compatLnSpc="1">
            <a:prstTxWarp prst="textNoShape">
              <a:avLst/>
            </a:prstTxWarp>
            <a:normAutofit/>
          </a:bodyPr>
          <a:lstStyle/>
          <a:p>
            <a:pPr algn="r" eaLnBrk="1" hangingPunct="1">
              <a:defRPr/>
            </a:pPr>
            <a:r>
              <a:rPr lang="zh-TW" altLang="en-US" dirty="0">
                <a:solidFill>
                  <a:schemeClr val="accent1"/>
                </a:solidFill>
                <a:effectLst/>
              </a:rPr>
              <a:t>困難與</a:t>
            </a:r>
            <a:r>
              <a:rPr lang="zh-TW" altLang="en-US" sz="4400" dirty="0">
                <a:solidFill>
                  <a:schemeClr val="accent1"/>
                </a:solidFill>
              </a:rPr>
              <a:t>挑戰</a:t>
            </a:r>
            <a:endParaRPr lang="zh-TW" altLang="en-US" sz="3100" dirty="0">
              <a:solidFill>
                <a:schemeClr val="accent1"/>
              </a:solidFill>
            </a:endParaRPr>
          </a:p>
        </p:txBody>
      </p:sp>
      <p:sp>
        <p:nvSpPr>
          <p:cNvPr id="50179" name="Rectangle 3"/>
          <p:cNvSpPr>
            <a:spLocks noGrp="1" noChangeArrowheads="1"/>
          </p:cNvSpPr>
          <p:nvPr>
            <p:ph type="body" idx="4294967295"/>
          </p:nvPr>
        </p:nvSpPr>
        <p:spPr>
          <a:xfrm>
            <a:off x="1919537" y="1125538"/>
            <a:ext cx="8230939" cy="5256212"/>
          </a:xfrm>
        </p:spPr>
        <p:txBody>
          <a:bodyPr>
            <a:normAutofit fontScale="92500" lnSpcReduction="20000"/>
          </a:bodyPr>
          <a:lstStyle/>
          <a:p>
            <a:pPr marL="533400" indent="-533400">
              <a:lnSpc>
                <a:spcPct val="90000"/>
              </a:lnSpc>
              <a:buNone/>
            </a:pPr>
            <a:r>
              <a:rPr lang="zh-TW" altLang="en-US" sz="2000" dirty="0">
                <a:solidFill>
                  <a:srgbClr val="000066"/>
                </a:solidFill>
              </a:rPr>
              <a:t>困難</a:t>
            </a:r>
          </a:p>
          <a:p>
            <a:pPr marL="533400" indent="-533400">
              <a:lnSpc>
                <a:spcPct val="90000"/>
              </a:lnSpc>
            </a:pPr>
            <a:r>
              <a:rPr lang="zh-TW" altLang="en-US" sz="2000" dirty="0">
                <a:solidFill>
                  <a:srgbClr val="000066"/>
                </a:solidFill>
              </a:rPr>
              <a:t>性別敏感度不足，看不到計畫中之性別問題</a:t>
            </a:r>
          </a:p>
          <a:p>
            <a:pPr marL="533400" indent="-533400">
              <a:lnSpc>
                <a:spcPct val="90000"/>
              </a:lnSpc>
            </a:pPr>
            <a:r>
              <a:rPr lang="zh-TW" altLang="en-US" sz="2000" dirty="0">
                <a:solidFill>
                  <a:srgbClr val="000066"/>
                </a:solidFill>
              </a:rPr>
              <a:t>性別統計資料缺乏，不能釐清問題現狀</a:t>
            </a:r>
          </a:p>
          <a:p>
            <a:pPr marL="533400" indent="-533400">
              <a:lnSpc>
                <a:spcPct val="90000"/>
              </a:lnSpc>
            </a:pPr>
            <a:r>
              <a:rPr lang="zh-TW" altLang="en-US" sz="2000" dirty="0">
                <a:solidFill>
                  <a:srgbClr val="000066"/>
                </a:solidFill>
              </a:rPr>
              <a:t>性別分析能力有限，難以掌握問題癥結</a:t>
            </a:r>
          </a:p>
          <a:p>
            <a:pPr marL="533400" indent="-533400">
              <a:lnSpc>
                <a:spcPct val="90000"/>
              </a:lnSpc>
            </a:pPr>
            <a:r>
              <a:rPr lang="zh-TW" altLang="en-US" sz="2000" dirty="0">
                <a:solidFill>
                  <a:srgbClr val="000066"/>
                </a:solidFill>
              </a:rPr>
              <a:t>性別目標50%的迷思</a:t>
            </a:r>
          </a:p>
          <a:p>
            <a:pPr marL="533400" indent="-533400">
              <a:lnSpc>
                <a:spcPct val="90000"/>
              </a:lnSpc>
            </a:pPr>
            <a:r>
              <a:rPr lang="zh-TW" altLang="en-US" sz="2000" dirty="0">
                <a:solidFill>
                  <a:srgbClr val="000066"/>
                </a:solidFill>
              </a:rPr>
              <a:t>以為不限制性別就是性別平等</a:t>
            </a:r>
          </a:p>
          <a:p>
            <a:pPr marL="533400" indent="-533400">
              <a:lnSpc>
                <a:spcPct val="90000"/>
              </a:lnSpc>
            </a:pPr>
            <a:r>
              <a:rPr lang="zh-TW" altLang="en-US" sz="2000" dirty="0">
                <a:solidFill>
                  <a:srgbClr val="000066"/>
                </a:solidFill>
              </a:rPr>
              <a:t>以為不同性別間差異小不需研議</a:t>
            </a:r>
          </a:p>
          <a:p>
            <a:pPr marL="533400" indent="-533400">
              <a:lnSpc>
                <a:spcPct val="90000"/>
              </a:lnSpc>
            </a:pPr>
            <a:r>
              <a:rPr lang="zh-TW" altLang="en-US" sz="2000" dirty="0">
                <a:solidFill>
                  <a:srgbClr val="000066"/>
                </a:solidFill>
              </a:rPr>
              <a:t>業務單位與輔助單位對話不足，相互牽制而非相輔相成</a:t>
            </a:r>
          </a:p>
          <a:p>
            <a:pPr marL="533400" indent="-533400">
              <a:lnSpc>
                <a:spcPct val="90000"/>
              </a:lnSpc>
            </a:pPr>
            <a:r>
              <a:rPr lang="zh-TW" altLang="en-US" sz="2000" dirty="0">
                <a:solidFill>
                  <a:srgbClr val="000066"/>
                </a:solidFill>
              </a:rPr>
              <a:t>從政策擬訂、計畫法律訂</a:t>
            </a:r>
            <a:r>
              <a:rPr lang="en-US" altLang="zh-TW" sz="2000" dirty="0">
                <a:solidFill>
                  <a:srgbClr val="000066"/>
                </a:solidFill>
              </a:rPr>
              <a:t>(</a:t>
            </a:r>
            <a:r>
              <a:rPr lang="zh-TW" altLang="en-US" sz="2000" dirty="0">
                <a:solidFill>
                  <a:srgbClr val="000066"/>
                </a:solidFill>
              </a:rPr>
              <a:t>修</a:t>
            </a:r>
            <a:r>
              <a:rPr lang="en-US" altLang="zh-TW" sz="2000" dirty="0">
                <a:solidFill>
                  <a:srgbClr val="000066"/>
                </a:solidFill>
              </a:rPr>
              <a:t>)</a:t>
            </a:r>
            <a:r>
              <a:rPr lang="zh-TW" altLang="en-US" sz="2000" dirty="0">
                <a:solidFill>
                  <a:srgbClr val="000066"/>
                </a:solidFill>
              </a:rPr>
              <a:t>到落實執行，缺乏一貫性</a:t>
            </a:r>
          </a:p>
          <a:p>
            <a:pPr marL="533400" indent="-533400">
              <a:lnSpc>
                <a:spcPct val="90000"/>
              </a:lnSpc>
            </a:pPr>
            <a:endParaRPr lang="zh-TW" altLang="en-US" sz="2000" dirty="0">
              <a:solidFill>
                <a:srgbClr val="000066"/>
              </a:solidFill>
            </a:endParaRPr>
          </a:p>
          <a:p>
            <a:pPr marL="533400" indent="-533400">
              <a:lnSpc>
                <a:spcPct val="90000"/>
              </a:lnSpc>
              <a:buNone/>
            </a:pPr>
            <a:r>
              <a:rPr lang="zh-TW" altLang="en-US" sz="2000" dirty="0">
                <a:solidFill>
                  <a:srgbClr val="990000"/>
                </a:solidFill>
              </a:rPr>
              <a:t>建議</a:t>
            </a:r>
          </a:p>
          <a:p>
            <a:pPr marL="533400" indent="-533400">
              <a:lnSpc>
                <a:spcPct val="90000"/>
              </a:lnSpc>
            </a:pPr>
            <a:r>
              <a:rPr lang="zh-TW" altLang="en-US" sz="2000" dirty="0">
                <a:solidFill>
                  <a:srgbClr val="990000"/>
                </a:solidFill>
              </a:rPr>
              <a:t>加強性別意識培力</a:t>
            </a:r>
          </a:p>
          <a:p>
            <a:pPr marL="533400" indent="-533400">
              <a:lnSpc>
                <a:spcPct val="90000"/>
              </a:lnSpc>
            </a:pPr>
            <a:r>
              <a:rPr lang="zh-TW" altLang="en-US" sz="2000" dirty="0">
                <a:solidFill>
                  <a:srgbClr val="990000"/>
                </a:solidFill>
              </a:rPr>
              <a:t>找機關內外專家一起討論</a:t>
            </a:r>
          </a:p>
          <a:p>
            <a:pPr marL="533400" indent="-533400">
              <a:lnSpc>
                <a:spcPct val="90000"/>
              </a:lnSpc>
            </a:pPr>
            <a:r>
              <a:rPr lang="zh-TW" altLang="en-US" sz="2000" dirty="0">
                <a:solidFill>
                  <a:srgbClr val="990000"/>
                </a:solidFill>
              </a:rPr>
              <a:t>逐步漸進建立性別統計資料</a:t>
            </a:r>
          </a:p>
          <a:p>
            <a:pPr marL="533400" indent="-533400">
              <a:lnSpc>
                <a:spcPct val="90000"/>
              </a:lnSpc>
            </a:pPr>
            <a:r>
              <a:rPr lang="zh-TW" altLang="en-US" sz="2000" dirty="0">
                <a:solidFill>
                  <a:srgbClr val="990000"/>
                </a:solidFill>
              </a:rPr>
              <a:t>機關內業務與輔助單位加強合作</a:t>
            </a:r>
          </a:p>
          <a:p>
            <a:pPr marL="533400" indent="-533400">
              <a:lnSpc>
                <a:spcPct val="90000"/>
              </a:lnSpc>
              <a:buNone/>
            </a:pPr>
            <a:endParaRPr lang="zh-TW" altLang="en-US" sz="2000" dirty="0">
              <a:solidFill>
                <a:srgbClr val="990000"/>
              </a:solidFill>
            </a:endParaRPr>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9838213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投影片編號版面配置區 6"/>
          <p:cNvSpPr txBox="1">
            <a:spLocks noGrp="1"/>
          </p:cNvSpPr>
          <p:nvPr/>
        </p:nvSpPr>
        <p:spPr bwMode="auto">
          <a:xfrm>
            <a:off x="8616950" y="6237288"/>
            <a:ext cx="1905000" cy="457200"/>
          </a:xfrm>
          <a:prstGeom prst="rect">
            <a:avLst/>
          </a:prstGeom>
          <a:noFill/>
          <a:ln>
            <a:miter lim="800000"/>
            <a:headEnd/>
            <a:tailEnd/>
          </a:ln>
        </p:spPr>
        <p:txBody>
          <a:bodyPr/>
          <a:lstStyle/>
          <a:p>
            <a:pPr algn="r">
              <a:defRPr/>
            </a:pPr>
            <a:fld id="{4DABB73A-E9CC-495A-B6F1-2DA0591CBE18}" type="slidenum">
              <a:rPr lang="zh-TW" altLang="en-US" sz="1400">
                <a:latin typeface="+mj-lt"/>
                <a:ea typeface="新細明體" pitchFamily="18" charset="-120"/>
              </a:rPr>
              <a:pPr algn="r">
                <a:defRPr/>
              </a:pPr>
              <a:t>51</a:t>
            </a:fld>
            <a:endParaRPr lang="en-US" altLang="zh-TW" sz="1400">
              <a:latin typeface="+mj-lt"/>
              <a:ea typeface="新細明體" pitchFamily="18" charset="-120"/>
            </a:endParaRPr>
          </a:p>
        </p:txBody>
      </p:sp>
      <p:sp>
        <p:nvSpPr>
          <p:cNvPr id="111619" name="Rectangle 2"/>
          <p:cNvSpPr>
            <a:spLocks noGrp="1" noChangeArrowheads="1"/>
          </p:cNvSpPr>
          <p:nvPr>
            <p:ph type="title" idx="4294967295"/>
          </p:nvPr>
        </p:nvSpPr>
        <p:spPr bwMode="auto">
          <a:xfrm>
            <a:off x="1992313" y="260350"/>
            <a:ext cx="8229600" cy="1143000"/>
          </a:xfrm>
        </p:spPr>
        <p:txBody>
          <a:bodyPr vert="horz" wrap="square" lIns="91440" tIns="45720" rIns="91440" bIns="45720" numCol="1" rtlCol="0" anchor="t" anchorCtr="0" compatLnSpc="1">
            <a:prstTxWarp prst="textNoShape">
              <a:avLst/>
            </a:prstTxWarp>
            <a:normAutofit/>
          </a:bodyPr>
          <a:lstStyle/>
          <a:p>
            <a:pPr eaLnBrk="1" hangingPunct="1">
              <a:defRPr/>
            </a:pPr>
            <a:r>
              <a:rPr lang="zh-TW" altLang="en-US" dirty="0">
                <a:effectLst/>
              </a:rPr>
              <a:t>相關資源 </a:t>
            </a:r>
            <a:r>
              <a:rPr lang="en-US" altLang="zh-TW" dirty="0">
                <a:effectLst/>
              </a:rPr>
              <a:t>( Relevant Resources)</a:t>
            </a:r>
            <a:endParaRPr lang="zh-TW" altLang="en-US" dirty="0">
              <a:effectLst/>
            </a:endParaRPr>
          </a:p>
        </p:txBody>
      </p:sp>
      <p:sp>
        <p:nvSpPr>
          <p:cNvPr id="51203" name="Rectangle 3"/>
          <p:cNvSpPr>
            <a:spLocks noGrp="1" noChangeArrowheads="1"/>
          </p:cNvSpPr>
          <p:nvPr>
            <p:ph type="body" sz="half" idx="4294967295"/>
          </p:nvPr>
        </p:nvSpPr>
        <p:spPr>
          <a:xfrm>
            <a:off x="2135189" y="1556792"/>
            <a:ext cx="8175625" cy="4359821"/>
          </a:xfrm>
        </p:spPr>
        <p:txBody>
          <a:bodyPr>
            <a:normAutofit lnSpcReduction="10000"/>
          </a:bodyPr>
          <a:lstStyle/>
          <a:p>
            <a:pPr marL="0" indent="0">
              <a:spcBef>
                <a:spcPct val="0"/>
              </a:spcBef>
              <a:buClrTx/>
              <a:buNone/>
            </a:pPr>
            <a:r>
              <a:rPr lang="en-US" altLang="zh-TW" sz="2400" b="1" dirty="0">
                <a:latin typeface="Times New Roman" pitchFamily="18" charset="0"/>
              </a:rPr>
              <a:t>1.</a:t>
            </a:r>
            <a:r>
              <a:rPr lang="zh-TW" altLang="en-US" sz="2400" b="1" dirty="0">
                <a:latin typeface="Times New Roman" pitchFamily="18" charset="0"/>
              </a:rPr>
              <a:t>行政院性別平等會</a:t>
            </a:r>
            <a:r>
              <a:rPr lang="en-US" altLang="zh-TW" sz="2400" b="1" dirty="0">
                <a:latin typeface="Times New Roman" pitchFamily="18" charset="0"/>
              </a:rPr>
              <a:t>/</a:t>
            </a:r>
            <a:r>
              <a:rPr lang="zh-TW" altLang="en-US" sz="2400" b="1" dirty="0">
                <a:latin typeface="Times New Roman" pitchFamily="18" charset="0"/>
              </a:rPr>
              <a:t>性別平等處</a:t>
            </a:r>
            <a:r>
              <a:rPr lang="en-US" altLang="zh-TW" sz="2400" b="1" dirty="0">
                <a:latin typeface="Times New Roman" pitchFamily="18" charset="0"/>
              </a:rPr>
              <a:t>(</a:t>
            </a:r>
            <a:r>
              <a:rPr lang="zh-TW" altLang="en-US" sz="2400" b="1" dirty="0">
                <a:latin typeface="Times New Roman" pitchFamily="18" charset="0"/>
              </a:rPr>
              <a:t>性別平等政策綱領及各種國際公約</a:t>
            </a:r>
            <a:r>
              <a:rPr lang="en-US" altLang="zh-TW" sz="2400" b="1" dirty="0">
                <a:latin typeface="Times New Roman" pitchFamily="18" charset="0"/>
              </a:rPr>
              <a:t>)</a:t>
            </a:r>
            <a:r>
              <a:rPr lang="zh-TW" altLang="en-US" sz="2400" b="1" dirty="0">
                <a:latin typeface="Times New Roman" pitchFamily="18" charset="0"/>
              </a:rPr>
              <a:t>　</a:t>
            </a:r>
            <a:r>
              <a:rPr lang="en-US" altLang="zh-TW" sz="2400" b="1" dirty="0">
                <a:latin typeface="Times New Roman" pitchFamily="18" charset="0"/>
              </a:rPr>
              <a:t>http://cwrp.moi.gov.tw/</a:t>
            </a:r>
          </a:p>
          <a:p>
            <a:pPr marL="0" indent="0">
              <a:spcBef>
                <a:spcPct val="0"/>
              </a:spcBef>
              <a:buClrTx/>
              <a:buNone/>
            </a:pPr>
            <a:r>
              <a:rPr lang="en-US" altLang="zh-TW" sz="2400" b="1" dirty="0">
                <a:latin typeface="Times New Roman" pitchFamily="18" charset="0"/>
              </a:rPr>
              <a:t>2.</a:t>
            </a:r>
            <a:r>
              <a:rPr lang="zh-TW" altLang="en-US" sz="2400" b="1" dirty="0">
                <a:latin typeface="Times New Roman" pitchFamily="18" charset="0"/>
              </a:rPr>
              <a:t>台灣國家婦女館</a:t>
            </a:r>
            <a:r>
              <a:rPr lang="en-US" altLang="zh-TW" sz="2400" b="1" dirty="0">
                <a:latin typeface="Times New Roman" pitchFamily="18" charset="0"/>
              </a:rPr>
              <a:t>(</a:t>
            </a:r>
            <a:r>
              <a:rPr lang="zh-TW" altLang="en-US" sz="2400" b="1" dirty="0">
                <a:latin typeface="Times New Roman" pitchFamily="18" charset="0"/>
              </a:rPr>
              <a:t>專家學者資料庫</a:t>
            </a:r>
            <a:r>
              <a:rPr lang="en-US" altLang="zh-TW" sz="2400" b="1" dirty="0">
                <a:latin typeface="Times New Roman" pitchFamily="18" charset="0"/>
              </a:rPr>
              <a:t>)</a:t>
            </a:r>
            <a:r>
              <a:rPr lang="zh-TW" altLang="en-US" sz="2400" b="1" dirty="0">
                <a:solidFill>
                  <a:srgbClr val="FF0000"/>
                </a:solidFill>
                <a:latin typeface="Times New Roman" pitchFamily="18" charset="0"/>
              </a:rPr>
              <a:t> </a:t>
            </a:r>
            <a:r>
              <a:rPr lang="en-US" altLang="zh-TW" sz="2400" b="1" dirty="0">
                <a:latin typeface="Times New Roman" pitchFamily="18" charset="0"/>
              </a:rPr>
              <a:t>ttp://www.taiwanwomencenter.org.tw</a:t>
            </a:r>
          </a:p>
          <a:p>
            <a:pPr marL="0" indent="0">
              <a:buNone/>
            </a:pPr>
            <a:r>
              <a:rPr lang="en-US" altLang="zh-TW" sz="2400" b="1" dirty="0">
                <a:latin typeface="Times New Roman" pitchFamily="18" charset="0"/>
              </a:rPr>
              <a:t>3.</a:t>
            </a:r>
            <a:r>
              <a:rPr lang="zh-TW" altLang="en-US" sz="2400" b="1" dirty="0">
                <a:latin typeface="Times New Roman" pitchFamily="18" charset="0"/>
              </a:rPr>
              <a:t>行政院主計總處</a:t>
            </a:r>
            <a:r>
              <a:rPr lang="en-US" altLang="zh-TW" sz="2400" b="1" dirty="0">
                <a:latin typeface="Times New Roman" pitchFamily="18" charset="0"/>
              </a:rPr>
              <a:t>(</a:t>
            </a:r>
            <a:r>
              <a:rPr lang="zh-TW" altLang="en-US" sz="2400" b="1" dirty="0">
                <a:latin typeface="Times New Roman" pitchFamily="18" charset="0"/>
              </a:rPr>
              <a:t>性別統計</a:t>
            </a:r>
            <a:r>
              <a:rPr lang="en-US" altLang="zh-TW" sz="2400" b="1" dirty="0">
                <a:latin typeface="Times New Roman" pitchFamily="18" charset="0"/>
              </a:rPr>
              <a:t>)</a:t>
            </a:r>
          </a:p>
          <a:p>
            <a:pPr marL="0" indent="0">
              <a:buNone/>
            </a:pPr>
            <a:r>
              <a:rPr lang="en-US" altLang="zh-TW" sz="2400" b="1" dirty="0">
                <a:latin typeface="Times New Roman" pitchFamily="18" charset="0"/>
              </a:rPr>
              <a:t>http://www.dgbas.gov.tw/lp.asp?CtNode=3259&amp;CtUnit=370&amp;BaseDSD=7</a:t>
            </a:r>
          </a:p>
          <a:p>
            <a:pPr marL="0" indent="0">
              <a:buNone/>
            </a:pPr>
            <a:r>
              <a:rPr lang="en-US" altLang="zh-TW" sz="2400" b="1" dirty="0">
                <a:latin typeface="Times New Roman" pitchFamily="18" charset="0"/>
              </a:rPr>
              <a:t>4.</a:t>
            </a:r>
            <a:r>
              <a:rPr lang="zh-TW" altLang="en-US" sz="2400" b="1" dirty="0">
                <a:latin typeface="Times New Roman" pitchFamily="18" charset="0"/>
              </a:rPr>
              <a:t>行政院國家發展委員會</a:t>
            </a:r>
            <a:r>
              <a:rPr lang="en-US" altLang="zh-TW" sz="2400" b="1" dirty="0">
                <a:latin typeface="Times New Roman" pitchFamily="18" charset="0"/>
              </a:rPr>
              <a:t>(</a:t>
            </a:r>
            <a:r>
              <a:rPr lang="zh-TW" altLang="en-US" sz="2400" b="1" dirty="0">
                <a:latin typeface="Times New Roman" pitchFamily="18" charset="0"/>
              </a:rPr>
              <a:t>性別影響評估操作指南</a:t>
            </a:r>
            <a:r>
              <a:rPr lang="en-US" altLang="zh-TW" sz="2400" b="1" dirty="0">
                <a:latin typeface="Times New Roman" pitchFamily="18" charset="0"/>
              </a:rPr>
              <a:t>)</a:t>
            </a:r>
            <a:r>
              <a:rPr lang="zh-TW" altLang="en-US" sz="2400" b="1" dirty="0">
                <a:latin typeface="Times New Roman" pitchFamily="18" charset="0"/>
              </a:rPr>
              <a:t>　</a:t>
            </a:r>
            <a:r>
              <a:rPr lang="en-US" altLang="zh-TW" sz="2400" b="1" dirty="0">
                <a:latin typeface="Times New Roman" pitchFamily="18" charset="0"/>
              </a:rPr>
              <a:t>http://www.rdec.gov.tw/</a:t>
            </a:r>
            <a:endParaRPr lang="zh-TW" altLang="en-US" sz="2400" b="1" dirty="0">
              <a:latin typeface="Times New Roman" pitchFamily="18" charset="0"/>
            </a:endParaRPr>
          </a:p>
          <a:p>
            <a:pPr marL="0" indent="0">
              <a:buNone/>
            </a:pPr>
            <a:r>
              <a:rPr lang="en-US" altLang="zh-TW" sz="2400" b="1" dirty="0">
                <a:latin typeface="Times New Roman" pitchFamily="18" charset="0"/>
              </a:rPr>
              <a:t>5.</a:t>
            </a:r>
            <a:r>
              <a:rPr lang="zh-TW" altLang="en-US" sz="2400" b="1" dirty="0">
                <a:latin typeface="Times New Roman" pitchFamily="18" charset="0"/>
              </a:rPr>
              <a:t>財團法人婦女權益促進發展基金會</a:t>
            </a:r>
            <a:r>
              <a:rPr lang="en-US" altLang="zh-TW" sz="2400" b="1" dirty="0">
                <a:latin typeface="Times New Roman" pitchFamily="18" charset="0"/>
              </a:rPr>
              <a:t>http://www.womenweb.org.tw/wrp.asp</a:t>
            </a:r>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2479067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nvGraphicFramePr>
        <p:xfrm>
          <a:off x="2063552" y="1196752"/>
          <a:ext cx="777686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投影片編號版面配置區 3"/>
          <p:cNvSpPr>
            <a:spLocks noGrp="1"/>
          </p:cNvSpPr>
          <p:nvPr>
            <p:ph type="sldNum" sz="quarter" idx="12"/>
          </p:nvPr>
        </p:nvSpPr>
        <p:spPr>
          <a:xfrm>
            <a:off x="9768408" y="5733256"/>
            <a:ext cx="609600" cy="521208"/>
          </a:xfrm>
          <a:prstGeom prst="ellipse">
            <a:avLst/>
          </a:prstGeom>
        </p:spPr>
        <p:txBody>
          <a:bodyPr/>
          <a:lstStyle/>
          <a:p>
            <a:pPr>
              <a:defRPr/>
            </a:pPr>
            <a:fld id="{62B9F835-8CE9-456C-957B-B433ACA32BCB}" type="slidenum">
              <a:rPr lang="zh-TW" altLang="en-US"/>
              <a:pPr>
                <a:defRPr/>
              </a:pPr>
              <a:t>52</a:t>
            </a:fld>
            <a:endParaRPr lang="zh-TW" altLang="en-US" dirty="0"/>
          </a:p>
        </p:txBody>
      </p:sp>
      <p:sp>
        <p:nvSpPr>
          <p:cNvPr id="9" name="內容版面配置區 6"/>
          <p:cNvSpPr txBox="1">
            <a:spLocks/>
          </p:cNvSpPr>
          <p:nvPr/>
        </p:nvSpPr>
        <p:spPr>
          <a:xfrm>
            <a:off x="1847528" y="764705"/>
            <a:ext cx="7704856" cy="432048"/>
          </a:xfrm>
          <a:prstGeom prst="rect">
            <a:avLst/>
          </a:prstGeom>
        </p:spPr>
        <p:txBody>
          <a:bodyPr vert="horz">
            <a:noAutofit/>
          </a:bodyPr>
          <a:lstStyle/>
          <a:p>
            <a:pPr marL="274320" indent="-274320">
              <a:spcBef>
                <a:spcPts val="600"/>
              </a:spcBef>
              <a:buClr>
                <a:schemeClr val="accent1"/>
              </a:buClr>
              <a:buSzPct val="70000"/>
              <a:buFont typeface="Wingdings"/>
              <a:buChar char=""/>
            </a:pPr>
            <a:r>
              <a:rPr lang="en-US" altLang="zh-TW" sz="2400" dirty="0">
                <a:latin typeface="標楷體" pitchFamily="65" charset="-120"/>
                <a:ea typeface="標楷體" pitchFamily="65" charset="-120"/>
              </a:rPr>
              <a:t>Gender</a:t>
            </a:r>
            <a:r>
              <a:rPr lang="zh-TW" altLang="en-US" sz="2400" dirty="0">
                <a:latin typeface="標楷體" pitchFamily="65" charset="-120"/>
                <a:ea typeface="標楷體" pitchFamily="65" charset="-120"/>
              </a:rPr>
              <a:t>在這裡</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性別視聽分享站</a:t>
            </a:r>
            <a:r>
              <a:rPr lang="en-US" altLang="zh-TW" sz="1200" dirty="0">
                <a:latin typeface="微軟正黑體" pitchFamily="34" charset="-120"/>
                <a:ea typeface="微軟正黑體" pitchFamily="34" charset="-120"/>
                <a:hlinkClick r:id="rId7"/>
              </a:rPr>
              <a:t>http://www.gender.ey.gov.tw/Multimedia</a:t>
            </a:r>
            <a:endParaRPr lang="zh-TW" altLang="en-US" sz="1200" dirty="0">
              <a:latin typeface="標楷體" pitchFamily="65" charset="-120"/>
              <a:ea typeface="標楷體" pitchFamily="65" charset="-120"/>
            </a:endParaRPr>
          </a:p>
          <a:p>
            <a:pPr marL="274320" indent="-274320" defTabSz="914400">
              <a:spcBef>
                <a:spcPts val="600"/>
              </a:spcBef>
              <a:buClr>
                <a:schemeClr val="accent1"/>
              </a:buClr>
              <a:buSzPct val="70000"/>
              <a:defRPr/>
            </a:pPr>
            <a:endParaRPr lang="en-US" altLang="zh-TW" sz="2400" dirty="0">
              <a:latin typeface="標楷體" pitchFamily="65" charset="-120"/>
              <a:ea typeface="標楷體" pitchFamily="65" charset="-120"/>
            </a:endParaRPr>
          </a:p>
          <a:p>
            <a:pPr marL="274320" indent="-274320" defTabSz="914400">
              <a:spcBef>
                <a:spcPts val="600"/>
              </a:spcBef>
              <a:buClr>
                <a:schemeClr val="accent1"/>
              </a:buClr>
              <a:buSzPct val="70000"/>
              <a:buFont typeface="Wingdings" pitchFamily="2" charset="2"/>
              <a:buChar char="l"/>
              <a:defRPr/>
            </a:pPr>
            <a:endParaRPr lang="en-US" altLang="zh-TW" sz="2400" dirty="0">
              <a:latin typeface="標楷體" pitchFamily="65" charset="-120"/>
              <a:ea typeface="標楷體" pitchFamily="65" charset="-120"/>
            </a:endParaRPr>
          </a:p>
        </p:txBody>
      </p:sp>
    </p:spTree>
    <p:extLst>
      <p:ext uri="{BB962C8B-B14F-4D97-AF65-F5344CB8AC3E}">
        <p14:creationId xmlns:p14="http://schemas.microsoft.com/office/powerpoint/2010/main" val="2204027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a:prstGeom prst="ellipse">
            <a:avLst/>
          </a:prstGeom>
        </p:spPr>
        <p:txBody>
          <a:bodyPr/>
          <a:lstStyle/>
          <a:p>
            <a:pPr>
              <a:defRPr/>
            </a:pPr>
            <a:fld id="{E3AF3E5F-3124-4160-BFF0-0BABDA175DF4}" type="slidenum">
              <a:rPr lang="zh-TW" altLang="en-US"/>
              <a:pPr>
                <a:defRPr/>
              </a:pPr>
              <a:t>53</a:t>
            </a:fld>
            <a:endParaRPr lang="zh-TW" altLang="en-US" dirty="0"/>
          </a:p>
        </p:txBody>
      </p:sp>
      <p:graphicFrame>
        <p:nvGraphicFramePr>
          <p:cNvPr id="4" name="內容版面配置區 3"/>
          <p:cNvGraphicFramePr>
            <a:graphicFrameLocks noGrp="1"/>
          </p:cNvGraphicFramePr>
          <p:nvPr>
            <p:ph idx="4294967295"/>
          </p:nvPr>
        </p:nvGraphicFramePr>
        <p:xfrm>
          <a:off x="1919537" y="1268414"/>
          <a:ext cx="8359527" cy="5328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內容版面配置區 6"/>
          <p:cNvSpPr txBox="1">
            <a:spLocks/>
          </p:cNvSpPr>
          <p:nvPr/>
        </p:nvSpPr>
        <p:spPr>
          <a:xfrm>
            <a:off x="1919536" y="764705"/>
            <a:ext cx="7704856" cy="432048"/>
          </a:xfrm>
          <a:prstGeom prst="rect">
            <a:avLst/>
          </a:prstGeom>
        </p:spPr>
        <p:txBody>
          <a:bodyPr vert="horz">
            <a:noAutofit/>
          </a:bodyPr>
          <a:lstStyle/>
          <a:p>
            <a:pPr marL="274320" indent="-274320">
              <a:spcBef>
                <a:spcPts val="600"/>
              </a:spcBef>
              <a:buClr>
                <a:schemeClr val="accent1"/>
              </a:buClr>
              <a:buSzPct val="70000"/>
              <a:buFont typeface="Wingdings"/>
              <a:buChar char=""/>
            </a:pPr>
            <a:r>
              <a:rPr lang="zh-TW" altLang="en-US" sz="2400" dirty="0">
                <a:latin typeface="標楷體" pitchFamily="65" charset="-120"/>
                <a:ea typeface="標楷體" pitchFamily="65" charset="-120"/>
              </a:rPr>
              <a:t>性別平等研究文獻資源網 </a:t>
            </a:r>
            <a:r>
              <a:rPr lang="en-US" altLang="zh-TW" sz="1200" dirty="0">
                <a:latin typeface="微軟正黑體" pitchFamily="34" charset="-120"/>
                <a:ea typeface="微軟正黑體" pitchFamily="34" charset="-120"/>
                <a:hlinkClick r:id="rId7"/>
              </a:rPr>
              <a:t>https://www.gender.ey.gov.tw/research/</a:t>
            </a:r>
            <a:endParaRPr lang="zh-TW" altLang="en-US" sz="1200" dirty="0">
              <a:latin typeface="標楷體" pitchFamily="65" charset="-120"/>
              <a:ea typeface="標楷體" pitchFamily="65" charset="-120"/>
            </a:endParaRPr>
          </a:p>
          <a:p>
            <a:pPr marL="274320" indent="-274320" defTabSz="914400">
              <a:spcBef>
                <a:spcPts val="600"/>
              </a:spcBef>
              <a:buClr>
                <a:schemeClr val="accent1"/>
              </a:buClr>
              <a:buSzPct val="70000"/>
              <a:defRPr/>
            </a:pPr>
            <a:endParaRPr lang="en-US" altLang="zh-TW" sz="2400" dirty="0">
              <a:latin typeface="標楷體" pitchFamily="65" charset="-120"/>
              <a:ea typeface="標楷體" pitchFamily="65" charset="-120"/>
            </a:endParaRPr>
          </a:p>
          <a:p>
            <a:pPr marL="274320" indent="-274320" defTabSz="914400">
              <a:spcBef>
                <a:spcPts val="600"/>
              </a:spcBef>
              <a:buClr>
                <a:schemeClr val="accent1"/>
              </a:buClr>
              <a:buSzPct val="70000"/>
              <a:buFont typeface="Wingdings" pitchFamily="2" charset="2"/>
              <a:buChar char="l"/>
              <a:defRPr/>
            </a:pPr>
            <a:endParaRPr lang="en-US" altLang="zh-TW" sz="2400" dirty="0">
              <a:latin typeface="標楷體" pitchFamily="65" charset="-120"/>
              <a:ea typeface="標楷體" pitchFamily="65" charset="-120"/>
            </a:endParaRPr>
          </a:p>
        </p:txBody>
      </p:sp>
      <p:sp>
        <p:nvSpPr>
          <p:cNvPr id="8" name="投影片編號版面配置區 3"/>
          <p:cNvSpPr txBox="1">
            <a:spLocks/>
          </p:cNvSpPr>
          <p:nvPr/>
        </p:nvSpPr>
        <p:spPr>
          <a:xfrm>
            <a:off x="10058400" y="6336792"/>
            <a:ext cx="609600" cy="521208"/>
          </a:xfrm>
          <a:prstGeom prst="ellipse">
            <a:avLst/>
          </a:prstGeom>
        </p:spPr>
        <p:txBody>
          <a:bodyPr vert="horz" anchor="ctr"/>
          <a:lstStyle/>
          <a:p>
            <a:pPr algn="ctr" defTabSz="914400">
              <a:defRPr/>
            </a:pPr>
            <a:fld id="{62B9F835-8CE9-456C-957B-B433ACA32BCB}" type="slidenum">
              <a:rPr lang="zh-TW" altLang="en-US" sz="1400" b="1">
                <a:solidFill>
                  <a:srgbClr val="FF0000"/>
                </a:solidFill>
              </a:rPr>
              <a:pPr algn="ctr" defTabSz="914400">
                <a:defRPr/>
              </a:pPr>
              <a:t>53</a:t>
            </a:fld>
            <a:endParaRPr lang="zh-TW" altLang="en-US" sz="1400" b="1" dirty="0">
              <a:solidFill>
                <a:srgbClr val="FF0000"/>
              </a:solidFill>
            </a:endParaRPr>
          </a:p>
        </p:txBody>
      </p:sp>
    </p:spTree>
    <p:extLst>
      <p:ext uri="{BB962C8B-B14F-4D97-AF65-F5344CB8AC3E}">
        <p14:creationId xmlns:p14="http://schemas.microsoft.com/office/powerpoint/2010/main" val="1339186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a:prstGeom prst="ellipse">
            <a:avLst/>
          </a:prstGeom>
        </p:spPr>
        <p:txBody>
          <a:bodyPr/>
          <a:lstStyle/>
          <a:p>
            <a:pPr>
              <a:defRPr/>
            </a:pPr>
            <a:fld id="{00BA1FCE-3FD3-4FDC-8EAB-78A4F0DFF20A}" type="slidenum">
              <a:rPr lang="zh-TW" altLang="en-US"/>
              <a:pPr>
                <a:defRPr/>
              </a:pPr>
              <a:t>54</a:t>
            </a:fld>
            <a:endParaRPr lang="zh-TW" altLang="en-US" dirty="0"/>
          </a:p>
        </p:txBody>
      </p:sp>
      <p:graphicFrame>
        <p:nvGraphicFramePr>
          <p:cNvPr id="4" name="資料庫圖表 3"/>
          <p:cNvGraphicFramePr/>
          <p:nvPr/>
        </p:nvGraphicFramePr>
        <p:xfrm>
          <a:off x="1919536" y="1196752"/>
          <a:ext cx="874846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內容版面配置區 6"/>
          <p:cNvSpPr txBox="1">
            <a:spLocks/>
          </p:cNvSpPr>
          <p:nvPr/>
        </p:nvSpPr>
        <p:spPr>
          <a:xfrm>
            <a:off x="1919536" y="764705"/>
            <a:ext cx="7056784" cy="576064"/>
          </a:xfrm>
          <a:prstGeom prst="rect">
            <a:avLst/>
          </a:prstGeom>
        </p:spPr>
        <p:txBody>
          <a:bodyPr vert="horz">
            <a:noAutofit/>
          </a:bodyPr>
          <a:lstStyle/>
          <a:p>
            <a:pPr marL="274320" indent="-274320">
              <a:spcBef>
                <a:spcPts val="600"/>
              </a:spcBef>
              <a:buClr>
                <a:schemeClr val="accent1"/>
              </a:buClr>
              <a:buSzPct val="70000"/>
              <a:buFont typeface="Wingdings"/>
              <a:buChar char=""/>
            </a:pPr>
            <a:r>
              <a:rPr lang="zh-TW" altLang="en-US" sz="2400" dirty="0">
                <a:latin typeface="標楷體" pitchFamily="65" charset="-120"/>
                <a:ea typeface="標楷體" pitchFamily="65" charset="-120"/>
              </a:rPr>
              <a:t>重要性別統計資料庫 </a:t>
            </a:r>
            <a:r>
              <a:rPr lang="en-US" altLang="zh-TW" sz="1200" dirty="0">
                <a:latin typeface="微軟正黑體" pitchFamily="34" charset="-120"/>
                <a:ea typeface="微軟正黑體" pitchFamily="34" charset="-120"/>
                <a:hlinkClick r:id="rId7"/>
              </a:rPr>
              <a:t>http://www.gender.ey.gov.tw/gecdb</a:t>
            </a:r>
            <a:endParaRPr lang="zh-TW" altLang="en-US" sz="1200" dirty="0">
              <a:latin typeface="標楷體" pitchFamily="65" charset="-120"/>
              <a:ea typeface="標楷體" pitchFamily="65" charset="-120"/>
            </a:endParaRPr>
          </a:p>
          <a:p>
            <a:pPr marL="274320" indent="-274320" defTabSz="914400">
              <a:spcBef>
                <a:spcPts val="600"/>
              </a:spcBef>
              <a:buClr>
                <a:schemeClr val="accent1"/>
              </a:buClr>
              <a:buSzPct val="70000"/>
              <a:defRPr/>
            </a:pPr>
            <a:endParaRPr lang="en-US" altLang="zh-TW" sz="2400" dirty="0">
              <a:latin typeface="標楷體" pitchFamily="65" charset="-120"/>
              <a:ea typeface="標楷體" pitchFamily="65" charset="-120"/>
            </a:endParaRPr>
          </a:p>
          <a:p>
            <a:pPr marL="274320" indent="-274320" defTabSz="914400">
              <a:spcBef>
                <a:spcPts val="600"/>
              </a:spcBef>
              <a:buClr>
                <a:schemeClr val="accent1"/>
              </a:buClr>
              <a:buSzPct val="70000"/>
              <a:buFont typeface="Wingdings" pitchFamily="2" charset="2"/>
              <a:buChar char="l"/>
              <a:defRPr/>
            </a:pPr>
            <a:endParaRPr lang="en-US" altLang="zh-TW" sz="2400" dirty="0">
              <a:latin typeface="標楷體" pitchFamily="65" charset="-120"/>
              <a:ea typeface="標楷體" pitchFamily="65" charset="-120"/>
            </a:endParaRPr>
          </a:p>
        </p:txBody>
      </p:sp>
      <p:sp>
        <p:nvSpPr>
          <p:cNvPr id="8" name="投影片編號版面配置區 3"/>
          <p:cNvSpPr txBox="1">
            <a:spLocks/>
          </p:cNvSpPr>
          <p:nvPr/>
        </p:nvSpPr>
        <p:spPr>
          <a:xfrm>
            <a:off x="10058400" y="6336792"/>
            <a:ext cx="609600" cy="521208"/>
          </a:xfrm>
          <a:prstGeom prst="ellipse">
            <a:avLst/>
          </a:prstGeom>
        </p:spPr>
        <p:txBody>
          <a:bodyPr vert="horz" anchor="ctr"/>
          <a:lstStyle/>
          <a:p>
            <a:pPr algn="ctr" defTabSz="914400">
              <a:defRPr/>
            </a:pPr>
            <a:fld id="{62B9F835-8CE9-456C-957B-B433ACA32BCB}" type="slidenum">
              <a:rPr lang="zh-TW" altLang="en-US" sz="1400" b="1">
                <a:solidFill>
                  <a:srgbClr val="FF0000"/>
                </a:solidFill>
              </a:rPr>
              <a:pPr algn="ctr" defTabSz="914400">
                <a:defRPr/>
              </a:pPr>
              <a:t>54</a:t>
            </a:fld>
            <a:endParaRPr lang="zh-TW" altLang="en-US" sz="1400" b="1" dirty="0">
              <a:solidFill>
                <a:srgbClr val="FF0000"/>
              </a:solidFill>
            </a:endParaRPr>
          </a:p>
        </p:txBody>
      </p:sp>
    </p:spTree>
    <p:extLst>
      <p:ext uri="{BB962C8B-B14F-4D97-AF65-F5344CB8AC3E}">
        <p14:creationId xmlns:p14="http://schemas.microsoft.com/office/powerpoint/2010/main" val="3491228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prstGeom prst="ellipse">
            <a:avLst/>
          </a:prstGeom>
        </p:spPr>
        <p:txBody>
          <a:bodyPr/>
          <a:lstStyle/>
          <a:p>
            <a:pPr>
              <a:defRPr/>
            </a:pPr>
            <a:fld id="{E31AC2F7-EEA3-4896-A796-EB67772B6E68}" type="slidenum">
              <a:rPr lang="zh-TW" altLang="en-US" smtClean="0"/>
              <a:pPr>
                <a:defRPr/>
              </a:pPr>
              <a:t>55</a:t>
            </a:fld>
            <a:endParaRPr lang="zh-TW" altLang="en-US" dirty="0"/>
          </a:p>
        </p:txBody>
      </p:sp>
      <p:graphicFrame>
        <p:nvGraphicFramePr>
          <p:cNvPr id="5" name="資料庫圖表 4"/>
          <p:cNvGraphicFramePr/>
          <p:nvPr/>
        </p:nvGraphicFramePr>
        <p:xfrm>
          <a:off x="1919536" y="1628800"/>
          <a:ext cx="770485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Picture 3"/>
          <p:cNvPicPr>
            <a:picLocks noChangeAspect="1" noChangeArrowheads="1"/>
          </p:cNvPicPr>
          <p:nvPr/>
        </p:nvPicPr>
        <p:blipFill>
          <a:blip r:embed="rId7" cstate="print"/>
          <a:srcRect l="388" t="10101" r="1569" b="16400"/>
          <a:stretch>
            <a:fillRect/>
          </a:stretch>
        </p:blipFill>
        <p:spPr bwMode="auto">
          <a:xfrm>
            <a:off x="2351584" y="1340769"/>
            <a:ext cx="7200800" cy="3222141"/>
          </a:xfrm>
          <a:prstGeom prst="rect">
            <a:avLst/>
          </a:prstGeom>
          <a:ln w="88900" cap="sq" cmpd="thickThin">
            <a:solidFill>
              <a:srgbClr val="000000"/>
            </a:solidFill>
            <a:prstDash val="solid"/>
            <a:miter lim="800000"/>
          </a:ln>
          <a:effectLst>
            <a:innerShdw blurRad="76200">
              <a:srgbClr val="000000"/>
            </a:innerShdw>
          </a:effectLst>
        </p:spPr>
      </p:pic>
      <p:sp>
        <p:nvSpPr>
          <p:cNvPr id="7" name="內容版面配置區 6"/>
          <p:cNvSpPr txBox="1">
            <a:spLocks/>
          </p:cNvSpPr>
          <p:nvPr/>
        </p:nvSpPr>
        <p:spPr>
          <a:xfrm>
            <a:off x="1919536" y="764705"/>
            <a:ext cx="8136904" cy="504056"/>
          </a:xfrm>
          <a:prstGeom prst="rect">
            <a:avLst/>
          </a:prstGeom>
        </p:spPr>
        <p:txBody>
          <a:bodyPr vert="horz">
            <a:noAutofit/>
          </a:bodyPr>
          <a:lstStyle/>
          <a:p>
            <a:pPr marL="274320" indent="-274320">
              <a:spcBef>
                <a:spcPts val="600"/>
              </a:spcBef>
              <a:buClr>
                <a:schemeClr val="accent1"/>
              </a:buClr>
              <a:buSzPct val="70000"/>
              <a:buFont typeface="Wingdings"/>
              <a:buChar char=""/>
            </a:pPr>
            <a:r>
              <a:rPr lang="zh-TW" altLang="en-US" sz="2400" dirty="0">
                <a:latin typeface="標楷體" pitchFamily="65" charset="-120"/>
                <a:ea typeface="標楷體" pitchFamily="65" charset="-120"/>
              </a:rPr>
              <a:t>國際資料交流服務網  </a:t>
            </a:r>
            <a:r>
              <a:rPr lang="en-US" altLang="zh-TW" sz="1200" u="sng" dirty="0">
                <a:solidFill>
                  <a:schemeClr val="accent1"/>
                </a:solidFill>
                <a:latin typeface="微軟正黑體" pitchFamily="34" charset="-120"/>
                <a:ea typeface="微軟正黑體" pitchFamily="34" charset="-120"/>
              </a:rPr>
              <a:t>http://www.gender.ey.gov.tw/International/Default.aspx</a:t>
            </a:r>
            <a:endParaRPr lang="zh-TW" altLang="en-US" sz="1200" dirty="0">
              <a:latin typeface="標楷體" pitchFamily="65" charset="-120"/>
              <a:ea typeface="標楷體" pitchFamily="65" charset="-120"/>
            </a:endParaRPr>
          </a:p>
          <a:p>
            <a:pPr marL="274320" indent="-274320" defTabSz="914400">
              <a:spcBef>
                <a:spcPts val="600"/>
              </a:spcBef>
              <a:buClr>
                <a:schemeClr val="accent1"/>
              </a:buClr>
              <a:buSzPct val="70000"/>
              <a:defRPr/>
            </a:pPr>
            <a:endParaRPr lang="en-US" altLang="zh-TW" sz="2400" dirty="0">
              <a:latin typeface="標楷體" pitchFamily="65" charset="-120"/>
              <a:ea typeface="標楷體" pitchFamily="65" charset="-120"/>
            </a:endParaRPr>
          </a:p>
          <a:p>
            <a:pPr marL="274320" indent="-274320" defTabSz="914400">
              <a:spcBef>
                <a:spcPts val="600"/>
              </a:spcBef>
              <a:buClr>
                <a:schemeClr val="accent1"/>
              </a:buClr>
              <a:buSzPct val="70000"/>
              <a:buFont typeface="Wingdings" pitchFamily="2" charset="2"/>
              <a:buChar char="l"/>
              <a:defRPr/>
            </a:pPr>
            <a:endParaRPr lang="en-US" altLang="zh-TW" sz="2400" dirty="0">
              <a:latin typeface="標楷體" pitchFamily="65" charset="-120"/>
              <a:ea typeface="標楷體" pitchFamily="65" charset="-120"/>
            </a:endParaRPr>
          </a:p>
        </p:txBody>
      </p:sp>
    </p:spTree>
    <p:extLst>
      <p:ext uri="{BB962C8B-B14F-4D97-AF65-F5344CB8AC3E}">
        <p14:creationId xmlns:p14="http://schemas.microsoft.com/office/powerpoint/2010/main" val="3378900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idx="4294967295"/>
          </p:nvPr>
        </p:nvSpPr>
        <p:spPr>
          <a:xfrm>
            <a:off x="7392145" y="188641"/>
            <a:ext cx="7497763" cy="792163"/>
          </a:xfrm>
          <a:prstGeom prst="rect">
            <a:avLst/>
          </a:prstGeom>
        </p:spPr>
        <p:txBody>
          <a:bodyPr/>
          <a:lstStyle/>
          <a:p>
            <a:pPr eaLnBrk="1" hangingPunct="1"/>
            <a:r>
              <a:rPr lang="zh-TW" altLang="en-US" dirty="0">
                <a:solidFill>
                  <a:schemeClr val="tx1"/>
                </a:solidFill>
                <a:latin typeface="標楷體" pitchFamily="65" charset="-120"/>
                <a:ea typeface="標楷體" pitchFamily="65" charset="-120"/>
              </a:rPr>
              <a:t> </a:t>
            </a:r>
          </a:p>
        </p:txBody>
      </p:sp>
      <p:graphicFrame>
        <p:nvGraphicFramePr>
          <p:cNvPr id="4" name="資料庫圖表 3"/>
          <p:cNvGraphicFramePr/>
          <p:nvPr>
            <p:extLst>
              <p:ext uri="{D42A27DB-BD31-4B8C-83A1-F6EECF244321}">
                <p14:modId xmlns:p14="http://schemas.microsoft.com/office/powerpoint/2010/main" val="503035557"/>
              </p:ext>
            </p:extLst>
          </p:nvPr>
        </p:nvGraphicFramePr>
        <p:xfrm>
          <a:off x="1991544" y="1268760"/>
          <a:ext cx="8676456"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內容版面配置區 6"/>
          <p:cNvSpPr txBox="1">
            <a:spLocks/>
          </p:cNvSpPr>
          <p:nvPr/>
        </p:nvSpPr>
        <p:spPr>
          <a:xfrm>
            <a:off x="1919536" y="764705"/>
            <a:ext cx="7560840" cy="576064"/>
          </a:xfrm>
          <a:prstGeom prst="rect">
            <a:avLst/>
          </a:prstGeom>
        </p:spPr>
        <p:txBody>
          <a:bodyPr vert="horz">
            <a:noAutofit/>
          </a:bodyPr>
          <a:lstStyle/>
          <a:p>
            <a:pPr marL="274320" indent="-274320">
              <a:spcBef>
                <a:spcPts val="600"/>
              </a:spcBef>
              <a:buClr>
                <a:schemeClr val="accent1"/>
              </a:buClr>
              <a:buSzPct val="70000"/>
              <a:buFont typeface="Wingdings"/>
              <a:buChar char=""/>
            </a:pPr>
            <a:r>
              <a:rPr lang="zh-TW" altLang="en-US" sz="2400" dirty="0">
                <a:latin typeface="標楷體" pitchFamily="65" charset="-120"/>
                <a:ea typeface="標楷體" pitchFamily="65" charset="-120"/>
              </a:rPr>
              <a:t>地方性別平等培力網</a:t>
            </a:r>
            <a:r>
              <a:rPr lang="en-US" altLang="zh-TW" sz="1200" u="sng" dirty="0">
                <a:hlinkClick r:id="rId7"/>
              </a:rPr>
              <a:t>http://www.gender.ey.gov.tw/locality/default.asp</a:t>
            </a:r>
            <a:r>
              <a:rPr lang="en-US" altLang="zh-TW" sz="2400" u="sng" dirty="0">
                <a:hlinkClick r:id="rId7"/>
              </a:rPr>
              <a:t>x</a:t>
            </a:r>
            <a:endParaRPr lang="zh-TW" altLang="zh-TW" sz="2400" dirty="0"/>
          </a:p>
          <a:p>
            <a:pPr marL="274320" indent="-274320">
              <a:spcBef>
                <a:spcPts val="600"/>
              </a:spcBef>
              <a:buClr>
                <a:schemeClr val="accent1"/>
              </a:buClr>
              <a:buSzPct val="70000"/>
              <a:buFont typeface="Wingdings"/>
              <a:buChar char=""/>
            </a:pPr>
            <a:endParaRPr lang="zh-TW" altLang="en-US" sz="2400" dirty="0">
              <a:latin typeface="標楷體" pitchFamily="65" charset="-120"/>
              <a:ea typeface="標楷體" pitchFamily="65" charset="-120"/>
            </a:endParaRPr>
          </a:p>
          <a:p>
            <a:pPr marL="274320" indent="-274320" defTabSz="914400">
              <a:spcBef>
                <a:spcPts val="600"/>
              </a:spcBef>
              <a:buClr>
                <a:schemeClr val="accent1"/>
              </a:buClr>
              <a:buSzPct val="70000"/>
              <a:defRPr/>
            </a:pPr>
            <a:endParaRPr lang="en-US" altLang="zh-TW" sz="2400" dirty="0">
              <a:latin typeface="標楷體" pitchFamily="65" charset="-120"/>
              <a:ea typeface="標楷體" pitchFamily="65" charset="-120"/>
            </a:endParaRPr>
          </a:p>
          <a:p>
            <a:pPr marL="274320" indent="-274320" defTabSz="914400">
              <a:spcBef>
                <a:spcPts val="600"/>
              </a:spcBef>
              <a:buClr>
                <a:schemeClr val="accent1"/>
              </a:buClr>
              <a:buSzPct val="70000"/>
              <a:buFont typeface="Wingdings" pitchFamily="2" charset="2"/>
              <a:buChar char="l"/>
              <a:defRPr/>
            </a:pPr>
            <a:endParaRPr lang="en-US" altLang="zh-TW" sz="2400" dirty="0">
              <a:latin typeface="標楷體" pitchFamily="65" charset="-120"/>
              <a:ea typeface="標楷體" pitchFamily="65" charset="-120"/>
            </a:endParaRPr>
          </a:p>
        </p:txBody>
      </p:sp>
      <p:sp>
        <p:nvSpPr>
          <p:cNvPr id="7" name="投影片編號版面配置區 3"/>
          <p:cNvSpPr>
            <a:spLocks noGrp="1"/>
          </p:cNvSpPr>
          <p:nvPr>
            <p:ph type="sldNum" sz="quarter" idx="12"/>
          </p:nvPr>
        </p:nvSpPr>
        <p:spPr>
          <a:xfrm>
            <a:off x="9653016" y="5734050"/>
            <a:ext cx="609600" cy="521208"/>
          </a:xfrm>
          <a:prstGeom prst="ellipse">
            <a:avLst/>
          </a:prstGeom>
        </p:spPr>
        <p:txBody>
          <a:bodyPr/>
          <a:lstStyle/>
          <a:p>
            <a:pPr>
              <a:defRPr/>
            </a:pPr>
            <a:fld id="{E31AC2F7-EEA3-4896-A796-EB67772B6E68}" type="slidenum">
              <a:rPr lang="zh-TW" altLang="en-US" smtClean="0">
                <a:solidFill>
                  <a:srgbClr val="FF0000"/>
                </a:solidFill>
              </a:rPr>
              <a:pPr>
                <a:defRPr/>
              </a:pPr>
              <a:t>56</a:t>
            </a:fld>
            <a:endParaRPr lang="zh-TW" altLang="en-US" dirty="0">
              <a:solidFill>
                <a:srgbClr val="FF0000"/>
              </a:solidFill>
            </a:endParaRPr>
          </a:p>
        </p:txBody>
      </p:sp>
    </p:spTree>
    <p:extLst>
      <p:ext uri="{BB962C8B-B14F-4D97-AF65-F5344CB8AC3E}">
        <p14:creationId xmlns:p14="http://schemas.microsoft.com/office/powerpoint/2010/main" val="40033388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3DA0BB7-265A-403C-9275-D587AB510EDC}" type="slidenum">
              <a:rPr lang="zh-TW" altLang="en-US" smtClean="0"/>
              <a:pPr/>
              <a:t>57</a:t>
            </a:fld>
            <a:endParaRPr lang="zh-TW" altLang="en-US" dirty="0"/>
          </a:p>
        </p:txBody>
      </p:sp>
      <p:pic>
        <p:nvPicPr>
          <p:cNvPr id="6" name="圖片 5"/>
          <p:cNvPicPr/>
          <p:nvPr/>
        </p:nvPicPr>
        <p:blipFill>
          <a:blip r:embed="rId2" cstate="print"/>
          <a:srcRect l="14368" t="10830" r="15282" b="10936"/>
          <a:stretch>
            <a:fillRect/>
          </a:stretch>
        </p:blipFill>
        <p:spPr bwMode="auto">
          <a:xfrm>
            <a:off x="2207568" y="2420888"/>
            <a:ext cx="8064896" cy="4437112"/>
          </a:xfrm>
          <a:prstGeom prst="rect">
            <a:avLst/>
          </a:prstGeom>
          <a:noFill/>
          <a:ln w="9525">
            <a:noFill/>
            <a:miter lim="800000"/>
            <a:headEnd/>
            <a:tailEnd/>
          </a:ln>
        </p:spPr>
      </p:pic>
      <p:sp>
        <p:nvSpPr>
          <p:cNvPr id="8" name="內容版面配置區 6"/>
          <p:cNvSpPr txBox="1">
            <a:spLocks/>
          </p:cNvSpPr>
          <p:nvPr/>
        </p:nvSpPr>
        <p:spPr>
          <a:xfrm>
            <a:off x="1631504" y="337930"/>
            <a:ext cx="8856984" cy="1002838"/>
          </a:xfrm>
          <a:prstGeom prst="rect">
            <a:avLst/>
          </a:prstGeom>
        </p:spPr>
        <p:txBody>
          <a:bodyPr vert="horz">
            <a:noAutofit/>
          </a:bodyPr>
          <a:lstStyle/>
          <a:p>
            <a:pPr marL="274320" indent="-274320">
              <a:spcBef>
                <a:spcPts val="600"/>
              </a:spcBef>
              <a:buClr>
                <a:schemeClr val="accent1"/>
              </a:buClr>
              <a:buSzPct val="70000"/>
              <a:buFont typeface="Wingdings"/>
              <a:buChar char=""/>
            </a:pPr>
            <a:r>
              <a:rPr lang="zh-TW" altLang="en-US" sz="2400" dirty="0">
                <a:latin typeface="標楷體" pitchFamily="65" charset="-120"/>
                <a:ea typeface="標楷體" pitchFamily="65" charset="-120"/>
              </a:rPr>
              <a:t>性別影響評估案例分享專區 </a:t>
            </a:r>
            <a:r>
              <a:rPr lang="en-US" altLang="zh-TW" sz="1200" u="sng" dirty="0">
                <a:hlinkClick r:id="rId3"/>
              </a:rPr>
              <a:t>http:/</a:t>
            </a:r>
            <a:r>
              <a:rPr lang="en-US" altLang="zh-TW" sz="1200" dirty="0">
                <a:latin typeface="標楷體" pitchFamily="65" charset="-120"/>
                <a:ea typeface="標楷體" pitchFamily="65" charset="-120"/>
                <a:hlinkClick r:id="rId3"/>
              </a:rPr>
              <a:t>/www.gender.ey.gov.tw/GecDBGIA/Impact_GIA_PlanDB.aspx</a:t>
            </a:r>
            <a:endParaRPr lang="en-US" altLang="zh-TW" sz="1200" dirty="0">
              <a:latin typeface="標楷體" pitchFamily="65" charset="-120"/>
              <a:ea typeface="標楷體" pitchFamily="65" charset="-120"/>
            </a:endParaRPr>
          </a:p>
          <a:p>
            <a:pPr marL="274320" indent="-274320">
              <a:spcBef>
                <a:spcPts val="600"/>
              </a:spcBef>
              <a:buClr>
                <a:schemeClr val="accent1"/>
              </a:buClr>
              <a:buSzPct val="70000"/>
              <a:buFont typeface="Wingdings"/>
              <a:buChar char=""/>
            </a:pPr>
            <a:endParaRPr lang="zh-TW" altLang="zh-TW" sz="1200" dirty="0"/>
          </a:p>
          <a:p>
            <a:pPr marL="274320" indent="-274320">
              <a:spcBef>
                <a:spcPts val="600"/>
              </a:spcBef>
              <a:buClr>
                <a:schemeClr val="accent1"/>
              </a:buClr>
              <a:buSzPct val="70000"/>
              <a:buFont typeface="Wingdings"/>
              <a:buChar char=""/>
            </a:pPr>
            <a:endParaRPr lang="zh-TW" altLang="en-US" sz="2400" dirty="0">
              <a:latin typeface="標楷體" pitchFamily="65" charset="-120"/>
              <a:ea typeface="標楷體" pitchFamily="65" charset="-120"/>
            </a:endParaRPr>
          </a:p>
          <a:p>
            <a:pPr marL="274320" indent="-274320" defTabSz="914400">
              <a:spcBef>
                <a:spcPts val="600"/>
              </a:spcBef>
              <a:buClr>
                <a:schemeClr val="accent1"/>
              </a:buClr>
              <a:buSzPct val="70000"/>
              <a:defRPr/>
            </a:pPr>
            <a:endParaRPr lang="en-US" altLang="zh-TW" sz="2400" dirty="0">
              <a:latin typeface="標楷體" pitchFamily="65" charset="-120"/>
              <a:ea typeface="標楷體" pitchFamily="65" charset="-120"/>
            </a:endParaRPr>
          </a:p>
          <a:p>
            <a:pPr marL="274320" indent="-274320" defTabSz="914400">
              <a:spcBef>
                <a:spcPts val="600"/>
              </a:spcBef>
              <a:buClr>
                <a:schemeClr val="accent1"/>
              </a:buClr>
              <a:buSzPct val="70000"/>
              <a:buFont typeface="Wingdings" pitchFamily="2" charset="2"/>
              <a:buChar char="l"/>
              <a:defRPr/>
            </a:pPr>
            <a:endParaRPr lang="en-US" altLang="zh-TW" sz="2400" dirty="0">
              <a:latin typeface="標楷體" pitchFamily="65" charset="-120"/>
              <a:ea typeface="標楷體" pitchFamily="65" charset="-120"/>
            </a:endParaRPr>
          </a:p>
        </p:txBody>
      </p:sp>
      <p:sp>
        <p:nvSpPr>
          <p:cNvPr id="9" name="矩形 8"/>
          <p:cNvSpPr/>
          <p:nvPr/>
        </p:nvSpPr>
        <p:spPr>
          <a:xfrm>
            <a:off x="2063552" y="1028964"/>
            <a:ext cx="8208912" cy="1200329"/>
          </a:xfrm>
          <a:prstGeom prst="rect">
            <a:avLst/>
          </a:prstGeom>
        </p:spPr>
        <p:txBody>
          <a:bodyPr wrap="square">
            <a:spAutoFit/>
          </a:bodyPr>
          <a:lstStyle/>
          <a:p>
            <a:r>
              <a:rPr lang="zh-TW" altLang="en-US" dirty="0">
                <a:latin typeface="標楷體" pitchFamily="65" charset="-120"/>
                <a:ea typeface="標楷體" pitchFamily="65" charset="-120"/>
              </a:rPr>
              <a:t>「性別影響評估案例分享專區」係收錄本院院會通過之法律案及已核定之中長程個案計畫優良性別影響評估檢視表案例，期透過案例之分享，使公務機關同仁對檢視表各指標內涵有觀摩學習的平台，期有助於行政機關同仁善用性別影響評估，將性別觀點融入業務，並可增進民眾對性別影響評估之認識。 </a:t>
            </a:r>
          </a:p>
        </p:txBody>
      </p:sp>
    </p:spTree>
    <p:extLst>
      <p:ext uri="{BB962C8B-B14F-4D97-AF65-F5344CB8AC3E}">
        <p14:creationId xmlns:p14="http://schemas.microsoft.com/office/powerpoint/2010/main" val="38163296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70C0"/>
                </a:solidFill>
              </a:rPr>
              <a:t>討論與分享</a:t>
            </a:r>
          </a:p>
        </p:txBody>
      </p:sp>
      <p:sp>
        <p:nvSpPr>
          <p:cNvPr id="3" name="文字版面配置區 2"/>
          <p:cNvSpPr>
            <a:spLocks noGrp="1"/>
          </p:cNvSpPr>
          <p:nvPr>
            <p:ph type="body" idx="1"/>
          </p:nvPr>
        </p:nvSpPr>
        <p:spPr>
          <a:xfrm>
            <a:off x="2589213" y="3530129"/>
            <a:ext cx="6399340" cy="860400"/>
          </a:xfrm>
        </p:spPr>
        <p:txBody>
          <a:bodyPr>
            <a:normAutofit/>
          </a:bodyPr>
          <a:lstStyle/>
          <a:p>
            <a:pPr algn="r"/>
            <a:r>
              <a:rPr lang="zh-TW" altLang="en-US" sz="4000" dirty="0">
                <a:solidFill>
                  <a:srgbClr val="7030A0"/>
                </a:solidFill>
              </a:rPr>
              <a:t>謝謝聆聽</a:t>
            </a: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1606200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1775520" y="116632"/>
            <a:ext cx="2088232" cy="764704"/>
          </a:xfrm>
          <a:prstGeom prst="rect">
            <a:avLst/>
          </a:prstGeom>
        </p:spPr>
        <p:txBody>
          <a:bodyPr vert="horz" lIns="91440" tIns="45720" rIns="91440" bIns="45720" rtlCol="0" anchor="ctr">
            <a:normAutofit/>
          </a:bodyPr>
          <a:lstStyle/>
          <a:p>
            <a:pPr defTabSz="914400">
              <a:spcBef>
                <a:spcPct val="0"/>
              </a:spcBef>
              <a:defRPr/>
            </a:pPr>
            <a:endParaRPr lang="zh-TW" altLang="en-US" sz="2400" dirty="0">
              <a:latin typeface="標楷體" pitchFamily="65" charset="-120"/>
              <a:ea typeface="標楷體" pitchFamily="65" charset="-120"/>
              <a:cs typeface="+mj-cs"/>
            </a:endParaRPr>
          </a:p>
        </p:txBody>
      </p:sp>
      <p:sp>
        <p:nvSpPr>
          <p:cNvPr id="8" name="內容版面配置區 2"/>
          <p:cNvSpPr txBox="1">
            <a:spLocks/>
          </p:cNvSpPr>
          <p:nvPr/>
        </p:nvSpPr>
        <p:spPr>
          <a:xfrm>
            <a:off x="1703512" y="692696"/>
            <a:ext cx="2304256" cy="504056"/>
          </a:xfrm>
          <a:prstGeom prst="rect">
            <a:avLst/>
          </a:prstGeom>
        </p:spPr>
        <p:txBody>
          <a:bodyPr vert="horz">
            <a:normAutofit/>
          </a:bodyPr>
          <a:lstStyle/>
          <a:p>
            <a:pPr marL="274320" indent="-274320">
              <a:spcBef>
                <a:spcPts val="600"/>
              </a:spcBef>
              <a:buClr>
                <a:schemeClr val="accent1"/>
              </a:buClr>
              <a:buSzPct val="70000"/>
              <a:buFont typeface="Wingdings"/>
              <a:buChar char=""/>
            </a:pPr>
            <a:endParaRPr lang="en-US" altLang="zh-TW" sz="2400" b="1" dirty="0">
              <a:latin typeface="標楷體" pitchFamily="65" charset="-120"/>
              <a:ea typeface="標楷體" pitchFamily="65" charset="-120"/>
            </a:endParaRPr>
          </a:p>
        </p:txBody>
      </p:sp>
      <p:sp>
        <p:nvSpPr>
          <p:cNvPr id="9" name="內容版面配置區 2"/>
          <p:cNvSpPr txBox="1">
            <a:spLocks/>
          </p:cNvSpPr>
          <p:nvPr/>
        </p:nvSpPr>
        <p:spPr>
          <a:xfrm>
            <a:off x="1775520" y="836712"/>
            <a:ext cx="2304256" cy="504056"/>
          </a:xfrm>
          <a:prstGeom prst="rect">
            <a:avLst/>
          </a:prstGeom>
        </p:spPr>
        <p:txBody>
          <a:bodyPr vert="horz">
            <a:normAutofit/>
          </a:bodyPr>
          <a:lstStyle/>
          <a:p>
            <a:pPr marL="274320" indent="-274320">
              <a:spcBef>
                <a:spcPts val="600"/>
              </a:spcBef>
              <a:buClr>
                <a:schemeClr val="accent1"/>
              </a:buClr>
              <a:buSzPct val="70000"/>
              <a:buFont typeface="Wingdings"/>
              <a:buChar char=""/>
            </a:pPr>
            <a:r>
              <a:rPr lang="zh-TW" altLang="en-US" sz="2400" dirty="0">
                <a:latin typeface="標楷體" pitchFamily="65" charset="-120"/>
                <a:ea typeface="標楷體" pitchFamily="65" charset="-120"/>
              </a:rPr>
              <a:t>發展歷程</a:t>
            </a:r>
            <a:endParaRPr lang="en-US" altLang="zh-TW" sz="2400" dirty="0">
              <a:latin typeface="標楷體" pitchFamily="65" charset="-120"/>
              <a:ea typeface="標楷體" pitchFamily="65" charset="-120"/>
            </a:endParaRPr>
          </a:p>
        </p:txBody>
      </p:sp>
      <p:sp>
        <p:nvSpPr>
          <p:cNvPr id="11" name="矩形 10"/>
          <p:cNvSpPr/>
          <p:nvPr/>
        </p:nvSpPr>
        <p:spPr>
          <a:xfrm>
            <a:off x="3863752" y="980728"/>
            <a:ext cx="6156176" cy="923330"/>
          </a:xfrm>
          <a:prstGeom prst="rect">
            <a:avLst/>
          </a:prstGeom>
        </p:spPr>
        <p:txBody>
          <a:bodyPr wrap="square">
            <a:spAutoFit/>
          </a:bodyPr>
          <a:lstStyle/>
          <a:p>
            <a:endParaRPr lang="zh-TW" altLang="en-US" dirty="0"/>
          </a:p>
          <a:p>
            <a:endParaRPr lang="zh-TW" altLang="en-US" dirty="0"/>
          </a:p>
          <a:p>
            <a:r>
              <a:rPr lang="zh-TW" altLang="en-US" dirty="0"/>
              <a:t> </a:t>
            </a:r>
          </a:p>
        </p:txBody>
      </p:sp>
      <p:graphicFrame>
        <p:nvGraphicFramePr>
          <p:cNvPr id="12" name="資料庫圖表 11"/>
          <p:cNvGraphicFramePr/>
          <p:nvPr/>
        </p:nvGraphicFramePr>
        <p:xfrm>
          <a:off x="1847528" y="1412776"/>
          <a:ext cx="8424936" cy="4208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641361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4294967295"/>
          </p:nvPr>
        </p:nvSpPr>
        <p:spPr>
          <a:xfrm>
            <a:off x="2567608" y="3861049"/>
            <a:ext cx="8355496" cy="1944687"/>
          </a:xfrm>
          <a:prstGeom prst="rect">
            <a:avLst/>
          </a:prstGeom>
        </p:spPr>
        <p:txBody>
          <a:bodyPr>
            <a:normAutofit/>
          </a:bodyPr>
          <a:lstStyle/>
          <a:p>
            <a:pPr>
              <a:buNone/>
            </a:pPr>
            <a:r>
              <a:rPr lang="zh-TW" altLang="en-US" sz="4400" b="1" dirty="0">
                <a:solidFill>
                  <a:schemeClr val="accent1"/>
                </a:solidFill>
                <a:latin typeface="微軟正黑體" pitchFamily="34" charset="-120"/>
                <a:ea typeface="微軟正黑體" pitchFamily="34" charset="-120"/>
                <a:cs typeface="Times New Roman" pitchFamily="18" charset="0"/>
              </a:rPr>
              <a:t>如何把性別意識融入計畫？</a:t>
            </a:r>
            <a:endParaRPr lang="en-US" altLang="zh-TW" sz="4400" b="1" dirty="0">
              <a:solidFill>
                <a:schemeClr val="accent1"/>
              </a:solidFill>
              <a:latin typeface="微軟正黑體" pitchFamily="34" charset="-120"/>
              <a:ea typeface="微軟正黑體" pitchFamily="34" charset="-120"/>
              <a:cs typeface="Times New Roman" pitchFamily="18" charset="0"/>
            </a:endParaRPr>
          </a:p>
          <a:p>
            <a:pPr>
              <a:buNone/>
            </a:pPr>
            <a:r>
              <a:rPr lang="zh-TW" altLang="en-US" sz="4400" b="1" dirty="0">
                <a:solidFill>
                  <a:srgbClr val="0070C0"/>
                </a:solidFill>
                <a:latin typeface="微軟正黑體" pitchFamily="34" charset="-120"/>
                <a:ea typeface="微軟正黑體" pitchFamily="34" charset="-120"/>
                <a:cs typeface="Times New Roman" pitchFamily="18" charset="0"/>
              </a:rPr>
              <a:t>計畫管理＋性別主流化政策工具</a:t>
            </a:r>
          </a:p>
        </p:txBody>
      </p:sp>
      <p:sp>
        <p:nvSpPr>
          <p:cNvPr id="5" name="矩形 4"/>
          <p:cNvSpPr/>
          <p:nvPr/>
        </p:nvSpPr>
        <p:spPr>
          <a:xfrm>
            <a:off x="2567608" y="3429000"/>
            <a:ext cx="2880320" cy="369332"/>
          </a:xfrm>
          <a:prstGeom prst="rect">
            <a:avLst/>
          </a:prstGeom>
        </p:spPr>
        <p:txBody>
          <a:bodyPr wrap="square">
            <a:spAutoFit/>
          </a:bodyPr>
          <a:lstStyle/>
          <a:p>
            <a:r>
              <a:rPr lang="zh-TW" altLang="en-US" b="1" dirty="0">
                <a:latin typeface="Verdana" pitchFamily="34" charset="0"/>
                <a:cs typeface="Verdana" pitchFamily="34" charset="0"/>
              </a:rPr>
              <a:t>政策融入性別</a:t>
            </a:r>
          </a:p>
        </p:txBody>
      </p:sp>
      <p:cxnSp>
        <p:nvCxnSpPr>
          <p:cNvPr id="7" name="直線接點 6"/>
          <p:cNvCxnSpPr/>
          <p:nvPr/>
        </p:nvCxnSpPr>
        <p:spPr>
          <a:xfrm>
            <a:off x="4087484" y="3697153"/>
            <a:ext cx="2520280" cy="0"/>
          </a:xfrm>
          <a:prstGeom prst="line">
            <a:avLst/>
          </a:prstGeom>
        </p:spPr>
        <p:style>
          <a:lnRef idx="3">
            <a:schemeClr val="accent1"/>
          </a:lnRef>
          <a:fillRef idx="0">
            <a:schemeClr val="accent1"/>
          </a:fillRef>
          <a:effectRef idx="2">
            <a:schemeClr val="accent1"/>
          </a:effectRef>
          <a:fontRef idx="minor">
            <a:schemeClr val="tx1"/>
          </a:fontRef>
        </p:style>
      </p:cxnSp>
      <p:pic>
        <p:nvPicPr>
          <p:cNvPr id="6" name="圖片 5" descr="高雄捷運燈箱海報.jpg"/>
          <p:cNvPicPr>
            <a:picLocks noChangeAspect="1"/>
          </p:cNvPicPr>
          <p:nvPr/>
        </p:nvPicPr>
        <p:blipFill>
          <a:blip r:embed="rId3" cstate="print"/>
          <a:srcRect l="24950" t="10188" r="25272" b="49479"/>
          <a:stretch>
            <a:fillRect/>
          </a:stretch>
        </p:blipFill>
        <p:spPr>
          <a:xfrm>
            <a:off x="2495600" y="2204864"/>
            <a:ext cx="2564112" cy="936104"/>
          </a:xfrm>
          <a:prstGeom prst="rect">
            <a:avLst/>
          </a:prstGeom>
        </p:spPr>
      </p:pic>
      <p:pic>
        <p:nvPicPr>
          <p:cNvPr id="8" name="Picture 1"/>
          <p:cNvPicPr>
            <a:picLocks noChangeAspect="1" noChangeArrowheads="1"/>
          </p:cNvPicPr>
          <p:nvPr/>
        </p:nvPicPr>
        <p:blipFill>
          <a:blip r:embed="rId4" cstate="print"/>
          <a:srcRect l="41392" t="20755" r="15094" b="32075"/>
          <a:stretch>
            <a:fillRect/>
          </a:stretch>
        </p:blipFill>
        <p:spPr bwMode="auto">
          <a:xfrm>
            <a:off x="5015880" y="2204864"/>
            <a:ext cx="1512168" cy="922054"/>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38933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2027040" y="764704"/>
          <a:ext cx="864096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8" name="Rectangle 17"/>
          <p:cNvSpPr>
            <a:spLocks noChangeArrowheads="1"/>
          </p:cNvSpPr>
          <p:nvPr/>
        </p:nvSpPr>
        <p:spPr bwMode="auto">
          <a:xfrm>
            <a:off x="4583114" y="6092825"/>
            <a:ext cx="4103687" cy="641350"/>
          </a:xfrm>
          <a:prstGeom prst="rect">
            <a:avLst/>
          </a:prstGeom>
          <a:noFill/>
          <a:ln w="9525">
            <a:noFill/>
            <a:miter lim="800000"/>
            <a:headEnd/>
            <a:tailEnd/>
          </a:ln>
        </p:spPr>
        <p:txBody>
          <a:bodyPr anchor="ctr">
            <a:spAutoFit/>
          </a:bodyPr>
          <a:lstStyle/>
          <a:p>
            <a:pPr fontAlgn="b"/>
            <a:r>
              <a:rPr lang="zh-TW" altLang="en-US" sz="3600" b="1" dirty="0">
                <a:solidFill>
                  <a:srgbClr val="7030A0"/>
                </a:solidFill>
                <a:latin typeface="Lucida Sans Unicode" pitchFamily="34" charset="0"/>
                <a:ea typeface="微軟正黑體" pitchFamily="34" charset="-120"/>
              </a:rPr>
              <a:t>計畫管理的過程</a:t>
            </a:r>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35094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0"/>
          <p:cNvSpPr txBox="1">
            <a:spLocks noGrp="1" noChangeArrowheads="1"/>
          </p:cNvSpPr>
          <p:nvPr>
            <p:ph type="title"/>
          </p:nvPr>
        </p:nvSpPr>
        <p:spPr bwMode="auto">
          <a:xfrm>
            <a:off x="1956679" y="217661"/>
            <a:ext cx="8229600" cy="769441"/>
          </a:xfrm>
          <a:prstGeom prst="rect">
            <a:avLst/>
          </a:prstGeom>
          <a:noFill/>
          <a:ln w="12700" cap="sq">
            <a:noFill/>
            <a:miter lim="800000"/>
            <a:headEnd type="none" w="sm" len="sm"/>
            <a:tailEnd type="none" w="sm" len="sm"/>
          </a:ln>
        </p:spPr>
        <p:txBody>
          <a:bodyPr wrap="square">
            <a:spAutoFit/>
          </a:bodyPr>
          <a:lstStyle/>
          <a:p>
            <a:pPr algn="ctr" eaLnBrk="0" hangingPunct="0">
              <a:spcBef>
                <a:spcPct val="50000"/>
              </a:spcBef>
            </a:pPr>
            <a:r>
              <a:rPr lang="zh-TW" altLang="en-US" sz="4400" b="1" dirty="0">
                <a:solidFill>
                  <a:srgbClr val="C00000"/>
                </a:solidFill>
                <a:latin typeface="Arial Narrow" pitchFamily="34" charset="0"/>
                <a:ea typeface="標楷體" pitchFamily="65" charset="-120"/>
              </a:rPr>
              <a:t>性別主流化六大工具 </a:t>
            </a:r>
            <a:r>
              <a:rPr lang="en-US" altLang="zh-TW" sz="4400" dirty="0">
                <a:solidFill>
                  <a:srgbClr val="C00000"/>
                </a:solidFill>
                <a:latin typeface="Arial Narrow" pitchFamily="34" charset="0"/>
                <a:ea typeface="標楷體" pitchFamily="65" charset="-120"/>
              </a:rPr>
              <a:t>1</a:t>
            </a:r>
            <a:endParaRPr lang="zh-TW" altLang="en-US" sz="4400" b="1" dirty="0">
              <a:solidFill>
                <a:srgbClr val="C00000"/>
              </a:solidFill>
              <a:latin typeface="Arial Narrow" pitchFamily="34" charset="0"/>
              <a:ea typeface="標楷體" pitchFamily="65" charset="-120"/>
            </a:endParaRPr>
          </a:p>
        </p:txBody>
      </p:sp>
      <p:sp>
        <p:nvSpPr>
          <p:cNvPr id="9" name="矩形 8"/>
          <p:cNvSpPr/>
          <p:nvPr/>
        </p:nvSpPr>
        <p:spPr bwMode="auto">
          <a:xfrm>
            <a:off x="2059857" y="1754014"/>
            <a:ext cx="8126423" cy="861995"/>
          </a:xfrm>
          <a:prstGeom prst="rect">
            <a:avLst/>
          </a:prstGeom>
          <a:solidFill>
            <a:schemeClr val="bg1"/>
          </a:solidFill>
          <a:ln w="9525">
            <a:solidFill>
              <a:srgbClr val="7D5EAA"/>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135731" lvl="1" indent="-135731">
              <a:buFont typeface="Arial" pitchFamily="34" charset="0"/>
              <a:buChar char="•"/>
              <a:defRPr/>
            </a:pPr>
            <a:r>
              <a:rPr lang="zh-TW" altLang="en-US" b="1" dirty="0">
                <a:solidFill>
                  <a:schemeClr val="tx1"/>
                </a:solidFill>
                <a:latin typeface="標楷體" panose="03000509000000000000" pitchFamily="65" charset="-120"/>
                <a:ea typeface="標楷體" panose="03000509000000000000" pitchFamily="65" charset="-120"/>
              </a:rPr>
              <a:t>建置各級性別平等推動機關與單位。</a:t>
            </a:r>
          </a:p>
        </p:txBody>
      </p:sp>
      <p:sp>
        <p:nvSpPr>
          <p:cNvPr id="11" name="圓角矩形 10"/>
          <p:cNvSpPr/>
          <p:nvPr/>
        </p:nvSpPr>
        <p:spPr bwMode="auto">
          <a:xfrm>
            <a:off x="2183773" y="1203944"/>
            <a:ext cx="2904115" cy="875009"/>
          </a:xfrm>
          <a:prstGeom prst="roundRect">
            <a:avLst/>
          </a:prstGeom>
          <a:solidFill>
            <a:srgbClr val="C8BBDB"/>
          </a:solidFill>
          <a:ln w="9525">
            <a:solidFill>
              <a:srgbClr val="7D5EAA"/>
            </a:solidFill>
          </a:ln>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defRPr/>
            </a:pPr>
            <a:r>
              <a:rPr lang="zh-TW" altLang="en-US" b="1" dirty="0">
                <a:solidFill>
                  <a:schemeClr val="tx1"/>
                </a:solidFill>
                <a:latin typeface="微軟正黑體" pitchFamily="34" charset="-120"/>
                <a:ea typeface="微軟正黑體" pitchFamily="34" charset="-120"/>
              </a:rPr>
              <a:t>性別平等運作機制</a:t>
            </a:r>
          </a:p>
        </p:txBody>
      </p:sp>
      <p:sp>
        <p:nvSpPr>
          <p:cNvPr id="13" name="矩形 12"/>
          <p:cNvSpPr/>
          <p:nvPr/>
        </p:nvSpPr>
        <p:spPr bwMode="auto">
          <a:xfrm>
            <a:off x="2056039" y="3089913"/>
            <a:ext cx="8352791" cy="1335104"/>
          </a:xfrm>
          <a:prstGeom prst="rect">
            <a:avLst/>
          </a:prstGeom>
          <a:solidFill>
            <a:schemeClr val="bg1"/>
          </a:solidFill>
          <a:ln w="952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135731" lvl="1" indent="-135731">
              <a:buFont typeface="Arial" pitchFamily="34" charset="0"/>
              <a:buChar char="•"/>
              <a:defRPr/>
            </a:pPr>
            <a:r>
              <a:rPr lang="zh-TW" altLang="en-US" sz="2000" b="1" dirty="0">
                <a:solidFill>
                  <a:schemeClr val="tx1"/>
                </a:solidFill>
                <a:latin typeface="標楷體" panose="03000509000000000000" pitchFamily="65" charset="-120"/>
                <a:ea typeface="標楷體" panose="03000509000000000000" pitchFamily="65" charset="-120"/>
              </a:rPr>
              <a:t>是將性別主流化應用到預算的過程，是以</a:t>
            </a:r>
            <a:r>
              <a:rPr lang="zh-TW" altLang="en-US" sz="2000" b="1" dirty="0">
                <a:solidFill>
                  <a:srgbClr val="FF0000"/>
                </a:solidFill>
                <a:latin typeface="標楷體" panose="03000509000000000000" pitchFamily="65" charset="-120"/>
                <a:ea typeface="標楷體" panose="03000509000000000000" pitchFamily="65" charset="-120"/>
              </a:rPr>
              <a:t>性別評估為基礎</a:t>
            </a:r>
            <a:r>
              <a:rPr lang="zh-TW" altLang="en-US" sz="2000" b="1" dirty="0">
                <a:solidFill>
                  <a:schemeClr val="tx1"/>
                </a:solidFill>
                <a:latin typeface="標楷體" panose="03000509000000000000" pitchFamily="65" charset="-120"/>
                <a:ea typeface="標楷體" panose="03000509000000000000" pitchFamily="65" charset="-120"/>
              </a:rPr>
              <a:t>的預算，並將性別觀點整合到預算過程的所有層面，進而</a:t>
            </a:r>
            <a:r>
              <a:rPr lang="zh-TW" altLang="en-US" sz="2000" b="1" dirty="0">
                <a:solidFill>
                  <a:srgbClr val="FF0000"/>
                </a:solidFill>
                <a:latin typeface="標楷體" panose="03000509000000000000" pitchFamily="65" charset="-120"/>
                <a:ea typeface="標楷體" panose="03000509000000000000" pitchFamily="65" charset="-120"/>
              </a:rPr>
              <a:t>重構歲入和支出的結構</a:t>
            </a:r>
            <a:r>
              <a:rPr lang="zh-TW" altLang="en-US" sz="2000" b="1" dirty="0">
                <a:solidFill>
                  <a:schemeClr val="tx1"/>
                </a:solidFill>
                <a:latin typeface="標楷體" panose="03000509000000000000" pitchFamily="65" charset="-120"/>
                <a:ea typeface="標楷體" panose="03000509000000000000" pitchFamily="65" charset="-120"/>
              </a:rPr>
              <a:t>以達成性別平等。</a:t>
            </a:r>
          </a:p>
        </p:txBody>
      </p:sp>
      <p:sp>
        <p:nvSpPr>
          <p:cNvPr id="14" name="圓角矩形 13"/>
          <p:cNvSpPr/>
          <p:nvPr/>
        </p:nvSpPr>
        <p:spPr bwMode="auto">
          <a:xfrm>
            <a:off x="2279576" y="2591916"/>
            <a:ext cx="2016224" cy="680698"/>
          </a:xfrm>
          <a:prstGeom prst="roundRect">
            <a:avLst/>
          </a:prstGeom>
          <a:solidFill>
            <a:srgbClr val="C8BBDB"/>
          </a:solidFill>
          <a:ln w="9525">
            <a:solidFill>
              <a:srgbClr val="7D5EAA"/>
            </a:solidFill>
          </a:ln>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defRPr/>
            </a:pPr>
            <a:r>
              <a:rPr lang="zh-TW" altLang="en-US" b="1" dirty="0">
                <a:solidFill>
                  <a:schemeClr val="tx1"/>
                </a:solidFill>
                <a:latin typeface="微軟正黑體" pitchFamily="34" charset="-120"/>
                <a:ea typeface="微軟正黑體" pitchFamily="34" charset="-120"/>
              </a:rPr>
              <a:t>性別預算</a:t>
            </a:r>
          </a:p>
        </p:txBody>
      </p:sp>
      <p:sp>
        <p:nvSpPr>
          <p:cNvPr id="15" name="矩形 14"/>
          <p:cNvSpPr/>
          <p:nvPr/>
        </p:nvSpPr>
        <p:spPr bwMode="auto">
          <a:xfrm>
            <a:off x="2056039" y="4962074"/>
            <a:ext cx="8352791" cy="1563271"/>
          </a:xfrm>
          <a:prstGeom prst="rect">
            <a:avLst/>
          </a:prstGeom>
          <a:solidFill>
            <a:schemeClr val="bg1"/>
          </a:solidFill>
          <a:ln w="952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135731" lvl="1" indent="-135731">
              <a:buFont typeface="Arial" pitchFamily="34" charset="0"/>
              <a:buChar char="•"/>
              <a:defRPr/>
            </a:pPr>
            <a:r>
              <a:rPr lang="zh-TW" altLang="en-US" sz="2000" b="1" dirty="0">
                <a:solidFill>
                  <a:schemeClr val="tx1"/>
                </a:solidFill>
                <a:latin typeface="標楷體" panose="03000509000000000000" pitchFamily="65" charset="-120"/>
                <a:ea typeface="標楷體" panose="03000509000000000000" pitchFamily="65" charset="-120"/>
              </a:rPr>
              <a:t>在制定方案、計畫、政策、立法時，考量不同性別觀點，針對</a:t>
            </a:r>
            <a:r>
              <a:rPr lang="zh-TW" altLang="en-US" sz="2000" b="1" dirty="0">
                <a:solidFill>
                  <a:srgbClr val="FF0000"/>
                </a:solidFill>
                <a:latin typeface="標楷體" panose="03000509000000000000" pitchFamily="65" charset="-120"/>
                <a:ea typeface="標楷體" panose="03000509000000000000" pitchFamily="65" charset="-120"/>
              </a:rPr>
              <a:t>不同性別者的影響及受益程度進行評估檢討</a:t>
            </a:r>
            <a:r>
              <a:rPr lang="zh-TW" altLang="en-US" sz="2000" b="1" dirty="0">
                <a:solidFill>
                  <a:schemeClr val="tx1"/>
                </a:solidFill>
                <a:latin typeface="標楷體" panose="03000509000000000000" pitchFamily="65" charset="-120"/>
                <a:ea typeface="標楷體" panose="03000509000000000000" pitchFamily="65" charset="-120"/>
              </a:rPr>
              <a:t>。</a:t>
            </a:r>
            <a:endParaRPr lang="en-US" altLang="zh-TW" sz="2000" b="1" dirty="0">
              <a:solidFill>
                <a:schemeClr val="tx1"/>
              </a:solidFill>
              <a:latin typeface="標楷體" panose="03000509000000000000" pitchFamily="65" charset="-120"/>
              <a:ea typeface="標楷體" panose="03000509000000000000" pitchFamily="65" charset="-120"/>
            </a:endParaRPr>
          </a:p>
          <a:p>
            <a:pPr marL="135731" lvl="1" indent="-135731">
              <a:buFont typeface="Arial" pitchFamily="34" charset="0"/>
              <a:buChar char="•"/>
              <a:defRPr/>
            </a:pPr>
            <a:r>
              <a:rPr lang="zh-TW" altLang="en-US" sz="2000" b="1" dirty="0">
                <a:solidFill>
                  <a:schemeClr val="tx1"/>
                </a:solidFill>
                <a:latin typeface="標楷體" panose="03000509000000000000" pitchFamily="65" charset="-120"/>
                <a:ea typeface="標楷體" panose="03000509000000000000" pitchFamily="65" charset="-120"/>
              </a:rPr>
              <a:t>是一種</a:t>
            </a:r>
            <a:r>
              <a:rPr lang="zh-TW" altLang="en-US" sz="2000" b="1" dirty="0">
                <a:solidFill>
                  <a:srgbClr val="FF0000"/>
                </a:solidFill>
                <a:latin typeface="標楷體" panose="03000509000000000000" pitchFamily="65" charset="-120"/>
                <a:ea typeface="標楷體" panose="03000509000000000000" pitchFamily="65" charset="-120"/>
              </a:rPr>
              <a:t>測量工具，也是一種過程，將「性別」當作一個必要元素，考量政策、方案、法案等對女性</a:t>
            </a:r>
            <a:r>
              <a:rPr lang="en-US" altLang="zh-TW" sz="2000" b="1" dirty="0">
                <a:solidFill>
                  <a:srgbClr val="FF0000"/>
                </a:solidFill>
                <a:latin typeface="標楷體" panose="03000509000000000000" pitchFamily="65" charset="-120"/>
                <a:ea typeface="標楷體" panose="03000509000000000000" pitchFamily="65" charset="-120"/>
              </a:rPr>
              <a:t>/</a:t>
            </a:r>
            <a:r>
              <a:rPr lang="zh-TW" altLang="en-US" sz="2000" b="1" dirty="0">
                <a:solidFill>
                  <a:srgbClr val="FF0000"/>
                </a:solidFill>
                <a:latin typeface="標楷體" panose="03000509000000000000" pitchFamily="65" charset="-120"/>
                <a:ea typeface="標楷體" panose="03000509000000000000" pitchFamily="65" charset="-120"/>
              </a:rPr>
              <a:t>男性及性別關係發展的影響。</a:t>
            </a:r>
          </a:p>
        </p:txBody>
      </p:sp>
      <p:sp>
        <p:nvSpPr>
          <p:cNvPr id="16" name="圓角矩形 15"/>
          <p:cNvSpPr/>
          <p:nvPr/>
        </p:nvSpPr>
        <p:spPr bwMode="auto">
          <a:xfrm>
            <a:off x="2191032" y="4425018"/>
            <a:ext cx="2392800" cy="830859"/>
          </a:xfrm>
          <a:prstGeom prst="roundRect">
            <a:avLst/>
          </a:prstGeom>
          <a:solidFill>
            <a:srgbClr val="C8BBDB"/>
          </a:solidFill>
          <a:ln w="9525">
            <a:solidFill>
              <a:srgbClr val="7D5EAA"/>
            </a:solidFill>
          </a:ln>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defRPr/>
            </a:pPr>
            <a:r>
              <a:rPr lang="zh-TW" altLang="en-US" b="1" dirty="0">
                <a:solidFill>
                  <a:schemeClr val="tx1"/>
                </a:solidFill>
                <a:latin typeface="微軟正黑體" pitchFamily="34" charset="-120"/>
                <a:ea typeface="微軟正黑體" pitchFamily="34" charset="-120"/>
              </a:rPr>
              <a:t>性別影響評估</a:t>
            </a:r>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32472780"/>
      </p:ext>
    </p:extLst>
  </p:cSld>
  <p:clrMapOvr>
    <a:masterClrMapping/>
  </p:clrMapOvr>
</p:sld>
</file>

<file path=ppt/theme/theme1.xml><?xml version="1.0" encoding="utf-8"?>
<a:theme xmlns:a="http://schemas.openxmlformats.org/drawingml/2006/main" name="絲縷">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1690</TotalTime>
  <Words>5647</Words>
  <Application>Microsoft Office PowerPoint</Application>
  <PresentationFormat>自訂</PresentationFormat>
  <Paragraphs>702</Paragraphs>
  <Slides>58</Slides>
  <Notes>9</Notes>
  <HiddenSlides>0</HiddenSlides>
  <MMClips>0</MMClips>
  <ScaleCrop>false</ScaleCrop>
  <HeadingPairs>
    <vt:vector size="4" baseType="variant">
      <vt:variant>
        <vt:lpstr>佈景主題</vt:lpstr>
      </vt:variant>
      <vt:variant>
        <vt:i4>1</vt:i4>
      </vt:variant>
      <vt:variant>
        <vt:lpstr>投影片標題</vt:lpstr>
      </vt:variant>
      <vt:variant>
        <vt:i4>58</vt:i4>
      </vt:variant>
    </vt:vector>
  </HeadingPairs>
  <TitlesOfParts>
    <vt:vector size="59" baseType="lpstr">
      <vt:lpstr>絲縷</vt:lpstr>
      <vt:lpstr>性別影響評估 </vt:lpstr>
      <vt:lpstr>PowerPoint 簡報</vt:lpstr>
      <vt:lpstr>PowerPoint 簡報</vt:lpstr>
      <vt:lpstr>PowerPoint 簡報</vt:lpstr>
      <vt:lpstr>PowerPoint 簡報</vt:lpstr>
      <vt:lpstr>PowerPoint 簡報</vt:lpstr>
      <vt:lpstr>PowerPoint 簡報</vt:lpstr>
      <vt:lpstr>PowerPoint 簡報</vt:lpstr>
      <vt:lpstr>性別主流化六大工具 1</vt:lpstr>
      <vt:lpstr>性別主流化六大工具2</vt:lpstr>
      <vt:lpstr>PowerPoint 簡報</vt:lpstr>
      <vt:lpstr>具性別觀點的方案設計</vt:lpstr>
      <vt:lpstr>PowerPoint 簡報</vt:lpstr>
      <vt:lpstr>傳統目標             VS.                性別目標 </vt:lpstr>
      <vt:lpstr>討論一下</vt:lpstr>
      <vt:lpstr>性別與平等</vt:lpstr>
      <vt:lpstr>性別的三個不同面向</vt:lpstr>
      <vt:lpstr>性別、社會與文化</vt:lpstr>
      <vt:lpstr>每一項施政，都必然與性別有關</vt:lpstr>
      <vt:lpstr>PowerPoint 簡報</vt:lpstr>
      <vt:lpstr>解讀：性別統計與性別分析</vt:lpstr>
      <vt:lpstr>尋找性別統計，進行性別分析</vt:lpstr>
      <vt:lpstr>性別統計的應用</vt:lpstr>
      <vt:lpstr>PowerPoint 簡報</vt:lpstr>
      <vt:lpstr>PowerPoint 簡報</vt:lpstr>
      <vt:lpstr>PowerPoint 簡報</vt:lpstr>
      <vt:lpstr>PowerPoint 簡報</vt:lpstr>
      <vt:lpstr>性別影響評估: 臺北市性別檢視清單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【第三部分－評估結果】</vt:lpstr>
      <vt:lpstr>第一部分：基本資料</vt:lpstr>
      <vt:lpstr>第二部分：計畫緣起與目標設定 Problems and Goals</vt:lpstr>
      <vt:lpstr>PowerPoint 簡報</vt:lpstr>
      <vt:lpstr>PowerPoint 簡報</vt:lpstr>
      <vt:lpstr>PowerPoint 簡報</vt:lpstr>
      <vt:lpstr>PowerPoint 簡報</vt:lpstr>
      <vt:lpstr>程序參與 ( Participation)</vt:lpstr>
      <vt:lpstr>評估結果 ( Results of Evualation )</vt:lpstr>
      <vt:lpstr>困難與挑戰</vt:lpstr>
      <vt:lpstr>相關資源 ( Relevant Resources)</vt:lpstr>
      <vt:lpstr>PowerPoint 簡報</vt:lpstr>
      <vt:lpstr>PowerPoint 簡報</vt:lpstr>
      <vt:lpstr>PowerPoint 簡報</vt:lpstr>
      <vt:lpstr>PowerPoint 簡報</vt:lpstr>
      <vt:lpstr> </vt:lpstr>
      <vt:lpstr>PowerPoint 簡報</vt:lpstr>
      <vt:lpstr>討論與分享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業務研討： 性別主流化政策工具</dc:title>
  <dc:creator>yhds</dc:creator>
  <cp:lastModifiedBy>謝清安</cp:lastModifiedBy>
  <cp:revision>83</cp:revision>
  <dcterms:created xsi:type="dcterms:W3CDTF">2015-08-04T10:00:15Z</dcterms:created>
  <dcterms:modified xsi:type="dcterms:W3CDTF">2019-05-28T08:24:32Z</dcterms:modified>
</cp:coreProperties>
</file>