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0" r:id="rId5"/>
    <p:sldId id="258" r:id="rId6"/>
    <p:sldId id="267" r:id="rId7"/>
    <p:sldId id="262" r:id="rId8"/>
    <p:sldId id="259" r:id="rId9"/>
    <p:sldId id="265" r:id="rId10"/>
    <p:sldId id="264" r:id="rId11"/>
    <p:sldId id="266" r:id="rId12"/>
    <p:sldId id="268" r:id="rId13"/>
    <p:sldId id="272" r:id="rId14"/>
    <p:sldId id="271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謝季娟" initials="謝季娟" lastIdx="1" clrIdx="0">
    <p:extLst>
      <p:ext uri="{19B8F6BF-5375-455C-9EA6-DF929625EA0E}">
        <p15:presenceInfo xmlns:p15="http://schemas.microsoft.com/office/powerpoint/2012/main" userId="謝季娟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61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71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31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24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54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72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14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67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0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14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5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329088E-1020-45E0-8082-EAADAF5B8D27}" type="datetimeFigureOut">
              <a:rPr lang="zh-TW" altLang="en-US" smtClean="0"/>
              <a:t>2020/12/15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EE43611-B562-43CB-9D1C-F63EB5F6D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58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FB35C5-D851-45EF-BEF2-3295EE620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15000" dirty="0"/>
              <a:t>檔案管理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7B04CC3-E89C-4D7F-9FA0-B2D2044667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主講者：秘書室 辦事員 謝季娟</a:t>
            </a:r>
            <a:endParaRPr lang="en-US" altLang="zh-TW" dirty="0"/>
          </a:p>
          <a:p>
            <a:pPr algn="r"/>
            <a:r>
              <a:rPr lang="en-US" altLang="zh-TW" dirty="0"/>
              <a:t>2020/12/16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015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73D96-064A-4103-AC87-FC3507CF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附件抽存</a:t>
            </a:r>
            <a:r>
              <a:rPr lang="en-US" altLang="zh-TW" dirty="0"/>
              <a:t>(</a:t>
            </a:r>
            <a:r>
              <a:rPr lang="zh-TW" altLang="en-US" dirty="0"/>
              <a:t>辦</a:t>
            </a:r>
            <a:r>
              <a:rPr lang="en-US" altLang="zh-TW" dirty="0"/>
              <a:t>)</a:t>
            </a:r>
            <a:r>
              <a:rPr lang="zh-TW" altLang="en-US" dirty="0"/>
              <a:t>意義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6050A1-0EA0-4825-AB78-C7B601E4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10139"/>
            <a:ext cx="10058400" cy="4362061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依檔案相關規定，機關收到其他機關來文，承辦人員需</a:t>
            </a:r>
            <a:r>
              <a:rPr lang="zh-TW" altLang="en-US" sz="2800" b="1" dirty="0">
                <a:solidFill>
                  <a:srgbClr val="FF0000"/>
                </a:solidFill>
              </a:rPr>
              <a:t>抽存附件以辦理後續事宜</a:t>
            </a:r>
            <a:r>
              <a:rPr lang="zh-TW" altLang="en-US" sz="2800" dirty="0"/>
              <a:t>時，應簽奉機關權責長官核准，並於</a:t>
            </a:r>
            <a:r>
              <a:rPr lang="zh-TW" altLang="en-US" sz="2800" b="1" dirty="0">
                <a:solidFill>
                  <a:srgbClr val="FF0000"/>
                </a:solidFill>
              </a:rPr>
              <a:t>附件註記文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編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</a:rPr>
              <a:t>號</a:t>
            </a:r>
            <a:r>
              <a:rPr lang="zh-TW" altLang="en-US" sz="2800" dirty="0"/>
              <a:t>；辦理完畢後，依規定</a:t>
            </a:r>
            <a:r>
              <a:rPr lang="zh-TW" altLang="en-US" sz="2800" b="1" dirty="0">
                <a:solidFill>
                  <a:srgbClr val="FF0000"/>
                </a:solidFill>
              </a:rPr>
              <a:t>附件仍應辦理歸檔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r>
              <a:rPr lang="zh-TW" altLang="en-US" sz="2800" dirty="0"/>
              <a:t>公文簽辦「附件抽存</a:t>
            </a:r>
            <a:r>
              <a:rPr lang="en-US" altLang="zh-TW" sz="2800" dirty="0"/>
              <a:t>(</a:t>
            </a:r>
            <a:r>
              <a:rPr lang="zh-TW" altLang="en-US" sz="2800" dirty="0"/>
              <a:t>辦</a:t>
            </a:r>
            <a:r>
              <a:rPr lang="en-US" altLang="zh-TW" sz="2800" dirty="0"/>
              <a:t>)</a:t>
            </a:r>
            <a:r>
              <a:rPr lang="zh-TW" altLang="en-US" sz="2800" dirty="0"/>
              <a:t>」，係不當結案案例，簽辦時應敘明「</a:t>
            </a:r>
            <a:r>
              <a:rPr lang="zh-TW" altLang="en-US" sz="2800" b="1" dirty="0">
                <a:solidFill>
                  <a:srgbClr val="FF0000"/>
                </a:solidFill>
              </a:rPr>
              <a:t>附件另存於○○辦公室</a:t>
            </a:r>
            <a:r>
              <a:rPr lang="zh-TW" altLang="en-US" sz="2800" dirty="0"/>
              <a:t>」。</a:t>
            </a:r>
            <a:endParaRPr lang="en-US" altLang="zh-TW" sz="2800" dirty="0"/>
          </a:p>
          <a:p>
            <a:r>
              <a:rPr lang="zh-TW" altLang="en-US" sz="2800" dirty="0"/>
              <a:t>機密檔案之解密條件</a:t>
            </a:r>
            <a:r>
              <a:rPr lang="zh-TW" altLang="en-US" sz="2800" b="1" dirty="0">
                <a:solidFill>
                  <a:srgbClr val="FF0000"/>
                </a:solidFill>
              </a:rPr>
              <a:t>不可設「附件抽存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辦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</a:rPr>
              <a:t>後解密」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r>
              <a:rPr lang="zh-TW" altLang="en-US" sz="2800" dirty="0"/>
              <a:t>行政院已於</a:t>
            </a:r>
            <a:r>
              <a:rPr lang="en-US" altLang="zh-TW" sz="2800" dirty="0"/>
              <a:t>104</a:t>
            </a:r>
            <a:r>
              <a:rPr lang="zh-TW" altLang="en-US" sz="2800" dirty="0"/>
              <a:t>年</a:t>
            </a:r>
            <a:r>
              <a:rPr lang="en-US" altLang="zh-TW" sz="2800" dirty="0"/>
              <a:t>4</a:t>
            </a:r>
            <a:r>
              <a:rPr lang="zh-TW" altLang="en-US" sz="2800" dirty="0"/>
              <a:t>月</a:t>
            </a:r>
            <a:r>
              <a:rPr lang="en-US" altLang="zh-TW" sz="2800" dirty="0"/>
              <a:t>28</a:t>
            </a:r>
            <a:r>
              <a:rPr lang="zh-TW" altLang="en-US" sz="2800" dirty="0"/>
              <a:t>日</a:t>
            </a:r>
            <a:r>
              <a:rPr lang="zh-TW" altLang="en-US" sz="2800" b="1" dirty="0">
                <a:solidFill>
                  <a:srgbClr val="FF0000"/>
                </a:solidFill>
              </a:rPr>
              <a:t>刪除</a:t>
            </a:r>
            <a:r>
              <a:rPr lang="zh-TW" altLang="en-US" sz="2800" dirty="0"/>
              <a:t>上述條件。</a:t>
            </a:r>
            <a:endParaRPr lang="en-US" altLang="zh-TW" sz="2800" dirty="0"/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67E96"/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附件抽存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辦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後解密，先決條件為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附件上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需註明「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明確的保密期限或解密條件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」，且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附件仍需歸檔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，否則無法判別是否該解密。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14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349C909-ED81-4C2F-9D3A-14F1E6C4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檔案之年度號與文件產生日期一致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451E813-F0D9-4B0A-ABA8-75AE031B1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86187"/>
            <a:ext cx="10058400" cy="448601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文件產生日期</a:t>
            </a:r>
            <a:endParaRPr lang="en-US" altLang="zh-TW" sz="2400" dirty="0"/>
          </a:p>
          <a:p>
            <a:r>
              <a:rPr lang="zh-TW" altLang="en-US" sz="2400" dirty="0"/>
              <a:t>本機關</a:t>
            </a:r>
            <a:r>
              <a:rPr lang="zh-TW" altLang="en-US" sz="2400" b="1" dirty="0">
                <a:solidFill>
                  <a:srgbClr val="FF0000"/>
                </a:solidFill>
              </a:rPr>
              <a:t>發文結案</a:t>
            </a:r>
            <a:r>
              <a:rPr lang="zh-TW" altLang="en-US" sz="2400" dirty="0"/>
              <a:t>者，無論有無收受他機關來文，均採</a:t>
            </a:r>
            <a:r>
              <a:rPr lang="zh-TW" altLang="en-US" sz="2400" b="1" dirty="0">
                <a:solidFill>
                  <a:srgbClr val="FF0000"/>
                </a:solidFill>
              </a:rPr>
              <a:t>發文結案日期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zh-TW" altLang="en-US" sz="2400" dirty="0"/>
              <a:t>本機關</a:t>
            </a:r>
            <a:r>
              <a:rPr lang="zh-TW" altLang="en-US" sz="2400" b="1" dirty="0">
                <a:solidFill>
                  <a:srgbClr val="FF0000"/>
                </a:solidFill>
              </a:rPr>
              <a:t>存查結案</a:t>
            </a:r>
            <a:r>
              <a:rPr lang="zh-TW" altLang="en-US" sz="2400" dirty="0"/>
              <a:t>者，若</a:t>
            </a:r>
            <a:r>
              <a:rPr lang="zh-TW" altLang="en-US" sz="2400" b="1" u="sng" dirty="0"/>
              <a:t>無收受他機關來文</a:t>
            </a:r>
            <a:r>
              <a:rPr lang="zh-TW" altLang="en-US" sz="2400" dirty="0"/>
              <a:t>，採</a:t>
            </a:r>
            <a:r>
              <a:rPr lang="zh-TW" altLang="en-US" sz="2400" b="1" dirty="0">
                <a:solidFill>
                  <a:srgbClr val="FF0000"/>
                </a:solidFill>
              </a:rPr>
              <a:t>存查結案日期</a:t>
            </a:r>
            <a:r>
              <a:rPr lang="zh-TW" altLang="en-US" sz="2400" dirty="0"/>
              <a:t>；若</a:t>
            </a:r>
            <a:r>
              <a:rPr lang="zh-TW" altLang="en-US" sz="2400" b="1" u="sng" dirty="0"/>
              <a:t>有收受他機關來文</a:t>
            </a:r>
            <a:r>
              <a:rPr lang="zh-TW" altLang="en-US" sz="2400" dirty="0"/>
              <a:t>，則採</a:t>
            </a:r>
            <a:r>
              <a:rPr lang="zh-TW" altLang="en-US" sz="2400" b="1" dirty="0">
                <a:solidFill>
                  <a:srgbClr val="FF0000"/>
                </a:solidFill>
              </a:rPr>
              <a:t>來文日期</a:t>
            </a:r>
            <a:r>
              <a:rPr lang="en-US" altLang="zh-TW" sz="2400" dirty="0"/>
              <a:t>(</a:t>
            </a:r>
            <a:r>
              <a:rPr lang="zh-TW" altLang="en-US" sz="2400" dirty="0"/>
              <a:t>即</a:t>
            </a:r>
            <a:r>
              <a:rPr lang="zh-TW" altLang="en-US" sz="2400" b="1" dirty="0">
                <a:solidFill>
                  <a:srgbClr val="FF0000"/>
                </a:solidFill>
              </a:rPr>
              <a:t>他機關發文日期</a:t>
            </a:r>
            <a:r>
              <a:rPr lang="en-US" altLang="zh-TW" sz="2400" dirty="0"/>
              <a:t>)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zh-TW" altLang="en-US" sz="2400" dirty="0"/>
              <a:t>為與公文系統自動判定一致，請以</a:t>
            </a:r>
            <a:r>
              <a:rPr lang="zh-TW" altLang="en-US" sz="2400" b="1" dirty="0">
                <a:solidFill>
                  <a:srgbClr val="FF0000"/>
                </a:solidFill>
              </a:rPr>
              <a:t>系統流程</a:t>
            </a:r>
            <a:r>
              <a:rPr lang="zh-TW" altLang="en-US" sz="2400" dirty="0"/>
              <a:t>所示之發文結案或存查結案或來文日期為準。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08E2AF8-7E34-460A-8119-B32CB6C08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76" y="4146804"/>
            <a:ext cx="5686425" cy="19621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7656BAB-550F-42B4-A680-183B59384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870" y="4289679"/>
            <a:ext cx="5629275" cy="167640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3B0B2A9B-3367-4D8D-BB2E-904E106A2979}"/>
              </a:ext>
            </a:extLst>
          </p:cNvPr>
          <p:cNvSpPr/>
          <p:nvPr/>
        </p:nvSpPr>
        <p:spPr>
          <a:xfrm>
            <a:off x="464507" y="4924338"/>
            <a:ext cx="5631493" cy="4026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CC079FB-5BB4-40E3-BF6E-375B887FE225}"/>
              </a:ext>
            </a:extLst>
          </p:cNvPr>
          <p:cNvSpPr/>
          <p:nvPr/>
        </p:nvSpPr>
        <p:spPr>
          <a:xfrm>
            <a:off x="6257870" y="5029329"/>
            <a:ext cx="2784277" cy="4026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68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F676165-3F37-4AF1-AF45-8EA386466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0" y="120503"/>
            <a:ext cx="4967593" cy="661641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BF81DABB-B1AA-4A2A-9EDC-62A04334A94D}"/>
              </a:ext>
            </a:extLst>
          </p:cNvPr>
          <p:cNvSpPr txBox="1"/>
          <p:nvPr/>
        </p:nvSpPr>
        <p:spPr>
          <a:xfrm>
            <a:off x="5276675" y="268448"/>
            <a:ext cx="664408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機密檔案專用封套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歸檔用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年度：請填列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000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年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分類號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案次號：請依檔案分類及保存年限區分表填列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000000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(4</a:t>
            </a:r>
            <a:r>
              <a:rPr kumimoji="0" lang="zh-TW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en-US" altLang="zh-TW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6</a:t>
            </a:r>
            <a:r>
              <a:rPr kumimoji="0" lang="zh-TW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碼</a:t>
            </a:r>
            <a:r>
              <a:rPr kumimoji="0" lang="en-US" altLang="zh-TW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0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(1</a:t>
            </a:r>
            <a:r>
              <a:rPr kumimoji="0" lang="zh-TW" alt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碼</a:t>
            </a:r>
            <a:r>
              <a:rPr kumimoji="0" lang="en-US" altLang="zh-TW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卷次號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目次號：請留待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檔案管理人員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填列。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保存年限：請填列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00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年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永久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收發來文字號：請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均填列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。至少應有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收文文號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，若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收發不同號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則應有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收發文文號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單位名稱：請填列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○○科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室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承辦人：請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蓋職名章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案由：請勿抄錄主旨應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摘要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。如：○○區○○路○○公司○○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摘要違規事實或法令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案。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案卷內文件起迄日期：請填列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文件產生日期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頁數：請填列已編頁碼之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總頁數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件數：請填列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歸檔案件件數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。可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封套裝多件檔案，惟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併案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彙辦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者仍為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件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附件數：請填列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附件數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機密等級：請勾選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密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。機密以上屬國家機密，非地方機關核定權責。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保密期限或解密條件：請以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明確具體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者為宜。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人事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採購案件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具公布程序者，可選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本件於公布時解密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封口處：請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蓋職名章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至少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處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微軟正黑體" panose="020B0604030504040204" pitchFamily="34" charset="-120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4285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EE3A48F3-68B3-4C2C-8D88-EC6E8F16E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常見檔案退件樣態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5852BEE-320D-403B-B3B5-03955267EC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378182"/>
              </p:ext>
            </p:extLst>
          </p:nvPr>
        </p:nvGraphicFramePr>
        <p:xfrm>
          <a:off x="1069975" y="2120900"/>
          <a:ext cx="10058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0744">
                  <a:extLst>
                    <a:ext uri="{9D8B030D-6E8A-4147-A177-3AD203B41FA5}">
                      <a16:colId xmlns:a16="http://schemas.microsoft.com/office/drawing/2014/main" val="3789990420"/>
                    </a:ext>
                  </a:extLst>
                </a:gridCol>
                <a:gridCol w="2227656">
                  <a:extLst>
                    <a:ext uri="{9D8B030D-6E8A-4147-A177-3AD203B41FA5}">
                      <a16:colId xmlns:a16="http://schemas.microsoft.com/office/drawing/2014/main" val="3352969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3000" dirty="0"/>
                        <a:t>退件原因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3000" dirty="0"/>
                        <a:t>退件百分比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5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dirty="0"/>
                        <a:t>文稿第</a:t>
                      </a:r>
                      <a:r>
                        <a:rPr lang="en-US" altLang="zh-TW" sz="3000" dirty="0"/>
                        <a:t>1</a:t>
                      </a:r>
                      <a:r>
                        <a:rPr lang="zh-TW" altLang="en-US" sz="3000" dirty="0"/>
                        <a:t>頁免騎縫章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/>
                        <a:t>23%</a:t>
                      </a:r>
                      <a:endParaRPr lang="zh-TW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5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dirty="0"/>
                        <a:t>決行長官未簽名</a:t>
                      </a:r>
                      <a:r>
                        <a:rPr lang="en-US" altLang="zh-TW" sz="3000" dirty="0"/>
                        <a:t>/</a:t>
                      </a:r>
                      <a:r>
                        <a:rPr lang="zh-TW" altLang="en-US" sz="3000" dirty="0"/>
                        <a:t>未填日期時間</a:t>
                      </a:r>
                      <a:r>
                        <a:rPr lang="en-US" altLang="zh-TW" sz="3000" dirty="0"/>
                        <a:t>/</a:t>
                      </a:r>
                      <a:r>
                        <a:rPr lang="zh-TW" altLang="en-US" sz="3000" dirty="0"/>
                        <a:t>未代為決行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/>
                        <a:t>20%</a:t>
                      </a:r>
                      <a:endParaRPr lang="zh-TW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90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dirty="0"/>
                        <a:t>頁碼錯誤</a:t>
                      </a:r>
                      <a:r>
                        <a:rPr lang="en-US" altLang="zh-TW" sz="3000" dirty="0"/>
                        <a:t>(</a:t>
                      </a:r>
                      <a:r>
                        <a:rPr lang="zh-TW" altLang="en-US" sz="3000" dirty="0"/>
                        <a:t>空白頁誤編</a:t>
                      </a:r>
                      <a:r>
                        <a:rPr lang="en-US" altLang="zh-TW" sz="3000" dirty="0"/>
                        <a:t>/</a:t>
                      </a:r>
                      <a:r>
                        <a:rPr lang="zh-TW" altLang="en-US" sz="3000" dirty="0"/>
                        <a:t>未編</a:t>
                      </a:r>
                      <a:r>
                        <a:rPr lang="en-US" altLang="zh-TW" sz="3000" dirty="0"/>
                        <a:t>/</a:t>
                      </a:r>
                      <a:r>
                        <a:rPr lang="zh-TW" altLang="en-US" sz="3000" dirty="0"/>
                        <a:t>不齊</a:t>
                      </a:r>
                      <a:r>
                        <a:rPr lang="en-US" altLang="zh-TW" sz="3000" dirty="0"/>
                        <a:t>)</a:t>
                      </a:r>
                      <a:endParaRPr lang="zh-TW" alt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/>
                        <a:t>14%</a:t>
                      </a:r>
                      <a:endParaRPr lang="zh-TW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962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dirty="0"/>
                        <a:t>決行人員錯誤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/>
                        <a:t>12%</a:t>
                      </a:r>
                      <a:endParaRPr lang="zh-TW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06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000" dirty="0"/>
                        <a:t>修改處未蓋職章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dirty="0"/>
                        <a:t>10%</a:t>
                      </a:r>
                      <a:endParaRPr lang="zh-TW" alt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9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21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01CF608-45D7-4DF7-9B05-E8D7D424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文稿第</a:t>
            </a:r>
            <a:r>
              <a:rPr lang="en-US" altLang="zh-TW" dirty="0"/>
              <a:t>1</a:t>
            </a:r>
            <a:r>
              <a:rPr lang="zh-TW" altLang="en-US" dirty="0"/>
              <a:t>頁不帶出騎縫章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34EEDA4-F891-4D44-A8AB-841F1612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44" y="2582442"/>
            <a:ext cx="1447800" cy="13906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835FCDB-F2A9-4B3E-ADAB-31A7D027F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085" y="2220492"/>
            <a:ext cx="5734050" cy="2114550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FDA83798-3058-471F-83BE-EFCB39C38D50}"/>
              </a:ext>
            </a:extLst>
          </p:cNvPr>
          <p:cNvSpPr/>
          <p:nvPr/>
        </p:nvSpPr>
        <p:spPr>
          <a:xfrm>
            <a:off x="1502944" y="3013788"/>
            <a:ext cx="1193603" cy="2799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A2E0233-98D3-4D90-9AF0-D6A8532F8224}"/>
              </a:ext>
            </a:extLst>
          </p:cNvPr>
          <p:cNvSpPr/>
          <p:nvPr/>
        </p:nvSpPr>
        <p:spPr>
          <a:xfrm>
            <a:off x="5163655" y="2929812"/>
            <a:ext cx="1573047" cy="2705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B8CEA06F-54D9-4E2F-A552-815F568E095D}"/>
              </a:ext>
            </a:extLst>
          </p:cNvPr>
          <p:cNvSpPr/>
          <p:nvPr/>
        </p:nvSpPr>
        <p:spPr>
          <a:xfrm rot="21448869">
            <a:off x="2786681" y="2929812"/>
            <a:ext cx="2261180" cy="47586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28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D3340D-B57A-4312-B6F7-B2F87220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頁碼編寫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F86FE9-7AE5-4AAE-AAF6-404A1AE86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機關檔案點收作業要點第</a:t>
            </a:r>
            <a:r>
              <a:rPr lang="en-US" altLang="zh-TW" sz="2400" dirty="0"/>
              <a:t>3</a:t>
            </a:r>
            <a:r>
              <a:rPr lang="zh-TW" altLang="en-US" sz="2400" dirty="0"/>
              <a:t>點規定，歸檔案件屬紙本型式者，應由承辦人員</a:t>
            </a:r>
            <a:r>
              <a:rPr lang="zh-TW" altLang="en-US" sz="2400" b="1" dirty="0">
                <a:solidFill>
                  <a:srgbClr val="FF0000"/>
                </a:solidFill>
              </a:rPr>
              <a:t>逐件依文件產生日期之先後順序，晩者在上，早者在下，依序編寫頁碼</a:t>
            </a:r>
            <a:r>
              <a:rPr lang="zh-TW" altLang="en-US" sz="2400" dirty="0"/>
              <a:t>；</a:t>
            </a:r>
            <a:r>
              <a:rPr lang="zh-TW" altLang="en-US" sz="2400" b="1" dirty="0">
                <a:solidFill>
                  <a:srgbClr val="FF0000"/>
                </a:solidFill>
              </a:rPr>
              <a:t>附件頁碼之編寫</a:t>
            </a:r>
            <a:r>
              <a:rPr lang="zh-TW" altLang="en-US" sz="2400" dirty="0"/>
              <a:t>，除為書籍型式或難以隨文裝訂者外，</a:t>
            </a:r>
            <a:r>
              <a:rPr lang="zh-TW" altLang="en-US" sz="2400" b="1" dirty="0">
                <a:solidFill>
                  <a:srgbClr val="FF0000"/>
                </a:solidFill>
              </a:rPr>
              <a:t>應併同其本文連續為之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zh-TW" altLang="en-US" sz="2400" dirty="0"/>
              <a:t>機關檔案管理作業手冊</a:t>
            </a:r>
            <a:r>
              <a:rPr lang="en-US" altLang="zh-TW" sz="2400" dirty="0"/>
              <a:t>7.5.1.2</a:t>
            </a:r>
            <a:r>
              <a:rPr lang="zh-TW" altLang="en-US" sz="2400" dirty="0"/>
              <a:t>規定，歸檔案件屬紙本型式者，應由承辦人員於每頁適當位置</a:t>
            </a:r>
            <a:r>
              <a:rPr lang="en-US" altLang="zh-TW" sz="2400" dirty="0"/>
              <a:t>(</a:t>
            </a:r>
            <a:r>
              <a:rPr lang="zh-TW" altLang="en-US" sz="2400" dirty="0"/>
              <a:t>通常在</a:t>
            </a:r>
            <a:r>
              <a:rPr lang="zh-TW" altLang="en-US" sz="2400" b="1" dirty="0">
                <a:solidFill>
                  <a:srgbClr val="FF0000"/>
                </a:solidFill>
              </a:rPr>
              <a:t>右下角</a:t>
            </a:r>
            <a:r>
              <a:rPr lang="en-US" altLang="zh-TW" sz="2400" dirty="0"/>
              <a:t>)</a:t>
            </a:r>
            <a:r>
              <a:rPr lang="zh-TW" altLang="en-US" sz="2400" dirty="0"/>
              <a:t>，以</a:t>
            </a:r>
            <a:r>
              <a:rPr lang="zh-TW" altLang="en-US" sz="2400" b="1" dirty="0">
                <a:solidFill>
                  <a:srgbClr val="FF0000"/>
                </a:solidFill>
              </a:rPr>
              <a:t>鉛筆</a:t>
            </a:r>
            <a:r>
              <a:rPr lang="zh-TW" altLang="en-US" sz="2400" dirty="0"/>
              <a:t>編寫頁碼。</a:t>
            </a:r>
            <a:endParaRPr lang="en-US" altLang="zh-TW" sz="2400" dirty="0"/>
          </a:p>
          <a:p>
            <a:r>
              <a:rPr lang="zh-TW" altLang="en-US" sz="2400" b="1" dirty="0">
                <a:solidFill>
                  <a:srgbClr val="FF0000"/>
                </a:solidFill>
              </a:rPr>
              <a:t>前案如已點收歸檔</a:t>
            </a:r>
            <a:r>
              <a:rPr lang="zh-TW" altLang="en-US" sz="2400" dirty="0"/>
              <a:t>，之後有</a:t>
            </a:r>
            <a:r>
              <a:rPr lang="zh-TW" altLang="en-US" sz="2400" b="1" dirty="0">
                <a:solidFill>
                  <a:srgbClr val="FF0000"/>
                </a:solidFill>
              </a:rPr>
              <a:t>須併前案歸檔情形</a:t>
            </a:r>
            <a:r>
              <a:rPr lang="zh-TW" altLang="en-US" sz="2400" dirty="0"/>
              <a:t>者</a:t>
            </a:r>
            <a:r>
              <a:rPr lang="en-US" altLang="zh-TW" sz="2400" dirty="0"/>
              <a:t>(</a:t>
            </a:r>
            <a:r>
              <a:rPr lang="zh-TW" altLang="en-US" sz="2400" b="1" dirty="0">
                <a:solidFill>
                  <a:srgbClr val="FF0000"/>
                </a:solidFill>
              </a:rPr>
              <a:t>併件</a:t>
            </a:r>
            <a:r>
              <a:rPr lang="en-US" altLang="zh-TW" sz="2400" dirty="0"/>
              <a:t>)</a:t>
            </a:r>
            <a:r>
              <a:rPr lang="zh-TW" altLang="en-US" sz="2400" dirty="0"/>
              <a:t>，業務承辦人員僅需</a:t>
            </a:r>
            <a:r>
              <a:rPr lang="zh-TW" altLang="en-US" sz="2400" b="1" dirty="0">
                <a:solidFill>
                  <a:srgbClr val="FF0000"/>
                </a:solidFill>
              </a:rPr>
              <a:t>就後案之文件產生日期先後順序，依序編寫頁碼</a:t>
            </a:r>
            <a:r>
              <a:rPr lang="zh-TW" altLang="en-US" sz="2400" dirty="0"/>
              <a:t>即可，毋須全案重新編寫頁碼。換言之，併入同一目次號之各案件，其頁碼編寫可以分別為之，不須重新塗改或續編，必要時，亦得於</a:t>
            </a:r>
            <a:r>
              <a:rPr lang="zh-TW" altLang="en-US" sz="2400" b="1" dirty="0">
                <a:solidFill>
                  <a:srgbClr val="FF0000"/>
                </a:solidFill>
              </a:rPr>
              <a:t>該案件首頁註明併件後之總頁數</a:t>
            </a:r>
            <a:r>
              <a:rPr lang="zh-TW" altLang="en-US" sz="2400" dirty="0"/>
              <a:t>，以確認其頁數有無遺漏。 </a:t>
            </a:r>
          </a:p>
        </p:txBody>
      </p:sp>
    </p:spTree>
    <p:extLst>
      <p:ext uri="{BB962C8B-B14F-4D97-AF65-F5344CB8AC3E}">
        <p14:creationId xmlns:p14="http://schemas.microsoft.com/office/powerpoint/2010/main" val="325303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A8D64D3-4732-4C8F-A550-7578C21E7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92" y="484632"/>
            <a:ext cx="9978956" cy="1609344"/>
          </a:xfrm>
        </p:spPr>
        <p:txBody>
          <a:bodyPr/>
          <a:lstStyle/>
          <a:p>
            <a:r>
              <a:rPr lang="zh-TW" altLang="en-US" dirty="0"/>
              <a:t>檔案簡報及影片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DF5CFBB-AA9D-45D3-AD14-B256C941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010" y="61912"/>
            <a:ext cx="4000500" cy="67341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A2A6752-AAC7-4C17-AB6F-4B3CD1846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144" y="1873438"/>
            <a:ext cx="3992100" cy="44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4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481AD-A489-4CFD-B878-5DA2FD65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本文及附件分別著錄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747ABB-855B-43D7-8E15-DC3579B6E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依機關檔案編目作業指引規定，案件之</a:t>
            </a:r>
            <a:r>
              <a:rPr lang="zh-TW" altLang="en-US" sz="2800" b="1" dirty="0">
                <a:solidFill>
                  <a:srgbClr val="FF0000"/>
                </a:solidFill>
              </a:rPr>
              <a:t>本文及其附件應分別著錄其總數量及單位</a:t>
            </a:r>
            <a:r>
              <a:rPr lang="zh-TW" altLang="en-US" sz="2800" dirty="0"/>
              <a:t>，單位以檔案之媒體型式計量單位著錄。</a:t>
            </a:r>
            <a:endParaRPr lang="en-US" altLang="zh-TW" sz="2800" dirty="0"/>
          </a:p>
          <a:p>
            <a:r>
              <a:rPr lang="zh-TW" altLang="en-US" sz="2800" b="1" dirty="0"/>
              <a:t>本文</a:t>
            </a:r>
            <a:r>
              <a:rPr lang="zh-TW" altLang="en-US" sz="2800" dirty="0"/>
              <a:t>是指</a:t>
            </a:r>
            <a:r>
              <a:rPr lang="zh-TW" altLang="en-US" sz="2800" b="1" dirty="0">
                <a:solidFill>
                  <a:srgbClr val="FF0000"/>
                </a:solidFill>
              </a:rPr>
              <a:t>簽、稿、來文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含定稿、草稿及簽稿會核單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r>
              <a:rPr lang="zh-TW" altLang="en-US" sz="2800" dirty="0"/>
              <a:t>。來文舉例：他機關或民眾來文、申請書、陳情書等。</a:t>
            </a:r>
            <a:endParaRPr lang="en-US" altLang="zh-TW" sz="2800" dirty="0"/>
          </a:p>
          <a:p>
            <a:r>
              <a:rPr lang="zh-TW" altLang="en-US" sz="2800" b="1" dirty="0"/>
              <a:t>併案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彙辦</a:t>
            </a:r>
            <a:r>
              <a:rPr lang="en-US" altLang="zh-TW" sz="2800" b="1" dirty="0"/>
              <a:t>/</a:t>
            </a:r>
            <a:r>
              <a:rPr lang="zh-TW" altLang="en-US" sz="2800" b="1" dirty="0"/>
              <a:t>併件</a:t>
            </a:r>
            <a:r>
              <a:rPr lang="zh-TW" altLang="en-US" sz="2800" dirty="0"/>
              <a:t>者，副案之本文併同計算。</a:t>
            </a:r>
            <a:endParaRPr lang="en-US" altLang="zh-TW" sz="2800" dirty="0"/>
          </a:p>
          <a:p>
            <a:r>
              <a:rPr lang="zh-TW" altLang="en-US" sz="2800" b="1" dirty="0"/>
              <a:t>附件</a:t>
            </a:r>
            <a:r>
              <a:rPr lang="zh-TW" altLang="en-US" sz="2800" dirty="0"/>
              <a:t>是本文之補充和說明，通常附加於本文之後。案件有多件附件時，且各有不同名稱或媒體型式，應依序著錄附件之內容名稱，必要時加註附件之製作者於後，並加圓括弧“</a:t>
            </a:r>
            <a:r>
              <a:rPr lang="en-US" altLang="zh-TW" sz="2800" dirty="0"/>
              <a:t>( ) ”</a:t>
            </a:r>
            <a:r>
              <a:rPr lang="zh-TW" altLang="en-US" sz="2800" dirty="0"/>
              <a:t>，及著錄其媒體型式、數量、單位及存放處所。</a:t>
            </a:r>
          </a:p>
        </p:txBody>
      </p:sp>
    </p:spTree>
    <p:extLst>
      <p:ext uri="{BB962C8B-B14F-4D97-AF65-F5344CB8AC3E}">
        <p14:creationId xmlns:p14="http://schemas.microsoft.com/office/powerpoint/2010/main" val="99429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E3C10CF-09EE-4006-8FBD-1652FAE9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0" y="948241"/>
            <a:ext cx="6803472" cy="480598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24AAA36-CD16-4B36-8E70-C5E6F1F36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532" y="800689"/>
            <a:ext cx="3496157" cy="4953535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404E1C80-4307-4892-8598-FD1AD79184BA}"/>
              </a:ext>
            </a:extLst>
          </p:cNvPr>
          <p:cNvSpPr/>
          <p:nvPr/>
        </p:nvSpPr>
        <p:spPr>
          <a:xfrm>
            <a:off x="3296873" y="4999839"/>
            <a:ext cx="494951" cy="436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E8C9150-2228-49C2-A2B8-5536402994E1}"/>
              </a:ext>
            </a:extLst>
          </p:cNvPr>
          <p:cNvSpPr txBox="1"/>
          <p:nvPr/>
        </p:nvSpPr>
        <p:spPr>
          <a:xfrm>
            <a:off x="1304029" y="3702312"/>
            <a:ext cx="1576873" cy="8617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5000" dirty="0"/>
              <a:t>1/17</a:t>
            </a:r>
            <a:endParaRPr lang="zh-TW" altLang="en-US" sz="5000" dirty="0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2A326C4F-4FE4-4D40-9F4C-34D0F9D45C88}"/>
              </a:ext>
            </a:extLst>
          </p:cNvPr>
          <p:cNvSpPr/>
          <p:nvPr/>
        </p:nvSpPr>
        <p:spPr>
          <a:xfrm rot="13376027">
            <a:off x="2831896" y="4631987"/>
            <a:ext cx="603058" cy="353147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261E33-077D-49C8-9198-D68235A369D1}"/>
              </a:ext>
            </a:extLst>
          </p:cNvPr>
          <p:cNvSpPr txBox="1"/>
          <p:nvPr/>
        </p:nvSpPr>
        <p:spPr>
          <a:xfrm>
            <a:off x="1725035" y="5729714"/>
            <a:ext cx="87419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>
                <a:solidFill>
                  <a:srgbClr val="FF0000"/>
                </a:solidFill>
              </a:rPr>
              <a:t>本文</a:t>
            </a:r>
            <a:r>
              <a:rPr lang="en-US" altLang="zh-TW" sz="5000" b="1" dirty="0">
                <a:solidFill>
                  <a:srgbClr val="FF0000"/>
                </a:solidFill>
              </a:rPr>
              <a:t>(3</a:t>
            </a:r>
            <a:r>
              <a:rPr lang="zh-TW" altLang="en-US" sz="5000" b="1" dirty="0">
                <a:solidFill>
                  <a:srgbClr val="FF0000"/>
                </a:solidFill>
              </a:rPr>
              <a:t>頁</a:t>
            </a:r>
            <a:r>
              <a:rPr lang="en-US" altLang="zh-TW" sz="5000" b="1" dirty="0"/>
              <a:t>)=</a:t>
            </a:r>
            <a:r>
              <a:rPr lang="zh-TW" altLang="en-US" sz="5000" b="1" dirty="0"/>
              <a:t>簽</a:t>
            </a:r>
            <a:r>
              <a:rPr lang="en-US" altLang="zh-TW" sz="5000" b="1" dirty="0"/>
              <a:t>(2</a:t>
            </a:r>
            <a:r>
              <a:rPr lang="zh-TW" altLang="en-US" sz="5000" b="1" dirty="0"/>
              <a:t>頁</a:t>
            </a:r>
            <a:r>
              <a:rPr lang="en-US" altLang="zh-TW" sz="5000" b="1" dirty="0"/>
              <a:t>)+</a:t>
            </a:r>
            <a:r>
              <a:rPr lang="zh-TW" altLang="en-US" sz="5000" b="1" dirty="0"/>
              <a:t>來文</a:t>
            </a:r>
            <a:r>
              <a:rPr lang="en-US" altLang="zh-TW" sz="5000" b="1" dirty="0"/>
              <a:t>(1</a:t>
            </a:r>
            <a:r>
              <a:rPr lang="zh-TW" altLang="en-US" sz="5000" b="1" dirty="0"/>
              <a:t>頁</a:t>
            </a:r>
            <a:r>
              <a:rPr lang="en-US" altLang="zh-TW" sz="5000" b="1" dirty="0"/>
              <a:t>)</a:t>
            </a:r>
            <a:endParaRPr lang="zh-TW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61349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734CDF-E120-4BE6-B1D9-C4672588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1832743" cy="1324547"/>
          </a:xfrm>
        </p:spPr>
        <p:txBody>
          <a:bodyPr>
            <a:normAutofit/>
          </a:bodyPr>
          <a:lstStyle/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99B86B-638B-430A-A4EC-A88BA3743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承辦人員</a:t>
            </a:r>
            <a:r>
              <a:rPr lang="zh-TW" altLang="en-US" dirty="0"/>
              <a:t>著錄承辦資訊</a:t>
            </a:r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C6E96A-1ABF-4F4B-A179-E928A85E1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373" y="3700025"/>
            <a:ext cx="1543050" cy="11525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8EB1342-D1A3-444E-833C-5176A9C24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65" y="1466850"/>
            <a:ext cx="6038850" cy="4705350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60DE12CC-FDCB-4925-8ED6-95F34A10532D}"/>
              </a:ext>
            </a:extLst>
          </p:cNvPr>
          <p:cNvSpPr/>
          <p:nvPr/>
        </p:nvSpPr>
        <p:spPr>
          <a:xfrm>
            <a:off x="3003259" y="4205527"/>
            <a:ext cx="1971413" cy="36647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6C19083-2B25-409B-9A24-8BDFD9E97CB2}"/>
              </a:ext>
            </a:extLst>
          </p:cNvPr>
          <p:cNvSpPr/>
          <p:nvPr/>
        </p:nvSpPr>
        <p:spPr>
          <a:xfrm>
            <a:off x="2214694" y="4276287"/>
            <a:ext cx="687897" cy="2034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B0325145-9F31-4FCF-893A-63083A8C2776}"/>
              </a:ext>
            </a:extLst>
          </p:cNvPr>
          <p:cNvSpPr/>
          <p:nvPr/>
        </p:nvSpPr>
        <p:spPr>
          <a:xfrm>
            <a:off x="7692705" y="4205527"/>
            <a:ext cx="2056696" cy="366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353D503F-0D30-400E-9397-96A8410D4F43}"/>
              </a:ext>
            </a:extLst>
          </p:cNvPr>
          <p:cNvSpPr/>
          <p:nvPr/>
        </p:nvSpPr>
        <p:spPr>
          <a:xfrm>
            <a:off x="4900569" y="5855516"/>
            <a:ext cx="728444" cy="227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74F1ADB-CEEE-479B-86BF-28FED32C4BFF}"/>
              </a:ext>
            </a:extLst>
          </p:cNvPr>
          <p:cNvSpPr txBox="1"/>
          <p:nvPr/>
        </p:nvSpPr>
        <p:spPr>
          <a:xfrm>
            <a:off x="8623882" y="4208114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AB24570-CFFE-4CB1-B728-F0C43B457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482" y="142304"/>
            <a:ext cx="5629275" cy="1666875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77FB6DBC-5734-466C-9A00-B80ED0B3E57E}"/>
              </a:ext>
            </a:extLst>
          </p:cNvPr>
          <p:cNvSpPr txBox="1"/>
          <p:nvPr/>
        </p:nvSpPr>
        <p:spPr>
          <a:xfrm>
            <a:off x="10357346" y="1070086"/>
            <a:ext cx="53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14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F53D1A8-0845-43D9-9639-FE9693356FC2}"/>
              </a:ext>
            </a:extLst>
          </p:cNvPr>
          <p:cNvSpPr txBox="1"/>
          <p:nvPr/>
        </p:nvSpPr>
        <p:spPr>
          <a:xfrm>
            <a:off x="7407690" y="1070086"/>
            <a:ext cx="156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庫房電費動支資料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F9FB3CEB-36C6-4193-985F-15337DEDE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65341">
            <a:off x="10114811" y="2170745"/>
            <a:ext cx="1351068" cy="365792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7ECE4EFE-A336-4163-90A9-16933A849C93}"/>
              </a:ext>
            </a:extLst>
          </p:cNvPr>
          <p:cNvSpPr txBox="1"/>
          <p:nvPr/>
        </p:nvSpPr>
        <p:spPr>
          <a:xfrm>
            <a:off x="2978593" y="423755"/>
            <a:ext cx="302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附件名稱，請</a:t>
            </a:r>
            <a:r>
              <a:rPr lang="zh-TW" altLang="en-US" b="1" dirty="0"/>
              <a:t>儘量涵蓋所有附件內容</a:t>
            </a:r>
            <a:r>
              <a:rPr lang="zh-TW" altLang="en-US" dirty="0"/>
              <a:t>。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0ECD2FB-0158-465E-910F-DB286F112206}"/>
              </a:ext>
            </a:extLst>
          </p:cNvPr>
          <p:cNvSpPr txBox="1"/>
          <p:nvPr/>
        </p:nvSpPr>
        <p:spPr>
          <a:xfrm>
            <a:off x="1381550" y="6199632"/>
            <a:ext cx="564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17(</a:t>
            </a:r>
            <a:r>
              <a:rPr lang="zh-TW" altLang="en-US" sz="2800" b="1" dirty="0">
                <a:solidFill>
                  <a:srgbClr val="FF0000"/>
                </a:solidFill>
              </a:rPr>
              <a:t>總頁數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r>
              <a:rPr lang="en-US" altLang="zh-TW" sz="2800" b="1" dirty="0"/>
              <a:t>=3(</a:t>
            </a:r>
            <a:r>
              <a:rPr lang="zh-TW" altLang="en-US" sz="2800" b="1" dirty="0"/>
              <a:t>本文</a:t>
            </a:r>
            <a:r>
              <a:rPr lang="en-US" altLang="zh-TW" sz="2800" b="1" dirty="0"/>
              <a:t>)+14(</a:t>
            </a:r>
            <a:r>
              <a:rPr lang="zh-TW" altLang="en-US" sz="2800" b="1" dirty="0"/>
              <a:t>附件</a:t>
            </a:r>
            <a:r>
              <a:rPr lang="en-US" altLang="zh-TW" sz="2800" b="1" dirty="0"/>
              <a:t>)</a:t>
            </a:r>
            <a:endParaRPr lang="zh-TW" altLang="en-US" sz="2800" b="1" dirty="0"/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8DA1232C-B3EB-46C2-A706-718EB88D8C0E}"/>
              </a:ext>
            </a:extLst>
          </p:cNvPr>
          <p:cNvSpPr/>
          <p:nvPr/>
        </p:nvSpPr>
        <p:spPr>
          <a:xfrm rot="3675033">
            <a:off x="6314526" y="3750628"/>
            <a:ext cx="293615" cy="268480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35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238A73-D303-46F4-83B3-0C5D63B4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73" y="357700"/>
            <a:ext cx="1849521" cy="1609344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7E6114-C488-49E9-81B3-252A53C78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7" y="1951495"/>
            <a:ext cx="2509261" cy="515237"/>
          </a:xfrm>
        </p:spPr>
        <p:txBody>
          <a:bodyPr>
            <a:normAutofit/>
          </a:bodyPr>
          <a:lstStyle/>
          <a:p>
            <a:r>
              <a:rPr lang="zh-TW" altLang="en-US" b="1" dirty="0"/>
              <a:t>登記桌</a:t>
            </a:r>
            <a:r>
              <a:rPr lang="zh-TW" altLang="en-US" dirty="0"/>
              <a:t>結案時核對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8F25007-B533-41D2-A1D6-C9714423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5" y="3254927"/>
            <a:ext cx="1471465" cy="251267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C499C1D-7E06-479E-A8AA-2C634E909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624" y="4391543"/>
            <a:ext cx="5438698" cy="222217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FB70D3-A1E7-4BD0-85BF-1081925DC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623" y="869594"/>
            <a:ext cx="5061257" cy="296961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ABAD648-5244-4F83-B307-C6E489A11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086" y="1895323"/>
            <a:ext cx="5082058" cy="3251148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EBAED002-44BC-476A-B7F0-9ACBBE0A28F2}"/>
              </a:ext>
            </a:extLst>
          </p:cNvPr>
          <p:cNvSpPr/>
          <p:nvPr/>
        </p:nvSpPr>
        <p:spPr>
          <a:xfrm rot="19412760">
            <a:off x="1342849" y="3562312"/>
            <a:ext cx="1494073" cy="25166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6E1605AB-C78E-4E00-AA42-23FE75C3F0F0}"/>
              </a:ext>
            </a:extLst>
          </p:cNvPr>
          <p:cNvSpPr/>
          <p:nvPr/>
        </p:nvSpPr>
        <p:spPr>
          <a:xfrm rot="1615263">
            <a:off x="1425190" y="4583019"/>
            <a:ext cx="1367884" cy="25166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9B2A030A-7CE9-461B-9553-60BE96AC49C7}"/>
              </a:ext>
            </a:extLst>
          </p:cNvPr>
          <p:cNvSpPr/>
          <p:nvPr/>
        </p:nvSpPr>
        <p:spPr>
          <a:xfrm rot="1615263">
            <a:off x="7693515" y="1443239"/>
            <a:ext cx="1367884" cy="25166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8EE06A3-1D51-4FBB-A911-E5C0E96BCEB1}"/>
              </a:ext>
            </a:extLst>
          </p:cNvPr>
          <p:cNvSpPr/>
          <p:nvPr/>
        </p:nvSpPr>
        <p:spPr>
          <a:xfrm rot="19412760">
            <a:off x="8016653" y="5376793"/>
            <a:ext cx="1494073" cy="25166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BCC198F-BF86-439A-BA14-35E2C9B9F2E9}"/>
              </a:ext>
            </a:extLst>
          </p:cNvPr>
          <p:cNvSpPr/>
          <p:nvPr/>
        </p:nvSpPr>
        <p:spPr>
          <a:xfrm>
            <a:off x="746620" y="4026716"/>
            <a:ext cx="667630" cy="45300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CC69C060-9973-43FB-AF52-F794E31F7827}"/>
              </a:ext>
            </a:extLst>
          </p:cNvPr>
          <p:cNvSpPr/>
          <p:nvPr/>
        </p:nvSpPr>
        <p:spPr>
          <a:xfrm>
            <a:off x="5217373" y="2354402"/>
            <a:ext cx="1686766" cy="3132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C378F59E-DE2C-40F9-A32D-673AF766AB80}"/>
              </a:ext>
            </a:extLst>
          </p:cNvPr>
          <p:cNvSpPr/>
          <p:nvPr/>
        </p:nvSpPr>
        <p:spPr>
          <a:xfrm>
            <a:off x="5495607" y="5386906"/>
            <a:ext cx="1794426" cy="3132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5C2C86F8-4496-4A8A-AFA3-9D64510F330D}"/>
              </a:ext>
            </a:extLst>
          </p:cNvPr>
          <p:cNvSpPr/>
          <p:nvPr/>
        </p:nvSpPr>
        <p:spPr>
          <a:xfrm>
            <a:off x="7107495" y="4511265"/>
            <a:ext cx="4921510" cy="3132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592169BF-62EE-4F4A-8729-2AB827792DD9}"/>
              </a:ext>
            </a:extLst>
          </p:cNvPr>
          <p:cNvSpPr/>
          <p:nvPr/>
        </p:nvSpPr>
        <p:spPr>
          <a:xfrm>
            <a:off x="2655525" y="1078417"/>
            <a:ext cx="1333596" cy="3132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432450E9-9368-4342-94AA-B9106FB3A287}"/>
              </a:ext>
            </a:extLst>
          </p:cNvPr>
          <p:cNvSpPr/>
          <p:nvPr/>
        </p:nvSpPr>
        <p:spPr>
          <a:xfrm>
            <a:off x="2679007" y="4597325"/>
            <a:ext cx="1310114" cy="3132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CB74800-7E93-4205-B252-D6415D7E10B4}"/>
              </a:ext>
            </a:extLst>
          </p:cNvPr>
          <p:cNvSpPr txBox="1"/>
          <p:nvPr/>
        </p:nvSpPr>
        <p:spPr>
          <a:xfrm>
            <a:off x="6032922" y="2326385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0DB7176-447A-48CC-9FCD-4710F6ED6B1C}"/>
              </a:ext>
            </a:extLst>
          </p:cNvPr>
          <p:cNvSpPr txBox="1"/>
          <p:nvPr/>
        </p:nvSpPr>
        <p:spPr>
          <a:xfrm>
            <a:off x="6385260" y="5383698"/>
            <a:ext cx="35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9D0943E-BF5A-4A2F-A41E-4A0EE9966CF5}"/>
              </a:ext>
            </a:extLst>
          </p:cNvPr>
          <p:cNvSpPr txBox="1"/>
          <p:nvPr/>
        </p:nvSpPr>
        <p:spPr>
          <a:xfrm>
            <a:off x="10603684" y="4483248"/>
            <a:ext cx="58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14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597926F-8867-4E64-80E0-6C04046CC3B5}"/>
              </a:ext>
            </a:extLst>
          </p:cNvPr>
          <p:cNvSpPr txBox="1"/>
          <p:nvPr/>
        </p:nvSpPr>
        <p:spPr>
          <a:xfrm>
            <a:off x="7931020" y="4504321"/>
            <a:ext cx="156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庫房電費動支資料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0B43312-5320-4DC0-8963-54C70213147F}"/>
              </a:ext>
            </a:extLst>
          </p:cNvPr>
          <p:cNvSpPr txBox="1"/>
          <p:nvPr/>
        </p:nvSpPr>
        <p:spPr>
          <a:xfrm>
            <a:off x="8935343" y="5502627"/>
            <a:ext cx="302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附件名稱，請</a:t>
            </a:r>
            <a:r>
              <a:rPr lang="zh-TW" altLang="en-US" b="1" dirty="0"/>
              <a:t>儘量涵蓋所有附件內容</a:t>
            </a:r>
            <a:r>
              <a:rPr lang="zh-TW" altLang="en-US" dirty="0"/>
              <a:t>。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7EA2AF2-C4C8-44AE-942A-77C0C79745BF}"/>
              </a:ext>
            </a:extLst>
          </p:cNvPr>
          <p:cNvSpPr txBox="1"/>
          <p:nvPr/>
        </p:nvSpPr>
        <p:spPr>
          <a:xfrm>
            <a:off x="4737147" y="315906"/>
            <a:ext cx="564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FF0000"/>
                </a:solidFill>
              </a:rPr>
              <a:t>17(</a:t>
            </a:r>
            <a:r>
              <a:rPr lang="zh-TW" altLang="en-US" sz="2800" b="1" dirty="0">
                <a:solidFill>
                  <a:srgbClr val="FF0000"/>
                </a:solidFill>
              </a:rPr>
              <a:t>總頁數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r>
              <a:rPr lang="en-US" altLang="zh-TW" sz="2800" b="1" dirty="0"/>
              <a:t>=3(</a:t>
            </a:r>
            <a:r>
              <a:rPr lang="zh-TW" altLang="en-US" sz="2800" b="1" dirty="0"/>
              <a:t>本文</a:t>
            </a:r>
            <a:r>
              <a:rPr lang="en-US" altLang="zh-TW" sz="2800" b="1" dirty="0"/>
              <a:t>)+14(</a:t>
            </a:r>
            <a:r>
              <a:rPr lang="zh-TW" altLang="en-US" sz="2800" b="1" dirty="0"/>
              <a:t>附件</a:t>
            </a:r>
            <a:r>
              <a:rPr lang="en-US" altLang="zh-TW" sz="2800" b="1" dirty="0"/>
              <a:t>)</a:t>
            </a:r>
            <a:endParaRPr lang="zh-TW" altLang="en-US" sz="2800" b="1" dirty="0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3EAD1328-BC01-41EC-BA36-267C08D76E05}"/>
              </a:ext>
            </a:extLst>
          </p:cNvPr>
          <p:cNvSpPr/>
          <p:nvPr/>
        </p:nvSpPr>
        <p:spPr>
          <a:xfrm rot="12568040">
            <a:off x="3838082" y="1743549"/>
            <a:ext cx="1746385" cy="20578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箭號: 向右 25">
            <a:extLst>
              <a:ext uri="{FF2B5EF4-FFF2-40B4-BE49-F238E27FC236}">
                <a16:creationId xmlns:a16="http://schemas.microsoft.com/office/drawing/2014/main" id="{0083FF24-C7FE-466B-94C4-758EF92AF39D}"/>
              </a:ext>
            </a:extLst>
          </p:cNvPr>
          <p:cNvSpPr/>
          <p:nvPr/>
        </p:nvSpPr>
        <p:spPr>
          <a:xfrm rot="12297877">
            <a:off x="3908615" y="5126476"/>
            <a:ext cx="1609004" cy="24931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299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76D2BE-C393-4256-80B2-C04CD3E2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採購類分類號開放選用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460E345-4EBF-43C0-9B82-3EDB950FC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853110"/>
              </p:ext>
            </p:extLst>
          </p:nvPr>
        </p:nvGraphicFramePr>
        <p:xfrm>
          <a:off x="1069975" y="2120900"/>
          <a:ext cx="1005839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03">
                  <a:extLst>
                    <a:ext uri="{9D8B030D-6E8A-4147-A177-3AD203B41FA5}">
                      <a16:colId xmlns:a16="http://schemas.microsoft.com/office/drawing/2014/main" val="2257022819"/>
                    </a:ext>
                  </a:extLst>
                </a:gridCol>
                <a:gridCol w="2146040">
                  <a:extLst>
                    <a:ext uri="{9D8B030D-6E8A-4147-A177-3AD203B41FA5}">
                      <a16:colId xmlns:a16="http://schemas.microsoft.com/office/drawing/2014/main" val="1563324033"/>
                    </a:ext>
                  </a:extLst>
                </a:gridCol>
                <a:gridCol w="6276454">
                  <a:extLst>
                    <a:ext uri="{9D8B030D-6E8A-4147-A177-3AD203B41FA5}">
                      <a16:colId xmlns:a16="http://schemas.microsoft.com/office/drawing/2014/main" val="438250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/>
                        <a:t>分類號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/>
                        <a:t>類目名稱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dirty="0"/>
                        <a:t>內容描述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50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080601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algn="ctr"/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採購爭議處理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/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採購爭議</a:t>
                      </a: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含司法訴訟、訴願、仲裁、調解等</a:t>
                      </a: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相關文件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230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080602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algn="ctr"/>
                      <a:r>
                        <a:rPr lang="zh-TW" altLang="en-US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巨額採購</a:t>
                      </a:r>
                      <a:endParaRPr lang="zh-TW" sz="14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/>
                      <a:r>
                        <a:rPr lang="zh-TW" altLang="en-US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採購金額達巨額以上採購相關文件</a:t>
                      </a:r>
                      <a:endParaRPr lang="zh-TW" sz="14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080603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algn="ctr"/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公告金額以上採購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/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達公告金額</a:t>
                      </a: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(100</a:t>
                      </a:r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萬</a:t>
                      </a: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以上採購相關文件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587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080604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algn="ctr"/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未達公告金額採購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/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未達公告金額</a:t>
                      </a: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(100</a:t>
                      </a:r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萬</a:t>
                      </a: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而逾公告金額十分之一</a:t>
                      </a: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萬</a:t>
                      </a: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採購案之相關文件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810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080605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algn="ctr"/>
                      <a:r>
                        <a:rPr lang="zh-TW" sz="140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小額採購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/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萬元以下採購案之相關文件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351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080606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algn="ctr"/>
                      <a:r>
                        <a:rPr lang="zh-TW" sz="1400" kern="10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一般採購管理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04800" algn="l"/>
                      <a:r>
                        <a:rPr lang="zh-TW" sz="1400" kern="100" dirty="0"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本機關採購稽核、採購事項蒐集、公告、協調、案例態式等相關文件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3310782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5B278420-FDF7-4542-96E4-9B3165176940}"/>
              </a:ext>
            </a:extLst>
          </p:cNvPr>
          <p:cNvSpPr txBox="1"/>
          <p:nvPr/>
        </p:nvSpPr>
        <p:spPr>
          <a:xfrm>
            <a:off x="1069847" y="4954555"/>
            <a:ext cx="10058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優點：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採購案相關文件可歸入採購相關案名，利於後續檔案</a:t>
            </a:r>
            <a:r>
              <a:rPr lang="zh-TW" altLang="en-US" b="1" dirty="0"/>
              <a:t>銷毀、鑑定</a:t>
            </a:r>
            <a:r>
              <a:rPr lang="zh-TW" altLang="en-US" dirty="0"/>
              <a:t>工作。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採購案相關機密文書可歸於採購相關案名，不會分散於各個案名。</a:t>
            </a:r>
          </a:p>
        </p:txBody>
      </p:sp>
    </p:spTree>
    <p:extLst>
      <p:ext uri="{BB962C8B-B14F-4D97-AF65-F5344CB8AC3E}">
        <p14:creationId xmlns:p14="http://schemas.microsoft.com/office/powerpoint/2010/main" val="169722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C32556-2085-4E78-822E-591F61A0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21" y="86626"/>
            <a:ext cx="2645457" cy="970387"/>
          </a:xfrm>
        </p:spPr>
        <p:txBody>
          <a:bodyPr/>
          <a:lstStyle/>
          <a:p>
            <a:r>
              <a:rPr lang="zh-TW" altLang="en-US" dirty="0"/>
              <a:t>延後歸檔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7E7A54F-5F4B-4CAB-9F22-96F5EA3B9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06" y="1104075"/>
            <a:ext cx="1543050" cy="12763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7B09E3A-E1B1-4E36-B650-D03FCD0DF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703" y="1218375"/>
            <a:ext cx="4867275" cy="5238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9B5187F-E786-4149-822A-6068AE923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830" y="3723618"/>
            <a:ext cx="3552825" cy="1171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1E8E9E7-9E1A-4C3A-AC71-97909F5B6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11" y="2680531"/>
            <a:ext cx="5781675" cy="38385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5F650B1-1B1D-4774-AB30-C12BD52F0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465" y="2270081"/>
            <a:ext cx="6086475" cy="285750"/>
          </a:xfrm>
          <a:prstGeom prst="rect">
            <a:avLst/>
          </a:prstGeom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FB246677-7B91-45CA-9461-B1296FB701BD}"/>
              </a:ext>
            </a:extLst>
          </p:cNvPr>
          <p:cNvSpPr/>
          <p:nvPr/>
        </p:nvSpPr>
        <p:spPr>
          <a:xfrm rot="20268548">
            <a:off x="1445750" y="1580933"/>
            <a:ext cx="1415633" cy="32263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BEA8157E-A28A-4B42-9BDC-E163B68B3F15}"/>
              </a:ext>
            </a:extLst>
          </p:cNvPr>
          <p:cNvSpPr/>
          <p:nvPr/>
        </p:nvSpPr>
        <p:spPr>
          <a:xfrm rot="1509668">
            <a:off x="7938223" y="1623720"/>
            <a:ext cx="1415633" cy="32263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F3AC9FB6-717F-4C72-A45F-5C8A2D7BCF63}"/>
              </a:ext>
            </a:extLst>
          </p:cNvPr>
          <p:cNvSpPr/>
          <p:nvPr/>
        </p:nvSpPr>
        <p:spPr>
          <a:xfrm rot="5400000">
            <a:off x="8419137" y="2986594"/>
            <a:ext cx="1171575" cy="32263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5692574A-9113-44C9-9929-643440A5B705}"/>
              </a:ext>
            </a:extLst>
          </p:cNvPr>
          <p:cNvSpPr/>
          <p:nvPr/>
        </p:nvSpPr>
        <p:spPr>
          <a:xfrm rot="9655094">
            <a:off x="6357613" y="4438501"/>
            <a:ext cx="1083234" cy="32263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75DD698-ED80-4802-96FD-D799D8EBC80D}"/>
              </a:ext>
            </a:extLst>
          </p:cNvPr>
          <p:cNvSpPr/>
          <p:nvPr/>
        </p:nvSpPr>
        <p:spPr>
          <a:xfrm>
            <a:off x="2969703" y="5150840"/>
            <a:ext cx="830510" cy="2852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CCFF982B-6083-47B4-AF45-3E4B658A2569}"/>
              </a:ext>
            </a:extLst>
          </p:cNvPr>
          <p:cNvSpPr/>
          <p:nvPr/>
        </p:nvSpPr>
        <p:spPr>
          <a:xfrm>
            <a:off x="960146" y="5435951"/>
            <a:ext cx="5374490" cy="7129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10525E3E-11A2-417D-87F9-7563021AA234}"/>
              </a:ext>
            </a:extLst>
          </p:cNvPr>
          <p:cNvSpPr/>
          <p:nvPr/>
        </p:nvSpPr>
        <p:spPr>
          <a:xfrm>
            <a:off x="7815529" y="4591131"/>
            <a:ext cx="830510" cy="2852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C1D3DB9B-96F5-4432-9171-C090E9758A9C}"/>
              </a:ext>
            </a:extLst>
          </p:cNvPr>
          <p:cNvSpPr/>
          <p:nvPr/>
        </p:nvSpPr>
        <p:spPr>
          <a:xfrm>
            <a:off x="4926563" y="1297273"/>
            <a:ext cx="998376" cy="363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08224D15-9B91-4945-AB8C-20789C264E6F}"/>
              </a:ext>
            </a:extLst>
          </p:cNvPr>
          <p:cNvSpPr/>
          <p:nvPr/>
        </p:nvSpPr>
        <p:spPr>
          <a:xfrm>
            <a:off x="9355281" y="2287676"/>
            <a:ext cx="1264737" cy="2852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F6CA0DC5-446B-4FB2-95CD-1BBD37916398}"/>
              </a:ext>
            </a:extLst>
          </p:cNvPr>
          <p:cNvSpPr/>
          <p:nvPr/>
        </p:nvSpPr>
        <p:spPr>
          <a:xfrm>
            <a:off x="247606" y="1873729"/>
            <a:ext cx="1089824" cy="2852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00E09D99-D07E-402A-8C28-FF3E8DB6E8D4}"/>
              </a:ext>
            </a:extLst>
          </p:cNvPr>
          <p:cNvSpPr/>
          <p:nvPr/>
        </p:nvSpPr>
        <p:spPr>
          <a:xfrm>
            <a:off x="2891199" y="6163752"/>
            <a:ext cx="830510" cy="2852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5B1743D-E0A3-4B68-A783-2AE9230F038C}"/>
              </a:ext>
            </a:extLst>
          </p:cNvPr>
          <p:cNvSpPr txBox="1"/>
          <p:nvPr/>
        </p:nvSpPr>
        <p:spPr>
          <a:xfrm>
            <a:off x="6741821" y="5162541"/>
            <a:ext cx="4490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延後歸檔日期</a:t>
            </a:r>
            <a:r>
              <a:rPr lang="zh-TW" altLang="zh-TW" sz="180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與</a:t>
            </a:r>
            <a:r>
              <a:rPr lang="zh-TW" altLang="zh-TW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原因</a:t>
            </a:r>
            <a:r>
              <a:rPr lang="zh-TW" altLang="zh-TW" sz="180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，</a:t>
            </a:r>
            <a:r>
              <a:rPr lang="zh-TW" altLang="zh-TW" sz="1800">
                <a:effectLst/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</a:rPr>
              <a:t>請依需求自行輸入</a:t>
            </a:r>
            <a:r>
              <a:rPr lang="zh-TW" altLang="zh-TW" sz="180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；</a:t>
            </a:r>
            <a:r>
              <a:rPr lang="zh-TW" altLang="zh-TW" sz="1800" b="1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儲存並送核</a:t>
            </a:r>
            <a:r>
              <a:rPr lang="zh-TW" altLang="zh-TW" sz="180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後，請</a:t>
            </a:r>
            <a:r>
              <a:rPr lang="zh-TW" altLang="zh-TW" sz="1800">
                <a:effectLst/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</a:rPr>
              <a:t>科長</a:t>
            </a:r>
            <a:r>
              <a:rPr lang="en-US" altLang="zh-TW" sz="1800">
                <a:effectLst/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</a:rPr>
              <a:t>/</a:t>
            </a:r>
            <a:r>
              <a:rPr lang="zh-TW" altLang="zh-TW" sz="1800">
                <a:effectLst/>
                <a:highlight>
                  <a:srgbClr val="FFFF00"/>
                </a:highlight>
                <a:latin typeface="Calibri" panose="020F0502020204030204" pitchFamily="34" charset="0"/>
                <a:ea typeface="新細明體" panose="02020500000000000000" pitchFamily="18" charset="-120"/>
              </a:rPr>
              <a:t>主任</a:t>
            </a:r>
            <a:r>
              <a:rPr lang="zh-TW" altLang="zh-TW" sz="1800">
                <a:effectLst/>
                <a:latin typeface="Calibri" panose="020F0502020204030204" pitchFamily="34" charset="0"/>
                <a:ea typeface="新細明體" panose="02020500000000000000" pitchFamily="18" charset="-120"/>
              </a:rPr>
              <a:t>核准，最後由檔管人員確認即可。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0B357EA8-F1C1-455C-B983-4E5DC3E19B6B}"/>
              </a:ext>
            </a:extLst>
          </p:cNvPr>
          <p:cNvSpPr/>
          <p:nvPr/>
        </p:nvSpPr>
        <p:spPr>
          <a:xfrm>
            <a:off x="258202" y="1119363"/>
            <a:ext cx="1089824" cy="2852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B291B37-8265-42A4-95DC-33D658D3CC3D}"/>
              </a:ext>
            </a:extLst>
          </p:cNvPr>
          <p:cNvSpPr txBox="1"/>
          <p:nvPr/>
        </p:nvSpPr>
        <p:spPr>
          <a:xfrm>
            <a:off x="4189429" y="568140"/>
            <a:ext cx="432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請先</a:t>
            </a:r>
            <a:r>
              <a:rPr lang="zh-TW" altLang="en-US" sz="2400" b="1" dirty="0"/>
              <a:t>結案</a:t>
            </a:r>
            <a:r>
              <a:rPr lang="zh-TW" altLang="en-US" sz="2400" dirty="0"/>
              <a:t>，始能申請延後歸檔</a:t>
            </a:r>
          </a:p>
        </p:txBody>
      </p:sp>
    </p:spTree>
    <p:extLst>
      <p:ext uri="{BB962C8B-B14F-4D97-AF65-F5344CB8AC3E}">
        <p14:creationId xmlns:p14="http://schemas.microsoft.com/office/powerpoint/2010/main" val="209959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2EFCF2-F5D2-4470-8E68-3C4A3FF2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併件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FBC8B1-8E1B-439A-A863-6D7F306D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4865"/>
            <a:ext cx="10058400" cy="4567335"/>
          </a:xfrm>
        </p:spPr>
        <p:txBody>
          <a:bodyPr/>
          <a:lstStyle/>
          <a:p>
            <a:r>
              <a:rPr lang="zh-TW" altLang="en-US" sz="2800" dirty="0"/>
              <a:t>案情關聯之文件資料，宜併入</a:t>
            </a:r>
            <a:r>
              <a:rPr lang="zh-TW" altLang="en-US" sz="2800" b="1" dirty="0">
                <a:solidFill>
                  <a:srgbClr val="FF0000"/>
                </a:solidFill>
              </a:rPr>
              <a:t>同一案件</a:t>
            </a:r>
            <a:r>
              <a:rPr lang="zh-TW" altLang="en-US" sz="2800" dirty="0"/>
              <a:t>。例如：</a:t>
            </a:r>
            <a:r>
              <a:rPr lang="zh-TW" altLang="en-US" sz="2800" u="sng" dirty="0"/>
              <a:t>同一會議之開會通知、會議紀錄</a:t>
            </a:r>
            <a:r>
              <a:rPr lang="zh-TW" altLang="en-US" sz="2800" dirty="0"/>
              <a:t>、</a:t>
            </a:r>
            <a:r>
              <a:rPr lang="zh-TW" altLang="en-US" sz="2800" u="sng" dirty="0"/>
              <a:t>同一事由申辦、送審及核復結果</a:t>
            </a:r>
            <a:r>
              <a:rPr lang="zh-TW" altLang="en-US" sz="2800" dirty="0"/>
              <a:t>、</a:t>
            </a:r>
            <a:r>
              <a:rPr lang="zh-TW" altLang="en-US" sz="2800" u="sng" dirty="0"/>
              <a:t>法規請釋、意見徵詢與答復</a:t>
            </a:r>
            <a:r>
              <a:rPr lang="zh-TW" altLang="en-US" sz="2800" dirty="0"/>
              <a:t>等。</a:t>
            </a:r>
            <a:endParaRPr lang="en-US" altLang="zh-TW" sz="2800" dirty="0"/>
          </a:p>
          <a:p>
            <a:r>
              <a:rPr lang="zh-TW" altLang="en-US" sz="2800" dirty="0"/>
              <a:t>欲併件者，請承辦人先於公文</a:t>
            </a:r>
            <a:r>
              <a:rPr lang="zh-TW" altLang="en-US" sz="2800" b="1" dirty="0"/>
              <a:t>首頁空白處</a:t>
            </a:r>
            <a:r>
              <a:rPr lang="zh-TW" altLang="en-US" sz="2800" dirty="0"/>
              <a:t>註明「</a:t>
            </a:r>
            <a:r>
              <a:rPr lang="zh-TW" altLang="en-US" sz="2800" b="1" dirty="0">
                <a:solidFill>
                  <a:srgbClr val="FF0000"/>
                </a:solidFill>
              </a:rPr>
              <a:t>併入：公文文號</a:t>
            </a:r>
            <a:r>
              <a:rPr lang="zh-TW" altLang="en-US" sz="2800" dirty="0"/>
              <a:t>」，檔管人員將於後續進行併件。</a:t>
            </a:r>
            <a:endParaRPr lang="en-US" altLang="zh-TW" sz="2800" dirty="0"/>
          </a:p>
          <a:p>
            <a:r>
              <a:rPr lang="zh-TW" altLang="en-US" sz="2800" dirty="0"/>
              <a:t>併件與併案或彙辦差異</a:t>
            </a:r>
            <a:endParaRPr lang="en-US" altLang="zh-TW" sz="2800" dirty="0"/>
          </a:p>
          <a:p>
            <a:endParaRPr lang="zh-TW" altLang="en-US" dirty="0"/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2FCF8475-6A16-4FCD-AE35-B0B901E11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141041"/>
              </p:ext>
            </p:extLst>
          </p:nvPr>
        </p:nvGraphicFramePr>
        <p:xfrm>
          <a:off x="967532" y="4270248"/>
          <a:ext cx="1025693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241">
                  <a:extLst>
                    <a:ext uri="{9D8B030D-6E8A-4147-A177-3AD203B41FA5}">
                      <a16:colId xmlns:a16="http://schemas.microsoft.com/office/drawing/2014/main" val="3046745241"/>
                    </a:ext>
                  </a:extLst>
                </a:gridCol>
                <a:gridCol w="3359020">
                  <a:extLst>
                    <a:ext uri="{9D8B030D-6E8A-4147-A177-3AD203B41FA5}">
                      <a16:colId xmlns:a16="http://schemas.microsoft.com/office/drawing/2014/main" val="1228429931"/>
                    </a:ext>
                  </a:extLst>
                </a:gridCol>
                <a:gridCol w="3405674">
                  <a:extLst>
                    <a:ext uri="{9D8B030D-6E8A-4147-A177-3AD203B41FA5}">
                      <a16:colId xmlns:a16="http://schemas.microsoft.com/office/drawing/2014/main" val="2394875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/>
                        <a:t>併件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/>
                        <a:t>併案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dirty="0"/>
                        <a:t>彙辦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7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歸檔後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檔管人員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歸檔前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承辦人或登記桌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歸檔前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2400" dirty="0">
                          <a:solidFill>
                            <a:srgbClr val="FF0000"/>
                          </a:solidFill>
                        </a:rPr>
                        <a:t>承辦人或登記桌</a:t>
                      </a:r>
                      <a:r>
                        <a:rPr lang="en-US" altLang="zh-TW" sz="240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864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後歸檔者併入先歸檔者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主案：先歸檔者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副案：後歸檔者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後案併入前案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主案：前案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先取號者</a:t>
                      </a:r>
                      <a:r>
                        <a:rPr lang="en-US" altLang="zh-TW" sz="2400" dirty="0"/>
                        <a:t>)</a:t>
                      </a:r>
                    </a:p>
                    <a:p>
                      <a:r>
                        <a:rPr lang="zh-TW" altLang="en-US" sz="2400" dirty="0"/>
                        <a:t>副案：後案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後取號者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前案併入後案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主案：後案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後取號者</a:t>
                      </a:r>
                      <a:r>
                        <a:rPr lang="en-US" altLang="zh-TW" sz="2400" dirty="0"/>
                        <a:t>)</a:t>
                      </a:r>
                    </a:p>
                    <a:p>
                      <a:r>
                        <a:rPr lang="zh-TW" altLang="en-US" sz="2400" dirty="0"/>
                        <a:t>副案：前案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先取號者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82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14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F10AE29-6908-475F-8830-DB54176B7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44" y="2486025"/>
            <a:ext cx="2085975" cy="16764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756782D-8C3B-42F5-B931-3657E4F54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771" y="0"/>
            <a:ext cx="5734050" cy="33242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D964993-FA21-46F8-82F0-07963A9AD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771" y="3429000"/>
            <a:ext cx="5686425" cy="3324225"/>
          </a:xfrm>
          <a:prstGeom prst="rect">
            <a:avLst/>
          </a:prstGeo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18559832-9E18-42DE-ADD0-199922731E0D}"/>
              </a:ext>
            </a:extLst>
          </p:cNvPr>
          <p:cNvSpPr/>
          <p:nvPr/>
        </p:nvSpPr>
        <p:spPr>
          <a:xfrm rot="19968768">
            <a:off x="3266259" y="2629064"/>
            <a:ext cx="1593480" cy="46139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16569B00-F3D6-4BD1-A401-5A36ABFFF0C8}"/>
              </a:ext>
            </a:extLst>
          </p:cNvPr>
          <p:cNvSpPr/>
          <p:nvPr/>
        </p:nvSpPr>
        <p:spPr>
          <a:xfrm rot="1680178">
            <a:off x="3269355" y="3745937"/>
            <a:ext cx="1579230" cy="461395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98D7A7C0-B08F-4BB4-8FBF-AA16E482ADC9}"/>
              </a:ext>
            </a:extLst>
          </p:cNvPr>
          <p:cNvSpPr/>
          <p:nvPr/>
        </p:nvSpPr>
        <p:spPr>
          <a:xfrm>
            <a:off x="1856792" y="3324225"/>
            <a:ext cx="774441" cy="2027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5CBFD258-FC63-4396-836A-8ECC398C48A6}"/>
              </a:ext>
            </a:extLst>
          </p:cNvPr>
          <p:cNvSpPr/>
          <p:nvPr/>
        </p:nvSpPr>
        <p:spPr>
          <a:xfrm>
            <a:off x="5592147" y="397523"/>
            <a:ext cx="1069910" cy="199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4B8847B-91EF-44A4-A5A6-FD8B9C6541AF}"/>
              </a:ext>
            </a:extLst>
          </p:cNvPr>
          <p:cNvSpPr/>
          <p:nvPr/>
        </p:nvSpPr>
        <p:spPr>
          <a:xfrm>
            <a:off x="5669902" y="2290521"/>
            <a:ext cx="1069910" cy="199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B577D52-958C-4BB9-B288-DF7870433C23}"/>
              </a:ext>
            </a:extLst>
          </p:cNvPr>
          <p:cNvSpPr/>
          <p:nvPr/>
        </p:nvSpPr>
        <p:spPr>
          <a:xfrm>
            <a:off x="5598367" y="3845598"/>
            <a:ext cx="1069910" cy="199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202B395-1775-4EB9-B878-163D22FD324C}"/>
              </a:ext>
            </a:extLst>
          </p:cNvPr>
          <p:cNvSpPr/>
          <p:nvPr/>
        </p:nvSpPr>
        <p:spPr>
          <a:xfrm>
            <a:off x="5669902" y="5775065"/>
            <a:ext cx="1069910" cy="199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8937BCC-496B-47C3-9F48-E611246242D9}"/>
              </a:ext>
            </a:extLst>
          </p:cNvPr>
          <p:cNvSpPr/>
          <p:nvPr/>
        </p:nvSpPr>
        <p:spPr>
          <a:xfrm>
            <a:off x="6027576" y="1137607"/>
            <a:ext cx="2743200" cy="1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7869099-1AC2-4C77-B862-358B393C5D13}"/>
              </a:ext>
            </a:extLst>
          </p:cNvPr>
          <p:cNvSpPr/>
          <p:nvPr/>
        </p:nvSpPr>
        <p:spPr>
          <a:xfrm>
            <a:off x="6027576" y="6016899"/>
            <a:ext cx="2743200" cy="1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69CE80B-D13C-4509-9938-DE784DEECEE0}"/>
              </a:ext>
            </a:extLst>
          </p:cNvPr>
          <p:cNvSpPr/>
          <p:nvPr/>
        </p:nvSpPr>
        <p:spPr>
          <a:xfrm>
            <a:off x="6384013" y="2558866"/>
            <a:ext cx="2041530" cy="1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523BB15-E2C9-4E8C-93D0-6100E1F02006}"/>
              </a:ext>
            </a:extLst>
          </p:cNvPr>
          <p:cNvSpPr/>
          <p:nvPr/>
        </p:nvSpPr>
        <p:spPr>
          <a:xfrm>
            <a:off x="6384013" y="4682520"/>
            <a:ext cx="2041530" cy="1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FD56872-6E4B-4D93-96A3-9349DC8B6B3A}"/>
              </a:ext>
            </a:extLst>
          </p:cNvPr>
          <p:cNvSpPr txBox="1"/>
          <p:nvPr/>
        </p:nvSpPr>
        <p:spPr>
          <a:xfrm>
            <a:off x="391886" y="831115"/>
            <a:ext cx="421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+mj-ea"/>
                <a:ea typeface="+mj-ea"/>
              </a:rPr>
              <a:t>併案</a:t>
            </a:r>
            <a:r>
              <a:rPr lang="en-US" altLang="zh-TW" sz="4800" b="1" dirty="0">
                <a:latin typeface="+mj-ea"/>
                <a:ea typeface="+mj-ea"/>
              </a:rPr>
              <a:t>/</a:t>
            </a:r>
            <a:r>
              <a:rPr lang="zh-TW" altLang="en-US" sz="4800" b="1" dirty="0">
                <a:latin typeface="+mj-ea"/>
                <a:ea typeface="+mj-ea"/>
              </a:rPr>
              <a:t>彙辦作法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FB84D72-EC6E-4251-A055-041869C37B35}"/>
              </a:ext>
            </a:extLst>
          </p:cNvPr>
          <p:cNvSpPr txBox="1"/>
          <p:nvPr/>
        </p:nvSpPr>
        <p:spPr>
          <a:xfrm>
            <a:off x="6739812" y="291636"/>
            <a:ext cx="67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前案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AD761BA-FA3F-45E2-821C-7530BEF11096}"/>
              </a:ext>
            </a:extLst>
          </p:cNvPr>
          <p:cNvSpPr txBox="1"/>
          <p:nvPr/>
        </p:nvSpPr>
        <p:spPr>
          <a:xfrm>
            <a:off x="7063616" y="5720393"/>
            <a:ext cx="67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前案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E14C735-D476-4754-857F-F11408E59C8D}"/>
              </a:ext>
            </a:extLst>
          </p:cNvPr>
          <p:cNvSpPr txBox="1"/>
          <p:nvPr/>
        </p:nvSpPr>
        <p:spPr>
          <a:xfrm>
            <a:off x="7012351" y="2240855"/>
            <a:ext cx="67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後案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DA72B2D7-C50C-4616-9890-9F06F572CD5B}"/>
              </a:ext>
            </a:extLst>
          </p:cNvPr>
          <p:cNvSpPr txBox="1"/>
          <p:nvPr/>
        </p:nvSpPr>
        <p:spPr>
          <a:xfrm>
            <a:off x="6749276" y="3773210"/>
            <a:ext cx="67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後案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951229F7-F6F4-4B71-BD0D-2CA59CA925EC}"/>
              </a:ext>
            </a:extLst>
          </p:cNvPr>
          <p:cNvSpPr/>
          <p:nvPr/>
        </p:nvSpPr>
        <p:spPr>
          <a:xfrm>
            <a:off x="8425543" y="2319512"/>
            <a:ext cx="600376" cy="199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564FF39-898C-452C-9C96-A0C1828ACA28}"/>
              </a:ext>
            </a:extLst>
          </p:cNvPr>
          <p:cNvSpPr/>
          <p:nvPr/>
        </p:nvSpPr>
        <p:spPr>
          <a:xfrm>
            <a:off x="8936834" y="5775065"/>
            <a:ext cx="600376" cy="1996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976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646</TotalTime>
  <Words>1511</Words>
  <Application>Microsoft Office PowerPoint</Application>
  <PresentationFormat>寬螢幕</PresentationFormat>
  <Paragraphs>123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微軟正黑體</vt:lpstr>
      <vt:lpstr>新細明體</vt:lpstr>
      <vt:lpstr>Calibri</vt:lpstr>
      <vt:lpstr>Franklin Gothic Book</vt:lpstr>
      <vt:lpstr>Franklin Gothic Medium</vt:lpstr>
      <vt:lpstr>Wingdings</vt:lpstr>
      <vt:lpstr>木刻字型</vt:lpstr>
      <vt:lpstr>檔案管理</vt:lpstr>
      <vt:lpstr>本文及附件分別著錄</vt:lpstr>
      <vt:lpstr>PowerPoint 簡報</vt:lpstr>
      <vt:lpstr>第1關</vt:lpstr>
      <vt:lpstr>第2關</vt:lpstr>
      <vt:lpstr>採購類分類號開放選用</vt:lpstr>
      <vt:lpstr>延後歸檔</vt:lpstr>
      <vt:lpstr>併件</vt:lpstr>
      <vt:lpstr>PowerPoint 簡報</vt:lpstr>
      <vt:lpstr>附件抽存(辦)意義</vt:lpstr>
      <vt:lpstr>檔案之年度號與文件產生日期一致</vt:lpstr>
      <vt:lpstr>PowerPoint 簡報</vt:lpstr>
      <vt:lpstr>常見檔案退件樣態</vt:lpstr>
      <vt:lpstr>文稿第1頁不帶出騎縫章</vt:lpstr>
      <vt:lpstr>頁碼編寫</vt:lpstr>
      <vt:lpstr>檔案簡報及影片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檔案立案編目工作坊</dc:title>
  <dc:creator>謝季娟</dc:creator>
  <cp:lastModifiedBy>謝季娟</cp:lastModifiedBy>
  <cp:revision>66</cp:revision>
  <dcterms:created xsi:type="dcterms:W3CDTF">2020-08-07T01:16:46Z</dcterms:created>
  <dcterms:modified xsi:type="dcterms:W3CDTF">2020-12-15T08:36:16Z</dcterms:modified>
</cp:coreProperties>
</file>