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88" r:id="rId4"/>
    <p:sldId id="293" r:id="rId5"/>
    <p:sldId id="292" r:id="rId6"/>
    <p:sldId id="289" r:id="rId7"/>
    <p:sldId id="267" r:id="rId8"/>
    <p:sldId id="279" r:id="rId9"/>
    <p:sldId id="275" r:id="rId10"/>
    <p:sldId id="270" r:id="rId11"/>
    <p:sldId id="282" r:id="rId12"/>
    <p:sldId id="283" r:id="rId13"/>
    <p:sldId id="272" r:id="rId14"/>
    <p:sldId id="284" r:id="rId15"/>
    <p:sldId id="285" r:id="rId16"/>
    <p:sldId id="286" r:id="rId17"/>
    <p:sldId id="287" r:id="rId18"/>
    <p:sldId id="276" r:id="rId19"/>
    <p:sldId id="290" r:id="rId20"/>
    <p:sldId id="291" r:id="rId21"/>
  </p:sldIdLst>
  <p:sldSz cx="9144000" cy="6858000" type="screen4x3"/>
  <p:notesSz cx="6797675" cy="9926638"/>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70D"/>
    <a:srgbClr val="678338"/>
    <a:srgbClr val="94634C"/>
    <a:srgbClr val="EA718A"/>
    <a:srgbClr val="936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95633" autoAdjust="0"/>
  </p:normalViewPr>
  <p:slideViewPr>
    <p:cSldViewPr>
      <p:cViewPr varScale="1">
        <p:scale>
          <a:sx n="110" d="100"/>
          <a:sy n="110" d="100"/>
        </p:scale>
        <p:origin x="12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ea typeface="宋体" pitchFamily="2" charset="-122"/>
              </a:defRPr>
            </a:lvl1pPr>
          </a:lstStyle>
          <a:p>
            <a:pPr>
              <a:defRPr/>
            </a:pPr>
            <a:fld id="{B3780E2C-7D7C-4377-97F8-FCE682B4583D}" type="datetimeFigureOut">
              <a:rPr lang="zh-CN" altLang="en-US"/>
              <a:pPr>
                <a:defRPr/>
              </a:pPr>
              <a:t>2018/9/17</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ea typeface="宋体" pitchFamily="2" charset="-122"/>
              </a:defRPr>
            </a:lvl1pPr>
          </a:lstStyle>
          <a:p>
            <a:pPr>
              <a:defRPr/>
            </a:pPr>
            <a:fld id="{DD41D76D-E68F-4A5B-949C-909575F3C93F}" type="slidenum">
              <a:rPr lang="zh-CN" altLang="en-US"/>
              <a:pPr>
                <a:defRPr/>
              </a:pPr>
              <a:t>‹#›</a:t>
            </a:fld>
            <a:endParaRPr lang="zh-CN" altLang="en-US"/>
          </a:p>
        </p:txBody>
      </p:sp>
    </p:spTree>
    <p:extLst>
      <p:ext uri="{BB962C8B-B14F-4D97-AF65-F5344CB8AC3E}">
        <p14:creationId xmlns:p14="http://schemas.microsoft.com/office/powerpoint/2010/main" val="107912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061CF0F7-47E6-43D6-9E43-A589E1206D76}" type="datetimeFigureOut">
              <a:rPr lang="zh-CN" altLang="en-US"/>
              <a:pPr>
                <a:defRPr/>
              </a:pPr>
              <a:t>2018/9/17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190F568-3210-4DA3-8BE6-D08E50A163AD}"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D0ED708-A4F2-4D5C-B73F-9EE4F92340DA}" type="datetimeFigureOut">
              <a:rPr lang="zh-CN" altLang="en-US"/>
              <a:pPr>
                <a:defRPr/>
              </a:pPr>
              <a:t>2018/9/17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74613A3-67E6-42F8-AE74-39012E6B671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EA3A07E-CECD-4866-8F31-30318C599FD3}" type="datetimeFigureOut">
              <a:rPr lang="zh-CN" altLang="en-US"/>
              <a:pPr>
                <a:defRPr/>
              </a:pPr>
              <a:t>2018/9/17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9C412E7-E559-4569-839C-EAB74F93807A}"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708C08B-9706-4A83-A9FF-90C5CF08F546}" type="datetimeFigureOut">
              <a:rPr lang="zh-CN" altLang="en-US"/>
              <a:pPr>
                <a:defRPr/>
              </a:pPr>
              <a:t>2018/9/17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0E20911-CE4F-42F9-AF5D-3F8C02DAB65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EF9AFCF-0152-47A5-A629-6A919319F6B4}" type="datetimeFigureOut">
              <a:rPr lang="zh-CN" altLang="en-US"/>
              <a:pPr>
                <a:defRPr/>
              </a:pPr>
              <a:t>2018/9/17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21084B5-51E4-4917-9D5E-51A4816DCB4E}"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4F3FEC1F-4ED1-4B4D-A22C-1F068E0E1748}" type="datetimeFigureOut">
              <a:rPr lang="zh-CN" altLang="en-US"/>
              <a:pPr>
                <a:defRPr/>
              </a:pPr>
              <a:t>2018/9/17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069765A-FBDD-40A0-A478-265A8C3AAA8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8913AA28-DFC4-427A-B48B-BCE410E63B1E}" type="datetimeFigureOut">
              <a:rPr lang="zh-CN" altLang="en-US"/>
              <a:pPr>
                <a:defRPr/>
              </a:pPr>
              <a:t>2018/9/17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7C9D36C-7A86-4FAF-9CB6-0B6542E6F57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C920D03-91F7-437C-84D2-72E044CFC397}" type="datetimeFigureOut">
              <a:rPr lang="zh-CN" altLang="en-US"/>
              <a:pPr>
                <a:defRPr/>
              </a:pPr>
              <a:t>2018/9/17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07D7B9A-CA48-4764-885C-8254B66CE155}"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8523B0E-E8D2-41BD-BBA8-07F8CC33772B}" type="datetimeFigureOut">
              <a:rPr lang="zh-CN" altLang="en-US"/>
              <a:pPr>
                <a:defRPr/>
              </a:pPr>
              <a:t>2018/9/17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EBA2849-A003-49E6-9FA0-9CD9BEC8B64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62C88C1-DF70-4FCE-A0C5-2BF05DA7B960}" type="datetimeFigureOut">
              <a:rPr lang="zh-CN" altLang="en-US"/>
              <a:pPr>
                <a:defRPr/>
              </a:pPr>
              <a:t>2018/9/17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0B4BEA9-0E47-43FE-98CD-9FFCE2E80F9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48191A4-A2B2-4E4C-89DF-EFFCB6D37DFA}" type="datetimeFigureOut">
              <a:rPr lang="zh-CN" altLang="en-US"/>
              <a:pPr>
                <a:defRPr/>
              </a:pPr>
              <a:t>2018/9/17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5F1053F-B404-4ED0-9DB7-55E028DA862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AE79CD7-CBB0-4BE6-B686-19CEB7CD0C26}" type="datetimeFigureOut">
              <a:rPr lang="zh-CN" altLang="en-US"/>
              <a:pPr>
                <a:defRPr/>
              </a:pPr>
              <a:t>2018/9/17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875B65F-73EB-4E0F-BAAD-9C9402B64C5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www.land.tycg.gov.tw/theme/Default.aspx?id=3" TargetMode="External"/><Relationship Id="rId4" Type="http://schemas.openxmlformats.org/officeDocument/2006/relationships/hyperlink" Target="http://pwb.tycg.gov.t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副标题 7"/>
          <p:cNvSpPr txBox="1">
            <a:spLocks/>
          </p:cNvSpPr>
          <p:nvPr/>
        </p:nvSpPr>
        <p:spPr bwMode="auto">
          <a:xfrm>
            <a:off x="1426332" y="5013176"/>
            <a:ext cx="6912768" cy="9381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zh-TW" altLang="en-US" sz="2400" b="1" dirty="0" smtClean="0">
                <a:solidFill>
                  <a:schemeClr val="tx1"/>
                </a:solidFill>
                <a:latin typeface="微軟正黑體" panose="020B0604030504040204" pitchFamily="34" charset="-120"/>
                <a:ea typeface="微軟正黑體" panose="020B0604030504040204" pitchFamily="34" charset="-120"/>
              </a:rPr>
              <a:t>主辦單位：桃園市政府地政局  </a:t>
            </a:r>
            <a:r>
              <a:rPr lang="en-US" altLang="zh-TW" sz="2400" b="1" dirty="0" smtClean="0">
                <a:solidFill>
                  <a:schemeClr val="tx1"/>
                </a:solidFill>
                <a:latin typeface="微軟正黑體" panose="020B0604030504040204" pitchFamily="34" charset="-120"/>
                <a:ea typeface="微軟正黑體" panose="020B0604030504040204" pitchFamily="34" charset="-120"/>
              </a:rPr>
              <a:t> </a:t>
            </a:r>
            <a:r>
              <a:rPr lang="zh-TW" altLang="en-US" sz="2400" b="1" dirty="0" smtClean="0">
                <a:solidFill>
                  <a:schemeClr val="tx1"/>
                </a:solidFill>
                <a:latin typeface="微軟正黑體" panose="020B0604030504040204" pitchFamily="34" charset="-120"/>
                <a:ea typeface="微軟正黑體" panose="020B0604030504040204" pitchFamily="34" charset="-120"/>
              </a:rPr>
              <a:t>桃園市政府工務局</a:t>
            </a:r>
            <a:endParaRPr lang="en-US" altLang="zh-TW" sz="2400" b="1" dirty="0" smtClean="0">
              <a:solidFill>
                <a:schemeClr val="tx1"/>
              </a:solidFill>
              <a:latin typeface="微軟正黑體" panose="020B0604030504040204" pitchFamily="34" charset="-120"/>
              <a:ea typeface="微軟正黑體" panose="020B0604030504040204" pitchFamily="34" charset="-120"/>
            </a:endParaRPr>
          </a:p>
          <a:p>
            <a:pPr algn="l"/>
            <a:r>
              <a:rPr lang="zh-TW" altLang="en-US" sz="2400" b="1" dirty="0" smtClean="0">
                <a:solidFill>
                  <a:schemeClr val="tx1"/>
                </a:solidFill>
                <a:latin typeface="微軟正黑體" panose="020B0604030504040204" pitchFamily="34" charset="-120"/>
                <a:ea typeface="微軟正黑體" panose="020B0604030504040204" pitchFamily="34" charset="-120"/>
              </a:rPr>
              <a:t>說明會日期</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en-US" altLang="zh-TW" sz="2400" b="1" dirty="0" smtClean="0">
                <a:solidFill>
                  <a:schemeClr val="tx1"/>
                </a:solidFill>
                <a:latin typeface="微軟正黑體" panose="020B0604030504040204" pitchFamily="34" charset="-120"/>
                <a:ea typeface="微軟正黑體" panose="020B0604030504040204" pitchFamily="34" charset="-120"/>
              </a:rPr>
              <a:t>107</a:t>
            </a:r>
            <a:r>
              <a:rPr lang="zh-TW" altLang="en-US" sz="2400" b="1" dirty="0" smtClean="0">
                <a:solidFill>
                  <a:schemeClr val="tx1"/>
                </a:solidFill>
                <a:latin typeface="微軟正黑體" panose="020B0604030504040204" pitchFamily="34" charset="-120"/>
                <a:ea typeface="微軟正黑體" panose="020B0604030504040204" pitchFamily="34" charset="-120"/>
              </a:rPr>
              <a:t>年</a:t>
            </a:r>
            <a:r>
              <a:rPr lang="en-US" altLang="zh-TW" sz="2400" b="1" dirty="0" smtClean="0">
                <a:solidFill>
                  <a:schemeClr val="tx1"/>
                </a:solidFill>
                <a:latin typeface="微軟正黑體" panose="020B0604030504040204" pitchFamily="34" charset="-120"/>
                <a:ea typeface="微軟正黑體" panose="020B0604030504040204" pitchFamily="34" charset="-120"/>
              </a:rPr>
              <a:t>9</a:t>
            </a:r>
            <a:r>
              <a:rPr lang="zh-TW" altLang="en-US" sz="2400" b="1" dirty="0" smtClean="0">
                <a:solidFill>
                  <a:schemeClr val="tx1"/>
                </a:solidFill>
                <a:latin typeface="微軟正黑體" panose="020B0604030504040204" pitchFamily="34" charset="-120"/>
                <a:ea typeface="微軟正黑體" panose="020B0604030504040204" pitchFamily="34" charset="-120"/>
              </a:rPr>
              <a:t>月</a:t>
            </a:r>
            <a:r>
              <a:rPr lang="en-US" altLang="zh-TW" sz="2400" b="1" dirty="0" smtClean="0">
                <a:solidFill>
                  <a:schemeClr val="tx1"/>
                </a:solidFill>
                <a:latin typeface="微軟正黑體" panose="020B0604030504040204" pitchFamily="34" charset="-120"/>
                <a:ea typeface="微軟正黑體" panose="020B0604030504040204" pitchFamily="34" charset="-120"/>
              </a:rPr>
              <a:t>13</a:t>
            </a:r>
            <a:r>
              <a:rPr lang="zh-TW" altLang="en-US" sz="2400" b="1" dirty="0" smtClean="0">
                <a:solidFill>
                  <a:schemeClr val="tx1"/>
                </a:solidFill>
                <a:latin typeface="微軟正黑體" panose="020B0604030504040204" pitchFamily="34" charset="-120"/>
                <a:ea typeface="微軟正黑體" panose="020B0604030504040204" pitchFamily="34" charset="-120"/>
              </a:rPr>
              <a:t>日至</a:t>
            </a:r>
            <a:r>
              <a:rPr lang="en-US" altLang="zh-TW" sz="2400" b="1" dirty="0" smtClean="0">
                <a:solidFill>
                  <a:schemeClr val="tx1"/>
                </a:solidFill>
                <a:latin typeface="微軟正黑體" panose="020B0604030504040204" pitchFamily="34" charset="-120"/>
                <a:ea typeface="微軟正黑體" panose="020B0604030504040204" pitchFamily="34" charset="-120"/>
              </a:rPr>
              <a:t>9</a:t>
            </a:r>
            <a:r>
              <a:rPr lang="zh-TW" altLang="en-US" sz="2400" b="1" dirty="0" smtClean="0">
                <a:solidFill>
                  <a:schemeClr val="tx1"/>
                </a:solidFill>
                <a:latin typeface="微軟正黑體" panose="020B0604030504040204" pitchFamily="34" charset="-120"/>
                <a:ea typeface="微軟正黑體" panose="020B0604030504040204" pitchFamily="34" charset="-120"/>
              </a:rPr>
              <a:t>月</a:t>
            </a:r>
            <a:r>
              <a:rPr lang="en-US" altLang="zh-TW" sz="2400" b="1" dirty="0" smtClean="0">
                <a:solidFill>
                  <a:schemeClr val="tx1"/>
                </a:solidFill>
                <a:latin typeface="微軟正黑體" panose="020B0604030504040204" pitchFamily="34" charset="-120"/>
                <a:ea typeface="微軟正黑體" panose="020B0604030504040204" pitchFamily="34" charset="-120"/>
              </a:rPr>
              <a:t>18</a:t>
            </a:r>
            <a:r>
              <a:rPr lang="zh-TW" altLang="en-US" sz="2400" b="1" dirty="0" smtClean="0">
                <a:solidFill>
                  <a:schemeClr val="tx1"/>
                </a:solidFill>
                <a:latin typeface="微軟正黑體" panose="020B0604030504040204" pitchFamily="34" charset="-120"/>
                <a:ea typeface="微軟正黑體" panose="020B0604030504040204" pitchFamily="34" charset="-120"/>
              </a:rPr>
              <a:t>日</a:t>
            </a:r>
            <a:endParaRPr lang="zh-CN"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7" name="日期占位符 1"/>
          <p:cNvSpPr>
            <a:spLocks noGrp="1"/>
          </p:cNvSpPr>
          <p:nvPr>
            <p:ph type="dt" sz="half" idx="10"/>
          </p:nvPr>
        </p:nvSpPr>
        <p:spPr>
          <a:xfrm>
            <a:off x="6876256" y="6391274"/>
            <a:ext cx="2133600" cy="268139"/>
          </a:xfrm>
        </p:spPr>
        <p:txBody>
          <a:bodyPr/>
          <a:lstStyle/>
          <a:p>
            <a:pPr algn="r"/>
            <a:fld id="{38855BA8-6113-4310-A6D1-2BCBAFCAF7A5}" type="datetime1">
              <a:rPr lang="zh-CN" altLang="en-US" smtClean="0">
                <a:solidFill>
                  <a:schemeClr val="tx1"/>
                </a:solidFill>
              </a:rPr>
              <a:pPr algn="r"/>
              <a:t>2018/9/17</a:t>
            </a:fld>
            <a:endParaRPr lang="zh-CN" altLang="en-US" dirty="0">
              <a:solidFill>
                <a:schemeClr val="tx1"/>
              </a:solidFill>
            </a:endParaRPr>
          </a:p>
        </p:txBody>
      </p:sp>
      <p:sp>
        <p:nvSpPr>
          <p:cNvPr id="2" name="文字方塊 1"/>
          <p:cNvSpPr txBox="1"/>
          <p:nvPr/>
        </p:nvSpPr>
        <p:spPr>
          <a:xfrm>
            <a:off x="755576" y="836712"/>
            <a:ext cx="8254280" cy="2308324"/>
          </a:xfrm>
          <a:prstGeom prst="rect">
            <a:avLst/>
          </a:prstGeom>
          <a:noFill/>
        </p:spPr>
        <p:txBody>
          <a:bodyPr wrap="square" rtlCol="0">
            <a:spAutoFit/>
          </a:bodyPr>
          <a:lstStyle/>
          <a:p>
            <a:r>
              <a:rPr lang="zh-TW" altLang="en-US" sz="4800" b="1" dirty="0" smtClean="0">
                <a:latin typeface="微軟正黑體" panose="020B0604030504040204" pitchFamily="34" charset="-120"/>
                <a:ea typeface="微軟正黑體" panose="020B0604030504040204" pitchFamily="34" charset="-120"/>
              </a:rPr>
              <a:t>桃園航空城機場園區及附近地區</a:t>
            </a:r>
            <a:r>
              <a:rPr lang="en-US" altLang="zh-TW" sz="4800" b="1" dirty="0" smtClean="0">
                <a:latin typeface="微軟正黑體" panose="020B0604030504040204" pitchFamily="34" charset="-120"/>
                <a:ea typeface="微軟正黑體" panose="020B0604030504040204" pitchFamily="34" charset="-120"/>
              </a:rPr>
              <a:t>(</a:t>
            </a:r>
            <a:r>
              <a:rPr lang="zh-TW" altLang="en-US" sz="4800" b="1" dirty="0" smtClean="0">
                <a:latin typeface="微軟正黑體" panose="020B0604030504040204" pitchFamily="34" charset="-120"/>
                <a:ea typeface="微軟正黑體" panose="020B0604030504040204" pitchFamily="34" charset="-120"/>
              </a:rPr>
              <a:t>第一期</a:t>
            </a:r>
            <a:r>
              <a:rPr lang="en-US" altLang="zh-TW" sz="4800" b="1" dirty="0" smtClean="0">
                <a:latin typeface="微軟正黑體" panose="020B0604030504040204" pitchFamily="34" charset="-120"/>
                <a:ea typeface="微軟正黑體" panose="020B0604030504040204" pitchFamily="34" charset="-120"/>
              </a:rPr>
              <a:t>)</a:t>
            </a:r>
            <a:r>
              <a:rPr lang="zh-TW" altLang="en-US" sz="4800" b="1" dirty="0" smtClean="0">
                <a:latin typeface="微軟正黑體" panose="020B0604030504040204" pitchFamily="34" charset="-120"/>
                <a:ea typeface="微軟正黑體" panose="020B0604030504040204" pitchFamily="34" charset="-120"/>
              </a:rPr>
              <a:t>地上物查估說明會</a:t>
            </a:r>
            <a:endParaRPr lang="en-US" altLang="zh-TW" sz="4800" b="1" dirty="0" smtClean="0">
              <a:latin typeface="微軟正黑體" panose="020B0604030504040204" pitchFamily="34" charset="-120"/>
              <a:ea typeface="微軟正黑體" panose="020B0604030504040204" pitchFamily="34" charset="-120"/>
            </a:endParaRPr>
          </a:p>
          <a:p>
            <a:pPr algn="ctr"/>
            <a:r>
              <a:rPr lang="zh-TW" altLang="en-US" sz="4800" b="1" dirty="0">
                <a:latin typeface="微軟正黑體" panose="020B0604030504040204" pitchFamily="34" charset="-120"/>
                <a:ea typeface="微軟正黑體" panose="020B0604030504040204" pitchFamily="34" charset="-120"/>
              </a:rPr>
              <a:t>簡報</a:t>
            </a:r>
            <a:endParaRPr lang="en-US" altLang="zh-TW" sz="4800" b="1" dirty="0" smtClean="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1" name="Rectangle 3">
            <a:extLst>
              <a:ext uri="{FF2B5EF4-FFF2-40B4-BE49-F238E27FC236}">
                <a16:creationId xmlns:a16="http://schemas.microsoft.com/office/drawing/2014/main" id="{8B010DA3-8FDE-4D71-89FA-71FD264CDF6F}"/>
              </a:ext>
            </a:extLst>
          </p:cNvPr>
          <p:cNvSpPr txBox="1">
            <a:spLocks noChangeArrowheads="1"/>
          </p:cNvSpPr>
          <p:nvPr/>
        </p:nvSpPr>
        <p:spPr bwMode="auto">
          <a:xfrm>
            <a:off x="1319551" y="908863"/>
            <a:ext cx="7344816" cy="5256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0850" lvl="1" indent="-450850" eaLnBrk="1" hangingPunct="1">
              <a:lnSpc>
                <a:spcPct val="150000"/>
              </a:lnSpc>
              <a:spcBef>
                <a:spcPct val="0"/>
              </a:spcBef>
              <a:buFont typeface="Arial" pitchFamily="34" charset="0"/>
              <a:buBlip>
                <a:blip r:embed="rId3"/>
              </a:buBlip>
              <a:defRPr/>
            </a:pPr>
            <a:r>
              <a:rPr lang="zh-TW" altLang="en-US" sz="3200" b="1" dirty="0">
                <a:latin typeface="微軟正黑體" panose="020B0604030504040204" pitchFamily="34" charset="-120"/>
                <a:ea typeface="微軟正黑體" panose="020B0604030504040204" pitchFamily="34" charset="-120"/>
              </a:rPr>
              <a:t>合法建築物補償費及自動拆遷獎勵金</a:t>
            </a:r>
            <a:endParaRPr lang="en-US" altLang="zh-TW" sz="3200" b="1" dirty="0">
              <a:latin typeface="微軟正黑體" panose="020B0604030504040204" pitchFamily="34" charset="-120"/>
              <a:ea typeface="微軟正黑體" panose="020B0604030504040204" pitchFamily="34" charset="-120"/>
            </a:endParaRPr>
          </a:p>
          <a:p>
            <a:pPr marL="450850" lvl="1" indent="-450850" algn="just" eaLnBrk="1" hangingPunct="1">
              <a:lnSpc>
                <a:spcPct val="150000"/>
              </a:lnSpc>
              <a:spcBef>
                <a:spcPct val="0"/>
              </a:spcBef>
              <a:buBlip>
                <a:blip r:embed="rId4">
                  <a:extLst/>
                </a:blip>
              </a:buBlip>
              <a:defRPr/>
            </a:pPr>
            <a:r>
              <a:rPr kumimoji="1" lang="zh-TW" altLang="en-US" sz="2900" b="1" dirty="0">
                <a:latin typeface="微軟正黑體" panose="020B0604030504040204" pitchFamily="34" charset="-120"/>
                <a:ea typeface="微軟正黑體" panose="020B0604030504040204" pitchFamily="34" charset="-120"/>
                <a:cs typeface="華康儷中宋"/>
              </a:rPr>
              <a:t>「桃園市興辦公共工程地上物拆遷補償自治條例」第四條規定</a:t>
            </a:r>
            <a:endParaRPr kumimoji="1" lang="en-US" altLang="zh-TW" sz="2900" b="1" dirty="0">
              <a:latin typeface="微軟正黑體" panose="020B0604030504040204" pitchFamily="34" charset="-120"/>
              <a:ea typeface="微軟正黑體" panose="020B0604030504040204" pitchFamily="34" charset="-120"/>
              <a:cs typeface="華康儷中宋"/>
            </a:endParaRPr>
          </a:p>
          <a:p>
            <a:pPr marL="0" lvl="1" indent="0" algn="just" eaLnBrk="1" hangingPunct="1">
              <a:lnSpc>
                <a:spcPct val="150000"/>
              </a:lnSpc>
              <a:spcBef>
                <a:spcPct val="0"/>
              </a:spcBef>
              <a:buNone/>
              <a:defRPr/>
            </a:pPr>
            <a:r>
              <a:rPr kumimoji="1" lang="zh-TW" altLang="en-US" sz="2900" b="1" dirty="0">
                <a:latin typeface="微軟正黑體" panose="020B0604030504040204" pitchFamily="34" charset="-120"/>
                <a:ea typeface="微軟正黑體" panose="020B0604030504040204" pitchFamily="34" charset="-120"/>
              </a:rPr>
              <a:t>     </a:t>
            </a:r>
            <a:r>
              <a:rPr lang="zh-TW" altLang="en-US" sz="2900" b="1" dirty="0">
                <a:latin typeface="微軟正黑體" panose="020B0604030504040204" pitchFamily="34" charset="-120"/>
                <a:ea typeface="微軟正黑體" panose="020B0604030504040204" pitchFamily="34" charset="-120"/>
              </a:rPr>
              <a:t>所稱</a:t>
            </a:r>
            <a:r>
              <a:rPr lang="zh-TW" altLang="en-US" sz="2900" b="1" dirty="0">
                <a:solidFill>
                  <a:srgbClr val="FF0000"/>
                </a:solidFill>
                <a:latin typeface="微軟正黑體" panose="020B0604030504040204" pitchFamily="34" charset="-120"/>
                <a:ea typeface="微軟正黑體" panose="020B0604030504040204" pitchFamily="34" charset="-120"/>
              </a:rPr>
              <a:t>合法建築物之補償費</a:t>
            </a:r>
            <a:r>
              <a:rPr lang="en-US" altLang="zh-TW" sz="2900" b="1" dirty="0">
                <a:solidFill>
                  <a:srgbClr val="FF0000"/>
                </a:solidFill>
                <a:latin typeface="微軟正黑體" panose="020B0604030504040204" pitchFamily="34" charset="-120"/>
                <a:ea typeface="微軟正黑體" panose="020B0604030504040204" pitchFamily="34" charset="-120"/>
              </a:rPr>
              <a:t>(100%)</a:t>
            </a:r>
            <a:r>
              <a:rPr lang="zh-TW" altLang="en-US" sz="2900" b="1" dirty="0">
                <a:latin typeface="微軟正黑體" panose="020B0604030504040204" pitchFamily="34" charset="-120"/>
                <a:ea typeface="微軟正黑體" panose="020B0604030504040204" pitchFamily="34" charset="-120"/>
              </a:rPr>
              <a:t>：</a:t>
            </a:r>
            <a:endParaRPr lang="en-US" altLang="zh-TW" sz="2900" b="1" dirty="0">
              <a:latin typeface="微軟正黑體" panose="020B0604030504040204" pitchFamily="34" charset="-120"/>
              <a:ea typeface="微軟正黑體" panose="020B0604030504040204" pitchFamily="34" charset="-120"/>
            </a:endParaRPr>
          </a:p>
          <a:p>
            <a:pPr marL="850900" lvl="2" indent="-450850" algn="just" eaLnBrk="1" hangingPunct="1">
              <a:lnSpc>
                <a:spcPct val="150000"/>
              </a:lnSpc>
              <a:spcBef>
                <a:spcPts val="300"/>
              </a:spcBef>
              <a:buFont typeface="Wingdings" pitchFamily="2" charset="2"/>
              <a:buChar char="Ø"/>
              <a:defRPr/>
            </a:pPr>
            <a:r>
              <a:rPr kumimoji="1" lang="zh-TW" altLang="en-US" sz="2500" b="1" dirty="0">
                <a:latin typeface="微軟正黑體" panose="020B0604030504040204" pitchFamily="34" charset="-120"/>
                <a:ea typeface="微軟正黑體" panose="020B0604030504040204" pitchFamily="34" charset="-120"/>
                <a:cs typeface="華康儷中宋"/>
              </a:rPr>
              <a:t>依法完成所有權登記之建築物</a:t>
            </a:r>
          </a:p>
          <a:p>
            <a:pPr marL="850900" lvl="2" indent="-450850" algn="just" eaLnBrk="1" hangingPunct="1">
              <a:lnSpc>
                <a:spcPct val="150000"/>
              </a:lnSpc>
              <a:spcBef>
                <a:spcPts val="300"/>
              </a:spcBef>
              <a:buFont typeface="Wingdings" pitchFamily="2" charset="2"/>
              <a:buChar char="Ø"/>
              <a:defRPr/>
            </a:pPr>
            <a:r>
              <a:rPr kumimoji="1" lang="zh-TW" altLang="en-US" sz="2500" b="1" dirty="0">
                <a:latin typeface="微軟正黑體" panose="020B0604030504040204" pitchFamily="34" charset="-120"/>
                <a:ea typeface="微軟正黑體" panose="020B0604030504040204" pitchFamily="34" charset="-120"/>
                <a:cs typeface="華康儷中宋"/>
              </a:rPr>
              <a:t>依建築法領有使用執照者</a:t>
            </a:r>
            <a:endParaRPr kumimoji="1" lang="en-US" altLang="zh-TW" sz="2500" b="1" dirty="0">
              <a:latin typeface="微軟正黑體" panose="020B0604030504040204" pitchFamily="34" charset="-120"/>
              <a:ea typeface="微軟正黑體" panose="020B0604030504040204" pitchFamily="34" charset="-120"/>
              <a:cs typeface="華康儷中宋"/>
            </a:endParaRPr>
          </a:p>
          <a:p>
            <a:pPr marL="850900" lvl="2" indent="-450850" algn="just" eaLnBrk="1" hangingPunct="1">
              <a:lnSpc>
                <a:spcPct val="150000"/>
              </a:lnSpc>
              <a:spcBef>
                <a:spcPts val="300"/>
              </a:spcBef>
              <a:buFont typeface="Wingdings" pitchFamily="2" charset="2"/>
              <a:buChar char="Ø"/>
              <a:defRPr/>
            </a:pPr>
            <a:r>
              <a:rPr kumimoji="1" lang="zh-TW" altLang="en-US" sz="2500" b="1" dirty="0">
                <a:latin typeface="微軟正黑體" panose="020B0604030504040204" pitchFamily="34" charset="-120"/>
                <a:ea typeface="微軟正黑體" panose="020B0604030504040204" pitchFamily="34" charset="-120"/>
                <a:cs typeface="華康儷中宋"/>
              </a:rPr>
              <a:t>中華民國六十年十二月二十二日前，依建築法領有建築執照或建築許可，且其主要構造及位置，均按核准之工程圖樣施工者</a:t>
            </a:r>
            <a:endParaRPr kumimoji="1" lang="en-US" altLang="zh-TW" sz="2500" b="1" dirty="0">
              <a:latin typeface="微軟正黑體" panose="020B0604030504040204" pitchFamily="34" charset="-120"/>
              <a:ea typeface="微軟正黑體" panose="020B0604030504040204" pitchFamily="34" charset="-120"/>
              <a:cs typeface="華康儷中宋"/>
            </a:endParaRPr>
          </a:p>
          <a:p>
            <a:pPr marL="850900" lvl="2" indent="-450850" algn="just">
              <a:lnSpc>
                <a:spcPct val="150000"/>
              </a:lnSpc>
              <a:spcBef>
                <a:spcPts val="300"/>
              </a:spcBef>
              <a:buFont typeface="Wingdings" pitchFamily="2" charset="2"/>
              <a:buChar char="Ø"/>
              <a:defRPr/>
            </a:pPr>
            <a:r>
              <a:rPr kumimoji="1" lang="zh-TW" altLang="en-US" sz="2500" b="1" dirty="0">
                <a:latin typeface="微軟正黑體" panose="020B0604030504040204" pitchFamily="34" charset="-120"/>
                <a:ea typeface="微軟正黑體" panose="020B0604030504040204" pitchFamily="34" charset="-120"/>
                <a:cs typeface="華康儷中宋"/>
              </a:rPr>
              <a:t>都市計畫發布實施前建造者</a:t>
            </a:r>
            <a:endParaRPr kumimoji="1" lang="en-US" altLang="zh-TW" sz="2500" b="1" dirty="0">
              <a:latin typeface="微軟正黑體" panose="020B0604030504040204" pitchFamily="34" charset="-120"/>
              <a:ea typeface="微軟正黑體" panose="020B0604030504040204" pitchFamily="34" charset="-120"/>
              <a:cs typeface="華康儷中宋"/>
            </a:endParaRPr>
          </a:p>
          <a:p>
            <a:pPr marL="850900" lvl="2" indent="-450850" algn="just">
              <a:lnSpc>
                <a:spcPct val="150000"/>
              </a:lnSpc>
              <a:spcBef>
                <a:spcPts val="300"/>
              </a:spcBef>
              <a:buFont typeface="Wingdings" pitchFamily="2" charset="2"/>
              <a:buChar char="Ø"/>
              <a:defRPr/>
            </a:pPr>
            <a:r>
              <a:rPr kumimoji="1" lang="zh-TW" altLang="en-US" sz="2500" b="1" dirty="0">
                <a:latin typeface="微軟正黑體" panose="020B0604030504040204" pitchFamily="34" charset="-120"/>
                <a:ea typeface="微軟正黑體" panose="020B0604030504040204" pitchFamily="34" charset="-120"/>
                <a:cs typeface="華康儷中宋"/>
              </a:rPr>
              <a:t>未實施都市計畫地區於「實施都市計畫以外地區建築物管理辦法」施行前建造者；及該辦法未指定應申領建築執照地區，於</a:t>
            </a:r>
            <a:r>
              <a:rPr kumimoji="1" lang="zh-TW" altLang="en-US" sz="2500" b="1">
                <a:latin typeface="微軟正黑體" panose="020B0604030504040204" pitchFamily="34" charset="-120"/>
                <a:ea typeface="微軟正黑體" panose="020B0604030504040204" pitchFamily="34" charset="-120"/>
                <a:cs typeface="華康儷中宋"/>
              </a:rPr>
              <a:t>中華民國</a:t>
            </a:r>
            <a:r>
              <a:rPr kumimoji="1" lang="zh-TW" altLang="en-US" sz="2500" b="1" smtClean="0">
                <a:latin typeface="微軟正黑體" panose="020B0604030504040204" pitchFamily="34" charset="-120"/>
                <a:ea typeface="微軟正黑體" panose="020B0604030504040204" pitchFamily="34" charset="-120"/>
                <a:cs typeface="華康儷中宋"/>
              </a:rPr>
              <a:t>七十年二月十五</a:t>
            </a:r>
            <a:r>
              <a:rPr kumimoji="1" lang="zh-TW" altLang="en-US" sz="2600" b="1">
                <a:solidFill>
                  <a:prstClr val="black"/>
                </a:solidFill>
                <a:latin typeface="微軟正黑體" panose="020B0604030504040204" pitchFamily="34" charset="-120"/>
                <a:ea typeface="微軟正黑體" panose="020B0604030504040204" pitchFamily="34" charset="-120"/>
                <a:cs typeface="華康儷中宋"/>
              </a:rPr>
              <a:t>日</a:t>
            </a:r>
            <a:r>
              <a:rPr kumimoji="1" lang="zh-TW" altLang="en-US" sz="2500" b="1" smtClean="0">
                <a:latin typeface="微軟正黑體" panose="020B0604030504040204" pitchFamily="34" charset="-120"/>
                <a:ea typeface="微軟正黑體" panose="020B0604030504040204" pitchFamily="34" charset="-120"/>
                <a:cs typeface="華康儷中宋"/>
              </a:rPr>
              <a:t>前</a:t>
            </a:r>
            <a:r>
              <a:rPr kumimoji="1" lang="zh-TW" altLang="en-US" sz="2500" b="1" dirty="0">
                <a:latin typeface="微軟正黑體" panose="020B0604030504040204" pitchFamily="34" charset="-120"/>
                <a:ea typeface="微軟正黑體" panose="020B0604030504040204" pitchFamily="34" charset="-120"/>
                <a:cs typeface="華康儷中宋"/>
              </a:rPr>
              <a:t>建造者</a:t>
            </a:r>
            <a:endParaRPr kumimoji="1" lang="en-US" altLang="zh-TW" sz="2500" b="1" dirty="0">
              <a:latin typeface="微軟正黑體" panose="020B0604030504040204" pitchFamily="34" charset="-120"/>
              <a:ea typeface="微軟正黑體" panose="020B0604030504040204" pitchFamily="34" charset="-120"/>
              <a:cs typeface="華康儷中宋"/>
            </a:endParaRPr>
          </a:p>
          <a:p>
            <a:pPr marL="450850" lvl="1" indent="-450850" algn="just">
              <a:lnSpc>
                <a:spcPct val="150000"/>
              </a:lnSpc>
              <a:spcBef>
                <a:spcPct val="0"/>
              </a:spcBef>
              <a:buFont typeface="Arial" pitchFamily="34" charset="0"/>
              <a:buBlip>
                <a:blip r:embed="rId5"/>
              </a:buBlip>
              <a:defRPr/>
            </a:pPr>
            <a:r>
              <a:rPr lang="zh-TW" altLang="en-US" sz="2900" b="1" dirty="0">
                <a:latin typeface="微軟正黑體" panose="020B0604030504040204" pitchFamily="34" charset="-120"/>
                <a:ea typeface="微軟正黑體" panose="020B0604030504040204" pitchFamily="34" charset="-120"/>
              </a:rPr>
              <a:t>依查定數額核發補償費，配合於需用土地人規定期間內自動拆遷完竣者，且安全無虞，經查明屬實者，並</a:t>
            </a:r>
            <a:r>
              <a:rPr lang="zh-TW" altLang="en-US" sz="2900" b="1" dirty="0">
                <a:solidFill>
                  <a:srgbClr val="FF0000"/>
                </a:solidFill>
                <a:latin typeface="微軟正黑體" panose="020B0604030504040204" pitchFamily="34" charset="-120"/>
                <a:ea typeface="微軟正黑體" panose="020B0604030504040204" pitchFamily="34" charset="-120"/>
              </a:rPr>
              <a:t>加發補償費</a:t>
            </a:r>
            <a:r>
              <a:rPr lang="en-US" altLang="zh-TW" sz="2900" b="1" dirty="0">
                <a:solidFill>
                  <a:srgbClr val="FF0000"/>
                </a:solidFill>
                <a:latin typeface="微軟正黑體" panose="020B0604030504040204" pitchFamily="34" charset="-120"/>
                <a:ea typeface="微軟正黑體" panose="020B0604030504040204" pitchFamily="34" charset="-120"/>
              </a:rPr>
              <a:t>50%</a:t>
            </a:r>
            <a:r>
              <a:rPr lang="zh-TW" altLang="en-US" sz="2900" b="1" dirty="0">
                <a:solidFill>
                  <a:srgbClr val="FF0000"/>
                </a:solidFill>
                <a:latin typeface="微軟正黑體" panose="020B0604030504040204" pitchFamily="34" charset="-120"/>
                <a:ea typeface="微軟正黑體" panose="020B0604030504040204" pitchFamily="34" charset="-120"/>
              </a:rPr>
              <a:t>之自動拆遷獎勵金</a:t>
            </a:r>
            <a:r>
              <a:rPr lang="zh-TW" altLang="en-US" sz="2900" b="1" dirty="0">
                <a:latin typeface="微軟正黑體" panose="020B0604030504040204" pitchFamily="34" charset="-120"/>
                <a:ea typeface="微軟正黑體" panose="020B0604030504040204" pitchFamily="34" charset="-120"/>
              </a:rPr>
              <a:t>。</a:t>
            </a:r>
            <a:endParaRPr lang="en-US" altLang="zh-TW" sz="2900" b="1" dirty="0">
              <a:latin typeface="微軟正黑體" panose="020B0604030504040204" pitchFamily="34" charset="-120"/>
              <a:ea typeface="微軟正黑體" panose="020B0604030504040204" pitchFamily="34" charset="-120"/>
            </a:endParaRPr>
          </a:p>
        </p:txBody>
      </p:sp>
      <p:pic>
        <p:nvPicPr>
          <p:cNvPr id="10" name="Picture 52" descr="PPT葉子"/>
          <p:cNvPicPr>
            <a:picLocks noChangeAspect="1" noChangeArrowheads="1"/>
          </p:cNvPicPr>
          <p:nvPr/>
        </p:nvPicPr>
        <p:blipFill>
          <a:blip r:embed="rId6">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3779912" y="305785"/>
            <a:ext cx="2928937" cy="954107"/>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查估流程</a:t>
            </a:r>
            <a:r>
              <a:rPr lang="en-US" altLang="zh-TW" sz="2800" b="1" dirty="0" smtClean="0">
                <a:solidFill>
                  <a:srgbClr val="94634C"/>
                </a:solidFill>
                <a:latin typeface="微軟正黑體" panose="020B0604030504040204" pitchFamily="34" charset="-120"/>
                <a:ea typeface="微軟正黑體" panose="020B0604030504040204" pitchFamily="34" charset="-120"/>
              </a:rPr>
              <a:t>(4/11</a:t>
            </a:r>
            <a:r>
              <a:rPr lang="en-US" altLang="zh-TW" sz="2800" b="1" dirty="0">
                <a:solidFill>
                  <a:srgbClr val="94634C"/>
                </a:solidFill>
                <a:latin typeface="微軟正黑體" panose="020B0604030504040204" pitchFamily="34" charset="-120"/>
                <a:ea typeface="微軟正黑體" panose="020B0604030504040204" pitchFamily="34" charset="-120"/>
              </a:rPr>
              <a:t>)</a:t>
            </a:r>
            <a:endParaRPr lang="zh-CN" altLang="en-US" sz="2800" b="1" dirty="0">
              <a:solidFill>
                <a:srgbClr val="94634C"/>
              </a:solidFill>
              <a:latin typeface="微軟正黑體" panose="020B0604030504040204" pitchFamily="34" charset="-120"/>
              <a:ea typeface="微軟正黑體" panose="020B0604030504040204" pitchFamily="34" charset="-120"/>
            </a:endParaRPr>
          </a:p>
          <a:p>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12"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sp>
        <p:nvSpPr>
          <p:cNvPr id="13"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pic>
        <p:nvPicPr>
          <p:cNvPr id="15" name="圖片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8676456" y="6453336"/>
            <a:ext cx="288032" cy="369332"/>
          </a:xfrm>
          <a:prstGeom prst="rect">
            <a:avLst/>
          </a:prstGeom>
          <a:noFill/>
        </p:spPr>
        <p:txBody>
          <a:bodyPr wrap="square" rtlCol="0">
            <a:spAutoFit/>
          </a:bodyPr>
          <a:lstStyle/>
          <a:p>
            <a:r>
              <a:rPr lang="en-US" altLang="zh-TW" dirty="0" smtClean="0"/>
              <a:t>9</a:t>
            </a:r>
            <a:endParaRPr lang="zh-TW" altLang="en-US" dirty="0"/>
          </a:p>
        </p:txBody>
      </p:sp>
    </p:spTree>
    <p:extLst>
      <p:ext uri="{BB962C8B-B14F-4D97-AF65-F5344CB8AC3E}">
        <p14:creationId xmlns:p14="http://schemas.microsoft.com/office/powerpoint/2010/main" val="2009893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52" descr="PPT葉子"/>
          <p:cNvPicPr>
            <a:picLocks noChangeAspect="1" noChangeArrowheads="1"/>
          </p:cNvPicPr>
          <p:nvPr/>
        </p:nvPicPr>
        <p:blipFill>
          <a:blip r:embed="rId3">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1" name="Rectangle 3">
            <a:extLst>
              <a:ext uri="{FF2B5EF4-FFF2-40B4-BE49-F238E27FC236}">
                <a16:creationId xmlns:a16="http://schemas.microsoft.com/office/drawing/2014/main" id="{8B010DA3-8FDE-4D71-89FA-71FD264CDF6F}"/>
              </a:ext>
            </a:extLst>
          </p:cNvPr>
          <p:cNvSpPr txBox="1">
            <a:spLocks noChangeArrowheads="1"/>
          </p:cNvSpPr>
          <p:nvPr/>
        </p:nvSpPr>
        <p:spPr bwMode="auto">
          <a:xfrm>
            <a:off x="2267744" y="1075277"/>
            <a:ext cx="6192688" cy="3672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0850" lvl="1" indent="-450850" eaLnBrk="1" hangingPunct="1">
              <a:lnSpc>
                <a:spcPct val="150000"/>
              </a:lnSpc>
              <a:spcBef>
                <a:spcPct val="0"/>
              </a:spcBef>
              <a:buFont typeface="Arial" pitchFamily="34" charset="0"/>
              <a:buBlip>
                <a:blip r:embed="rId4"/>
              </a:buBlip>
              <a:defRPr/>
            </a:pPr>
            <a:r>
              <a:rPr lang="zh-TW" altLang="en-US" sz="3200" b="1" dirty="0">
                <a:latin typeface="微軟正黑體" panose="020B0604030504040204" pitchFamily="34" charset="-120"/>
                <a:ea typeface="微軟正黑體" panose="020B0604030504040204" pitchFamily="34" charset="-120"/>
              </a:rPr>
              <a:t>合法建築物應備文件</a:t>
            </a:r>
            <a:endParaRPr lang="en-US" altLang="zh-TW" sz="3200" b="1" dirty="0">
              <a:latin typeface="微軟正黑體" panose="020B0604030504040204" pitchFamily="34" charset="-120"/>
              <a:ea typeface="微軟正黑體" panose="020B0604030504040204" pitchFamily="34" charset="-120"/>
            </a:endParaRPr>
          </a:p>
          <a:p>
            <a:pPr marL="0" lvl="1" indent="0" eaLnBrk="1" hangingPunct="1">
              <a:lnSpc>
                <a:spcPct val="150000"/>
              </a:lnSpc>
              <a:spcBef>
                <a:spcPct val="0"/>
              </a:spcBef>
              <a:buNone/>
              <a:defRPr/>
            </a:pPr>
            <a:r>
              <a:rPr kumimoji="1" lang="zh-TW" altLang="en-US" sz="2700" b="1" dirty="0">
                <a:latin typeface="微軟正黑體" panose="020B0604030504040204" pitchFamily="34" charset="-120"/>
                <a:ea typeface="微軟正黑體" panose="020B0604030504040204" pitchFamily="34" charset="-120"/>
                <a:cs typeface="華康儷中宋"/>
              </a:rPr>
              <a:t>「桃園市興辦公共工程地上物拆遷補償自治條例」第四條規定</a:t>
            </a:r>
            <a:endParaRPr lang="en-US" altLang="zh-TW" sz="2700" b="1" dirty="0">
              <a:latin typeface="微軟正黑體" panose="020B0604030504040204" pitchFamily="34" charset="-120"/>
              <a:ea typeface="微軟正黑體" panose="020B0604030504040204" pitchFamily="34" charset="-120"/>
            </a:endParaRPr>
          </a:p>
          <a:p>
            <a:pPr marL="450850" lvl="1" indent="-450850" algn="just" eaLnBrk="1" hangingPunct="1">
              <a:lnSpc>
                <a:spcPct val="150000"/>
              </a:lnSpc>
              <a:spcBef>
                <a:spcPts val="300"/>
              </a:spcBef>
              <a:buFont typeface="Wingdings" pitchFamily="2" charset="2"/>
              <a:buChar char="Ø"/>
              <a:defRPr/>
            </a:pPr>
            <a:r>
              <a:rPr kumimoji="1" lang="zh-TW" altLang="en-US" b="1" dirty="0">
                <a:latin typeface="微軟正黑體" panose="020B0604030504040204" pitchFamily="34" charset="-120"/>
                <a:ea typeface="微軟正黑體" panose="020B0604030504040204" pitchFamily="34" charset="-120"/>
                <a:cs typeface="華康儷中宋"/>
              </a:rPr>
              <a:t>依法完成所有權登記之建築物→</a:t>
            </a:r>
            <a:r>
              <a:rPr kumimoji="1" lang="zh-TW" altLang="en-US" b="1" dirty="0">
                <a:solidFill>
                  <a:srgbClr val="FF0000"/>
                </a:solidFill>
                <a:latin typeface="微軟正黑體" panose="020B0604030504040204" pitchFamily="34" charset="-120"/>
                <a:ea typeface="微軟正黑體" panose="020B0604030504040204" pitchFamily="34" charset="-120"/>
                <a:cs typeface="華康儷中宋"/>
              </a:rPr>
              <a:t>建物所有權狀</a:t>
            </a:r>
          </a:p>
          <a:p>
            <a:pPr marL="450850" lvl="1" indent="-450850" algn="just" eaLnBrk="1" hangingPunct="1">
              <a:lnSpc>
                <a:spcPct val="150000"/>
              </a:lnSpc>
              <a:spcBef>
                <a:spcPts val="300"/>
              </a:spcBef>
              <a:buFont typeface="Wingdings" pitchFamily="2" charset="2"/>
              <a:buChar char="Ø"/>
              <a:defRPr/>
            </a:pPr>
            <a:r>
              <a:rPr kumimoji="1" lang="zh-TW" altLang="en-US" b="1" dirty="0">
                <a:latin typeface="微軟正黑體" panose="020B0604030504040204" pitchFamily="34" charset="-120"/>
                <a:ea typeface="微軟正黑體" panose="020B0604030504040204" pitchFamily="34" charset="-120"/>
                <a:cs typeface="華康儷中宋"/>
              </a:rPr>
              <a:t>依建築法領有使用執照者→</a:t>
            </a:r>
            <a:r>
              <a:rPr kumimoji="1" lang="zh-TW" altLang="en-US" b="1" dirty="0">
                <a:solidFill>
                  <a:srgbClr val="FF0000"/>
                </a:solidFill>
                <a:latin typeface="微軟正黑體" panose="020B0604030504040204" pitchFamily="34" charset="-120"/>
                <a:ea typeface="微軟正黑體" panose="020B0604030504040204" pitchFamily="34" charset="-120"/>
                <a:cs typeface="華康儷中宋"/>
              </a:rPr>
              <a:t>建物使用執照</a:t>
            </a:r>
            <a:endParaRPr kumimoji="1" lang="en-US" altLang="zh-TW" b="1" dirty="0">
              <a:solidFill>
                <a:srgbClr val="FF0000"/>
              </a:solidFill>
              <a:latin typeface="微軟正黑體" panose="020B0604030504040204" pitchFamily="34" charset="-120"/>
              <a:ea typeface="微軟正黑體" panose="020B0604030504040204" pitchFamily="34" charset="-120"/>
              <a:cs typeface="華康儷中宋"/>
            </a:endParaRPr>
          </a:p>
          <a:p>
            <a:pPr marL="450850" lvl="1" indent="-450850" algn="just" eaLnBrk="1" hangingPunct="1">
              <a:lnSpc>
                <a:spcPct val="150000"/>
              </a:lnSpc>
              <a:spcBef>
                <a:spcPts val="300"/>
              </a:spcBef>
              <a:buFont typeface="Wingdings" pitchFamily="2" charset="2"/>
              <a:buChar char="Ø"/>
              <a:defRPr/>
            </a:pPr>
            <a:r>
              <a:rPr kumimoji="1" lang="zh-TW" altLang="en-US" b="1" dirty="0">
                <a:latin typeface="微軟正黑體" panose="020B0604030504040204" pitchFamily="34" charset="-120"/>
                <a:ea typeface="微軟正黑體" panose="020B0604030504040204" pitchFamily="34" charset="-120"/>
                <a:cs typeface="華康儷中宋"/>
              </a:rPr>
              <a:t>中華民國六十年十二月二十二日前，依建築法領有建築執照或建築許可，且其主要構造及位置，均按核准之工程圖樣施工者→</a:t>
            </a:r>
            <a:r>
              <a:rPr kumimoji="1" lang="zh-TW" altLang="en-US" b="1" dirty="0">
                <a:solidFill>
                  <a:srgbClr val="FF0000"/>
                </a:solidFill>
                <a:latin typeface="微軟正黑體" panose="020B0604030504040204" pitchFamily="34" charset="-120"/>
                <a:ea typeface="微軟正黑體" panose="020B0604030504040204" pitchFamily="34" charset="-120"/>
                <a:cs typeface="華康儷中宋"/>
              </a:rPr>
              <a:t>建築執照或建築許可</a:t>
            </a:r>
            <a:endParaRPr kumimoji="1" lang="en-US" altLang="zh-TW" b="1" dirty="0">
              <a:solidFill>
                <a:srgbClr val="FF0000"/>
              </a:solidFill>
              <a:latin typeface="微軟正黑體" panose="020B0604030504040204" pitchFamily="34" charset="-120"/>
              <a:ea typeface="微軟正黑體" panose="020B0604030504040204" pitchFamily="34" charset="-120"/>
              <a:cs typeface="華康儷中宋"/>
            </a:endParaRPr>
          </a:p>
          <a:p>
            <a:pPr marL="450850" lvl="1" indent="-450850" algn="just">
              <a:lnSpc>
                <a:spcPct val="150000"/>
              </a:lnSpc>
              <a:spcBef>
                <a:spcPts val="300"/>
              </a:spcBef>
              <a:buFont typeface="Wingdings" pitchFamily="2" charset="2"/>
              <a:buChar char="Ø"/>
              <a:defRPr/>
            </a:pPr>
            <a:r>
              <a:rPr kumimoji="1" lang="zh-TW" altLang="en-US" b="1" dirty="0">
                <a:latin typeface="微軟正黑體" panose="020B0604030504040204" pitchFamily="34" charset="-120"/>
                <a:ea typeface="微軟正黑體" panose="020B0604030504040204" pitchFamily="34" charset="-120"/>
                <a:cs typeface="華康儷中宋"/>
              </a:rPr>
              <a:t>都市計畫發布實施前建造者</a:t>
            </a:r>
            <a:endParaRPr kumimoji="1" lang="en-US" altLang="zh-TW" b="1" dirty="0">
              <a:latin typeface="微軟正黑體" panose="020B0604030504040204" pitchFamily="34" charset="-120"/>
              <a:ea typeface="微軟正黑體" panose="020B0604030504040204" pitchFamily="34" charset="-120"/>
              <a:cs typeface="華康儷中宋"/>
            </a:endParaRPr>
          </a:p>
          <a:p>
            <a:pPr marL="450850" lvl="1" indent="-450850" algn="just">
              <a:lnSpc>
                <a:spcPct val="150000"/>
              </a:lnSpc>
              <a:spcBef>
                <a:spcPts val="300"/>
              </a:spcBef>
              <a:buFont typeface="Wingdings" pitchFamily="2" charset="2"/>
              <a:buChar char="Ø"/>
              <a:defRPr/>
            </a:pPr>
            <a:r>
              <a:rPr kumimoji="1" lang="zh-TW" altLang="en-US" b="1" dirty="0">
                <a:latin typeface="微軟正黑體" panose="020B0604030504040204" pitchFamily="34" charset="-120"/>
                <a:ea typeface="微軟正黑體" panose="020B0604030504040204" pitchFamily="34" charset="-120"/>
                <a:cs typeface="華康儷中宋"/>
              </a:rPr>
              <a:t>未實施都市計畫地區於「實施都市計畫以外地區建築物管理辦法」施行前建造者；及該辦法未指定應申領建築執照地區，於中華民國七十年二月日十五前建造者</a:t>
            </a:r>
            <a:endParaRPr lang="en-US" altLang="zh-TW" b="1" dirty="0">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a16="http://schemas.microsoft.com/office/drawing/2014/main" id="{D91AB5D3-3B10-48DF-82D2-8D735E30844D}"/>
              </a:ext>
            </a:extLst>
          </p:cNvPr>
          <p:cNvGraphicFramePr>
            <a:graphicFrameLocks noGrp="1"/>
          </p:cNvGraphicFramePr>
          <p:nvPr>
            <p:extLst>
              <p:ext uri="{D42A27DB-BD31-4B8C-83A1-F6EECF244321}">
                <p14:modId xmlns:p14="http://schemas.microsoft.com/office/powerpoint/2010/main" val="1582788817"/>
              </p:ext>
            </p:extLst>
          </p:nvPr>
        </p:nvGraphicFramePr>
        <p:xfrm>
          <a:off x="2189957" y="4653136"/>
          <a:ext cx="6096000" cy="1463040"/>
        </p:xfrm>
        <a:graphic>
          <a:graphicData uri="http://schemas.openxmlformats.org/drawingml/2006/table">
            <a:tbl>
              <a:tblPr firstRow="1" bandRow="1">
                <a:tableStyleId>{8A107856-5554-42FB-B03E-39F5DBC370BA}</a:tableStyleId>
              </a:tblPr>
              <a:tblGrid>
                <a:gridCol w="1751856">
                  <a:extLst>
                    <a:ext uri="{9D8B030D-6E8A-4147-A177-3AD203B41FA5}">
                      <a16:colId xmlns:a16="http://schemas.microsoft.com/office/drawing/2014/main" val="1022054231"/>
                    </a:ext>
                  </a:extLst>
                </a:gridCol>
                <a:gridCol w="1448048">
                  <a:extLst>
                    <a:ext uri="{9D8B030D-6E8A-4147-A177-3AD203B41FA5}">
                      <a16:colId xmlns:a16="http://schemas.microsoft.com/office/drawing/2014/main" val="2296867160"/>
                    </a:ext>
                  </a:extLst>
                </a:gridCol>
                <a:gridCol w="1448048">
                  <a:extLst>
                    <a:ext uri="{9D8B030D-6E8A-4147-A177-3AD203B41FA5}">
                      <a16:colId xmlns:a16="http://schemas.microsoft.com/office/drawing/2014/main" val="1321488383"/>
                    </a:ext>
                  </a:extLst>
                </a:gridCol>
                <a:gridCol w="1448048">
                  <a:extLst>
                    <a:ext uri="{9D8B030D-6E8A-4147-A177-3AD203B41FA5}">
                      <a16:colId xmlns:a16="http://schemas.microsoft.com/office/drawing/2014/main" val="934376110"/>
                    </a:ext>
                  </a:extLst>
                </a:gridCol>
              </a:tblGrid>
              <a:tr h="587504">
                <a:tc>
                  <a:txBody>
                    <a:bodyPr/>
                    <a:lstStyle/>
                    <a:p>
                      <a:pPr algn="ctr"/>
                      <a:r>
                        <a:rPr lang="en-US" altLang="zh-TW" sz="1400" b="1" dirty="0">
                          <a:latin typeface="微軟正黑體" panose="020B0604030504040204" pitchFamily="34" charset="-120"/>
                          <a:ea typeface="微軟正黑體" panose="020B0604030504040204" pitchFamily="34" charset="-120"/>
                        </a:rPr>
                        <a:t>1</a:t>
                      </a:r>
                      <a:r>
                        <a:rPr lang="zh-TW" altLang="en-US" sz="1400" b="1" dirty="0">
                          <a:latin typeface="微軟正黑體" panose="020B0604030504040204" pitchFamily="34" charset="-120"/>
                          <a:ea typeface="微軟正黑體" panose="020B0604030504040204" pitchFamily="34" charset="-120"/>
                        </a:rPr>
                        <a:t>、建物謄本</a:t>
                      </a:r>
                    </a:p>
                  </a:txBody>
                  <a:tcPr anchor="ctr"/>
                </a:tc>
                <a:tc>
                  <a:txBody>
                    <a:bodyPr/>
                    <a:lstStyle/>
                    <a:p>
                      <a:pPr algn="ctr"/>
                      <a:r>
                        <a:rPr lang="en-US" altLang="zh-TW" sz="1400" b="1" dirty="0">
                          <a:latin typeface="微軟正黑體" panose="020B0604030504040204" pitchFamily="34" charset="-120"/>
                          <a:ea typeface="微軟正黑體" panose="020B0604030504040204" pitchFamily="34" charset="-120"/>
                        </a:rPr>
                        <a:t>2</a:t>
                      </a:r>
                      <a:r>
                        <a:rPr lang="zh-TW" altLang="en-US" sz="1400" b="1" dirty="0">
                          <a:latin typeface="微軟正黑體" panose="020B0604030504040204" pitchFamily="34" charset="-120"/>
                          <a:ea typeface="微軟正黑體" panose="020B0604030504040204" pitchFamily="34" charset="-120"/>
                        </a:rPr>
                        <a:t>、戶口遷入證明</a:t>
                      </a:r>
                    </a:p>
                  </a:txBody>
                  <a:tcPr anchor="ctr"/>
                </a:tc>
                <a:tc>
                  <a:txBody>
                    <a:bodyPr/>
                    <a:lstStyle/>
                    <a:p>
                      <a:pPr algn="ctr"/>
                      <a:r>
                        <a:rPr lang="en-US" altLang="zh-TW" sz="1400" b="1" dirty="0">
                          <a:latin typeface="微軟正黑體" panose="020B0604030504040204" pitchFamily="34" charset="-120"/>
                          <a:ea typeface="微軟正黑體" panose="020B0604030504040204" pitchFamily="34" charset="-120"/>
                        </a:rPr>
                        <a:t>3</a:t>
                      </a:r>
                      <a:r>
                        <a:rPr lang="zh-TW" altLang="en-US" sz="1400" b="1" dirty="0">
                          <a:latin typeface="微軟正黑體" panose="020B0604030504040204" pitchFamily="34" charset="-120"/>
                          <a:ea typeface="微軟正黑體" panose="020B0604030504040204" pitchFamily="34" charset="-120"/>
                        </a:rPr>
                        <a:t>、房屋稅籍證明</a:t>
                      </a:r>
                    </a:p>
                  </a:txBody>
                  <a:tcPr anchor="ctr"/>
                </a:tc>
                <a:tc>
                  <a:txBody>
                    <a:bodyPr/>
                    <a:lstStyle/>
                    <a:p>
                      <a:pPr algn="ctr"/>
                      <a:r>
                        <a:rPr lang="en-US" altLang="zh-TW" sz="1400" b="1" dirty="0">
                          <a:latin typeface="微軟正黑體" panose="020B0604030504040204" pitchFamily="34" charset="-120"/>
                          <a:ea typeface="微軟正黑體" panose="020B0604030504040204" pitchFamily="34" charset="-120"/>
                        </a:rPr>
                        <a:t>4</a:t>
                      </a:r>
                      <a:r>
                        <a:rPr lang="zh-TW" altLang="en-US" sz="1400" b="1" dirty="0">
                          <a:latin typeface="微軟正黑體" panose="020B0604030504040204" pitchFamily="34" charset="-120"/>
                          <a:ea typeface="微軟正黑體" panose="020B0604030504040204" pitchFamily="34" charset="-120"/>
                        </a:rPr>
                        <a:t>、自來水接水或</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電力接電證明</a:t>
                      </a:r>
                    </a:p>
                  </a:txBody>
                  <a:tcPr anchor="ctr"/>
                </a:tc>
                <a:extLst>
                  <a:ext uri="{0D108BD9-81ED-4DB2-BD59-A6C34878D82A}">
                    <a16:rowId xmlns:a16="http://schemas.microsoft.com/office/drawing/2014/main" val="4124047085"/>
                  </a:ext>
                </a:extLst>
              </a:tr>
              <a:tr h="370840">
                <a:tc>
                  <a:txBody>
                    <a:bodyPr/>
                    <a:lstStyle/>
                    <a:p>
                      <a:pPr algn="ctr"/>
                      <a:r>
                        <a:rPr lang="en-US" altLang="zh-TW" sz="1400" b="1" dirty="0">
                          <a:latin typeface="微軟正黑體" panose="020B0604030504040204" pitchFamily="34" charset="-120"/>
                          <a:ea typeface="微軟正黑體" panose="020B0604030504040204" pitchFamily="34" charset="-120"/>
                        </a:rPr>
                        <a:t>5</a:t>
                      </a:r>
                      <a:r>
                        <a:rPr lang="zh-TW" altLang="en-US" sz="1400" b="1" dirty="0">
                          <a:latin typeface="微軟正黑體" panose="020B0604030504040204" pitchFamily="34" charset="-120"/>
                          <a:ea typeface="微軟正黑體" panose="020B0604030504040204" pitchFamily="34" charset="-120"/>
                        </a:rPr>
                        <a:t>、區公所或改制前</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各鄉</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鎮、市</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公所證明文件</a:t>
                      </a:r>
                    </a:p>
                  </a:txBody>
                  <a:tcPr anchor="ctr"/>
                </a:tc>
                <a:tc>
                  <a:txBody>
                    <a:bodyPr/>
                    <a:lstStyle/>
                    <a:p>
                      <a:pPr algn="ctr"/>
                      <a:r>
                        <a:rPr lang="en-US" altLang="zh-TW" sz="1400" b="1" dirty="0">
                          <a:latin typeface="微軟正黑體" panose="020B0604030504040204" pitchFamily="34" charset="-120"/>
                          <a:ea typeface="微軟正黑體" panose="020B0604030504040204" pitchFamily="34" charset="-120"/>
                        </a:rPr>
                        <a:t>6</a:t>
                      </a:r>
                      <a:r>
                        <a:rPr lang="zh-TW" altLang="en-US" sz="1400" b="1" dirty="0">
                          <a:latin typeface="微軟正黑體" panose="020B0604030504040204" pitchFamily="34" charset="-120"/>
                          <a:ea typeface="微軟正黑體" panose="020B0604030504040204" pitchFamily="34" charset="-120"/>
                        </a:rPr>
                        <a:t>、航照圖</a:t>
                      </a:r>
                    </a:p>
                  </a:txBody>
                  <a:tcPr anchor="ctr"/>
                </a:tc>
                <a:tc>
                  <a:txBody>
                    <a:bodyPr/>
                    <a:lstStyle/>
                    <a:p>
                      <a:pPr algn="ctr"/>
                      <a:r>
                        <a:rPr lang="en-US" altLang="zh-TW" sz="1400" b="1" dirty="0">
                          <a:latin typeface="微軟正黑體" panose="020B0604030504040204" pitchFamily="34" charset="-120"/>
                          <a:ea typeface="微軟正黑體" panose="020B0604030504040204" pitchFamily="34" charset="-120"/>
                        </a:rPr>
                        <a:t>7</a:t>
                      </a:r>
                      <a:r>
                        <a:rPr lang="zh-TW" altLang="en-US" sz="1400" b="1" dirty="0">
                          <a:latin typeface="微軟正黑體" panose="020B0604030504040204" pitchFamily="34" charset="-120"/>
                          <a:ea typeface="微軟正黑體" panose="020B0604030504040204" pitchFamily="34" charset="-120"/>
                        </a:rPr>
                        <a:t>、門牌編釘證明</a:t>
                      </a:r>
                    </a:p>
                  </a:txBody>
                  <a:tcPr anchor="ctr"/>
                </a:tc>
                <a:tc>
                  <a:txBody>
                    <a:bodyPr/>
                    <a:lstStyle/>
                    <a:p>
                      <a:pPr algn="ctr"/>
                      <a:r>
                        <a:rPr lang="en-US" altLang="zh-TW" sz="1400" b="1" dirty="0">
                          <a:latin typeface="微軟正黑體" panose="020B0604030504040204" pitchFamily="34" charset="-120"/>
                          <a:ea typeface="微軟正黑體" panose="020B0604030504040204" pitchFamily="34" charset="-120"/>
                        </a:rPr>
                        <a:t>8</a:t>
                      </a:r>
                      <a:r>
                        <a:rPr lang="zh-TW" altLang="en-US" sz="1400" b="1" dirty="0">
                          <a:latin typeface="微軟正黑體" panose="020B0604030504040204" pitchFamily="34" charset="-120"/>
                          <a:ea typeface="微軟正黑體" panose="020B0604030504040204" pitchFamily="34" charset="-120"/>
                        </a:rPr>
                        <a:t>、其他足資</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證明文件</a:t>
                      </a:r>
                    </a:p>
                  </a:txBody>
                  <a:tcPr anchor="ctr"/>
                </a:tc>
                <a:extLst>
                  <a:ext uri="{0D108BD9-81ED-4DB2-BD59-A6C34878D82A}">
                    <a16:rowId xmlns:a16="http://schemas.microsoft.com/office/drawing/2014/main" val="319726424"/>
                  </a:ext>
                </a:extLst>
              </a:tr>
            </a:tbl>
          </a:graphicData>
        </a:graphic>
      </p:graphicFrame>
      <p:cxnSp>
        <p:nvCxnSpPr>
          <p:cNvPr id="9" name="接點: 肘形 8">
            <a:extLst>
              <a:ext uri="{FF2B5EF4-FFF2-40B4-BE49-F238E27FC236}">
                <a16:creationId xmlns:a16="http://schemas.microsoft.com/office/drawing/2014/main" id="{340D5B07-FB7F-4A5F-B418-950650BFF442}"/>
              </a:ext>
            </a:extLst>
          </p:cNvPr>
          <p:cNvCxnSpPr>
            <a:cxnSpLocks/>
          </p:cNvCxnSpPr>
          <p:nvPr/>
        </p:nvCxnSpPr>
        <p:spPr>
          <a:xfrm rot="10800000" flipH="1" flipV="1">
            <a:off x="1829106" y="3777157"/>
            <a:ext cx="284964" cy="1307390"/>
          </a:xfrm>
          <a:prstGeom prst="bentConnector4">
            <a:avLst>
              <a:gd name="adj1" fmla="val -80221"/>
              <a:gd name="adj2" fmla="val 10042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左大括弧 22">
            <a:extLst>
              <a:ext uri="{FF2B5EF4-FFF2-40B4-BE49-F238E27FC236}">
                <a16:creationId xmlns:a16="http://schemas.microsoft.com/office/drawing/2014/main" id="{2F30F571-6DC2-4BCA-A33F-FE86504FAA20}"/>
              </a:ext>
            </a:extLst>
          </p:cNvPr>
          <p:cNvSpPr/>
          <p:nvPr/>
        </p:nvSpPr>
        <p:spPr>
          <a:xfrm>
            <a:off x="1843987" y="3438015"/>
            <a:ext cx="450523" cy="67828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14" name="TextBox 12"/>
          <p:cNvSpPr txBox="1">
            <a:spLocks noChangeArrowheads="1"/>
          </p:cNvSpPr>
          <p:nvPr/>
        </p:nvSpPr>
        <p:spPr bwMode="auto">
          <a:xfrm>
            <a:off x="3779912" y="305785"/>
            <a:ext cx="2928937" cy="954107"/>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查估流程</a:t>
            </a:r>
            <a:r>
              <a:rPr lang="en-US" altLang="zh-TW" sz="2800" b="1" dirty="0" smtClean="0">
                <a:solidFill>
                  <a:srgbClr val="94634C"/>
                </a:solidFill>
                <a:latin typeface="微軟正黑體" panose="020B0604030504040204" pitchFamily="34" charset="-120"/>
                <a:ea typeface="微軟正黑體" panose="020B0604030504040204" pitchFamily="34" charset="-120"/>
              </a:rPr>
              <a:t>(5/11</a:t>
            </a:r>
            <a:r>
              <a:rPr lang="en-US" altLang="zh-TW" sz="2800" b="1" dirty="0">
                <a:solidFill>
                  <a:srgbClr val="94634C"/>
                </a:solidFill>
                <a:latin typeface="微軟正黑體" panose="020B0604030504040204" pitchFamily="34" charset="-120"/>
                <a:ea typeface="微軟正黑體" panose="020B0604030504040204" pitchFamily="34" charset="-120"/>
              </a:rPr>
              <a:t>)</a:t>
            </a:r>
            <a:endParaRPr lang="zh-CN" altLang="en-US" sz="2800" b="1" dirty="0">
              <a:solidFill>
                <a:srgbClr val="94634C"/>
              </a:solidFill>
              <a:latin typeface="微軟正黑體" panose="020B0604030504040204" pitchFamily="34" charset="-120"/>
              <a:ea typeface="微軟正黑體" panose="020B0604030504040204" pitchFamily="34" charset="-120"/>
            </a:endParaRPr>
          </a:p>
          <a:p>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16"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pic>
        <p:nvPicPr>
          <p:cNvPr id="15" name="圖片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16"/>
          <p:cNvSpPr txBox="1"/>
          <p:nvPr/>
        </p:nvSpPr>
        <p:spPr>
          <a:xfrm>
            <a:off x="8676456" y="6453336"/>
            <a:ext cx="467544" cy="369332"/>
          </a:xfrm>
          <a:prstGeom prst="rect">
            <a:avLst/>
          </a:prstGeom>
          <a:noFill/>
        </p:spPr>
        <p:txBody>
          <a:bodyPr wrap="square" rtlCol="0">
            <a:spAutoFit/>
          </a:bodyPr>
          <a:lstStyle/>
          <a:p>
            <a:r>
              <a:rPr lang="en-US" altLang="zh-TW" dirty="0" smtClean="0"/>
              <a:t>10</a:t>
            </a:r>
            <a:endParaRPr lang="zh-TW" altLang="en-US" dirty="0"/>
          </a:p>
        </p:txBody>
      </p:sp>
    </p:spTree>
    <p:extLst>
      <p:ext uri="{BB962C8B-B14F-4D97-AF65-F5344CB8AC3E}">
        <p14:creationId xmlns:p14="http://schemas.microsoft.com/office/powerpoint/2010/main" val="31491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1" name="Rectangle 3">
            <a:extLst>
              <a:ext uri="{FF2B5EF4-FFF2-40B4-BE49-F238E27FC236}">
                <a16:creationId xmlns:a16="http://schemas.microsoft.com/office/drawing/2014/main" id="{8B010DA3-8FDE-4D71-89FA-71FD264CDF6F}"/>
              </a:ext>
            </a:extLst>
          </p:cNvPr>
          <p:cNvSpPr txBox="1">
            <a:spLocks noChangeArrowheads="1"/>
          </p:cNvSpPr>
          <p:nvPr/>
        </p:nvSpPr>
        <p:spPr bwMode="auto">
          <a:xfrm>
            <a:off x="1356348" y="1060028"/>
            <a:ext cx="6672036" cy="53212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0850" lvl="1" indent="-450850" eaLnBrk="1" hangingPunct="1">
              <a:lnSpc>
                <a:spcPct val="150000"/>
              </a:lnSpc>
              <a:spcBef>
                <a:spcPct val="0"/>
              </a:spcBef>
              <a:buFont typeface="Arial" pitchFamily="34" charset="0"/>
              <a:buBlip>
                <a:blip r:embed="rId3"/>
              </a:buBlip>
              <a:defRPr/>
            </a:pPr>
            <a:r>
              <a:rPr lang="zh-TW" altLang="en-US" sz="3200" b="1" dirty="0">
                <a:latin typeface="微軟正黑體" panose="020B0604030504040204" pitchFamily="34" charset="-120"/>
                <a:ea typeface="微軟正黑體" panose="020B0604030504040204" pitchFamily="34" charset="-120"/>
              </a:rPr>
              <a:t>其他建築物救濟金及自動拆遷獎勵金</a:t>
            </a:r>
            <a:endParaRPr lang="en-US" altLang="zh-TW" sz="3200" b="1" dirty="0">
              <a:latin typeface="微軟正黑體" panose="020B0604030504040204" pitchFamily="34" charset="-120"/>
              <a:ea typeface="微軟正黑體" panose="020B0604030504040204" pitchFamily="34" charset="-120"/>
            </a:endParaRPr>
          </a:p>
          <a:p>
            <a:pPr marL="850900" lvl="2" indent="-450850" algn="just" eaLnBrk="1" hangingPunct="1">
              <a:lnSpc>
                <a:spcPct val="150000"/>
              </a:lnSpc>
              <a:spcBef>
                <a:spcPct val="0"/>
              </a:spcBef>
              <a:buBlip>
                <a:blip r:embed="rId4">
                  <a:extLst/>
                </a:blip>
              </a:buBlip>
              <a:defRPr/>
            </a:pPr>
            <a:r>
              <a:rPr kumimoji="1" lang="zh-TW" altLang="en-US" sz="3400" b="1" dirty="0">
                <a:latin typeface="微軟正黑體" panose="020B0604030504040204" pitchFamily="34" charset="-120"/>
                <a:ea typeface="微軟正黑體" panose="020B0604030504040204" pitchFamily="34" charset="-120"/>
                <a:cs typeface="華康儷中宋"/>
              </a:rPr>
              <a:t>「桃園市興辦公共工程地上物拆遷補償自治條例」第五條</a:t>
            </a:r>
            <a:endParaRPr kumimoji="1" lang="en-US" altLang="zh-TW" sz="3400" b="1" dirty="0">
              <a:latin typeface="微軟正黑體" panose="020B0604030504040204" pitchFamily="34" charset="-120"/>
              <a:ea typeface="微軟正黑體" panose="020B0604030504040204" pitchFamily="34" charset="-120"/>
              <a:cs typeface="華康儷中宋"/>
            </a:endParaRPr>
          </a:p>
          <a:p>
            <a:pPr marL="400050" lvl="2" indent="0" algn="just" eaLnBrk="1" hangingPunct="1">
              <a:lnSpc>
                <a:spcPct val="150000"/>
              </a:lnSpc>
              <a:spcBef>
                <a:spcPct val="0"/>
              </a:spcBef>
              <a:buNone/>
              <a:defRPr/>
            </a:pPr>
            <a:r>
              <a:rPr lang="zh-TW" altLang="en-US" sz="3400" b="1" dirty="0">
                <a:latin typeface="微軟正黑體" panose="020B0604030504040204" pitchFamily="34" charset="-120"/>
                <a:ea typeface="微軟正黑體" panose="020B0604030504040204" pitchFamily="34" charset="-120"/>
              </a:rPr>
              <a:t>     所稱</a:t>
            </a:r>
            <a:r>
              <a:rPr lang="zh-TW" altLang="en-US" sz="3400" b="1" dirty="0">
                <a:solidFill>
                  <a:srgbClr val="FF0000"/>
                </a:solidFill>
                <a:latin typeface="微軟正黑體" panose="020B0604030504040204" pitchFamily="34" charset="-120"/>
                <a:ea typeface="微軟正黑體" panose="020B0604030504040204" pitchFamily="34" charset="-120"/>
              </a:rPr>
              <a:t>其他建築物之救濟金</a:t>
            </a:r>
            <a:r>
              <a:rPr lang="en-US" altLang="zh-TW" sz="3400" b="1" dirty="0">
                <a:solidFill>
                  <a:srgbClr val="FF0000"/>
                </a:solidFill>
                <a:latin typeface="微軟正黑體" panose="020B0604030504040204" pitchFamily="34" charset="-120"/>
                <a:ea typeface="微軟正黑體" panose="020B0604030504040204" pitchFamily="34" charset="-120"/>
              </a:rPr>
              <a:t>(=</a:t>
            </a:r>
            <a:r>
              <a:rPr lang="zh-TW" altLang="en-US" sz="3400" b="1" dirty="0">
                <a:solidFill>
                  <a:srgbClr val="FF0000"/>
                </a:solidFill>
                <a:latin typeface="微軟正黑體" panose="020B0604030504040204" pitchFamily="34" charset="-120"/>
                <a:ea typeface="微軟正黑體" panose="020B0604030504040204" pitchFamily="34" charset="-120"/>
              </a:rPr>
              <a:t>補償費之</a:t>
            </a:r>
            <a:r>
              <a:rPr lang="en-US" altLang="zh-TW" sz="3400" b="1" dirty="0">
                <a:solidFill>
                  <a:srgbClr val="FF0000"/>
                </a:solidFill>
                <a:latin typeface="微軟正黑體" panose="020B0604030504040204" pitchFamily="34" charset="-120"/>
                <a:ea typeface="微軟正黑體" panose="020B0604030504040204" pitchFamily="34" charset="-120"/>
              </a:rPr>
              <a:t>60%)</a:t>
            </a:r>
            <a:r>
              <a:rPr lang="zh-TW" altLang="en-US" sz="2900" b="1" dirty="0">
                <a:latin typeface="微軟正黑體" panose="020B0604030504040204" pitchFamily="34" charset="-120"/>
                <a:ea typeface="微軟正黑體" panose="020B0604030504040204" pitchFamily="34" charset="-120"/>
              </a:rPr>
              <a:t>：</a:t>
            </a:r>
            <a:endParaRPr lang="en-US" altLang="zh-TW" sz="2900" b="1" dirty="0">
              <a:latin typeface="微軟正黑體" panose="020B0604030504040204" pitchFamily="34" charset="-120"/>
              <a:ea typeface="微軟正黑體" panose="020B0604030504040204" pitchFamily="34" charset="-120"/>
            </a:endParaRPr>
          </a:p>
          <a:p>
            <a:pPr marL="1308100" lvl="3" indent="-450850" algn="just" eaLnBrk="1" hangingPunct="1">
              <a:lnSpc>
                <a:spcPct val="150000"/>
              </a:lnSpc>
              <a:spcBef>
                <a:spcPts val="300"/>
              </a:spcBef>
              <a:buFont typeface="Wingdings" pitchFamily="2" charset="2"/>
              <a:buChar char="Ø"/>
              <a:defRPr/>
            </a:pPr>
            <a:r>
              <a:rPr kumimoji="1" lang="zh-TW" altLang="en-US" sz="3400" b="1" dirty="0">
                <a:latin typeface="微軟正黑體" panose="020B0604030504040204" pitchFamily="34" charset="-120"/>
                <a:ea typeface="微軟正黑體" panose="020B0604030504040204" pitchFamily="34" charset="-120"/>
                <a:cs typeface="華康儷中宋"/>
              </a:rPr>
              <a:t>非屬自治條例第四條第一項規定之合法建築物，而具備第四條第二項第二款至第八款規定文件之一之建築物及雜項工作</a:t>
            </a:r>
            <a:r>
              <a:rPr kumimoji="1" lang="zh-TW" altLang="en-US" sz="3400" b="1" dirty="0" smtClean="0">
                <a:latin typeface="微軟正黑體" panose="020B0604030504040204" pitchFamily="34" charset="-120"/>
                <a:ea typeface="微軟正黑體" panose="020B0604030504040204" pitchFamily="34" charset="-120"/>
                <a:cs typeface="華康儷中宋"/>
              </a:rPr>
              <a:t>物</a:t>
            </a:r>
            <a:endParaRPr kumimoji="1" lang="en-US" altLang="zh-TW" sz="3400" b="1" dirty="0" smtClean="0">
              <a:latin typeface="微軟正黑體" panose="020B0604030504040204" pitchFamily="34" charset="-120"/>
              <a:ea typeface="微軟正黑體" panose="020B0604030504040204" pitchFamily="34" charset="-120"/>
              <a:cs typeface="華康儷中宋"/>
            </a:endParaRPr>
          </a:p>
          <a:p>
            <a:pPr marL="1308100" lvl="3" indent="-450850" algn="just" eaLnBrk="1" hangingPunct="1">
              <a:lnSpc>
                <a:spcPct val="150000"/>
              </a:lnSpc>
              <a:spcBef>
                <a:spcPts val="300"/>
              </a:spcBef>
              <a:buFont typeface="Wingdings" pitchFamily="2" charset="2"/>
              <a:buChar char="Ø"/>
              <a:defRPr/>
            </a:pPr>
            <a:endParaRPr kumimoji="1" lang="en-US" altLang="zh-TW" sz="2500" b="1" dirty="0">
              <a:latin typeface="微軟正黑體" panose="020B0604030504040204" pitchFamily="34" charset="-120"/>
              <a:ea typeface="微軟正黑體" panose="020B0604030504040204" pitchFamily="34" charset="-120"/>
              <a:cs typeface="華康儷中宋"/>
            </a:endParaRPr>
          </a:p>
          <a:p>
            <a:pPr marL="1308100" lvl="3" indent="-450850" algn="just" eaLnBrk="1" hangingPunct="1">
              <a:lnSpc>
                <a:spcPct val="150000"/>
              </a:lnSpc>
              <a:spcBef>
                <a:spcPts val="300"/>
              </a:spcBef>
              <a:buFont typeface="Wingdings" pitchFamily="2" charset="2"/>
              <a:buChar char="Ø"/>
              <a:defRPr/>
            </a:pPr>
            <a:endParaRPr kumimoji="1" lang="zh-TW" altLang="en-US" sz="2500" b="1" dirty="0">
              <a:latin typeface="微軟正黑體" panose="020B0604030504040204" pitchFamily="34" charset="-120"/>
              <a:ea typeface="微軟正黑體" panose="020B0604030504040204" pitchFamily="34" charset="-120"/>
              <a:cs typeface="華康儷中宋"/>
            </a:endParaRPr>
          </a:p>
          <a:p>
            <a:pPr marL="450850" lvl="1" indent="-450850" algn="just">
              <a:lnSpc>
                <a:spcPct val="150000"/>
              </a:lnSpc>
              <a:spcBef>
                <a:spcPct val="0"/>
              </a:spcBef>
              <a:buFont typeface="Arial" pitchFamily="34" charset="0"/>
              <a:buBlip>
                <a:blip r:embed="rId5"/>
              </a:buBlip>
              <a:defRPr/>
            </a:pPr>
            <a:endParaRPr lang="en-US" altLang="zh-TW" sz="29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0850" lvl="1" indent="-450850" algn="just">
              <a:lnSpc>
                <a:spcPct val="150000"/>
              </a:lnSpc>
              <a:spcBef>
                <a:spcPct val="0"/>
              </a:spcBef>
              <a:buFont typeface="Arial" pitchFamily="34" charset="0"/>
              <a:buBlip>
                <a:blip r:embed="rId5"/>
              </a:buBlip>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0850" lvl="1" indent="-450850" algn="just">
              <a:lnSpc>
                <a:spcPct val="150000"/>
              </a:lnSpc>
              <a:spcBef>
                <a:spcPct val="0"/>
              </a:spcBef>
              <a:buFont typeface="Arial" pitchFamily="34" charset="0"/>
              <a:buBlip>
                <a:blip r:embed="rId5"/>
              </a:buBlip>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lvl="1" indent="0" algn="just">
              <a:lnSpc>
                <a:spcPct val="150000"/>
              </a:lnSpc>
              <a:spcBef>
                <a:spcPct val="0"/>
              </a:spcBef>
              <a:buNone/>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0850" lvl="1" indent="-450850" algn="just">
              <a:lnSpc>
                <a:spcPct val="150000"/>
              </a:lnSpc>
              <a:spcBef>
                <a:spcPct val="0"/>
              </a:spcBef>
              <a:buFont typeface="Arial" pitchFamily="34" charset="0"/>
              <a:buBlip>
                <a:blip r:embed="rId5"/>
              </a:buBlip>
              <a:defRPr/>
            </a:pPr>
            <a:endParaRPr lang="en-US" altLang="zh-TW"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0850" lvl="1" indent="-450850" algn="just">
              <a:lnSpc>
                <a:spcPct val="150000"/>
              </a:lnSpc>
              <a:spcBef>
                <a:spcPct val="0"/>
              </a:spcBef>
              <a:buFont typeface="Arial" pitchFamily="34" charset="0"/>
              <a:buBlip>
                <a:blip r:embed="rId5"/>
              </a:buBlip>
              <a:defRPr/>
            </a:pPr>
            <a:r>
              <a:rPr lang="zh-TW" altLang="en-US" sz="3400" b="1" dirty="0" smtClean="0">
                <a:latin typeface="微軟正黑體" panose="020B0604030504040204" pitchFamily="34" charset="-120"/>
                <a:ea typeface="微軟正黑體" panose="020B0604030504040204" pitchFamily="34" charset="-120"/>
              </a:rPr>
              <a:t>依</a:t>
            </a:r>
            <a:r>
              <a:rPr lang="zh-TW" altLang="en-US" sz="3400" b="1" dirty="0">
                <a:latin typeface="微軟正黑體" panose="020B0604030504040204" pitchFamily="34" charset="-120"/>
                <a:ea typeface="微軟正黑體" panose="020B0604030504040204" pitchFamily="34" charset="-120"/>
              </a:rPr>
              <a:t>查定數額核發補償費，配合於需用土地人規定期間內自動拆遷完竣者，且安全無虞，經查明屬實者，並</a:t>
            </a:r>
            <a:r>
              <a:rPr lang="zh-TW" altLang="en-US" sz="3400" b="1" dirty="0">
                <a:solidFill>
                  <a:srgbClr val="FF0000"/>
                </a:solidFill>
                <a:latin typeface="微軟正黑體" panose="020B0604030504040204" pitchFamily="34" charset="-120"/>
                <a:ea typeface="微軟正黑體" panose="020B0604030504040204" pitchFamily="34" charset="-120"/>
              </a:rPr>
              <a:t>加發救濟金</a:t>
            </a:r>
            <a:r>
              <a:rPr lang="en-US" altLang="zh-TW" sz="3400" b="1" dirty="0">
                <a:solidFill>
                  <a:srgbClr val="FF0000"/>
                </a:solidFill>
                <a:latin typeface="微軟正黑體" panose="020B0604030504040204" pitchFamily="34" charset="-120"/>
                <a:ea typeface="微軟正黑體" panose="020B0604030504040204" pitchFamily="34" charset="-120"/>
              </a:rPr>
              <a:t>50%</a:t>
            </a:r>
            <a:r>
              <a:rPr lang="zh-TW" altLang="en-US" sz="3400" b="1" dirty="0">
                <a:solidFill>
                  <a:srgbClr val="FF0000"/>
                </a:solidFill>
                <a:latin typeface="微軟正黑體" panose="020B0604030504040204" pitchFamily="34" charset="-120"/>
                <a:ea typeface="微軟正黑體" panose="020B0604030504040204" pitchFamily="34" charset="-120"/>
              </a:rPr>
              <a:t>之自動拆遷獎勵金</a:t>
            </a:r>
            <a:r>
              <a:rPr lang="zh-TW" altLang="en-US" sz="3400" b="1" dirty="0">
                <a:latin typeface="微軟正黑體" panose="020B0604030504040204" pitchFamily="34" charset="-120"/>
                <a:ea typeface="微軟正黑體" panose="020B0604030504040204" pitchFamily="34" charset="-120"/>
              </a:rPr>
              <a:t>。</a:t>
            </a:r>
            <a:endParaRPr lang="en-US" altLang="zh-TW" sz="3400" b="1" dirty="0">
              <a:latin typeface="微軟正黑體" panose="020B0604030504040204" pitchFamily="34" charset="-120"/>
              <a:ea typeface="微軟正黑體" panose="020B0604030504040204" pitchFamily="34" charset="-120"/>
            </a:endParaRPr>
          </a:p>
        </p:txBody>
      </p:sp>
      <p:graphicFrame>
        <p:nvGraphicFramePr>
          <p:cNvPr id="9" name="表格 8">
            <a:extLst>
              <a:ext uri="{FF2B5EF4-FFF2-40B4-BE49-F238E27FC236}">
                <a16:creationId xmlns:a16="http://schemas.microsoft.com/office/drawing/2014/main" id="{671AD07B-6DC1-41DE-B50B-915C8B74B523}"/>
              </a:ext>
            </a:extLst>
          </p:cNvPr>
          <p:cNvGraphicFramePr>
            <a:graphicFrameLocks noGrp="1"/>
          </p:cNvGraphicFramePr>
          <p:nvPr>
            <p:extLst>
              <p:ext uri="{D42A27DB-BD31-4B8C-83A1-F6EECF244321}">
                <p14:modId xmlns:p14="http://schemas.microsoft.com/office/powerpoint/2010/main" val="1880050392"/>
              </p:ext>
            </p:extLst>
          </p:nvPr>
        </p:nvGraphicFramePr>
        <p:xfrm>
          <a:off x="1835696" y="3089089"/>
          <a:ext cx="6096000" cy="1463040"/>
        </p:xfrm>
        <a:graphic>
          <a:graphicData uri="http://schemas.openxmlformats.org/drawingml/2006/table">
            <a:tbl>
              <a:tblPr firstRow="1" bandRow="1">
                <a:tableStyleId>{8A107856-5554-42FB-B03E-39F5DBC370BA}</a:tableStyleId>
              </a:tblPr>
              <a:tblGrid>
                <a:gridCol w="1751856">
                  <a:extLst>
                    <a:ext uri="{9D8B030D-6E8A-4147-A177-3AD203B41FA5}">
                      <a16:colId xmlns:a16="http://schemas.microsoft.com/office/drawing/2014/main" val="1022054231"/>
                    </a:ext>
                  </a:extLst>
                </a:gridCol>
                <a:gridCol w="1448048">
                  <a:extLst>
                    <a:ext uri="{9D8B030D-6E8A-4147-A177-3AD203B41FA5}">
                      <a16:colId xmlns:a16="http://schemas.microsoft.com/office/drawing/2014/main" val="2296867160"/>
                    </a:ext>
                  </a:extLst>
                </a:gridCol>
                <a:gridCol w="1448048">
                  <a:extLst>
                    <a:ext uri="{9D8B030D-6E8A-4147-A177-3AD203B41FA5}">
                      <a16:colId xmlns:a16="http://schemas.microsoft.com/office/drawing/2014/main" val="1321488383"/>
                    </a:ext>
                  </a:extLst>
                </a:gridCol>
                <a:gridCol w="1448048">
                  <a:extLst>
                    <a:ext uri="{9D8B030D-6E8A-4147-A177-3AD203B41FA5}">
                      <a16:colId xmlns:a16="http://schemas.microsoft.com/office/drawing/2014/main" val="934376110"/>
                    </a:ext>
                  </a:extLst>
                </a:gridCol>
              </a:tblGrid>
              <a:tr h="370840">
                <a:tc>
                  <a:txBody>
                    <a:bodyPr/>
                    <a:lstStyle/>
                    <a:p>
                      <a:pPr algn="ctr"/>
                      <a:r>
                        <a:rPr lang="en-US" altLang="zh-TW" sz="1400" b="1" dirty="0">
                          <a:latin typeface="微軟正黑體" panose="020B0604030504040204" pitchFamily="34" charset="-120"/>
                          <a:ea typeface="微軟正黑體" panose="020B0604030504040204" pitchFamily="34" charset="-120"/>
                        </a:rPr>
                        <a:t>1</a:t>
                      </a:r>
                      <a:r>
                        <a:rPr lang="zh-TW" altLang="en-US" sz="1400" b="1" dirty="0">
                          <a:latin typeface="微軟正黑體" panose="020B0604030504040204" pitchFamily="34" charset="-120"/>
                          <a:ea typeface="微軟正黑體" panose="020B0604030504040204" pitchFamily="34" charset="-120"/>
                        </a:rPr>
                        <a:t>、建物謄本</a:t>
                      </a:r>
                    </a:p>
                  </a:txBody>
                  <a:tcPr anchor="ctr"/>
                </a:tc>
                <a:tc>
                  <a:txBody>
                    <a:bodyPr/>
                    <a:lstStyle/>
                    <a:p>
                      <a:pPr algn="ctr"/>
                      <a:r>
                        <a:rPr lang="en-US" altLang="zh-TW" sz="1400" b="1" dirty="0">
                          <a:solidFill>
                            <a:srgbClr val="FF0000"/>
                          </a:solidFill>
                          <a:latin typeface="微軟正黑體" panose="020B0604030504040204" pitchFamily="34" charset="-120"/>
                          <a:ea typeface="微軟正黑體" panose="020B0604030504040204" pitchFamily="34" charset="-120"/>
                        </a:rPr>
                        <a:t>2</a:t>
                      </a:r>
                      <a:r>
                        <a:rPr lang="zh-TW" altLang="en-US" sz="1400" b="1" dirty="0">
                          <a:solidFill>
                            <a:srgbClr val="FF0000"/>
                          </a:solidFill>
                          <a:latin typeface="微軟正黑體" panose="020B0604030504040204" pitchFamily="34" charset="-120"/>
                          <a:ea typeface="微軟正黑體" panose="020B0604030504040204" pitchFamily="34" charset="-120"/>
                        </a:rPr>
                        <a:t>、戶口遷入證明</a:t>
                      </a:r>
                    </a:p>
                  </a:txBody>
                  <a:tcPr anchor="ctr"/>
                </a:tc>
                <a:tc>
                  <a:txBody>
                    <a:bodyPr/>
                    <a:lstStyle/>
                    <a:p>
                      <a:pPr algn="ctr"/>
                      <a:r>
                        <a:rPr lang="en-US" altLang="zh-TW" sz="1400" b="1" dirty="0">
                          <a:solidFill>
                            <a:srgbClr val="FF0000"/>
                          </a:solidFill>
                          <a:latin typeface="微軟正黑體" panose="020B0604030504040204" pitchFamily="34" charset="-120"/>
                          <a:ea typeface="微軟正黑體" panose="020B0604030504040204" pitchFamily="34" charset="-120"/>
                        </a:rPr>
                        <a:t>3</a:t>
                      </a:r>
                      <a:r>
                        <a:rPr lang="zh-TW" altLang="en-US" sz="1400" b="1" dirty="0">
                          <a:solidFill>
                            <a:srgbClr val="FF0000"/>
                          </a:solidFill>
                          <a:latin typeface="微軟正黑體" panose="020B0604030504040204" pitchFamily="34" charset="-120"/>
                          <a:ea typeface="微軟正黑體" panose="020B0604030504040204" pitchFamily="34" charset="-120"/>
                        </a:rPr>
                        <a:t>、房屋稅籍證明</a:t>
                      </a:r>
                    </a:p>
                  </a:txBody>
                  <a:tcPr anchor="ctr"/>
                </a:tc>
                <a:tc>
                  <a:txBody>
                    <a:bodyPr/>
                    <a:lstStyle/>
                    <a:p>
                      <a:pPr algn="ctr"/>
                      <a:r>
                        <a:rPr lang="en-US" altLang="zh-TW" sz="1400" b="1" dirty="0">
                          <a:solidFill>
                            <a:srgbClr val="FF0000"/>
                          </a:solidFill>
                          <a:latin typeface="微軟正黑體" panose="020B0604030504040204" pitchFamily="34" charset="-120"/>
                          <a:ea typeface="微軟正黑體" panose="020B0604030504040204" pitchFamily="34" charset="-120"/>
                        </a:rPr>
                        <a:t>4</a:t>
                      </a:r>
                      <a:r>
                        <a:rPr lang="zh-TW" altLang="en-US" sz="1400" b="1" dirty="0">
                          <a:solidFill>
                            <a:srgbClr val="FF0000"/>
                          </a:solidFill>
                          <a:latin typeface="微軟正黑體" panose="020B0604030504040204" pitchFamily="34" charset="-120"/>
                          <a:ea typeface="微軟正黑體" panose="020B0604030504040204" pitchFamily="34" charset="-120"/>
                        </a:rPr>
                        <a:t>、自來水接水或</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gn="ctr"/>
                      <a:r>
                        <a:rPr lang="zh-TW" altLang="en-US" sz="1400" b="1" dirty="0">
                          <a:solidFill>
                            <a:srgbClr val="FF0000"/>
                          </a:solidFill>
                          <a:latin typeface="微軟正黑體" panose="020B0604030504040204" pitchFamily="34" charset="-120"/>
                          <a:ea typeface="微軟正黑體" panose="020B0604030504040204" pitchFamily="34" charset="-120"/>
                        </a:rPr>
                        <a:t>電力接電證明</a:t>
                      </a:r>
                    </a:p>
                  </a:txBody>
                  <a:tcPr anchor="ctr"/>
                </a:tc>
                <a:extLst>
                  <a:ext uri="{0D108BD9-81ED-4DB2-BD59-A6C34878D82A}">
                    <a16:rowId xmlns:a16="http://schemas.microsoft.com/office/drawing/2014/main" val="4124047085"/>
                  </a:ext>
                </a:extLst>
              </a:tr>
              <a:tr h="370840">
                <a:tc>
                  <a:txBody>
                    <a:bodyPr/>
                    <a:lstStyle/>
                    <a:p>
                      <a:pPr algn="ctr"/>
                      <a:r>
                        <a:rPr lang="en-US" altLang="zh-TW" sz="1400" b="1" dirty="0">
                          <a:solidFill>
                            <a:srgbClr val="FF0000"/>
                          </a:solidFill>
                          <a:latin typeface="微軟正黑體" panose="020B0604030504040204" pitchFamily="34" charset="-120"/>
                          <a:ea typeface="微軟正黑體" panose="020B0604030504040204" pitchFamily="34" charset="-120"/>
                        </a:rPr>
                        <a:t>5</a:t>
                      </a:r>
                      <a:r>
                        <a:rPr lang="zh-TW" altLang="en-US" sz="1400" b="1" dirty="0">
                          <a:solidFill>
                            <a:srgbClr val="FF0000"/>
                          </a:solidFill>
                          <a:latin typeface="微軟正黑體" panose="020B0604030504040204" pitchFamily="34" charset="-120"/>
                          <a:ea typeface="微軟正黑體" panose="020B0604030504040204" pitchFamily="34" charset="-120"/>
                        </a:rPr>
                        <a:t>、區公所或改制前</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gn="ctr"/>
                      <a:r>
                        <a:rPr lang="zh-TW" altLang="en-US" sz="1400" b="1" dirty="0">
                          <a:solidFill>
                            <a:srgbClr val="FF0000"/>
                          </a:solidFill>
                          <a:latin typeface="微軟正黑體" panose="020B0604030504040204" pitchFamily="34" charset="-120"/>
                          <a:ea typeface="微軟正黑體" panose="020B0604030504040204" pitchFamily="34" charset="-120"/>
                        </a:rPr>
                        <a:t>各鄉</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鎮、市</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公所證明文件</a:t>
                      </a:r>
                    </a:p>
                  </a:txBody>
                  <a:tcPr anchor="ctr"/>
                </a:tc>
                <a:tc>
                  <a:txBody>
                    <a:bodyPr/>
                    <a:lstStyle/>
                    <a:p>
                      <a:pPr algn="ctr"/>
                      <a:r>
                        <a:rPr lang="en-US" altLang="zh-TW" sz="1400" b="1" dirty="0">
                          <a:solidFill>
                            <a:srgbClr val="FF0000"/>
                          </a:solidFill>
                          <a:latin typeface="微軟正黑體" panose="020B0604030504040204" pitchFamily="34" charset="-120"/>
                          <a:ea typeface="微軟正黑體" panose="020B0604030504040204" pitchFamily="34" charset="-120"/>
                        </a:rPr>
                        <a:t>6</a:t>
                      </a:r>
                      <a:r>
                        <a:rPr lang="zh-TW" altLang="en-US" sz="1400" b="1" dirty="0">
                          <a:solidFill>
                            <a:srgbClr val="FF0000"/>
                          </a:solidFill>
                          <a:latin typeface="微軟正黑體" panose="020B0604030504040204" pitchFamily="34" charset="-120"/>
                          <a:ea typeface="微軟正黑體" panose="020B0604030504040204" pitchFamily="34" charset="-120"/>
                        </a:rPr>
                        <a:t>、航照圖</a:t>
                      </a:r>
                    </a:p>
                  </a:txBody>
                  <a:tcPr anchor="ctr"/>
                </a:tc>
                <a:tc>
                  <a:txBody>
                    <a:bodyPr/>
                    <a:lstStyle/>
                    <a:p>
                      <a:pPr algn="ctr"/>
                      <a:r>
                        <a:rPr lang="en-US" altLang="zh-TW" sz="1400" b="1" dirty="0">
                          <a:solidFill>
                            <a:srgbClr val="FF0000"/>
                          </a:solidFill>
                          <a:latin typeface="微軟正黑體" panose="020B0604030504040204" pitchFamily="34" charset="-120"/>
                          <a:ea typeface="微軟正黑體" panose="020B0604030504040204" pitchFamily="34" charset="-120"/>
                        </a:rPr>
                        <a:t>7</a:t>
                      </a:r>
                      <a:r>
                        <a:rPr lang="zh-TW" altLang="en-US" sz="1400" b="1" dirty="0">
                          <a:solidFill>
                            <a:srgbClr val="FF0000"/>
                          </a:solidFill>
                          <a:latin typeface="微軟正黑體" panose="020B0604030504040204" pitchFamily="34" charset="-120"/>
                          <a:ea typeface="微軟正黑體" panose="020B0604030504040204" pitchFamily="34" charset="-120"/>
                        </a:rPr>
                        <a:t>、門牌編釘證明</a:t>
                      </a:r>
                    </a:p>
                  </a:txBody>
                  <a:tcPr anchor="ctr"/>
                </a:tc>
                <a:tc>
                  <a:txBody>
                    <a:bodyPr/>
                    <a:lstStyle/>
                    <a:p>
                      <a:pPr algn="ctr"/>
                      <a:r>
                        <a:rPr lang="en-US" altLang="zh-TW" sz="1400" b="1" dirty="0">
                          <a:solidFill>
                            <a:srgbClr val="FF0000"/>
                          </a:solidFill>
                          <a:latin typeface="微軟正黑體" panose="020B0604030504040204" pitchFamily="34" charset="-120"/>
                          <a:ea typeface="微軟正黑體" panose="020B0604030504040204" pitchFamily="34" charset="-120"/>
                        </a:rPr>
                        <a:t>8</a:t>
                      </a:r>
                      <a:r>
                        <a:rPr lang="zh-TW" altLang="en-US" sz="1400" b="1" dirty="0">
                          <a:solidFill>
                            <a:srgbClr val="FF0000"/>
                          </a:solidFill>
                          <a:latin typeface="微軟正黑體" panose="020B0604030504040204" pitchFamily="34" charset="-120"/>
                          <a:ea typeface="微軟正黑體" panose="020B0604030504040204" pitchFamily="34" charset="-120"/>
                        </a:rPr>
                        <a:t>、其他足資</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gn="ctr"/>
                      <a:r>
                        <a:rPr lang="zh-TW" altLang="en-US" sz="1400" b="1" dirty="0">
                          <a:solidFill>
                            <a:srgbClr val="FF0000"/>
                          </a:solidFill>
                          <a:latin typeface="微軟正黑體" panose="020B0604030504040204" pitchFamily="34" charset="-120"/>
                          <a:ea typeface="微軟正黑體" panose="020B0604030504040204" pitchFamily="34" charset="-120"/>
                        </a:rPr>
                        <a:t>證明文件</a:t>
                      </a:r>
                    </a:p>
                  </a:txBody>
                  <a:tcPr anchor="ctr"/>
                </a:tc>
                <a:extLst>
                  <a:ext uri="{0D108BD9-81ED-4DB2-BD59-A6C34878D82A}">
                    <a16:rowId xmlns:a16="http://schemas.microsoft.com/office/drawing/2014/main" val="319726424"/>
                  </a:ext>
                </a:extLst>
              </a:tr>
            </a:tbl>
          </a:graphicData>
        </a:graphic>
      </p:graphicFrame>
      <p:pic>
        <p:nvPicPr>
          <p:cNvPr id="11" name="Picture 52" descr="PPT葉子"/>
          <p:cNvPicPr>
            <a:picLocks noChangeAspect="1" noChangeArrowheads="1"/>
          </p:cNvPicPr>
          <p:nvPr/>
        </p:nvPicPr>
        <p:blipFill>
          <a:blip r:embed="rId6">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13" name="TextBox 12"/>
          <p:cNvSpPr txBox="1">
            <a:spLocks noChangeArrowheads="1"/>
          </p:cNvSpPr>
          <p:nvPr/>
        </p:nvSpPr>
        <p:spPr bwMode="auto">
          <a:xfrm>
            <a:off x="3779912" y="305785"/>
            <a:ext cx="2928937" cy="954107"/>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查估流程</a:t>
            </a:r>
            <a:r>
              <a:rPr lang="en-US" altLang="zh-TW" sz="2800" b="1" dirty="0" smtClean="0">
                <a:solidFill>
                  <a:srgbClr val="94634C"/>
                </a:solidFill>
                <a:latin typeface="微軟正黑體" panose="020B0604030504040204" pitchFamily="34" charset="-120"/>
                <a:ea typeface="微軟正黑體" panose="020B0604030504040204" pitchFamily="34" charset="-120"/>
              </a:rPr>
              <a:t>(6/11</a:t>
            </a:r>
            <a:r>
              <a:rPr lang="en-US" altLang="zh-TW" sz="2800" b="1" dirty="0">
                <a:solidFill>
                  <a:srgbClr val="94634C"/>
                </a:solidFill>
                <a:latin typeface="微軟正黑體" panose="020B0604030504040204" pitchFamily="34" charset="-120"/>
                <a:ea typeface="微軟正黑體" panose="020B0604030504040204" pitchFamily="34" charset="-120"/>
              </a:rPr>
              <a:t>)</a:t>
            </a:r>
            <a:endParaRPr lang="zh-CN" altLang="en-US" sz="2800" b="1" dirty="0">
              <a:solidFill>
                <a:srgbClr val="94634C"/>
              </a:solidFill>
              <a:latin typeface="微軟正黑體" panose="020B0604030504040204" pitchFamily="34" charset="-120"/>
              <a:ea typeface="微軟正黑體" panose="020B0604030504040204" pitchFamily="34" charset="-120"/>
            </a:endParaRPr>
          </a:p>
          <a:p>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14"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pic>
        <p:nvPicPr>
          <p:cNvPr id="16" name="圖片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16"/>
          <p:cNvSpPr txBox="1"/>
          <p:nvPr/>
        </p:nvSpPr>
        <p:spPr>
          <a:xfrm>
            <a:off x="8676456" y="6453336"/>
            <a:ext cx="467544" cy="369332"/>
          </a:xfrm>
          <a:prstGeom prst="rect">
            <a:avLst/>
          </a:prstGeom>
          <a:noFill/>
        </p:spPr>
        <p:txBody>
          <a:bodyPr wrap="square" rtlCol="0">
            <a:spAutoFit/>
          </a:bodyPr>
          <a:lstStyle/>
          <a:p>
            <a:r>
              <a:rPr lang="en-US" altLang="zh-TW" dirty="0" smtClean="0"/>
              <a:t>11</a:t>
            </a:r>
            <a:endParaRPr lang="zh-TW" altLang="en-US" dirty="0"/>
          </a:p>
        </p:txBody>
      </p:sp>
    </p:spTree>
    <p:extLst>
      <p:ext uri="{BB962C8B-B14F-4D97-AF65-F5344CB8AC3E}">
        <p14:creationId xmlns:p14="http://schemas.microsoft.com/office/powerpoint/2010/main" val="4015157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4"/>
          <p:cNvSpPr>
            <a:spLocks noChangeArrowheads="1"/>
          </p:cNvSpPr>
          <p:nvPr/>
        </p:nvSpPr>
        <p:spPr bwMode="gray">
          <a:xfrm>
            <a:off x="971600" y="1556792"/>
            <a:ext cx="7846880" cy="4104804"/>
          </a:xfrm>
          <a:prstGeom prst="rect">
            <a:avLst/>
          </a:prstGeom>
          <a:solidFill>
            <a:schemeClr val="accent5">
              <a:lumMod val="60000"/>
              <a:lumOff val="40000"/>
            </a:schemeClr>
          </a:solidFill>
          <a:ln>
            <a:noFill/>
          </a:ln>
          <a:effectLst>
            <a:outerShdw dist="35921" dir="2700000" algn="ctr" rotWithShape="0">
              <a:schemeClr val="bg2"/>
            </a:outerShdw>
          </a:effectLst>
          <a:scene3d>
            <a:camera prst="orthographicFront"/>
            <a:lightRig rig="threePt" dir="t"/>
          </a:scene3d>
          <a:sp3d>
            <a:bevelT/>
          </a:sp3d>
          <a:extLst>
            <a:ext uri="{91240B29-F687-4F45-9708-019B960494DF}">
              <a14:hiddenLine xmlns:a14="http://schemas.microsoft.com/office/drawing/2010/main" w="25400" algn="ctr">
                <a:solidFill>
                  <a:srgbClr val="FFFFFF"/>
                </a:solidFill>
                <a:miter lim="800000"/>
                <a:headEnd/>
                <a:tailEnd/>
              </a14:hiddenLine>
            </a:ext>
          </a:extLst>
        </p:spPr>
        <p:txBody>
          <a:bodyPr lIns="45720" tIns="44450" rIns="45720" bIns="44450" anchor="ctr" anchorCtr="1"/>
          <a:lstStyle/>
          <a:p>
            <a:r>
              <a:rPr lang="zh-TW" altLang="en-US" b="1" dirty="0">
                <a:latin typeface="微軟正黑體" panose="020B0604030504040204" pitchFamily="34" charset="-120"/>
                <a:ea typeface="微軟正黑體" panose="020B0604030504040204" pitchFamily="34" charset="-120"/>
              </a:rPr>
              <a:t>建物合法文件</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建物登記簿謄本（請至地政事務所申請）</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使用執照影本</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用水或用電證明影本（請至電力公司或自來水公司申請）</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房屋稅籍證明（請至地方稅務局申請）</a:t>
            </a:r>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設有戶籍者</a:t>
            </a:r>
            <a:endParaRPr lang="en-US" altLang="zh-TW" b="1"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戶籍謄本（請至戶政事務所申請）</a:t>
            </a:r>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設有電話、電表、自來水表及瓦斯表</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使用憑據證明</a:t>
            </a:r>
            <a:r>
              <a:rPr lang="zh-TW"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裝設證明</a:t>
            </a:r>
            <a:r>
              <a:rPr lang="zh-TW" altLang="zh-TW"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設有</a:t>
            </a:r>
            <a:r>
              <a:rPr lang="zh-TW" altLang="en-US" b="1" dirty="0">
                <a:latin typeface="微軟正黑體" panose="020B0604030504040204" pitchFamily="34" charset="-120"/>
                <a:ea typeface="微軟正黑體" panose="020B0604030504040204" pitchFamily="34" charset="-120"/>
              </a:rPr>
              <a:t>地下水井</a:t>
            </a:r>
            <a:r>
              <a:rPr lang="zh-TW" altLang="zh-TW" b="1" dirty="0">
                <a:latin typeface="微軟正黑體" panose="020B0604030504040204" pitchFamily="34" charset="-120"/>
                <a:ea typeface="微軟正黑體" panose="020B0604030504040204" pitchFamily="34" charset="-120"/>
              </a:rPr>
              <a:t>者</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水權狀</a:t>
            </a:r>
            <a:endParaRPr lang="en-US" altLang="zh-TW" b="1" dirty="0">
              <a:latin typeface="微軟正黑體" panose="020B0604030504040204" pitchFamily="34" charset="-120"/>
              <a:ea typeface="微軟正黑體" panose="020B0604030504040204" pitchFamily="34" charset="-120"/>
            </a:endParaRPr>
          </a:p>
        </p:txBody>
      </p:sp>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pic>
        <p:nvPicPr>
          <p:cNvPr id="15" name="圖片 14">
            <a:extLst>
              <a:ext uri="{FF2B5EF4-FFF2-40B4-BE49-F238E27FC236}">
                <a16:creationId xmlns:a16="http://schemas.microsoft.com/office/drawing/2014/main" id="{CA579BA5-C32D-4D28-B4A6-4D7008E1A76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68144" y="3861048"/>
            <a:ext cx="1810104" cy="1333398"/>
          </a:xfrm>
          <a:prstGeom prst="rect">
            <a:avLst/>
          </a:prstGeom>
        </p:spPr>
      </p:pic>
      <p:pic>
        <p:nvPicPr>
          <p:cNvPr id="18" name="Picture 52" descr="PPT葉子"/>
          <p:cNvPicPr>
            <a:picLocks noChangeAspect="1" noChangeArrowheads="1"/>
          </p:cNvPicPr>
          <p:nvPr/>
        </p:nvPicPr>
        <p:blipFill>
          <a:blip r:embed="rId5">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20" name="TextBox 12"/>
          <p:cNvSpPr txBox="1">
            <a:spLocks noChangeArrowheads="1"/>
          </p:cNvSpPr>
          <p:nvPr/>
        </p:nvSpPr>
        <p:spPr bwMode="auto">
          <a:xfrm>
            <a:off x="3779912" y="305785"/>
            <a:ext cx="2928937" cy="954107"/>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查估流程</a:t>
            </a:r>
            <a:r>
              <a:rPr lang="en-US" altLang="zh-TW" sz="2800" b="1" dirty="0" smtClean="0">
                <a:solidFill>
                  <a:srgbClr val="94634C"/>
                </a:solidFill>
                <a:latin typeface="微軟正黑體" panose="020B0604030504040204" pitchFamily="34" charset="-120"/>
                <a:ea typeface="微軟正黑體" panose="020B0604030504040204" pitchFamily="34" charset="-120"/>
              </a:rPr>
              <a:t>(7/11</a:t>
            </a:r>
            <a:r>
              <a:rPr lang="en-US" altLang="zh-TW" sz="2800" b="1" dirty="0">
                <a:solidFill>
                  <a:srgbClr val="94634C"/>
                </a:solidFill>
                <a:latin typeface="微軟正黑體" panose="020B0604030504040204" pitchFamily="34" charset="-120"/>
                <a:ea typeface="微軟正黑體" panose="020B0604030504040204" pitchFamily="34" charset="-120"/>
              </a:rPr>
              <a:t>)</a:t>
            </a:r>
            <a:endParaRPr lang="zh-CN" altLang="en-US" sz="2800" b="1" dirty="0">
              <a:solidFill>
                <a:srgbClr val="94634C"/>
              </a:solidFill>
              <a:latin typeface="微軟正黑體" panose="020B0604030504040204" pitchFamily="34" charset="-120"/>
              <a:ea typeface="微軟正黑體" panose="020B0604030504040204" pitchFamily="34" charset="-120"/>
            </a:endParaRPr>
          </a:p>
          <a:p>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21" name="Rectangle 76"/>
          <p:cNvSpPr>
            <a:spLocks noChangeArrowheads="1"/>
          </p:cNvSpPr>
          <p:nvPr/>
        </p:nvSpPr>
        <p:spPr bwMode="auto">
          <a:xfrm>
            <a:off x="1358809" y="865188"/>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pic>
        <p:nvPicPr>
          <p:cNvPr id="17" name="圖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橢圓形圖說文字 1"/>
          <p:cNvSpPr/>
          <p:nvPr/>
        </p:nvSpPr>
        <p:spPr>
          <a:xfrm>
            <a:off x="5868144" y="1328425"/>
            <a:ext cx="2734312" cy="821273"/>
          </a:xfrm>
          <a:prstGeom prst="wedgeEllipseCallout">
            <a:avLst>
              <a:gd name="adj1" fmla="val -31792"/>
              <a:gd name="adj2" fmla="val 8808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6082176" y="1580875"/>
            <a:ext cx="2520280"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查估前重點提醒</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8676456" y="6453336"/>
            <a:ext cx="467544" cy="369332"/>
          </a:xfrm>
          <a:prstGeom prst="rect">
            <a:avLst/>
          </a:prstGeom>
          <a:noFill/>
        </p:spPr>
        <p:txBody>
          <a:bodyPr wrap="square" rtlCol="0">
            <a:spAutoFit/>
          </a:bodyPr>
          <a:lstStyle/>
          <a:p>
            <a:r>
              <a:rPr lang="en-US" altLang="zh-TW" dirty="0" smtClean="0"/>
              <a:t>12</a:t>
            </a:r>
            <a:endParaRPr lang="zh-TW" altLang="en-US" dirty="0"/>
          </a:p>
        </p:txBody>
      </p:sp>
    </p:spTree>
    <p:extLst>
      <p:ext uri="{BB962C8B-B14F-4D97-AF65-F5344CB8AC3E}">
        <p14:creationId xmlns:p14="http://schemas.microsoft.com/office/powerpoint/2010/main" val="593366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1" name="Rectangle 3">
            <a:extLst>
              <a:ext uri="{FF2B5EF4-FFF2-40B4-BE49-F238E27FC236}">
                <a16:creationId xmlns:a16="http://schemas.microsoft.com/office/drawing/2014/main" id="{8B010DA3-8FDE-4D71-89FA-71FD264CDF6F}"/>
              </a:ext>
            </a:extLst>
          </p:cNvPr>
          <p:cNvSpPr txBox="1">
            <a:spLocks noChangeArrowheads="1"/>
          </p:cNvSpPr>
          <p:nvPr/>
        </p:nvSpPr>
        <p:spPr bwMode="auto">
          <a:xfrm>
            <a:off x="1763688" y="908050"/>
            <a:ext cx="6192688" cy="6624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0850" lvl="1" indent="-450850" eaLnBrk="1" hangingPunct="1">
              <a:lnSpc>
                <a:spcPct val="150000"/>
              </a:lnSpc>
              <a:spcBef>
                <a:spcPct val="0"/>
              </a:spcBef>
              <a:buFont typeface="Arial" pitchFamily="34" charset="0"/>
              <a:buBlip>
                <a:blip r:embed="rId3"/>
              </a:buBlip>
              <a:defRPr/>
            </a:pPr>
            <a:r>
              <a:rPr lang="zh-TW" altLang="en-US" sz="3200" b="1" dirty="0">
                <a:latin typeface="微軟正黑體" panose="020B0604030504040204" pitchFamily="34" charset="-120"/>
                <a:ea typeface="微軟正黑體" panose="020B0604030504040204" pitchFamily="34" charset="-120"/>
              </a:rPr>
              <a:t>工廠及商業設備搬遷補助費及救濟金</a:t>
            </a:r>
            <a:endParaRPr lang="en-US" altLang="zh-TW" sz="3200" b="1" dirty="0">
              <a:latin typeface="微軟正黑體" panose="020B0604030504040204" pitchFamily="34" charset="-120"/>
              <a:ea typeface="微軟正黑體" panose="020B0604030504040204" pitchFamily="34" charset="-120"/>
            </a:endParaRPr>
          </a:p>
          <a:p>
            <a:pPr marL="450850" lvl="1" indent="-450850" algn="just" eaLnBrk="1" hangingPunct="1">
              <a:lnSpc>
                <a:spcPct val="150000"/>
              </a:lnSpc>
              <a:spcBef>
                <a:spcPct val="0"/>
              </a:spcBef>
              <a:buBlip>
                <a:blip r:embed="rId4">
                  <a:extLst/>
                </a:blip>
              </a:buBlip>
              <a:defRPr/>
            </a:pPr>
            <a:r>
              <a:rPr kumimoji="1" lang="zh-TW" altLang="en-US" sz="2900" b="1" dirty="0">
                <a:latin typeface="微軟正黑體" panose="020B0604030504040204" pitchFamily="34" charset="-120"/>
                <a:ea typeface="微軟正黑體" panose="020B0604030504040204" pitchFamily="34" charset="-120"/>
                <a:cs typeface="華康儷中宋"/>
              </a:rPr>
              <a:t>「桃園市興辦公共工程地上物拆遷補償自治條例」第</a:t>
            </a:r>
            <a:r>
              <a:rPr kumimoji="1" lang="en-US" altLang="zh-TW" sz="2900" b="1" dirty="0">
                <a:latin typeface="微軟正黑體" panose="020B0604030504040204" pitchFamily="34" charset="-120"/>
                <a:ea typeface="微軟正黑體" panose="020B0604030504040204" pitchFamily="34" charset="-120"/>
                <a:cs typeface="華康儷中宋"/>
              </a:rPr>
              <a:t>13</a:t>
            </a:r>
            <a:r>
              <a:rPr kumimoji="1" lang="zh-TW" altLang="en-US" sz="2900" b="1" dirty="0">
                <a:latin typeface="微軟正黑體" panose="020B0604030504040204" pitchFamily="34" charset="-120"/>
                <a:ea typeface="微軟正黑體" panose="020B0604030504040204" pitchFamily="34" charset="-120"/>
                <a:cs typeface="華康儷中宋"/>
              </a:rPr>
              <a:t>條</a:t>
            </a:r>
            <a:endParaRPr kumimoji="1" lang="en-US" altLang="zh-TW" sz="2900" b="1" dirty="0">
              <a:latin typeface="微軟正黑體" panose="020B0604030504040204" pitchFamily="34" charset="-120"/>
              <a:ea typeface="微軟正黑體" panose="020B0604030504040204" pitchFamily="34" charset="-120"/>
              <a:cs typeface="華康儷中宋"/>
            </a:endParaRPr>
          </a:p>
          <a:p>
            <a:pPr marL="0" lvl="1" indent="0" algn="just" eaLnBrk="1" hangingPunct="1">
              <a:lnSpc>
                <a:spcPct val="150000"/>
              </a:lnSpc>
              <a:spcBef>
                <a:spcPct val="0"/>
              </a:spcBef>
              <a:buNone/>
              <a:defRPr/>
            </a:pPr>
            <a:r>
              <a:rPr lang="zh-TW" altLang="en-US" sz="2900" b="1" dirty="0">
                <a:latin typeface="微軟正黑體" panose="020B0604030504040204" pitchFamily="34" charset="-120"/>
                <a:ea typeface="微軟正黑體" panose="020B0604030504040204" pitchFamily="34" charset="-120"/>
              </a:rPr>
              <a:t>     所稱</a:t>
            </a:r>
            <a:r>
              <a:rPr lang="zh-TW" altLang="en-US" sz="2900" b="1" dirty="0">
                <a:solidFill>
                  <a:srgbClr val="FF0000"/>
                </a:solidFill>
                <a:latin typeface="微軟正黑體" panose="020B0604030504040204" pitchFamily="34" charset="-120"/>
                <a:ea typeface="微軟正黑體" panose="020B0604030504040204" pitchFamily="34" charset="-120"/>
              </a:rPr>
              <a:t>合法工廠及商業之搬遷補助費</a:t>
            </a:r>
            <a:r>
              <a:rPr lang="en-US" altLang="zh-TW" sz="2900" b="1" dirty="0">
                <a:solidFill>
                  <a:srgbClr val="FF0000"/>
                </a:solidFill>
                <a:latin typeface="微軟正黑體" panose="020B0604030504040204" pitchFamily="34" charset="-120"/>
                <a:ea typeface="微軟正黑體" panose="020B0604030504040204" pitchFamily="34" charset="-120"/>
              </a:rPr>
              <a:t>(100%)</a:t>
            </a:r>
            <a:r>
              <a:rPr lang="zh-TW" altLang="en-US" sz="2900" b="1" dirty="0">
                <a:solidFill>
                  <a:srgbClr val="FF0000"/>
                </a:solidFill>
                <a:latin typeface="微軟正黑體" panose="020B0604030504040204" pitchFamily="34" charset="-120"/>
                <a:ea typeface="微軟正黑體" panose="020B0604030504040204" pitchFamily="34" charset="-120"/>
              </a:rPr>
              <a:t>、營業損失</a:t>
            </a:r>
            <a:r>
              <a:rPr lang="en-US" altLang="zh-TW" sz="2900" b="1" dirty="0">
                <a:solidFill>
                  <a:srgbClr val="FF0000"/>
                </a:solidFill>
                <a:latin typeface="微軟正黑體" panose="020B0604030504040204" pitchFamily="34" charset="-120"/>
                <a:ea typeface="微軟正黑體" panose="020B0604030504040204" pitchFamily="34" charset="-120"/>
              </a:rPr>
              <a:t>(100%) </a:t>
            </a:r>
            <a:r>
              <a:rPr lang="zh-TW" altLang="en-US" sz="2900" b="1" dirty="0">
                <a:latin typeface="微軟正黑體" panose="020B0604030504040204" pitchFamily="34" charset="-120"/>
                <a:ea typeface="微軟正黑體" panose="020B0604030504040204" pitchFamily="34" charset="-120"/>
              </a:rPr>
              <a:t>：</a:t>
            </a:r>
            <a:endParaRPr lang="en-US" altLang="zh-TW" sz="2900" b="1" dirty="0">
              <a:latin typeface="微軟正黑體" panose="020B0604030504040204" pitchFamily="34" charset="-120"/>
              <a:ea typeface="微軟正黑體" panose="020B0604030504040204" pitchFamily="34" charset="-120"/>
            </a:endParaRPr>
          </a:p>
          <a:p>
            <a:pPr marL="0" lvl="1" indent="0" algn="just">
              <a:lnSpc>
                <a:spcPct val="150000"/>
              </a:lnSpc>
              <a:spcBef>
                <a:spcPct val="0"/>
              </a:spcBef>
              <a:buNone/>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lvl="1" indent="0" algn="just">
              <a:lnSpc>
                <a:spcPct val="150000"/>
              </a:lnSpc>
              <a:spcBef>
                <a:spcPct val="0"/>
              </a:spcBef>
              <a:buNone/>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lvl="1" indent="0" algn="just">
              <a:lnSpc>
                <a:spcPct val="150000"/>
              </a:lnSpc>
              <a:spcBef>
                <a:spcPct val="0"/>
              </a:spcBef>
              <a:buNone/>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lvl="1" indent="0" algn="just">
              <a:lnSpc>
                <a:spcPct val="150000"/>
              </a:lnSpc>
              <a:spcBef>
                <a:spcPct val="0"/>
              </a:spcBef>
              <a:buNone/>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lvl="1" indent="0" algn="just">
              <a:lnSpc>
                <a:spcPct val="150000"/>
              </a:lnSpc>
              <a:spcBef>
                <a:spcPct val="0"/>
              </a:spcBef>
              <a:buNone/>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lvl="1" indent="0" algn="just">
              <a:lnSpc>
                <a:spcPct val="150000"/>
              </a:lnSpc>
              <a:spcBef>
                <a:spcPct val="0"/>
              </a:spcBef>
              <a:buNone/>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0850" lvl="1" indent="-450850" algn="just">
              <a:lnSpc>
                <a:spcPct val="150000"/>
              </a:lnSpc>
              <a:spcBef>
                <a:spcPct val="0"/>
              </a:spcBef>
              <a:buFont typeface="Arial" pitchFamily="34" charset="0"/>
              <a:buBlip>
                <a:blip r:embed="rId5"/>
              </a:buBlip>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0850" lvl="1" indent="-450850" algn="just">
              <a:lnSpc>
                <a:spcPct val="150000"/>
              </a:lnSpc>
              <a:spcBef>
                <a:spcPct val="0"/>
              </a:spcBef>
              <a:buFont typeface="Arial" pitchFamily="34" charset="0"/>
              <a:buBlip>
                <a:blip r:embed="rId5"/>
              </a:buBlip>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lvl="1" indent="0" algn="just">
              <a:lnSpc>
                <a:spcPct val="150000"/>
              </a:lnSpc>
              <a:spcBef>
                <a:spcPct val="0"/>
              </a:spcBef>
              <a:buNone/>
              <a:defRPr/>
            </a:pP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0850" lvl="1" indent="-450850" algn="just">
              <a:lnSpc>
                <a:spcPct val="150000"/>
              </a:lnSpc>
              <a:spcBef>
                <a:spcPct val="0"/>
              </a:spcBef>
              <a:buFont typeface="Arial" pitchFamily="34" charset="0"/>
              <a:buBlip>
                <a:blip r:embed="rId5"/>
              </a:buBlip>
              <a:defRPr/>
            </a:pPr>
            <a:endParaRPr lang="en-US" altLang="zh-TW"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0850" lvl="1" indent="-450850" algn="just">
              <a:lnSpc>
                <a:spcPct val="150000"/>
              </a:lnSpc>
              <a:spcBef>
                <a:spcPct val="0"/>
              </a:spcBef>
              <a:buBlip>
                <a:blip r:embed="rId5"/>
              </a:buBlip>
              <a:defRPr/>
            </a:pPr>
            <a:r>
              <a:rPr lang="zh-TW" altLang="en-US" b="1" dirty="0" smtClean="0">
                <a:latin typeface="微軟正黑體" panose="020B0604030504040204" pitchFamily="34" charset="-120"/>
                <a:ea typeface="微軟正黑體" panose="020B0604030504040204" pitchFamily="34" charset="-120"/>
              </a:rPr>
              <a:t>所</a:t>
            </a:r>
            <a:r>
              <a:rPr lang="zh-TW" altLang="en-US" b="1" dirty="0">
                <a:latin typeface="微軟正黑體" panose="020B0604030504040204" pitchFamily="34" charset="-120"/>
                <a:ea typeface="微軟正黑體" panose="020B0604030504040204" pitchFamily="34" charset="-120"/>
              </a:rPr>
              <a:t>稱</a:t>
            </a:r>
            <a:r>
              <a:rPr lang="zh-TW" altLang="en-US" b="1" dirty="0">
                <a:solidFill>
                  <a:srgbClr val="FF0000"/>
                </a:solidFill>
                <a:latin typeface="微軟正黑體" panose="020B0604030504040204" pitchFamily="34" charset="-120"/>
                <a:ea typeface="微軟正黑體" panose="020B0604030504040204" pitchFamily="34" charset="-120"/>
              </a:rPr>
              <a:t>工廠及商業之搬遷救濟金</a:t>
            </a:r>
            <a:r>
              <a:rPr lang="en-US" altLang="zh-TW" b="1" dirty="0">
                <a:solidFill>
                  <a:srgbClr val="FF0000"/>
                </a:solidFill>
                <a:latin typeface="微軟正黑體" panose="020B0604030504040204" pitchFamily="34" charset="-120"/>
                <a:ea typeface="微軟正黑體" panose="020B0604030504040204" pitchFamily="34" charset="-120"/>
              </a:rPr>
              <a:t>(70%)</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361950" lvl="1" indent="0" algn="just">
              <a:lnSpc>
                <a:spcPct val="150000"/>
              </a:lnSpc>
              <a:spcBef>
                <a:spcPct val="0"/>
              </a:spcBef>
              <a:buNone/>
              <a:defRPr/>
            </a:pPr>
            <a:r>
              <a:rPr lang="zh-TW" altLang="en-US" b="1" dirty="0">
                <a:latin typeface="微軟正黑體" panose="020B0604030504040204" pitchFamily="34" charset="-120"/>
                <a:ea typeface="微軟正黑體" panose="020B0604030504040204" pitchFamily="34" charset="-120"/>
              </a:rPr>
              <a:t>非以現址辦理合法登記，但於本市辦妥合法登記並完納稅捐者，得發給生產</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營業</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設備搬遷救濟金。以上開項目作為搬遷救濟金作為計算基準。</a:t>
            </a:r>
            <a:endParaRPr lang="en-US" altLang="zh-TW" b="1" dirty="0">
              <a:latin typeface="微軟正黑體" panose="020B0604030504040204" pitchFamily="34" charset="-120"/>
              <a:ea typeface="微軟正黑體" panose="020B0604030504040204" pitchFamily="34" charset="-120"/>
            </a:endParaRPr>
          </a:p>
        </p:txBody>
      </p:sp>
      <p:graphicFrame>
        <p:nvGraphicFramePr>
          <p:cNvPr id="9" name="表格 8">
            <a:extLst>
              <a:ext uri="{FF2B5EF4-FFF2-40B4-BE49-F238E27FC236}">
                <a16:creationId xmlns:a16="http://schemas.microsoft.com/office/drawing/2014/main" id="{671AD07B-6DC1-41DE-B50B-915C8B74B523}"/>
              </a:ext>
            </a:extLst>
          </p:cNvPr>
          <p:cNvGraphicFramePr>
            <a:graphicFrameLocks noGrp="1"/>
          </p:cNvGraphicFramePr>
          <p:nvPr>
            <p:extLst>
              <p:ext uri="{D42A27DB-BD31-4B8C-83A1-F6EECF244321}">
                <p14:modId xmlns:p14="http://schemas.microsoft.com/office/powerpoint/2010/main" val="387252231"/>
              </p:ext>
            </p:extLst>
          </p:nvPr>
        </p:nvGraphicFramePr>
        <p:xfrm>
          <a:off x="876907" y="2062851"/>
          <a:ext cx="4896224" cy="2679120"/>
        </p:xfrm>
        <a:graphic>
          <a:graphicData uri="http://schemas.openxmlformats.org/drawingml/2006/table">
            <a:tbl>
              <a:tblPr firstRow="1" bandRow="1">
                <a:tableStyleId>{8A107856-5554-42FB-B03E-39F5DBC370BA}</a:tableStyleId>
              </a:tblPr>
              <a:tblGrid>
                <a:gridCol w="2016224">
                  <a:extLst>
                    <a:ext uri="{9D8B030D-6E8A-4147-A177-3AD203B41FA5}">
                      <a16:colId xmlns:a16="http://schemas.microsoft.com/office/drawing/2014/main" val="1022054231"/>
                    </a:ext>
                  </a:extLst>
                </a:gridCol>
                <a:gridCol w="2880000">
                  <a:extLst>
                    <a:ext uri="{9D8B030D-6E8A-4147-A177-3AD203B41FA5}">
                      <a16:colId xmlns:a16="http://schemas.microsoft.com/office/drawing/2014/main" val="2296867160"/>
                    </a:ext>
                  </a:extLst>
                </a:gridCol>
              </a:tblGrid>
              <a:tr h="1112904">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合法工廠</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zh-TW" altLang="en-US" sz="1400" b="1" dirty="0">
                          <a:solidFill>
                            <a:schemeClr val="tx1"/>
                          </a:solidFill>
                          <a:latin typeface="微軟正黑體" panose="020B0604030504040204" pitchFamily="34" charset="-120"/>
                          <a:ea typeface="微軟正黑體" panose="020B0604030504040204" pitchFamily="34" charset="-120"/>
                        </a:rPr>
                        <a:t>生產設備搬遷補助項目</a:t>
                      </a:r>
                    </a:p>
                  </a:txBody>
                  <a:tcPr anchor="ctr"/>
                </a:tc>
                <a:tc>
                  <a:txBody>
                    <a:bodyPr/>
                    <a:lstStyle/>
                    <a:p>
                      <a:pPr algn="l"/>
                      <a:r>
                        <a:rPr lang="en-US" altLang="zh-TW" sz="1400" b="1" dirty="0">
                          <a:solidFill>
                            <a:schemeClr val="tx1"/>
                          </a:solidFill>
                          <a:latin typeface="微軟正黑體" panose="020B0604030504040204" pitchFamily="34" charset="-120"/>
                          <a:ea typeface="微軟正黑體" panose="020B0604030504040204" pitchFamily="34" charset="-120"/>
                        </a:rPr>
                        <a:t>1</a:t>
                      </a:r>
                      <a:r>
                        <a:rPr lang="zh-TW" altLang="en-US" sz="1400" b="1" dirty="0">
                          <a:solidFill>
                            <a:schemeClr val="tx1"/>
                          </a:solidFill>
                          <a:latin typeface="微軟正黑體" panose="020B0604030504040204" pitchFamily="34" charset="-120"/>
                          <a:ea typeface="微軟正黑體" panose="020B0604030504040204" pitchFamily="34" charset="-120"/>
                        </a:rPr>
                        <a:t>、電力內線及外線設備</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l"/>
                      <a:r>
                        <a:rPr lang="en-US" altLang="zh-TW" sz="1400" b="1" dirty="0">
                          <a:solidFill>
                            <a:schemeClr val="tx1"/>
                          </a:solidFill>
                          <a:latin typeface="微軟正黑體" panose="020B0604030504040204" pitchFamily="34" charset="-120"/>
                          <a:ea typeface="微軟正黑體" panose="020B0604030504040204" pitchFamily="34" charset="-120"/>
                        </a:rPr>
                        <a:t>2</a:t>
                      </a:r>
                      <a:r>
                        <a:rPr lang="zh-TW" altLang="en-US" sz="1400" b="1" dirty="0">
                          <a:solidFill>
                            <a:schemeClr val="tx1"/>
                          </a:solidFill>
                          <a:latin typeface="微軟正黑體" panose="020B0604030504040204" pitchFamily="34" charset="-120"/>
                          <a:ea typeface="微軟正黑體" panose="020B0604030504040204" pitchFamily="34" charset="-120"/>
                        </a:rPr>
                        <a:t>、固定附屬設備</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l"/>
                      <a:r>
                        <a:rPr lang="en-US" altLang="zh-TW" sz="1400" b="1" dirty="0">
                          <a:solidFill>
                            <a:schemeClr val="tx1"/>
                          </a:solidFill>
                          <a:latin typeface="微軟正黑體" panose="020B0604030504040204" pitchFamily="34" charset="-120"/>
                          <a:ea typeface="微軟正黑體" panose="020B0604030504040204" pitchFamily="34" charset="-120"/>
                        </a:rPr>
                        <a:t>3</a:t>
                      </a:r>
                      <a:r>
                        <a:rPr lang="zh-TW" altLang="en-US" sz="1400" b="1" dirty="0">
                          <a:solidFill>
                            <a:schemeClr val="tx1"/>
                          </a:solidFill>
                          <a:latin typeface="微軟正黑體" panose="020B0604030504040204" pitchFamily="34" charset="-120"/>
                          <a:ea typeface="微軟正黑體" panose="020B0604030504040204" pitchFamily="34" charset="-120"/>
                        </a:rPr>
                        <a:t>、機械設備拆裝工資</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l"/>
                      <a:r>
                        <a:rPr lang="en-US" altLang="zh-TW" sz="1400" b="1" dirty="0">
                          <a:solidFill>
                            <a:schemeClr val="tx1"/>
                          </a:solidFill>
                          <a:latin typeface="微軟正黑體" panose="020B0604030504040204" pitchFamily="34" charset="-120"/>
                          <a:ea typeface="微軟正黑體" panose="020B0604030504040204" pitchFamily="34" charset="-120"/>
                        </a:rPr>
                        <a:t>4</a:t>
                      </a:r>
                      <a:r>
                        <a:rPr lang="zh-TW" altLang="en-US" sz="1400" b="1" dirty="0">
                          <a:solidFill>
                            <a:schemeClr val="tx1"/>
                          </a:solidFill>
                          <a:latin typeface="微軟正黑體" panose="020B0604030504040204" pitchFamily="34" charset="-120"/>
                          <a:ea typeface="微軟正黑體" panose="020B0604030504040204" pitchFamily="34" charset="-120"/>
                        </a:rPr>
                        <a:t>、機械設備搬遷拖運費</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l"/>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、工廠原料搬遷費</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l"/>
                      <a:r>
                        <a:rPr lang="en-US" altLang="zh-TW" sz="1400" b="1" dirty="0">
                          <a:solidFill>
                            <a:schemeClr val="tx1"/>
                          </a:solidFill>
                          <a:latin typeface="微軟正黑體" panose="020B0604030504040204" pitchFamily="34" charset="-120"/>
                          <a:ea typeface="微軟正黑體" panose="020B0604030504040204" pitchFamily="34" charset="-120"/>
                        </a:rPr>
                        <a:t>6</a:t>
                      </a:r>
                      <a:r>
                        <a:rPr lang="zh-TW" altLang="en-US" sz="1400" b="1" dirty="0">
                          <a:solidFill>
                            <a:schemeClr val="tx1"/>
                          </a:solidFill>
                          <a:latin typeface="微軟正黑體" panose="020B0604030504040204" pitchFamily="34" charset="-120"/>
                          <a:ea typeface="微軟正黑體" panose="020B0604030504040204" pitchFamily="34" charset="-120"/>
                        </a:rPr>
                        <a:t>、吊車或堆高機租用費</a:t>
                      </a:r>
                    </a:p>
                  </a:txBody>
                  <a:tcPr anchor="ctr"/>
                </a:tc>
                <a:extLst>
                  <a:ext uri="{0D108BD9-81ED-4DB2-BD59-A6C34878D82A}">
                    <a16:rowId xmlns:a16="http://schemas.microsoft.com/office/drawing/2014/main" val="4124047085"/>
                  </a:ext>
                </a:extLst>
              </a:tr>
              <a:tr h="576000">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合法商業</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營業設備搬遷補助項目</a:t>
                      </a:r>
                    </a:p>
                  </a:txBody>
                  <a:tcPr anchor="ctr"/>
                </a:tc>
                <a:tc>
                  <a:txBody>
                    <a:bodyPr/>
                    <a:lstStyle/>
                    <a:p>
                      <a:pPr algn="l"/>
                      <a:r>
                        <a:rPr lang="zh-TW" altLang="en-US" sz="1400" b="1" dirty="0">
                          <a:solidFill>
                            <a:schemeClr val="tx1"/>
                          </a:solidFill>
                          <a:latin typeface="微軟正黑體" panose="020B0604030504040204" pitchFamily="34" charset="-120"/>
                          <a:ea typeface="微軟正黑體" panose="020B0604030504040204" pitchFamily="34" charset="-120"/>
                        </a:rPr>
                        <a:t>營業用設備</a:t>
                      </a:r>
                    </a:p>
                  </a:txBody>
                  <a:tcPr anchor="ctr"/>
                </a:tc>
                <a:extLst>
                  <a:ext uri="{0D108BD9-81ED-4DB2-BD59-A6C34878D82A}">
                    <a16:rowId xmlns:a16="http://schemas.microsoft.com/office/drawing/2014/main" val="31972642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營業損失</a:t>
                      </a:r>
                    </a:p>
                  </a:txBody>
                  <a:tcPr anchor="ctr"/>
                </a:tc>
                <a:tc>
                  <a:txBody>
                    <a:bodyPr/>
                    <a:lstStyle/>
                    <a:p>
                      <a:pPr algn="l"/>
                      <a:r>
                        <a:rPr lang="zh-TW" altLang="en-US" sz="1400" b="1" u="sng" dirty="0">
                          <a:solidFill>
                            <a:schemeClr val="tx1"/>
                          </a:solidFill>
                          <a:latin typeface="微軟正黑體" panose="020B0604030504040204" pitchFamily="34" charset="-120"/>
                          <a:ea typeface="微軟正黑體" panose="020B0604030504040204" pitchFamily="34" charset="-120"/>
                        </a:rPr>
                        <a:t>最近三年營利事業所得稅結算申報書上營業淨利加利息收入減利息支出之平均數計算</a:t>
                      </a:r>
                      <a:r>
                        <a:rPr lang="zh-TW" altLang="en-US" sz="1400" b="1" dirty="0">
                          <a:solidFill>
                            <a:schemeClr val="tx1"/>
                          </a:solidFill>
                          <a:latin typeface="微軟正黑體" panose="020B0604030504040204" pitchFamily="34" charset="-120"/>
                          <a:ea typeface="微軟正黑體" panose="020B0604030504040204" pitchFamily="34" charset="-120"/>
                        </a:rPr>
                        <a:t>或</a:t>
                      </a:r>
                      <a:r>
                        <a:rPr lang="zh-TW" altLang="en-US" sz="1400" b="1" u="sng" dirty="0">
                          <a:solidFill>
                            <a:schemeClr val="tx1"/>
                          </a:solidFill>
                          <a:latin typeface="微軟正黑體" panose="020B0604030504040204" pitchFamily="34" charset="-120"/>
                          <a:ea typeface="微軟正黑體" panose="020B0604030504040204" pitchFamily="34" charset="-120"/>
                        </a:rPr>
                        <a:t>按營業面積換算</a:t>
                      </a:r>
                    </a:p>
                  </a:txBody>
                  <a:tcPr anchor="ctr"/>
                </a:tc>
                <a:extLst>
                  <a:ext uri="{0D108BD9-81ED-4DB2-BD59-A6C34878D82A}">
                    <a16:rowId xmlns:a16="http://schemas.microsoft.com/office/drawing/2014/main" val="3352073092"/>
                  </a:ext>
                </a:extLst>
              </a:tr>
            </a:tbl>
          </a:graphicData>
        </a:graphic>
      </p:graphicFrame>
      <p:graphicFrame>
        <p:nvGraphicFramePr>
          <p:cNvPr id="10" name="表格 9">
            <a:extLst>
              <a:ext uri="{FF2B5EF4-FFF2-40B4-BE49-F238E27FC236}">
                <a16:creationId xmlns:a16="http://schemas.microsoft.com/office/drawing/2014/main" id="{1AE6495D-EB9A-4D1D-AB25-2476725D50BE}"/>
              </a:ext>
            </a:extLst>
          </p:cNvPr>
          <p:cNvGraphicFramePr>
            <a:graphicFrameLocks noGrp="1"/>
          </p:cNvGraphicFramePr>
          <p:nvPr>
            <p:extLst>
              <p:ext uri="{D42A27DB-BD31-4B8C-83A1-F6EECF244321}">
                <p14:modId xmlns:p14="http://schemas.microsoft.com/office/powerpoint/2010/main" val="3731647577"/>
              </p:ext>
            </p:extLst>
          </p:nvPr>
        </p:nvGraphicFramePr>
        <p:xfrm>
          <a:off x="6011888" y="2238475"/>
          <a:ext cx="2376263" cy="2157864"/>
        </p:xfrm>
        <a:graphic>
          <a:graphicData uri="http://schemas.openxmlformats.org/drawingml/2006/table">
            <a:tbl>
              <a:tblPr firstRow="1" bandRow="1">
                <a:tableStyleId>{5C22544A-7EE6-4342-B048-85BDC9FD1C3A}</a:tableStyleId>
              </a:tblPr>
              <a:tblGrid>
                <a:gridCol w="971007">
                  <a:extLst>
                    <a:ext uri="{9D8B030D-6E8A-4147-A177-3AD203B41FA5}">
                      <a16:colId xmlns:a16="http://schemas.microsoft.com/office/drawing/2014/main" val="20000"/>
                    </a:ext>
                  </a:extLst>
                </a:gridCol>
                <a:gridCol w="1405256">
                  <a:extLst>
                    <a:ext uri="{9D8B030D-6E8A-4147-A177-3AD203B41FA5}">
                      <a16:colId xmlns:a16="http://schemas.microsoft.com/office/drawing/2014/main" val="20001"/>
                    </a:ext>
                  </a:extLst>
                </a:gridCol>
              </a:tblGrid>
              <a:tr h="403523">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營業面積</a:t>
                      </a:r>
                      <a:endPar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R w="28575" cap="flat" cmpd="sng" algn="ctr">
                      <a:solidFill>
                        <a:schemeClr val="bg1"/>
                      </a:solidFill>
                      <a:prstDash val="solid"/>
                      <a:round/>
                      <a:headEnd type="none" w="med" len="med"/>
                      <a:tailEnd type="none" w="med" len="med"/>
                    </a:lnR>
                    <a:cell3D prstMaterial="dkEdge">
                      <a:bevel h="50800" prst="divot"/>
                      <a:lightRig rig="flood" dir="t"/>
                    </a:cell3D>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以累進方式合計營業損失</a:t>
                      </a:r>
                      <a:endPar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cell3D prstMaterial="dkEdge">
                      <a:bevel h="50800" prst="divot"/>
                      <a:lightRig rig="flood" dir="t"/>
                    </a:cell3D>
                    <a:solidFill>
                      <a:schemeClr val="accent6">
                        <a:lumMod val="40000"/>
                        <a:lumOff val="60000"/>
                      </a:schemeClr>
                    </a:solidFill>
                  </a:tcPr>
                </a:tc>
                <a:extLst>
                  <a:ext uri="{0D108BD9-81ED-4DB2-BD59-A6C34878D82A}">
                    <a16:rowId xmlns:a16="http://schemas.microsoft.com/office/drawing/2014/main" val="10000"/>
                  </a:ext>
                </a:extLst>
              </a:tr>
              <a:tr h="29749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15</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平方公尺以下</a:t>
                      </a:r>
                      <a:endPar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R w="28575" cap="flat" cmpd="sng" algn="ctr">
                      <a:solidFill>
                        <a:schemeClr val="bg1"/>
                      </a:solidFill>
                      <a:prstDash val="solid"/>
                      <a:round/>
                      <a:headEnd type="none" w="med" len="med"/>
                      <a:tailEnd type="none" w="med" len="med"/>
                    </a:lnR>
                    <a:cell3D prstMaterial="dkEdge">
                      <a:bevel h="50800" prst="divot"/>
                      <a:lightRig rig="flood" dir="t"/>
                    </a:cell3D>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66,000</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元</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solidFill>
                      <a:srgbClr val="FFFFCC"/>
                    </a:solidFill>
                  </a:tcPr>
                </a:tc>
                <a:extLst>
                  <a:ext uri="{0D108BD9-81ED-4DB2-BD59-A6C34878D82A}">
                    <a16:rowId xmlns:a16="http://schemas.microsoft.com/office/drawing/2014/main" val="10001"/>
                  </a:ext>
                </a:extLst>
              </a:tr>
              <a:tr h="29749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15~150</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平方公尺</a:t>
                      </a:r>
                      <a:endPar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R w="28575" cap="flat" cmpd="sng" algn="ctr">
                      <a:solidFill>
                        <a:schemeClr val="bg1"/>
                      </a:solidFill>
                      <a:prstDash val="solid"/>
                      <a:round/>
                      <a:headEnd type="none" w="med" len="med"/>
                      <a:tailEnd type="none" w="med" len="med"/>
                    </a:lnR>
                    <a:cell3D prstMaterial="dkEdge">
                      <a:bevel h="50800" prst="divot"/>
                      <a:lightRig rig="flood" dir="t"/>
                    </a:cell3D>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1,100</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元</a:t>
                      </a:r>
                      <a:endPar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平方公尺</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solidFill>
                      <a:srgbClr val="FFFFCC"/>
                    </a:solidFill>
                  </a:tcPr>
                </a:tc>
                <a:extLst>
                  <a:ext uri="{0D108BD9-81ED-4DB2-BD59-A6C34878D82A}">
                    <a16:rowId xmlns:a16="http://schemas.microsoft.com/office/drawing/2014/main" val="10002"/>
                  </a:ext>
                </a:extLst>
              </a:tr>
              <a:tr h="29749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150</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平方公尺以上</a:t>
                      </a:r>
                      <a:endPar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R w="28575" cap="flat" cmpd="sng" algn="ctr">
                      <a:solidFill>
                        <a:schemeClr val="bg1"/>
                      </a:solidFill>
                      <a:prstDash val="solid"/>
                      <a:round/>
                      <a:headEnd type="none" w="med" len="med"/>
                      <a:tailEnd type="none" w="med" len="med"/>
                    </a:lnR>
                    <a:cell3D prstMaterial="dkEdge">
                      <a:bevel h="50800" prst="divot"/>
                      <a:lightRig rig="flood" dir="t"/>
                    </a:cell3D>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660</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元</a:t>
                      </a:r>
                      <a:endPar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平方公尺</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solidFill>
                      <a:srgbClr val="FFFFCC"/>
                    </a:solidFill>
                  </a:tcPr>
                </a:tc>
                <a:extLst>
                  <a:ext uri="{0D108BD9-81ED-4DB2-BD59-A6C34878D82A}">
                    <a16:rowId xmlns:a16="http://schemas.microsoft.com/office/drawing/2014/main" val="10003"/>
                  </a:ext>
                </a:extLst>
              </a:tr>
            </a:tbl>
          </a:graphicData>
        </a:graphic>
      </p:graphicFrame>
      <p:pic>
        <p:nvPicPr>
          <p:cNvPr id="12" name="Picture 52" descr="PPT葉子"/>
          <p:cNvPicPr>
            <a:picLocks noChangeAspect="1" noChangeArrowheads="1"/>
          </p:cNvPicPr>
          <p:nvPr/>
        </p:nvPicPr>
        <p:blipFill>
          <a:blip r:embed="rId6">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779912" y="305785"/>
            <a:ext cx="2928937" cy="954107"/>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查估流程</a:t>
            </a:r>
            <a:r>
              <a:rPr lang="en-US" altLang="zh-TW" sz="2800" b="1" dirty="0" smtClean="0">
                <a:solidFill>
                  <a:srgbClr val="94634C"/>
                </a:solidFill>
                <a:latin typeface="微軟正黑體" panose="020B0604030504040204" pitchFamily="34" charset="-120"/>
                <a:ea typeface="微軟正黑體" panose="020B0604030504040204" pitchFamily="34" charset="-120"/>
              </a:rPr>
              <a:t>(8/11</a:t>
            </a:r>
            <a:r>
              <a:rPr lang="en-US" altLang="zh-TW" sz="2800" b="1" dirty="0">
                <a:solidFill>
                  <a:srgbClr val="94634C"/>
                </a:solidFill>
                <a:latin typeface="微軟正黑體" panose="020B0604030504040204" pitchFamily="34" charset="-120"/>
                <a:ea typeface="微軟正黑體" panose="020B0604030504040204" pitchFamily="34" charset="-120"/>
              </a:rPr>
              <a:t>)</a:t>
            </a:r>
            <a:endParaRPr lang="zh-CN" altLang="en-US" sz="2800" b="1" dirty="0">
              <a:solidFill>
                <a:srgbClr val="94634C"/>
              </a:solidFill>
              <a:latin typeface="微軟正黑體" panose="020B0604030504040204" pitchFamily="34" charset="-120"/>
              <a:ea typeface="微軟正黑體" panose="020B0604030504040204" pitchFamily="34" charset="-120"/>
            </a:endParaRPr>
          </a:p>
          <a:p>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14"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15"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pic>
        <p:nvPicPr>
          <p:cNvPr id="17" name="圖片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7"/>
          <p:cNvSpPr txBox="1"/>
          <p:nvPr/>
        </p:nvSpPr>
        <p:spPr>
          <a:xfrm>
            <a:off x="8676456" y="6453336"/>
            <a:ext cx="467544" cy="369332"/>
          </a:xfrm>
          <a:prstGeom prst="rect">
            <a:avLst/>
          </a:prstGeom>
          <a:noFill/>
        </p:spPr>
        <p:txBody>
          <a:bodyPr wrap="square" rtlCol="0">
            <a:spAutoFit/>
          </a:bodyPr>
          <a:lstStyle/>
          <a:p>
            <a:r>
              <a:rPr lang="en-US" altLang="zh-TW" dirty="0" smtClean="0"/>
              <a:t>13</a:t>
            </a:r>
            <a:endParaRPr lang="zh-TW" altLang="en-US" dirty="0"/>
          </a:p>
        </p:txBody>
      </p:sp>
    </p:spTree>
    <p:extLst>
      <p:ext uri="{BB962C8B-B14F-4D97-AF65-F5344CB8AC3E}">
        <p14:creationId xmlns:p14="http://schemas.microsoft.com/office/powerpoint/2010/main" val="3817444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4"/>
          <p:cNvSpPr>
            <a:spLocks noChangeArrowheads="1"/>
          </p:cNvSpPr>
          <p:nvPr/>
        </p:nvSpPr>
        <p:spPr bwMode="gray">
          <a:xfrm>
            <a:off x="683568" y="1628230"/>
            <a:ext cx="7846880" cy="4104804"/>
          </a:xfrm>
          <a:prstGeom prst="rect">
            <a:avLst/>
          </a:prstGeom>
          <a:solidFill>
            <a:schemeClr val="accent5">
              <a:lumMod val="60000"/>
              <a:lumOff val="40000"/>
            </a:schemeClr>
          </a:solidFill>
          <a:ln>
            <a:noFill/>
          </a:ln>
          <a:effectLst>
            <a:outerShdw dist="35921" dir="2700000" algn="ctr" rotWithShape="0">
              <a:schemeClr val="bg2"/>
            </a:outerShdw>
          </a:effectLst>
          <a:scene3d>
            <a:camera prst="orthographicFront"/>
            <a:lightRig rig="threePt" dir="t"/>
          </a:scene3d>
          <a:sp3d>
            <a:bevelT/>
          </a:sp3d>
          <a:extLst>
            <a:ext uri="{91240B29-F687-4F45-9708-019B960494DF}">
              <a14:hiddenLine xmlns:a14="http://schemas.microsoft.com/office/drawing/2010/main" w="25400" algn="ctr">
                <a:solidFill>
                  <a:srgbClr val="FFFFFF"/>
                </a:solidFill>
                <a:miter lim="800000"/>
                <a:headEnd/>
                <a:tailEnd/>
              </a14:hiddenLine>
            </a:ext>
          </a:extLst>
        </p:spPr>
        <p:txBody>
          <a:bodyPr lIns="45720" tIns="44450" rIns="45720" bIns="44450" anchor="ctr" anchorCtr="1"/>
          <a:lstStyle/>
          <a:p>
            <a:r>
              <a:rPr lang="zh-TW" altLang="en-US" sz="2000" dirty="0">
                <a:latin typeface="微軟正黑體" panose="020B0604030504040204" pitchFamily="34" charset="-120"/>
                <a:ea typeface="微軟正黑體" panose="020B0604030504040204" pitchFamily="34" charset="-120"/>
              </a:rPr>
              <a:t>設有工廠或商業者</a:t>
            </a:r>
            <a:endParaRPr lang="en-US" altLang="zh-TW" sz="2000"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工廠登記證明</a:t>
            </a:r>
            <a:r>
              <a:rPr lang="zh-TW" altLang="en-US" sz="2000" dirty="0">
                <a:latin typeface="微軟正黑體" panose="020B0604030504040204" pitchFamily="34" charset="-120"/>
                <a:ea typeface="微軟正黑體" panose="020B0604030504040204" pitchFamily="34" charset="-120"/>
              </a:rPr>
              <a:t>（請</a:t>
            </a:r>
            <a:r>
              <a:rPr lang="zh-TW" altLang="en-US" sz="2000" dirty="0" smtClean="0">
                <a:latin typeface="微軟正黑體" panose="020B0604030504040204" pitchFamily="34" charset="-120"/>
                <a:ea typeface="微軟正黑體" panose="020B0604030504040204" pitchFamily="34" charset="-120"/>
              </a:rPr>
              <a:t>至市政府工商登記科申請</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商業登記證明</a:t>
            </a:r>
            <a:r>
              <a:rPr lang="zh-TW" altLang="en-US" sz="2000" dirty="0">
                <a:latin typeface="微軟正黑體" panose="020B0604030504040204" pitchFamily="34" charset="-120"/>
                <a:ea typeface="微軟正黑體" panose="020B0604030504040204" pitchFamily="34" charset="-120"/>
              </a:rPr>
              <a:t>（請</a:t>
            </a:r>
            <a:r>
              <a:rPr lang="zh-TW" altLang="en-US" sz="2000" dirty="0" smtClean="0">
                <a:latin typeface="微軟正黑體" panose="020B0604030504040204" pitchFamily="34" charset="-120"/>
                <a:ea typeface="微軟正黑體" panose="020B0604030504040204" pitchFamily="34" charset="-120"/>
              </a:rPr>
              <a:t>至市政府工商登記科申請</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最近三年營利事業所得稅結算申報書</a:t>
            </a:r>
            <a:r>
              <a:rPr lang="zh-TW" altLang="en-US" sz="2000" dirty="0">
                <a:latin typeface="微軟正黑體" panose="020B0604030504040204" pitchFamily="34" charset="-120"/>
                <a:ea typeface="微軟正黑體" panose="020B0604030504040204" pitchFamily="34" charset="-120"/>
              </a:rPr>
              <a:t>影本</a:t>
            </a:r>
            <a:endParaRPr lang="en-US" altLang="zh-TW" sz="2000"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繳稅證明文件影本</a:t>
            </a:r>
            <a:r>
              <a:rPr lang="en-US" altLang="zh-TW" sz="2000" dirty="0">
                <a:latin typeface="微軟正黑體" panose="020B0604030504040204" pitchFamily="34" charset="-120"/>
                <a:ea typeface="微軟正黑體" panose="020B0604030504040204" pitchFamily="34" charset="-120"/>
              </a:rPr>
              <a:t>(401~405</a:t>
            </a:r>
            <a:r>
              <a:rPr lang="zh-TW" altLang="en-US" sz="2000" dirty="0">
                <a:latin typeface="微軟正黑體" panose="020B0604030504040204" pitchFamily="34" charset="-120"/>
                <a:ea typeface="微軟正黑體" panose="020B0604030504040204" pitchFamily="34" charset="-120"/>
              </a:rPr>
              <a:t>表</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p>
            <a:endParaRPr lang="en-US" altLang="zh-TW" sz="2000" b="1" dirty="0">
              <a:latin typeface="微軟正黑體" panose="020B0604030504040204" pitchFamily="34" charset="-120"/>
              <a:ea typeface="微軟正黑體" panose="020B0604030504040204" pitchFamily="34" charset="-120"/>
            </a:endParaRPr>
          </a:p>
        </p:txBody>
      </p:sp>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pic>
        <p:nvPicPr>
          <p:cNvPr id="12" name="圖片 11">
            <a:extLst>
              <a:ext uri="{FF2B5EF4-FFF2-40B4-BE49-F238E27FC236}">
                <a16:creationId xmlns:a16="http://schemas.microsoft.com/office/drawing/2014/main" id="{E1770FC4-7DDF-4AA6-95B4-6E77EC5A6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05064"/>
            <a:ext cx="1512168" cy="1512168"/>
          </a:xfrm>
          <a:prstGeom prst="rect">
            <a:avLst/>
          </a:prstGeom>
        </p:spPr>
      </p:pic>
      <p:pic>
        <p:nvPicPr>
          <p:cNvPr id="18" name="Picture 52" descr="PPT葉子"/>
          <p:cNvPicPr>
            <a:picLocks noChangeAspect="1" noChangeArrowheads="1"/>
          </p:cNvPicPr>
          <p:nvPr/>
        </p:nvPicPr>
        <p:blipFill>
          <a:blip r:embed="rId4">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20" name="TextBox 12"/>
          <p:cNvSpPr txBox="1">
            <a:spLocks noChangeArrowheads="1"/>
          </p:cNvSpPr>
          <p:nvPr/>
        </p:nvSpPr>
        <p:spPr bwMode="auto">
          <a:xfrm>
            <a:off x="3779912" y="305785"/>
            <a:ext cx="2928937" cy="954107"/>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查估流程</a:t>
            </a:r>
            <a:r>
              <a:rPr lang="en-US" altLang="zh-TW" sz="2800" b="1" dirty="0" smtClean="0">
                <a:solidFill>
                  <a:srgbClr val="94634C"/>
                </a:solidFill>
                <a:latin typeface="微軟正黑體" panose="020B0604030504040204" pitchFamily="34" charset="-120"/>
                <a:ea typeface="微軟正黑體" panose="020B0604030504040204" pitchFamily="34" charset="-120"/>
              </a:rPr>
              <a:t>(9/11</a:t>
            </a:r>
            <a:r>
              <a:rPr lang="en-US" altLang="zh-TW" sz="2800" b="1" dirty="0">
                <a:solidFill>
                  <a:srgbClr val="94634C"/>
                </a:solidFill>
                <a:latin typeface="微軟正黑體" panose="020B0604030504040204" pitchFamily="34" charset="-120"/>
                <a:ea typeface="微軟正黑體" panose="020B0604030504040204" pitchFamily="34" charset="-120"/>
              </a:rPr>
              <a:t>)</a:t>
            </a:r>
            <a:endParaRPr lang="zh-CN" altLang="en-US" sz="2800" b="1" dirty="0">
              <a:solidFill>
                <a:srgbClr val="94634C"/>
              </a:solidFill>
              <a:latin typeface="微軟正黑體" panose="020B0604030504040204" pitchFamily="34" charset="-120"/>
              <a:ea typeface="微軟正黑體" panose="020B0604030504040204" pitchFamily="34" charset="-120"/>
            </a:endParaRPr>
          </a:p>
          <a:p>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21"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pic>
        <p:nvPicPr>
          <p:cNvPr id="15" name="圖片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橢圓形圖說文字 16"/>
          <p:cNvSpPr/>
          <p:nvPr/>
        </p:nvSpPr>
        <p:spPr>
          <a:xfrm>
            <a:off x="5868144" y="1328425"/>
            <a:ext cx="2734312" cy="821273"/>
          </a:xfrm>
          <a:prstGeom prst="wedgeEllipseCallout">
            <a:avLst>
              <a:gd name="adj1" fmla="val -31792"/>
              <a:gd name="adj2" fmla="val 8808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6082176" y="1580875"/>
            <a:ext cx="2520280"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查估前重點提醒</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8676456" y="6453336"/>
            <a:ext cx="467544" cy="369332"/>
          </a:xfrm>
          <a:prstGeom prst="rect">
            <a:avLst/>
          </a:prstGeom>
          <a:noFill/>
        </p:spPr>
        <p:txBody>
          <a:bodyPr wrap="square" rtlCol="0">
            <a:spAutoFit/>
          </a:bodyPr>
          <a:lstStyle/>
          <a:p>
            <a:r>
              <a:rPr lang="en-US" altLang="zh-TW" dirty="0" smtClean="0"/>
              <a:t>14</a:t>
            </a:r>
            <a:endParaRPr lang="zh-TW" altLang="en-US" dirty="0"/>
          </a:p>
        </p:txBody>
      </p:sp>
    </p:spTree>
    <p:extLst>
      <p:ext uri="{BB962C8B-B14F-4D97-AF65-F5344CB8AC3E}">
        <p14:creationId xmlns:p14="http://schemas.microsoft.com/office/powerpoint/2010/main" val="1147539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4"/>
          <p:cNvSpPr>
            <a:spLocks noChangeArrowheads="1"/>
          </p:cNvSpPr>
          <p:nvPr/>
        </p:nvSpPr>
        <p:spPr bwMode="gray">
          <a:xfrm>
            <a:off x="709249" y="1700460"/>
            <a:ext cx="7846880" cy="4104804"/>
          </a:xfrm>
          <a:prstGeom prst="rect">
            <a:avLst/>
          </a:prstGeom>
          <a:solidFill>
            <a:schemeClr val="accent5">
              <a:lumMod val="60000"/>
              <a:lumOff val="40000"/>
            </a:schemeClr>
          </a:solidFill>
          <a:ln>
            <a:noFill/>
          </a:ln>
          <a:effectLst>
            <a:outerShdw dist="35921" dir="2700000" algn="ctr" rotWithShape="0">
              <a:schemeClr val="bg2"/>
            </a:outerShdw>
          </a:effectLst>
          <a:scene3d>
            <a:camera prst="orthographicFront"/>
            <a:lightRig rig="threePt" dir="t"/>
          </a:scene3d>
          <a:sp3d>
            <a:bevelT/>
          </a:sp3d>
          <a:extLst>
            <a:ext uri="{91240B29-F687-4F45-9708-019B960494DF}">
              <a14:hiddenLine xmlns:a14="http://schemas.microsoft.com/office/drawing/2010/main" w="25400" algn="ctr">
                <a:solidFill>
                  <a:srgbClr val="FFFFFF"/>
                </a:solidFill>
                <a:miter lim="800000"/>
                <a:headEnd/>
                <a:tailEnd/>
              </a14:hiddenLine>
            </a:ext>
          </a:extLst>
        </p:spPr>
        <p:txBody>
          <a:bodyPr lIns="45720" tIns="44450" rIns="45720" bIns="44450" anchor="ctr" anchorCtr="1"/>
          <a:lstStyle/>
          <a:p>
            <a:r>
              <a:rPr lang="zh-TW" altLang="en-US" sz="2000" dirty="0">
                <a:latin typeface="微軟正黑體" panose="020B0604030504040204" pitchFamily="34" charset="-120"/>
                <a:ea typeface="微軟正黑體" panose="020B0604030504040204" pitchFamily="34" charset="-120"/>
              </a:rPr>
              <a:t>農林作物查估補償</a:t>
            </a:r>
          </a:p>
          <a:p>
            <a:r>
              <a:rPr lang="zh-TW" altLang="en-US" sz="2000" b="1" dirty="0">
                <a:latin typeface="微軟正黑體" panose="020B0604030504040204" pitchFamily="34" charset="-120"/>
                <a:ea typeface="微軟正黑體" panose="020B0604030504040204" pitchFamily="34" charset="-120"/>
              </a:rPr>
              <a:t>果樹</a:t>
            </a:r>
            <a:r>
              <a:rPr lang="zh-TW" altLang="en-US" sz="2000" dirty="0">
                <a:latin typeface="微軟正黑體" panose="020B0604030504040204" pitchFamily="34" charset="-120"/>
                <a:ea typeface="微軟正黑體" panose="020B0604030504040204" pitchFamily="34" charset="-120"/>
              </a:rPr>
              <a:t>按年生及面積容許株數計算</a:t>
            </a:r>
          </a:p>
          <a:p>
            <a:r>
              <a:rPr lang="zh-TW" altLang="en-US" sz="2000" b="1" dirty="0">
                <a:latin typeface="微軟正黑體" panose="020B0604030504040204" pitchFamily="34" charset="-120"/>
                <a:ea typeface="微軟正黑體" panose="020B0604030504040204" pitchFamily="34" charset="-120"/>
              </a:rPr>
              <a:t>喬木</a:t>
            </a:r>
            <a:r>
              <a:rPr lang="zh-TW" altLang="en-US" sz="2000" dirty="0">
                <a:latin typeface="微軟正黑體" panose="020B0604030504040204" pitchFamily="34" charset="-120"/>
                <a:ea typeface="微軟正黑體" panose="020B0604030504040204" pitchFamily="34" charset="-120"/>
              </a:rPr>
              <a:t>按胸徑及面積容許株數計算</a:t>
            </a:r>
          </a:p>
          <a:p>
            <a:r>
              <a:rPr lang="zh-TW" altLang="en-US" sz="2000" b="1" dirty="0">
                <a:latin typeface="微軟正黑體" panose="020B0604030504040204" pitchFamily="34" charset="-120"/>
                <a:ea typeface="微軟正黑體" panose="020B0604030504040204" pitchFamily="34" charset="-120"/>
              </a:rPr>
              <a:t>灌木</a:t>
            </a:r>
            <a:r>
              <a:rPr lang="zh-TW" altLang="en-US" sz="2000" dirty="0">
                <a:latin typeface="微軟正黑體" panose="020B0604030504040204" pitchFamily="34" charset="-120"/>
                <a:ea typeface="微軟正黑體" panose="020B0604030504040204" pitchFamily="34" charset="-120"/>
              </a:rPr>
              <a:t>按高度及面積容許株數計算</a:t>
            </a:r>
          </a:p>
          <a:p>
            <a:r>
              <a:rPr lang="zh-TW" altLang="en-US" sz="2000" b="1" dirty="0">
                <a:latin typeface="微軟正黑體" panose="020B0604030504040204" pitchFamily="34" charset="-120"/>
                <a:ea typeface="微軟正黑體" panose="020B0604030504040204" pitchFamily="34" charset="-120"/>
              </a:rPr>
              <a:t>短期農作物</a:t>
            </a:r>
            <a:r>
              <a:rPr lang="zh-TW" altLang="en-US" sz="2000" dirty="0">
                <a:latin typeface="微軟正黑體" panose="020B0604030504040204" pitchFamily="34" charset="-120"/>
                <a:ea typeface="微軟正黑體" panose="020B0604030504040204" pitchFamily="34" charset="-120"/>
              </a:rPr>
              <a:t>按種植面積計算</a:t>
            </a:r>
          </a:p>
          <a:p>
            <a:r>
              <a:rPr lang="zh-TW" altLang="en-US" sz="2000" dirty="0">
                <a:latin typeface="微軟正黑體" panose="020B0604030504040204" pitchFamily="34" charset="-120"/>
                <a:ea typeface="微軟正黑體" panose="020B0604030504040204" pitchFamily="34" charset="-120"/>
              </a:rPr>
              <a:t>如農林作物須自行取回者，現場告知查估人員註記，</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以該作物補償費之</a:t>
            </a:r>
            <a:r>
              <a:rPr lang="en-US" altLang="zh-TW" sz="2000" dirty="0">
                <a:latin typeface="微軟正黑體" panose="020B0604030504040204" pitchFamily="34" charset="-120"/>
                <a:ea typeface="微軟正黑體" panose="020B0604030504040204" pitchFamily="34" charset="-120"/>
              </a:rPr>
              <a:t>50%</a:t>
            </a:r>
            <a:r>
              <a:rPr lang="zh-TW" altLang="en-US" sz="2000" dirty="0">
                <a:latin typeface="微軟正黑體" panose="020B0604030504040204" pitchFamily="34" charset="-120"/>
                <a:ea typeface="微軟正黑體" panose="020B0604030504040204" pitchFamily="34" charset="-120"/>
              </a:rPr>
              <a:t>核算遷移費發給。</a:t>
            </a:r>
            <a:endParaRPr lang="en-US" altLang="zh-TW" sz="2000" dirty="0">
              <a:latin typeface="微軟正黑體" panose="020B0604030504040204" pitchFamily="34" charset="-120"/>
              <a:ea typeface="微軟正黑體" panose="020B0604030504040204" pitchFamily="34" charset="-120"/>
            </a:endParaRPr>
          </a:p>
          <a:p>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農地使用證明文件</a:t>
            </a:r>
            <a:endParaRPr lang="en-US" altLang="zh-TW" sz="2000"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三七五租約書</a:t>
            </a:r>
            <a:r>
              <a:rPr lang="zh-TW" altLang="en-US" sz="2000" dirty="0">
                <a:latin typeface="微軟正黑體" panose="020B0604030504040204" pitchFamily="34" charset="-120"/>
                <a:ea typeface="微軟正黑體" panose="020B0604030504040204" pitchFamily="34" charset="-120"/>
              </a:rPr>
              <a:t>影本</a:t>
            </a:r>
            <a:endParaRPr lang="en-US" altLang="zh-TW" sz="2000"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國有土地租約書</a:t>
            </a:r>
            <a:r>
              <a:rPr lang="zh-TW" altLang="en-US" sz="2000" dirty="0">
                <a:latin typeface="微軟正黑體" panose="020B0604030504040204" pitchFamily="34" charset="-120"/>
                <a:ea typeface="微軟正黑體" panose="020B0604030504040204" pitchFamily="34" charset="-120"/>
              </a:rPr>
              <a:t>影本</a:t>
            </a:r>
            <a:endParaRPr lang="en-US" altLang="zh-TW" sz="2000"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土地改良證明書</a:t>
            </a:r>
            <a:r>
              <a:rPr lang="zh-TW" altLang="en-US" sz="2000" dirty="0">
                <a:latin typeface="微軟正黑體" panose="020B0604030504040204" pitchFamily="34" charset="-120"/>
                <a:ea typeface="微軟正黑體" panose="020B0604030504040204" pitchFamily="34" charset="-120"/>
              </a:rPr>
              <a:t>影本</a:t>
            </a:r>
          </a:p>
        </p:txBody>
      </p:sp>
      <p:sp>
        <p:nvSpPr>
          <p:cNvPr id="24" name="橢圓形圖說文字 23"/>
          <p:cNvSpPr/>
          <p:nvPr/>
        </p:nvSpPr>
        <p:spPr>
          <a:xfrm>
            <a:off x="5868144" y="1328425"/>
            <a:ext cx="2734312" cy="821273"/>
          </a:xfrm>
          <a:prstGeom prst="wedgeEllipseCallout">
            <a:avLst>
              <a:gd name="adj1" fmla="val -31792"/>
              <a:gd name="adj2" fmla="val 8808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pic>
        <p:nvPicPr>
          <p:cNvPr id="15" name="圖片 14">
            <a:extLst>
              <a:ext uri="{FF2B5EF4-FFF2-40B4-BE49-F238E27FC236}">
                <a16:creationId xmlns:a16="http://schemas.microsoft.com/office/drawing/2014/main" id="{652D709A-71DC-419E-857F-575D7A5F41F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84615" l="1667" r="100000"/>
                    </a14:imgEffect>
                  </a14:imgLayer>
                </a14:imgProps>
              </a:ext>
              <a:ext uri="{28A0092B-C50C-407E-A947-70E740481C1C}">
                <a14:useLocalDpi xmlns:a14="http://schemas.microsoft.com/office/drawing/2010/main" val="0"/>
              </a:ext>
            </a:extLst>
          </a:blip>
          <a:srcRect b="16477"/>
          <a:stretch/>
        </p:blipFill>
        <p:spPr>
          <a:xfrm>
            <a:off x="5558569" y="3674141"/>
            <a:ext cx="2487445" cy="2250711"/>
          </a:xfrm>
          <a:prstGeom prst="rect">
            <a:avLst/>
          </a:prstGeom>
        </p:spPr>
      </p:pic>
      <p:pic>
        <p:nvPicPr>
          <p:cNvPr id="18" name="Picture 52" descr="PPT葉子"/>
          <p:cNvPicPr>
            <a:picLocks noChangeAspect="1" noChangeArrowheads="1"/>
          </p:cNvPicPr>
          <p:nvPr/>
        </p:nvPicPr>
        <p:blipFill>
          <a:blip r:embed="rId5">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20" name="TextBox 12"/>
          <p:cNvSpPr txBox="1">
            <a:spLocks noChangeArrowheads="1"/>
          </p:cNvSpPr>
          <p:nvPr/>
        </p:nvSpPr>
        <p:spPr bwMode="auto">
          <a:xfrm>
            <a:off x="3779912" y="305785"/>
            <a:ext cx="2928937" cy="954107"/>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查估流程</a:t>
            </a:r>
            <a:r>
              <a:rPr lang="en-US" altLang="zh-TW" sz="2800" b="1" dirty="0">
                <a:solidFill>
                  <a:srgbClr val="94634C"/>
                </a:solidFill>
                <a:latin typeface="微軟正黑體" panose="020B0604030504040204" pitchFamily="34" charset="-120"/>
                <a:ea typeface="微軟正黑體" panose="020B0604030504040204" pitchFamily="34" charset="-120"/>
              </a:rPr>
              <a:t>(</a:t>
            </a:r>
            <a:r>
              <a:rPr lang="en-US" altLang="zh-TW" sz="2800" b="1" dirty="0" smtClean="0">
                <a:solidFill>
                  <a:srgbClr val="94634C"/>
                </a:solidFill>
                <a:latin typeface="微軟正黑體" panose="020B0604030504040204" pitchFamily="34" charset="-120"/>
                <a:ea typeface="微軟正黑體" panose="020B0604030504040204" pitchFamily="34" charset="-120"/>
              </a:rPr>
              <a:t>10/11</a:t>
            </a:r>
            <a:r>
              <a:rPr lang="en-US" altLang="zh-TW" sz="2800" b="1" dirty="0">
                <a:solidFill>
                  <a:srgbClr val="94634C"/>
                </a:solidFill>
                <a:latin typeface="微軟正黑體" panose="020B0604030504040204" pitchFamily="34" charset="-120"/>
                <a:ea typeface="微軟正黑體" panose="020B0604030504040204" pitchFamily="34" charset="-120"/>
              </a:rPr>
              <a:t>)</a:t>
            </a:r>
            <a:endParaRPr lang="zh-CN" altLang="en-US" sz="2800" b="1" dirty="0">
              <a:solidFill>
                <a:srgbClr val="94634C"/>
              </a:solidFill>
              <a:latin typeface="微軟正黑體" panose="020B0604030504040204" pitchFamily="34" charset="-120"/>
              <a:ea typeface="微軟正黑體" panose="020B0604030504040204" pitchFamily="34" charset="-120"/>
            </a:endParaRPr>
          </a:p>
          <a:p>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21"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pic>
        <p:nvPicPr>
          <p:cNvPr id="17" name="圖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字方塊 22"/>
          <p:cNvSpPr txBox="1"/>
          <p:nvPr/>
        </p:nvSpPr>
        <p:spPr>
          <a:xfrm>
            <a:off x="6082176" y="1580875"/>
            <a:ext cx="2520280"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查估前重點提醒</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8676456" y="6453336"/>
            <a:ext cx="467544" cy="369332"/>
          </a:xfrm>
          <a:prstGeom prst="rect">
            <a:avLst/>
          </a:prstGeom>
          <a:noFill/>
        </p:spPr>
        <p:txBody>
          <a:bodyPr wrap="square" rtlCol="0">
            <a:spAutoFit/>
          </a:bodyPr>
          <a:lstStyle/>
          <a:p>
            <a:r>
              <a:rPr lang="en-US" altLang="zh-TW" dirty="0" smtClean="0"/>
              <a:t>15</a:t>
            </a:r>
            <a:endParaRPr lang="zh-TW" altLang="en-US" dirty="0"/>
          </a:p>
        </p:txBody>
      </p:sp>
    </p:spTree>
    <p:extLst>
      <p:ext uri="{BB962C8B-B14F-4D97-AF65-F5344CB8AC3E}">
        <p14:creationId xmlns:p14="http://schemas.microsoft.com/office/powerpoint/2010/main" val="1265225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4"/>
          <p:cNvSpPr>
            <a:spLocks noChangeArrowheads="1"/>
          </p:cNvSpPr>
          <p:nvPr/>
        </p:nvSpPr>
        <p:spPr bwMode="gray">
          <a:xfrm>
            <a:off x="648559" y="1484784"/>
            <a:ext cx="7846880" cy="4871790"/>
          </a:xfrm>
          <a:prstGeom prst="rect">
            <a:avLst/>
          </a:prstGeom>
          <a:solidFill>
            <a:schemeClr val="accent5">
              <a:lumMod val="60000"/>
              <a:lumOff val="40000"/>
            </a:schemeClr>
          </a:solidFill>
          <a:ln>
            <a:noFill/>
          </a:ln>
          <a:effectLst>
            <a:outerShdw dist="35921" dir="2700000" algn="ctr" rotWithShape="0">
              <a:schemeClr val="bg2"/>
            </a:outerShdw>
          </a:effectLst>
          <a:scene3d>
            <a:camera prst="orthographicFront"/>
            <a:lightRig rig="threePt" dir="t"/>
          </a:scene3d>
          <a:sp3d>
            <a:bevelT/>
          </a:sp3d>
          <a:extLst>
            <a:ext uri="{91240B29-F687-4F45-9708-019B960494DF}">
              <a14:hiddenLine xmlns:a14="http://schemas.microsoft.com/office/drawing/2010/main" w="25400" algn="ctr">
                <a:solidFill>
                  <a:srgbClr val="FFFFFF"/>
                </a:solidFill>
                <a:miter lim="800000"/>
                <a:headEnd/>
                <a:tailEnd/>
              </a14:hiddenLine>
            </a:ext>
          </a:extLst>
        </p:spPr>
        <p:txBody>
          <a:bodyPr lIns="45720" tIns="44450" rIns="45720" bIns="44450" anchor="ctr" anchorCtr="1"/>
          <a:lstStyle/>
          <a:p>
            <a:r>
              <a:rPr lang="zh-TW" altLang="en-US" sz="2000" b="1" dirty="0">
                <a:latin typeface="微軟正黑體" panose="020B0604030504040204" pitchFamily="34" charset="-120"/>
                <a:ea typeface="微軟正黑體" panose="020B0604030504040204" pitchFamily="34" charset="-120"/>
              </a:rPr>
              <a:t>零星墳墓查估補償</a:t>
            </a:r>
          </a:p>
          <a:p>
            <a:r>
              <a:rPr lang="en-US" altLang="zh-TW" sz="2000" b="1" dirty="0">
                <a:latin typeface="微軟正黑體" panose="020B0604030504040204" pitchFamily="34" charset="-120"/>
                <a:ea typeface="微軟正黑體" panose="020B0604030504040204" pitchFamily="34" charset="-120"/>
              </a:rPr>
              <a:t>A</a:t>
            </a:r>
            <a:r>
              <a:rPr lang="zh-TW" altLang="en-US" sz="2000" b="1" dirty="0">
                <a:latin typeface="微軟正黑體" panose="020B0604030504040204" pitchFamily="34" charset="-120"/>
                <a:ea typeface="微軟正黑體" panose="020B0604030504040204" pitchFamily="34" charset="-120"/>
              </a:rPr>
              <a:t>、合法墳墓遷葬補償費</a:t>
            </a:r>
            <a:r>
              <a:rPr lang="en-US" altLang="zh-TW" sz="2000" b="1" dirty="0">
                <a:latin typeface="微軟正黑體" panose="020B0604030504040204" pitchFamily="34" charset="-120"/>
                <a:ea typeface="微軟正黑體" panose="020B0604030504040204" pitchFamily="34" charset="-120"/>
              </a:rPr>
              <a:t>(100%)</a:t>
            </a:r>
            <a:r>
              <a:rPr lang="zh-TW" altLang="en-US" sz="2000" b="1" dirty="0">
                <a:latin typeface="微軟正黑體" panose="020B0604030504040204" pitchFamily="34" charset="-120"/>
                <a:ea typeface="微軟正黑體" panose="020B0604030504040204" pitchFamily="34" charset="-120"/>
              </a:rPr>
              <a:t>認定標準</a:t>
            </a:r>
            <a:endParaRPr lang="en-US" altLang="zh-TW" sz="2000" b="1" dirty="0">
              <a:latin typeface="微軟正黑體" panose="020B0604030504040204" pitchFamily="34" charset="-120"/>
              <a:ea typeface="微軟正黑體" panose="020B0604030504040204" pitchFamily="34" charset="-120"/>
            </a:endParaRPr>
          </a:p>
          <a:p>
            <a:r>
              <a:rPr lang="en-US" altLang="zh-TW" sz="2000" b="1" dirty="0">
                <a:latin typeface="微軟正黑體" panose="020B0604030504040204" pitchFamily="34" charset="-120"/>
                <a:ea typeface="微軟正黑體" panose="020B0604030504040204" pitchFamily="34" charset="-120"/>
              </a:rPr>
              <a:t>      1</a:t>
            </a:r>
            <a:r>
              <a:rPr lang="zh-TW" altLang="en-US" sz="2000" b="1" dirty="0">
                <a:latin typeface="微軟正黑體" panose="020B0604030504040204" pitchFamily="34" charset="-120"/>
                <a:ea typeface="微軟正黑體" panose="020B0604030504040204" pitchFamily="34" charset="-120"/>
              </a:rPr>
              <a:t>、中華民國七十二年十一月十一日墳墓設置管理條例</a:t>
            </a:r>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            公布施行前既存之墳墓。</a:t>
            </a:r>
            <a:br>
              <a:rPr lang="zh-TW" altLang="en-US" sz="2000" b="1" dirty="0">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2</a:t>
            </a:r>
            <a:r>
              <a:rPr lang="zh-TW" altLang="en-US" sz="2000" b="1" dirty="0">
                <a:latin typeface="微軟正黑體" panose="020B0604030504040204" pitchFamily="34" charset="-120"/>
                <a:ea typeface="微軟正黑體" panose="020B0604030504040204" pitchFamily="34" charset="-120"/>
              </a:rPr>
              <a:t>、依墳墓設置管理條例或殯葬管理條例核准設置之墳墓。</a:t>
            </a:r>
            <a:endParaRPr lang="en-US" altLang="zh-TW" sz="2000"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特殊建築設施之合法墳墓，得依實際面積及構造專案辦理查估補償。</a:t>
            </a:r>
            <a:endParaRPr lang="en-US" altLang="zh-TW" sz="2000" b="1" dirty="0">
              <a:latin typeface="微軟正黑體" panose="020B0604030504040204" pitchFamily="34" charset="-120"/>
              <a:ea typeface="微軟正黑體" panose="020B0604030504040204" pitchFamily="34" charset="-120"/>
            </a:endParaRPr>
          </a:p>
          <a:p>
            <a:endParaRPr lang="en-US" altLang="zh-TW" sz="2000" b="1" dirty="0">
              <a:latin typeface="微軟正黑體" panose="020B0604030504040204" pitchFamily="34" charset="-120"/>
              <a:ea typeface="微軟正黑體" panose="020B0604030504040204" pitchFamily="34" charset="-120"/>
            </a:endParaRPr>
          </a:p>
          <a:p>
            <a:r>
              <a:rPr lang="en-US" altLang="zh-TW" sz="2000" b="1" dirty="0">
                <a:latin typeface="微軟正黑體" panose="020B0604030504040204" pitchFamily="34" charset="-120"/>
                <a:ea typeface="微軟正黑體" panose="020B0604030504040204" pitchFamily="34" charset="-120"/>
              </a:rPr>
              <a:t>B</a:t>
            </a:r>
            <a:r>
              <a:rPr lang="zh-TW" altLang="en-US" sz="2000" b="1" dirty="0">
                <a:latin typeface="微軟正黑體" panose="020B0604030504040204" pitchFamily="34" charset="-120"/>
                <a:ea typeface="微軟正黑體" panose="020B0604030504040204" pitchFamily="34" charset="-120"/>
              </a:rPr>
              <a:t>、非依法設置之墳墓發給遷葬救濟金，</a:t>
            </a:r>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      其救濟金按上開所定金額百分之七十計算。</a:t>
            </a:r>
            <a:endParaRPr lang="en-US" altLang="zh-TW" sz="2000" b="1" dirty="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pic>
        <p:nvPicPr>
          <p:cNvPr id="12" name="圖片 11">
            <a:extLst>
              <a:ext uri="{FF2B5EF4-FFF2-40B4-BE49-F238E27FC236}">
                <a16:creationId xmlns:a16="http://schemas.microsoft.com/office/drawing/2014/main" id="{0696F926-11D2-4E9B-9DB5-EFA512A607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846" l="0" r="99615">
                        <a14:foregroundMark x1="11923" y1="58462" x2="11923" y2="58462"/>
                        <a14:foregroundMark x1="18077" y1="70385" x2="18077" y2="70385"/>
                        <a14:foregroundMark x1="20769" y1="74615" x2="20769" y2="74615"/>
                        <a14:foregroundMark x1="24231" y1="65385" x2="24231" y2="65385"/>
                        <a14:foregroundMark x1="21538" y1="60769" x2="21538" y2="60769"/>
                        <a14:foregroundMark x1="15385" y1="58462" x2="15385" y2="58462"/>
                        <a14:foregroundMark x1="18077" y1="55769" x2="18077" y2="55769"/>
                        <a14:foregroundMark x1="17308" y1="64231" x2="15769" y2="66538"/>
                        <a14:foregroundMark x1="9231" y1="83846" x2="9231" y2="83846"/>
                        <a14:foregroundMark x1="18462" y1="59231" x2="18462" y2="59231"/>
                        <a14:foregroundMark x1="71923" y1="80769" x2="71923" y2="80769"/>
                        <a14:foregroundMark x1="76154" y1="67308" x2="76154" y2="67308"/>
                        <a14:foregroundMark x1="75769" y1="60385" x2="75769" y2="60385"/>
                        <a14:foregroundMark x1="72308" y1="57692" x2="72308" y2="57692"/>
                        <a14:foregroundMark x1="66538" y1="65385" x2="66538" y2="65385"/>
                        <a14:foregroundMark x1="68846" y1="77308" x2="68846" y2="77308"/>
                        <a14:foregroundMark x1="66538" y1="78846" x2="65769" y2="77692"/>
                        <a14:foregroundMark x1="65769" y1="75769" x2="65769" y2="75769"/>
                        <a14:foregroundMark x1="65385" y1="73462" x2="65385" y2="73462"/>
                        <a14:foregroundMark x1="65385" y1="73462" x2="65385" y2="73462"/>
                        <a14:foregroundMark x1="64615" y1="71923" x2="64615" y2="71923"/>
                        <a14:foregroundMark x1="84231" y1="34231" x2="84231" y2="34231"/>
                        <a14:foregroundMark x1="84231" y1="34231" x2="84231" y2="34231"/>
                        <a14:foregroundMark x1="86538" y1="30769" x2="87692" y2="27692"/>
                        <a14:foregroundMark x1="88846" y1="23846" x2="90000" y2="21923"/>
                        <a14:foregroundMark x1="91538" y1="19231" x2="91538" y2="19231"/>
                        <a14:foregroundMark x1="94231" y1="19615" x2="94231" y2="19615"/>
                        <a14:foregroundMark x1="94231" y1="23846" x2="93846" y2="25000"/>
                        <a14:foregroundMark x1="92692" y1="28462" x2="92308" y2="29231"/>
                        <a14:foregroundMark x1="92308" y1="30769" x2="90385" y2="33462"/>
                        <a14:foregroundMark x1="16154" y1="56538" x2="16154" y2="56538"/>
                      </a14:backgroundRemoval>
                    </a14:imgEffect>
                  </a14:imgLayer>
                </a14:imgProps>
              </a:ext>
              <a:ext uri="{28A0092B-C50C-407E-A947-70E740481C1C}">
                <a14:useLocalDpi xmlns:a14="http://schemas.microsoft.com/office/drawing/2010/main" val="0"/>
              </a:ext>
            </a:extLst>
          </a:blip>
          <a:stretch>
            <a:fillRect/>
          </a:stretch>
        </p:blipFill>
        <p:spPr>
          <a:xfrm>
            <a:off x="7160070" y="5057338"/>
            <a:ext cx="1777957" cy="1777957"/>
          </a:xfrm>
          <a:prstGeom prst="rect">
            <a:avLst/>
          </a:prstGeom>
        </p:spPr>
      </p:pic>
      <p:graphicFrame>
        <p:nvGraphicFramePr>
          <p:cNvPr id="18" name="表格 17">
            <a:extLst>
              <a:ext uri="{FF2B5EF4-FFF2-40B4-BE49-F238E27FC236}">
                <a16:creationId xmlns:a16="http://schemas.microsoft.com/office/drawing/2014/main" id="{9EC625E5-D91C-4A8B-8B66-FBED6FADB77C}"/>
              </a:ext>
            </a:extLst>
          </p:cNvPr>
          <p:cNvGraphicFramePr>
            <a:graphicFrameLocks noGrp="1"/>
          </p:cNvGraphicFramePr>
          <p:nvPr>
            <p:extLst>
              <p:ext uri="{D42A27DB-BD31-4B8C-83A1-F6EECF244321}">
                <p14:modId xmlns:p14="http://schemas.microsoft.com/office/powerpoint/2010/main" val="2782234116"/>
              </p:ext>
            </p:extLst>
          </p:nvPr>
        </p:nvGraphicFramePr>
        <p:xfrm>
          <a:off x="1377770" y="3129401"/>
          <a:ext cx="6192691" cy="1582556"/>
        </p:xfrm>
        <a:graphic>
          <a:graphicData uri="http://schemas.openxmlformats.org/drawingml/2006/table">
            <a:tbl>
              <a:tblPr firstRow="1" bandRow="1">
                <a:tableStyleId>{5C22544A-7EE6-4342-B048-85BDC9FD1C3A}</a:tableStyleId>
              </a:tblPr>
              <a:tblGrid>
                <a:gridCol w="639523">
                  <a:extLst>
                    <a:ext uri="{9D8B030D-6E8A-4147-A177-3AD203B41FA5}">
                      <a16:colId xmlns:a16="http://schemas.microsoft.com/office/drawing/2014/main" val="20000"/>
                    </a:ext>
                  </a:extLst>
                </a:gridCol>
                <a:gridCol w="925528">
                  <a:extLst>
                    <a:ext uri="{9D8B030D-6E8A-4147-A177-3AD203B41FA5}">
                      <a16:colId xmlns:a16="http://schemas.microsoft.com/office/drawing/2014/main" val="20001"/>
                    </a:ext>
                  </a:extLst>
                </a:gridCol>
                <a:gridCol w="925528">
                  <a:extLst>
                    <a:ext uri="{9D8B030D-6E8A-4147-A177-3AD203B41FA5}">
                      <a16:colId xmlns:a16="http://schemas.microsoft.com/office/drawing/2014/main" val="1101570329"/>
                    </a:ext>
                  </a:extLst>
                </a:gridCol>
                <a:gridCol w="925528">
                  <a:extLst>
                    <a:ext uri="{9D8B030D-6E8A-4147-A177-3AD203B41FA5}">
                      <a16:colId xmlns:a16="http://schemas.microsoft.com/office/drawing/2014/main" val="303568214"/>
                    </a:ext>
                  </a:extLst>
                </a:gridCol>
                <a:gridCol w="925528">
                  <a:extLst>
                    <a:ext uri="{9D8B030D-6E8A-4147-A177-3AD203B41FA5}">
                      <a16:colId xmlns:a16="http://schemas.microsoft.com/office/drawing/2014/main" val="634320109"/>
                    </a:ext>
                  </a:extLst>
                </a:gridCol>
                <a:gridCol w="925528">
                  <a:extLst>
                    <a:ext uri="{9D8B030D-6E8A-4147-A177-3AD203B41FA5}">
                      <a16:colId xmlns:a16="http://schemas.microsoft.com/office/drawing/2014/main" val="1096501258"/>
                    </a:ext>
                  </a:extLst>
                </a:gridCol>
                <a:gridCol w="925528">
                  <a:extLst>
                    <a:ext uri="{9D8B030D-6E8A-4147-A177-3AD203B41FA5}">
                      <a16:colId xmlns:a16="http://schemas.microsoft.com/office/drawing/2014/main" val="3466264079"/>
                    </a:ext>
                  </a:extLst>
                </a:gridCol>
              </a:tblGrid>
              <a:tr h="713917">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墳墓面積</a:t>
                      </a:r>
                      <a:endPar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R w="28575" cap="flat" cmpd="sng" algn="ctr">
                      <a:solidFill>
                        <a:schemeClr val="bg1"/>
                      </a:solidFill>
                      <a:prstDash val="solid"/>
                      <a:round/>
                      <a:headEnd type="none" w="med" len="med"/>
                      <a:tailEnd type="none" w="med" len="med"/>
                    </a:lnR>
                    <a:cell3D prstMaterial="dkEdge">
                      <a:bevel h="50800" prst="divot"/>
                      <a:lightRig rig="flood" dir="t"/>
                    </a:cell3D>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第一級</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未滿</a:t>
                      </a:r>
                      <a:r>
                        <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2</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平方公尺</a:t>
                      </a: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cell3D prstMaterial="dkEdge">
                      <a:bevel h="50800" prst="divot"/>
                      <a:lightRig rig="flood" dir="t"/>
                    </a:cell3D>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第二級</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2~6</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平方公尺</a:t>
                      </a: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cell3D prstMaterial="dkEdge">
                      <a:bevel h="50800" prst="divot"/>
                      <a:lightRig rig="flood" dir="t"/>
                    </a:cell3D>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第三級</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6~10</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平方公尺</a:t>
                      </a: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cell3D prstMaterial="dkEdge">
                      <a:bevel h="50800" prst="divot"/>
                      <a:lightRig rig="flood" dir="t"/>
                    </a:cell3D>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第四級</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10~13</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平方公尺</a:t>
                      </a: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cell3D prstMaterial="dkEdge">
                      <a:bevel h="50800" prst="divot"/>
                      <a:lightRig rig="flood" dir="t"/>
                    </a:cell3D>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第五級</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13~16</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平方公尺</a:t>
                      </a: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cell3D prstMaterial="dkEdge">
                      <a:bevel h="50800" prst="divot"/>
                      <a:lightRig rig="flood" dir="t"/>
                    </a:cell3D>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第六級</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16</a:t>
                      </a:r>
                      <a:r>
                        <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平方公尺以上</a:t>
                      </a:r>
                    </a:p>
                  </a:txBody>
                  <a:tcPr marT="45705" marB="45705"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cell3D prstMaterial="dkEdge">
                      <a:bevel h="50800" prst="divot"/>
                      <a:lightRig rig="flood" dir="t"/>
                    </a:cell3D>
                    <a:solidFill>
                      <a:schemeClr val="accent6">
                        <a:lumMod val="40000"/>
                        <a:lumOff val="60000"/>
                      </a:schemeClr>
                    </a:solidFill>
                  </a:tcPr>
                </a:tc>
                <a:extLst>
                  <a:ext uri="{0D108BD9-81ED-4DB2-BD59-A6C34878D82A}">
                    <a16:rowId xmlns:a16="http://schemas.microsoft.com/office/drawing/2014/main" val="10000"/>
                  </a:ext>
                </a:extLst>
              </a:tr>
              <a:tr h="76572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金額</a:t>
                      </a:r>
                      <a:endParaRPr kumimoji="0" lang="zh-TW" altLang="en-US"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R w="28575" cap="flat" cmpd="sng" algn="ctr">
                      <a:solidFill>
                        <a:schemeClr val="bg1"/>
                      </a:solidFill>
                      <a:prstDash val="solid"/>
                      <a:round/>
                      <a:headEnd type="none" w="med" len="med"/>
                      <a:tailEnd type="none" w="med" len="med"/>
                    </a:lnR>
                    <a:cell3D prstMaterial="dkEdge">
                      <a:bevel h="50800" prst="divot"/>
                      <a:lightRig rig="flood" dir="t"/>
                    </a:cell3D>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32,000</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元</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50,000</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元</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84,000</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元</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100,000</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元</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120,000</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元</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altLang="zh-TW"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140,000</a:t>
                      </a:r>
                      <a:r>
                        <a:rPr kumimoji="0" lang="zh-TW" altLang="en-US" sz="1400" b="1"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rPr>
                        <a:t>元</a:t>
                      </a:r>
                      <a:endParaRPr kumimoji="0"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itchFamily="34" charset="0"/>
                      </a:endParaRPr>
                    </a:p>
                  </a:txBody>
                  <a:tcPr marT="45705" marB="4570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h="50800" prst="divot"/>
                      <a:lightRig rig="flood" dir="t"/>
                    </a:cell3D>
                    <a:solidFill>
                      <a:srgbClr val="FFFFCC"/>
                    </a:solidFill>
                  </a:tcPr>
                </a:tc>
                <a:extLst>
                  <a:ext uri="{0D108BD9-81ED-4DB2-BD59-A6C34878D82A}">
                    <a16:rowId xmlns:a16="http://schemas.microsoft.com/office/drawing/2014/main" val="10001"/>
                  </a:ext>
                </a:extLst>
              </a:tr>
            </a:tbl>
          </a:graphicData>
        </a:graphic>
      </p:graphicFrame>
      <p:pic>
        <p:nvPicPr>
          <p:cNvPr id="19" name="Picture 52" descr="PPT葉子"/>
          <p:cNvPicPr>
            <a:picLocks noChangeAspect="1" noChangeArrowheads="1"/>
          </p:cNvPicPr>
          <p:nvPr/>
        </p:nvPicPr>
        <p:blipFill>
          <a:blip r:embed="rId5">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21" name="TextBox 12"/>
          <p:cNvSpPr txBox="1">
            <a:spLocks noChangeArrowheads="1"/>
          </p:cNvSpPr>
          <p:nvPr/>
        </p:nvSpPr>
        <p:spPr bwMode="auto">
          <a:xfrm>
            <a:off x="3779912" y="305785"/>
            <a:ext cx="2928937" cy="954107"/>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查估流程</a:t>
            </a:r>
            <a:r>
              <a:rPr lang="en-US" altLang="zh-TW" sz="2800" b="1" dirty="0">
                <a:solidFill>
                  <a:srgbClr val="94634C"/>
                </a:solidFill>
                <a:latin typeface="微軟正黑體" panose="020B0604030504040204" pitchFamily="34" charset="-120"/>
                <a:ea typeface="微軟正黑體" panose="020B0604030504040204" pitchFamily="34" charset="-120"/>
              </a:rPr>
              <a:t>(</a:t>
            </a:r>
            <a:r>
              <a:rPr lang="en-US" altLang="zh-TW" sz="2800" b="1" dirty="0" smtClean="0">
                <a:solidFill>
                  <a:srgbClr val="94634C"/>
                </a:solidFill>
                <a:latin typeface="微軟正黑體" panose="020B0604030504040204" pitchFamily="34" charset="-120"/>
                <a:ea typeface="微軟正黑體" panose="020B0604030504040204" pitchFamily="34" charset="-120"/>
              </a:rPr>
              <a:t>11/11</a:t>
            </a:r>
            <a:r>
              <a:rPr lang="en-US" altLang="zh-TW" sz="2800" b="1" dirty="0">
                <a:solidFill>
                  <a:srgbClr val="94634C"/>
                </a:solidFill>
                <a:latin typeface="微軟正黑體" panose="020B0604030504040204" pitchFamily="34" charset="-120"/>
                <a:ea typeface="微軟正黑體" panose="020B0604030504040204" pitchFamily="34" charset="-120"/>
              </a:rPr>
              <a:t>)</a:t>
            </a:r>
            <a:endParaRPr lang="zh-CN" altLang="en-US" sz="2800" b="1" dirty="0">
              <a:solidFill>
                <a:srgbClr val="94634C"/>
              </a:solidFill>
              <a:latin typeface="微軟正黑體" panose="020B0604030504040204" pitchFamily="34" charset="-120"/>
              <a:ea typeface="微軟正黑體" panose="020B0604030504040204" pitchFamily="34" charset="-120"/>
            </a:endParaRPr>
          </a:p>
          <a:p>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22"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pic>
        <p:nvPicPr>
          <p:cNvPr id="17" name="圖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橢圓形圖說文字 23"/>
          <p:cNvSpPr/>
          <p:nvPr/>
        </p:nvSpPr>
        <p:spPr>
          <a:xfrm>
            <a:off x="5299880" y="1059465"/>
            <a:ext cx="2734312" cy="821273"/>
          </a:xfrm>
          <a:prstGeom prst="wedgeEllipseCallout">
            <a:avLst>
              <a:gd name="adj1" fmla="val -31792"/>
              <a:gd name="adj2" fmla="val 8808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5448709" y="1254979"/>
            <a:ext cx="2520280"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查估前重點提醒</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8676456" y="6453336"/>
            <a:ext cx="576064" cy="369332"/>
          </a:xfrm>
          <a:prstGeom prst="rect">
            <a:avLst/>
          </a:prstGeom>
          <a:noFill/>
        </p:spPr>
        <p:txBody>
          <a:bodyPr wrap="square" rtlCol="0">
            <a:spAutoFit/>
          </a:bodyPr>
          <a:lstStyle/>
          <a:p>
            <a:r>
              <a:rPr lang="en-US" altLang="zh-TW" dirty="0" smtClean="0"/>
              <a:t>16</a:t>
            </a:r>
            <a:endParaRPr lang="zh-TW" altLang="en-US" dirty="0"/>
          </a:p>
        </p:txBody>
      </p:sp>
    </p:spTree>
    <p:extLst>
      <p:ext uri="{BB962C8B-B14F-4D97-AF65-F5344CB8AC3E}">
        <p14:creationId xmlns:p14="http://schemas.microsoft.com/office/powerpoint/2010/main" val="3211400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 name="文字方塊 1"/>
          <p:cNvSpPr txBox="1"/>
          <p:nvPr/>
        </p:nvSpPr>
        <p:spPr>
          <a:xfrm>
            <a:off x="827584" y="1806568"/>
            <a:ext cx="7811543" cy="3323987"/>
          </a:xfrm>
          <a:prstGeom prst="rect">
            <a:avLst/>
          </a:prstGeom>
          <a:noFill/>
        </p:spPr>
        <p:txBody>
          <a:bodyPr wrap="square" rtlCol="0">
            <a:spAutoFit/>
          </a:bodyPr>
          <a:lstStyle/>
          <a:p>
            <a:pPr indent="722313" algn="just">
              <a:lnSpc>
                <a:spcPct val="150000"/>
              </a:lnSpc>
            </a:pPr>
            <a:r>
              <a:rPr lang="zh-TW" altLang="en-US" sz="2800" b="1" dirty="0">
                <a:latin typeface="微軟正黑體" panose="020B0604030504040204" pitchFamily="34" charset="-120"/>
                <a:ea typeface="微軟正黑體" panose="020B0604030504040204" pitchFamily="34" charset="-120"/>
                <a:cs typeface="Times New Roman" pitchFamily="18" charset="0"/>
              </a:rPr>
              <a:t>土地改良物所有權人或墓主對於補償金額有異議時，得</a:t>
            </a:r>
            <a:r>
              <a:rPr lang="zh-TW" altLang="en-US" sz="2800" b="1" dirty="0" smtClean="0">
                <a:latin typeface="微軟正黑體" panose="020B0604030504040204" pitchFamily="34" charset="-120"/>
                <a:ea typeface="微軟正黑體" panose="020B0604030504040204" pitchFamily="34" charset="-120"/>
                <a:cs typeface="Times New Roman" pitchFamily="18" charset="0"/>
              </a:rPr>
              <a:t>於</a:t>
            </a: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揭示期間、公告期間</a:t>
            </a:r>
            <a:r>
              <a:rPr lang="zh-TW" altLang="en-US" sz="2800" b="1" dirty="0" smtClean="0">
                <a:latin typeface="微軟正黑體" panose="020B0604030504040204" pitchFamily="34" charset="-120"/>
                <a:ea typeface="微軟正黑體" panose="020B0604030504040204" pitchFamily="34" charset="-120"/>
                <a:cs typeface="Times New Roman" pitchFamily="18" charset="0"/>
              </a:rPr>
              <a:t>內</a:t>
            </a:r>
            <a:r>
              <a:rPr lang="zh-TW" altLang="en-US" sz="2800" b="1" dirty="0">
                <a:latin typeface="微軟正黑體" panose="020B0604030504040204" pitchFamily="34" charset="-120"/>
                <a:ea typeface="微軟正黑體" panose="020B0604030504040204" pitchFamily="34" charset="-120"/>
                <a:cs typeface="Times New Roman" pitchFamily="18" charset="0"/>
              </a:rPr>
              <a:t>以</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itchFamily="18" charset="0"/>
              </a:rPr>
              <a:t>書面</a:t>
            </a:r>
            <a:r>
              <a:rPr lang="zh-TW" altLang="en-US" sz="2800" b="1" dirty="0">
                <a:latin typeface="微軟正黑體" panose="020B0604030504040204" pitchFamily="34" charset="-120"/>
                <a:ea typeface="微軟正黑體" panose="020B0604030504040204" pitchFamily="34" charset="-120"/>
                <a:cs typeface="Times New Roman" pitchFamily="18" charset="0"/>
              </a:rPr>
              <a:t>向</a:t>
            </a:r>
            <a:r>
              <a:rPr lang="zh-TW" altLang="en-US" sz="2800" b="1" dirty="0">
                <a:solidFill>
                  <a:srgbClr val="00B050"/>
                </a:solidFill>
                <a:latin typeface="微軟正黑體" panose="020B0604030504040204" pitchFamily="34" charset="-120"/>
                <a:ea typeface="微軟正黑體" panose="020B0604030504040204" pitchFamily="34" charset="-120"/>
                <a:cs typeface="Times New Roman" pitchFamily="18" charset="0"/>
              </a:rPr>
              <a:t>主管機關</a:t>
            </a:r>
            <a:r>
              <a:rPr lang="zh-TW" altLang="en-US" sz="2800" b="1" dirty="0">
                <a:latin typeface="微軟正黑體" panose="020B0604030504040204" pitchFamily="34" charset="-120"/>
                <a:ea typeface="微軟正黑體" panose="020B0604030504040204" pitchFamily="34" charset="-120"/>
                <a:cs typeface="Times New Roman" pitchFamily="18" charset="0"/>
              </a:rPr>
              <a:t>提出，經主管機關重新查處後，如仍有異議</a:t>
            </a:r>
            <a:r>
              <a:rPr lang="zh-TW" altLang="en-US" sz="2800" b="1" dirty="0" smtClean="0">
                <a:latin typeface="微軟正黑體" panose="020B0604030504040204" pitchFamily="34" charset="-120"/>
                <a:ea typeface="微軟正黑體" panose="020B0604030504040204" pitchFamily="34" charset="-120"/>
                <a:cs typeface="Times New Roman" pitchFamily="18" charset="0"/>
              </a:rPr>
              <a:t>，徵收公告階段主管機關</a:t>
            </a:r>
            <a:r>
              <a:rPr lang="zh-TW" altLang="en-US" sz="2800" b="1" dirty="0">
                <a:latin typeface="微軟正黑體" panose="020B0604030504040204" pitchFamily="34" charset="-120"/>
                <a:ea typeface="微軟正黑體" panose="020B0604030504040204" pitchFamily="34" charset="-120"/>
                <a:cs typeface="Times New Roman" pitchFamily="18" charset="0"/>
              </a:rPr>
              <a:t>應將該異議案件提交地價評議委員會評定之。</a:t>
            </a:r>
          </a:p>
        </p:txBody>
      </p:sp>
      <p:pic>
        <p:nvPicPr>
          <p:cNvPr id="11" name="Picture 52" descr="PPT葉子"/>
          <p:cNvPicPr>
            <a:picLocks noChangeAspect="1" noChangeArrowheads="1"/>
          </p:cNvPicPr>
          <p:nvPr/>
        </p:nvPicPr>
        <p:blipFill>
          <a:blip r:embed="rId3">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p:nvSpPr>
        <p:spPr bwMode="auto">
          <a:xfrm>
            <a:off x="3779912" y="305785"/>
            <a:ext cx="2928937" cy="523875"/>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權益主張</a:t>
            </a:r>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13"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sp>
        <p:nvSpPr>
          <p:cNvPr id="14"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肆</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pic>
        <p:nvPicPr>
          <p:cNvPr id="16" name="圖片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16"/>
          <p:cNvSpPr txBox="1"/>
          <p:nvPr/>
        </p:nvSpPr>
        <p:spPr>
          <a:xfrm>
            <a:off x="8676456" y="6453336"/>
            <a:ext cx="467544" cy="369332"/>
          </a:xfrm>
          <a:prstGeom prst="rect">
            <a:avLst/>
          </a:prstGeom>
          <a:noFill/>
        </p:spPr>
        <p:txBody>
          <a:bodyPr wrap="square" rtlCol="0">
            <a:spAutoFit/>
          </a:bodyPr>
          <a:lstStyle/>
          <a:p>
            <a:r>
              <a:rPr lang="en-US" altLang="zh-TW" dirty="0" smtClean="0"/>
              <a:t>17</a:t>
            </a:r>
            <a:endParaRPr lang="zh-TW" altLang="en-US" dirty="0"/>
          </a:p>
        </p:txBody>
      </p:sp>
    </p:spTree>
    <p:extLst>
      <p:ext uri="{BB962C8B-B14F-4D97-AF65-F5344CB8AC3E}">
        <p14:creationId xmlns:p14="http://schemas.microsoft.com/office/powerpoint/2010/main" val="1529205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1" name="TextBox 12"/>
          <p:cNvSpPr txBox="1">
            <a:spLocks noChangeArrowheads="1"/>
          </p:cNvSpPr>
          <p:nvPr/>
        </p:nvSpPr>
        <p:spPr bwMode="auto">
          <a:xfrm>
            <a:off x="3779912" y="331911"/>
            <a:ext cx="2928937" cy="523875"/>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聯絡資訊</a:t>
            </a:r>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pic>
        <p:nvPicPr>
          <p:cNvPr id="27" name="Picture 52" descr="PPT葉子"/>
          <p:cNvPicPr>
            <a:picLocks noChangeAspect="1" noChangeArrowheads="1"/>
          </p:cNvPicPr>
          <p:nvPr/>
        </p:nvPicPr>
        <p:blipFill>
          <a:blip r:embed="rId3">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sp>
        <p:nvSpPr>
          <p:cNvPr id="19"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57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伍</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3" name="矩形 2"/>
          <p:cNvSpPr/>
          <p:nvPr/>
        </p:nvSpPr>
        <p:spPr>
          <a:xfrm>
            <a:off x="323528" y="1150839"/>
            <a:ext cx="3013315" cy="3539430"/>
          </a:xfrm>
          <a:prstGeom prst="rect">
            <a:avLst/>
          </a:prstGeom>
        </p:spPr>
        <p:txBody>
          <a:bodyPr wrap="square">
            <a:spAutoFit/>
          </a:bodyPr>
          <a:lstStyle/>
          <a:p>
            <a:pPr>
              <a:buFont typeface="Wingdings" panose="05000000000000000000" pitchFamily="2" charset="2"/>
              <a:buChar char="Ø"/>
            </a:pPr>
            <a:r>
              <a:rPr lang="zh-TW" altLang="en-US" sz="1600" b="1" dirty="0" smtClean="0">
                <a:latin typeface="微軟正黑體" panose="020B0604030504040204" pitchFamily="34" charset="-120"/>
                <a:ea typeface="微軟正黑體" panose="020B0604030504040204" pitchFamily="34" charset="-120"/>
              </a:rPr>
              <a:t>簡報資料可連結下列網站瀏覽下載</a:t>
            </a:r>
            <a:r>
              <a:rPr lang="en-US" altLang="zh-TW" sz="1600" b="1" dirty="0" smtClean="0">
                <a:latin typeface="微軟正黑體" panose="020B0604030504040204" pitchFamily="34" charset="-120"/>
                <a:ea typeface="微軟正黑體" panose="020B0604030504040204" pitchFamily="34" charset="-120"/>
              </a:rPr>
              <a:t>:</a:t>
            </a:r>
          </a:p>
          <a:p>
            <a:pPr marL="285750" indent="-285750">
              <a:buFont typeface="Wingdings" panose="05000000000000000000" pitchFamily="2" charset="2"/>
              <a:buChar char="ü"/>
            </a:pPr>
            <a:r>
              <a:rPr lang="zh-TW" altLang="en-US" sz="1600" b="1" dirty="0" smtClean="0">
                <a:solidFill>
                  <a:srgbClr val="FF0000"/>
                </a:solidFill>
                <a:latin typeface="微軟正黑體" panose="020B0604030504040204" pitchFamily="34" charset="-120"/>
                <a:ea typeface="微軟正黑體" panose="020B0604030504040204" pitchFamily="34" charset="-120"/>
              </a:rPr>
              <a:t>桃園市政府工務局</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r>
              <a:rPr lang="en-US" altLang="zh-TW" sz="1600" b="1" dirty="0" smtClean="0">
                <a:solidFill>
                  <a:srgbClr val="FF0000"/>
                </a:solidFill>
                <a:latin typeface="微軟正黑體" panose="020B0604030504040204" pitchFamily="34" charset="-120"/>
                <a:ea typeface="微軟正黑體" panose="020B0604030504040204" pitchFamily="34" charset="-120"/>
                <a:hlinkClick r:id="rId4"/>
              </a:rPr>
              <a:t>http</a:t>
            </a:r>
            <a:r>
              <a:rPr lang="en-US" altLang="zh-TW" sz="1600" b="1" dirty="0">
                <a:solidFill>
                  <a:srgbClr val="FF0000"/>
                </a:solidFill>
                <a:latin typeface="微軟正黑體" panose="020B0604030504040204" pitchFamily="34" charset="-120"/>
                <a:ea typeface="微軟正黑體" panose="020B0604030504040204" pitchFamily="34" charset="-120"/>
                <a:hlinkClick r:id="rId4"/>
              </a:rPr>
              <a:t>://pwb.tycg.gov.tw</a:t>
            </a:r>
            <a:r>
              <a:rPr lang="en-US" altLang="zh-TW" sz="1600" b="1" dirty="0" smtClean="0">
                <a:solidFill>
                  <a:srgbClr val="FF0000"/>
                </a:solidFill>
                <a:latin typeface="微軟正黑體" panose="020B0604030504040204" pitchFamily="34" charset="-120"/>
                <a:ea typeface="微軟正黑體" panose="020B0604030504040204" pitchFamily="34" charset="-120"/>
                <a:hlinkClick r:id="rId4"/>
              </a:rPr>
              <a:t>/</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p>
          <a:p>
            <a:pPr marL="285750" indent="-285750">
              <a:buFont typeface="Wingdings" panose="05000000000000000000" pitchFamily="2" charset="2"/>
              <a:buChar char="ü"/>
            </a:pPr>
            <a:r>
              <a:rPr lang="zh-TW" altLang="en-US" sz="1600" b="1" dirty="0" smtClean="0">
                <a:solidFill>
                  <a:srgbClr val="FF0000"/>
                </a:solidFill>
                <a:latin typeface="微軟正黑體" panose="020B0604030504040204" pitchFamily="34" charset="-120"/>
                <a:ea typeface="微軟正黑體" panose="020B0604030504040204" pitchFamily="34" charset="-120"/>
              </a:rPr>
              <a:t>桃園市政府地政局桃園航空城</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r>
              <a:rPr lang="en-US" altLang="zh-TW" sz="1600" b="1" dirty="0">
                <a:solidFill>
                  <a:srgbClr val="FF0000"/>
                </a:solidFill>
                <a:latin typeface="微軟正黑體" panose="020B0604030504040204" pitchFamily="34" charset="-120"/>
                <a:ea typeface="微軟正黑體" panose="020B0604030504040204" pitchFamily="34" charset="-120"/>
                <a:hlinkClick r:id="rId5"/>
              </a:rPr>
              <a:t>http://</a:t>
            </a:r>
            <a:r>
              <a:rPr lang="en-US" altLang="zh-TW" sz="1600" b="1" dirty="0" smtClean="0">
                <a:solidFill>
                  <a:srgbClr val="FF0000"/>
                </a:solidFill>
                <a:latin typeface="微軟正黑體" panose="020B0604030504040204" pitchFamily="34" charset="-120"/>
                <a:ea typeface="微軟正黑體" panose="020B0604030504040204" pitchFamily="34" charset="-120"/>
                <a:hlinkClick r:id="rId5"/>
              </a:rPr>
              <a:t>www.land.tycg.gov.tw/theme/Default.aspx?id=3</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p>
          <a:p>
            <a:pPr marL="285750" indent="-285750">
              <a:buFont typeface="Wingdings" panose="05000000000000000000" pitchFamily="2" charset="2"/>
              <a:buChar char="Ø"/>
            </a:pPr>
            <a:r>
              <a:rPr lang="zh-TW" altLang="en-US" sz="1600" b="1" dirty="0" smtClean="0">
                <a:latin typeface="微軟正黑體" panose="020B0604030504040204" pitchFamily="34" charset="-120"/>
                <a:ea typeface="微軟正黑體" panose="020B0604030504040204" pitchFamily="34" charset="-120"/>
              </a:rPr>
              <a:t>機關連絡電話</a:t>
            </a:r>
            <a:r>
              <a:rPr lang="en-US" altLang="zh-TW" sz="1600" b="1" dirty="0" smtClean="0">
                <a:latin typeface="微軟正黑體" panose="020B0604030504040204" pitchFamily="34" charset="-120"/>
                <a:ea typeface="微軟正黑體" panose="020B0604030504040204" pitchFamily="34" charset="-120"/>
              </a:rPr>
              <a:t>:</a:t>
            </a:r>
          </a:p>
          <a:p>
            <a:r>
              <a:rPr lang="zh-TW" altLang="en-US" sz="1600" b="1" dirty="0" smtClean="0">
                <a:solidFill>
                  <a:srgbClr val="FF0000"/>
                </a:solidFill>
                <a:latin typeface="微軟正黑體" panose="020B0604030504040204" pitchFamily="34" charset="-120"/>
                <a:ea typeface="微軟正黑體" panose="020B0604030504040204" pitchFamily="34" charset="-120"/>
              </a:rPr>
              <a:t>桃園市政府地政局</a:t>
            </a:r>
            <a:r>
              <a:rPr lang="en-US" altLang="zh-TW" sz="1600" b="1" dirty="0" smtClean="0">
                <a:solidFill>
                  <a:srgbClr val="FF0000"/>
                </a:solidFill>
                <a:latin typeface="微軟正黑體" panose="020B0604030504040204" pitchFamily="34" charset="-120"/>
                <a:ea typeface="微軟正黑體" panose="020B0604030504040204" pitchFamily="34" charset="-120"/>
              </a:rPr>
              <a:t>03-3322101</a:t>
            </a:r>
            <a:r>
              <a:rPr lang="zh-TW" altLang="en-US" sz="1600" b="1" dirty="0" smtClean="0">
                <a:solidFill>
                  <a:srgbClr val="FF0000"/>
                </a:solidFill>
                <a:latin typeface="微軟正黑體" panose="020B0604030504040204" pitchFamily="34" charset="-120"/>
                <a:ea typeface="微軟正黑體" panose="020B0604030504040204" pitchFamily="34" charset="-120"/>
              </a:rPr>
              <a:t>分機</a:t>
            </a:r>
            <a:r>
              <a:rPr lang="en-US" altLang="zh-TW" sz="1600" b="1" dirty="0" smtClean="0">
                <a:solidFill>
                  <a:srgbClr val="FF0000"/>
                </a:solidFill>
                <a:latin typeface="微軟正黑體" panose="020B0604030504040204" pitchFamily="34" charset="-120"/>
                <a:ea typeface="微軟正黑體" panose="020B0604030504040204" pitchFamily="34" charset="-120"/>
              </a:rPr>
              <a:t>5315-5317</a:t>
            </a:r>
          </a:p>
          <a:p>
            <a:r>
              <a:rPr lang="zh-TW" altLang="en-US" sz="1600" b="1" dirty="0" smtClean="0">
                <a:solidFill>
                  <a:srgbClr val="FF0000"/>
                </a:solidFill>
                <a:latin typeface="微軟正黑體" panose="020B0604030504040204" pitchFamily="34" charset="-120"/>
                <a:ea typeface="微軟正黑體" panose="020B0604030504040204" pitchFamily="34" charset="-120"/>
              </a:rPr>
              <a:t>桃園市政府工務局</a:t>
            </a:r>
            <a:r>
              <a:rPr lang="en-US" altLang="zh-TW" sz="1600" b="1" dirty="0" smtClean="0">
                <a:solidFill>
                  <a:srgbClr val="FF0000"/>
                </a:solidFill>
                <a:latin typeface="微軟正黑體" panose="020B0604030504040204" pitchFamily="34" charset="-120"/>
                <a:ea typeface="微軟正黑體" panose="020B0604030504040204" pitchFamily="34" charset="-120"/>
              </a:rPr>
              <a:t>03-3322101</a:t>
            </a:r>
            <a:r>
              <a:rPr lang="zh-TW" altLang="en-US" sz="1600" b="1" dirty="0" smtClean="0">
                <a:solidFill>
                  <a:srgbClr val="FF0000"/>
                </a:solidFill>
                <a:latin typeface="微軟正黑體" panose="020B0604030504040204" pitchFamily="34" charset="-120"/>
                <a:ea typeface="微軟正黑體" panose="020B0604030504040204" pitchFamily="34" charset="-120"/>
              </a:rPr>
              <a:t>分機</a:t>
            </a:r>
            <a:r>
              <a:rPr lang="en-US" altLang="zh-TW" sz="1600" b="1" dirty="0" smtClean="0">
                <a:solidFill>
                  <a:srgbClr val="FF0000"/>
                </a:solidFill>
                <a:latin typeface="微軟正黑體" panose="020B0604030504040204" pitchFamily="34" charset="-120"/>
                <a:ea typeface="微軟正黑體" panose="020B0604030504040204" pitchFamily="34" charset="-120"/>
              </a:rPr>
              <a:t>6788</a:t>
            </a:r>
          </a:p>
        </p:txBody>
      </p:sp>
      <p:pic>
        <p:nvPicPr>
          <p:cNvPr id="12" name="圖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13"/>
          <p:cNvSpPr txBox="1"/>
          <p:nvPr/>
        </p:nvSpPr>
        <p:spPr>
          <a:xfrm>
            <a:off x="8676455" y="6453336"/>
            <a:ext cx="467545" cy="369332"/>
          </a:xfrm>
          <a:prstGeom prst="rect">
            <a:avLst/>
          </a:prstGeom>
          <a:noFill/>
        </p:spPr>
        <p:txBody>
          <a:bodyPr wrap="square" rtlCol="0">
            <a:spAutoFit/>
          </a:bodyPr>
          <a:lstStyle/>
          <a:p>
            <a:r>
              <a:rPr lang="en-US" altLang="zh-TW" dirty="0" smtClean="0"/>
              <a:t>18</a:t>
            </a:r>
            <a:endParaRPr lang="zh-TW" altLang="en-US" dirty="0"/>
          </a:p>
        </p:txBody>
      </p:sp>
      <p:sp>
        <p:nvSpPr>
          <p:cNvPr id="4" name="文字方塊 3"/>
          <p:cNvSpPr txBox="1"/>
          <p:nvPr/>
        </p:nvSpPr>
        <p:spPr>
          <a:xfrm>
            <a:off x="3448662" y="1150839"/>
            <a:ext cx="2372765" cy="369332"/>
          </a:xfrm>
          <a:prstGeom prst="rect">
            <a:avLst/>
          </a:prstGeom>
          <a:noFill/>
        </p:spPr>
        <p:txBody>
          <a:bodyPr wrap="none" rtlCol="0">
            <a:spAutoFit/>
          </a:bodyPr>
          <a:lstStyle/>
          <a:p>
            <a:pPr marL="285750" indent="-285750">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rPr>
              <a:t>查估廠商連絡電話</a:t>
            </a:r>
            <a:r>
              <a:rPr lang="en-US" altLang="zh-TW" b="1" dirty="0" smtClean="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2664762002"/>
              </p:ext>
            </p:extLst>
          </p:nvPr>
        </p:nvGraphicFramePr>
        <p:xfrm>
          <a:off x="3481279" y="1592884"/>
          <a:ext cx="5531027" cy="2877328"/>
        </p:xfrm>
        <a:graphic>
          <a:graphicData uri="http://schemas.openxmlformats.org/drawingml/2006/table">
            <a:tbl>
              <a:tblPr firstRow="1" bandRow="1">
                <a:tableStyleId>{5C22544A-7EE6-4342-B048-85BDC9FD1C3A}</a:tableStyleId>
              </a:tblPr>
              <a:tblGrid>
                <a:gridCol w="675420">
                  <a:extLst>
                    <a:ext uri="{9D8B030D-6E8A-4147-A177-3AD203B41FA5}">
                      <a16:colId xmlns:a16="http://schemas.microsoft.com/office/drawing/2014/main" val="946981662"/>
                    </a:ext>
                  </a:extLst>
                </a:gridCol>
                <a:gridCol w="2935581">
                  <a:extLst>
                    <a:ext uri="{9D8B030D-6E8A-4147-A177-3AD203B41FA5}">
                      <a16:colId xmlns:a16="http://schemas.microsoft.com/office/drawing/2014/main" val="182091530"/>
                    </a:ext>
                  </a:extLst>
                </a:gridCol>
                <a:gridCol w="1920026">
                  <a:extLst>
                    <a:ext uri="{9D8B030D-6E8A-4147-A177-3AD203B41FA5}">
                      <a16:colId xmlns:a16="http://schemas.microsoft.com/office/drawing/2014/main" val="543172448"/>
                    </a:ext>
                  </a:extLst>
                </a:gridCol>
              </a:tblGrid>
              <a:tr h="35916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工區</a:t>
                      </a:r>
                      <a:endParaRPr lang="zh-TW" altLang="en-US" sz="1400" dirty="0">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得標廠商</a:t>
                      </a:r>
                      <a:endParaRPr lang="zh-TW" altLang="en-US" sz="1400" dirty="0">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連絡電話</a:t>
                      </a:r>
                      <a:endParaRPr lang="zh-TW" altLang="en-US" sz="1400" dirty="0">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3119506089"/>
                  </a:ext>
                </a:extLst>
              </a:tr>
              <a:tr h="35916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1</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現代地政不動產估價師聯合事務所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0933-630-936</a:t>
                      </a:r>
                      <a:r>
                        <a:rPr kumimoji="0" lang="zh-TW" altLang="en-US"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呂嘉琪</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615198210"/>
                  </a:ext>
                </a:extLst>
              </a:tr>
              <a:tr h="2974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2</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華信不動產估價師聯合事務所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0958-858-702</a:t>
                      </a:r>
                      <a:r>
                        <a:rPr kumimoji="0" lang="zh-TW" altLang="en-US"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廖銘祥</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4234104624"/>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3</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鼎盛不動產估價師事務所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0956-982-802</a:t>
                      </a:r>
                      <a:r>
                        <a:rPr kumimoji="0" lang="zh-TW" altLang="en-US"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盧宥澄</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4021861556"/>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5</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bg1"/>
                          </a:solidFill>
                          <a:latin typeface="微軟正黑體" panose="020B0604030504040204" pitchFamily="34" charset="-120"/>
                          <a:ea typeface="微軟正黑體" panose="020B0604030504040204" pitchFamily="34" charset="-120"/>
                        </a:rPr>
                        <a:t>庭譽不動產估價師事務所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0937-849-382</a:t>
                      </a:r>
                      <a:r>
                        <a:rPr kumimoji="0" lang="zh-TW" altLang="en-US"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簡昶州</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672745086"/>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6</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大有國際不動產估價師聯合事務所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0987-561-001</a:t>
                      </a:r>
                      <a:r>
                        <a:rPr kumimoji="0" lang="zh-TW" altLang="en-US"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張耀中</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3327621918"/>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7</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天下不動產估價師聯合事務所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0953-123-493</a:t>
                      </a:r>
                      <a:r>
                        <a:rPr kumimoji="0" lang="zh-TW" altLang="en-US"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張廷毓</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19881401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8</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理德不動產估價師聯合事務所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0912-338-781</a:t>
                      </a:r>
                      <a:r>
                        <a:rPr kumimoji="0" lang="zh-TW" altLang="en-US" sz="1400" b="0"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王瀚緯</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1377223777"/>
                  </a:ext>
                </a:extLst>
              </a:tr>
            </a:tbl>
          </a:graphicData>
        </a:graphic>
      </p:graphicFrame>
    </p:spTree>
    <p:extLst>
      <p:ext uri="{BB962C8B-B14F-4D97-AF65-F5344CB8AC3E}">
        <p14:creationId xmlns:p14="http://schemas.microsoft.com/office/powerpoint/2010/main" val="1124438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圖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2219"/>
            <a:ext cx="4787900"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1" name="TextBox 12"/>
          <p:cNvSpPr txBox="1">
            <a:spLocks noChangeArrowheads="1"/>
          </p:cNvSpPr>
          <p:nvPr/>
        </p:nvSpPr>
        <p:spPr bwMode="auto">
          <a:xfrm>
            <a:off x="3779912" y="331911"/>
            <a:ext cx="2928937" cy="523875"/>
          </a:xfrm>
          <a:prstGeom prst="rect">
            <a:avLst/>
          </a:prstGeom>
          <a:noFill/>
          <a:ln w="9525">
            <a:noFill/>
            <a:miter lim="800000"/>
            <a:headEnd/>
            <a:tailEnd/>
          </a:ln>
        </p:spPr>
        <p:txBody>
          <a:bodyPr>
            <a:spAutoFit/>
          </a:bodyPr>
          <a:lstStyle/>
          <a:p>
            <a:r>
              <a:rPr lang="zh-TW" altLang="en-US" sz="2800" b="1" dirty="0">
                <a:solidFill>
                  <a:srgbClr val="94634C"/>
                </a:solidFill>
                <a:latin typeface="微軟正黑體" panose="020B0604030504040204" pitchFamily="34" charset="-120"/>
                <a:ea typeface="微軟正黑體" panose="020B0604030504040204" pitchFamily="34" charset="-120"/>
              </a:rPr>
              <a:t>簡報大綱</a:t>
            </a:r>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3082" name="矩形 20"/>
          <p:cNvSpPr>
            <a:spLocks noChangeArrowheads="1"/>
          </p:cNvSpPr>
          <p:nvPr/>
        </p:nvSpPr>
        <p:spPr bwMode="auto">
          <a:xfrm>
            <a:off x="6308552" y="3106138"/>
            <a:ext cx="1620957" cy="523220"/>
          </a:xfrm>
          <a:prstGeom prst="rect">
            <a:avLst/>
          </a:prstGeom>
          <a:noFill/>
          <a:ln w="9525">
            <a:noFill/>
            <a:miter lim="800000"/>
            <a:headEnd/>
            <a:tailEnd/>
          </a:ln>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查</a:t>
            </a:r>
            <a:r>
              <a:rPr lang="zh-TW" altLang="en-US" sz="2800" b="1" dirty="0" smtClean="0">
                <a:latin typeface="微軟正黑體" panose="020B0604030504040204" pitchFamily="34" charset="-120"/>
                <a:ea typeface="微軟正黑體" panose="020B0604030504040204" pitchFamily="34" charset="-120"/>
              </a:rPr>
              <a:t>估流程</a:t>
            </a:r>
            <a:endParaRPr lang="zh-CN" altLang="en-US" sz="2800" b="1" dirty="0">
              <a:latin typeface="微軟正黑體" panose="020B0604030504040204" pitchFamily="34" charset="-120"/>
              <a:ea typeface="微軟正黑體" panose="020B0604030504040204" pitchFamily="34" charset="-120"/>
            </a:endParaRPr>
          </a:p>
        </p:txBody>
      </p:sp>
      <p:sp>
        <p:nvSpPr>
          <p:cNvPr id="3083" name="矩形 21"/>
          <p:cNvSpPr>
            <a:spLocks noChangeArrowheads="1"/>
          </p:cNvSpPr>
          <p:nvPr/>
        </p:nvSpPr>
        <p:spPr bwMode="auto">
          <a:xfrm>
            <a:off x="6284307" y="2284640"/>
            <a:ext cx="1620957" cy="523220"/>
          </a:xfrm>
          <a:prstGeom prst="rect">
            <a:avLst/>
          </a:prstGeom>
          <a:noFill/>
          <a:ln w="9525">
            <a:noFill/>
            <a:miter lim="800000"/>
            <a:headEnd/>
            <a:tailEnd/>
          </a:ln>
        </p:spPr>
        <p:txBody>
          <a:bodyPr wrap="none">
            <a:spAutoFit/>
          </a:bodyPr>
          <a:lstStyle/>
          <a:p>
            <a:pPr algn="ctr"/>
            <a:r>
              <a:rPr lang="zh-TW" altLang="en-US" sz="2800" b="1" dirty="0" smtClean="0">
                <a:latin typeface="微軟正黑體" panose="020B0604030504040204" pitchFamily="34" charset="-120"/>
                <a:ea typeface="微軟正黑體" panose="020B0604030504040204" pitchFamily="34" charset="-120"/>
              </a:rPr>
              <a:t>預定期間</a:t>
            </a:r>
            <a:endParaRPr lang="zh-CN" altLang="en-US" sz="2800" b="1" dirty="0">
              <a:latin typeface="微軟正黑體" panose="020B0604030504040204" pitchFamily="34" charset="-120"/>
              <a:ea typeface="微軟正黑體" panose="020B0604030504040204" pitchFamily="34" charset="-120"/>
            </a:endParaRPr>
          </a:p>
        </p:txBody>
      </p:sp>
      <p:sp>
        <p:nvSpPr>
          <p:cNvPr id="3084" name="矩形 22"/>
          <p:cNvSpPr>
            <a:spLocks noChangeArrowheads="1"/>
          </p:cNvSpPr>
          <p:nvPr/>
        </p:nvSpPr>
        <p:spPr bwMode="auto">
          <a:xfrm>
            <a:off x="6299657" y="3906316"/>
            <a:ext cx="1620957" cy="523220"/>
          </a:xfrm>
          <a:prstGeom prst="rect">
            <a:avLst/>
          </a:prstGeom>
          <a:noFill/>
          <a:ln w="9525">
            <a:noFill/>
            <a:miter lim="800000"/>
            <a:headEnd/>
            <a:tailEnd/>
          </a:ln>
        </p:spPr>
        <p:txBody>
          <a:bodyPr wrap="none">
            <a:spAutoFit/>
          </a:bodyPr>
          <a:lstStyle/>
          <a:p>
            <a:pPr algn="ctr"/>
            <a:r>
              <a:rPr lang="zh-TW" altLang="en-US" sz="2800" b="1" dirty="0" smtClean="0">
                <a:latin typeface="微軟正黑體" panose="020B0604030504040204" pitchFamily="34" charset="-120"/>
                <a:ea typeface="微軟正黑體" panose="020B0604030504040204" pitchFamily="34" charset="-120"/>
              </a:rPr>
              <a:t>權益主張</a:t>
            </a:r>
            <a:endParaRPr lang="zh-CN" altLang="en-US" sz="2800" b="1" dirty="0">
              <a:latin typeface="微軟正黑體" panose="020B0604030504040204" pitchFamily="34" charset="-120"/>
              <a:ea typeface="微軟正黑體" panose="020B0604030504040204" pitchFamily="34" charset="-120"/>
            </a:endParaRPr>
          </a:p>
        </p:txBody>
      </p:sp>
      <p:sp>
        <p:nvSpPr>
          <p:cNvPr id="20" name="矩形 21"/>
          <p:cNvSpPr>
            <a:spLocks noChangeArrowheads="1"/>
          </p:cNvSpPr>
          <p:nvPr/>
        </p:nvSpPr>
        <p:spPr bwMode="auto">
          <a:xfrm>
            <a:off x="6299657" y="1582649"/>
            <a:ext cx="1620957" cy="523220"/>
          </a:xfrm>
          <a:prstGeom prst="rect">
            <a:avLst/>
          </a:prstGeom>
          <a:noFill/>
          <a:ln w="9525">
            <a:noFill/>
            <a:miter lim="800000"/>
            <a:headEnd/>
            <a:tailEnd/>
          </a:ln>
        </p:spPr>
        <p:txBody>
          <a:bodyPr wrap="none">
            <a:spAutoFit/>
          </a:bodyPr>
          <a:lstStyle/>
          <a:p>
            <a:pPr algn="ctr"/>
            <a:r>
              <a:rPr lang="zh-TW" altLang="en-US" sz="2800" b="1" dirty="0" smtClean="0">
                <a:latin typeface="微軟正黑體" panose="020B0604030504040204" pitchFamily="34" charset="-120"/>
                <a:ea typeface="微軟正黑體" panose="020B0604030504040204" pitchFamily="34" charset="-120"/>
              </a:rPr>
              <a:t>計畫說明</a:t>
            </a:r>
            <a:endParaRPr lang="zh-CN" altLang="en-US" sz="2800" b="1" dirty="0">
              <a:latin typeface="微軟正黑體" panose="020B0604030504040204" pitchFamily="34" charset="-120"/>
              <a:ea typeface="微軟正黑體" panose="020B0604030504040204" pitchFamily="34" charset="-120"/>
            </a:endParaRPr>
          </a:p>
        </p:txBody>
      </p:sp>
      <p:pic>
        <p:nvPicPr>
          <p:cNvPr id="22" name="Picture 52" descr="PPT葉子"/>
          <p:cNvPicPr>
            <a:picLocks noChangeAspect="1" noChangeArrowheads="1"/>
          </p:cNvPicPr>
          <p:nvPr/>
        </p:nvPicPr>
        <p:blipFill>
          <a:blip r:embed="rId4">
            <a:extLst>
              <a:ext uri="{28A0092B-C50C-407E-A947-70E740481C1C}">
                <a14:useLocalDpi xmlns:a14="http://schemas.microsoft.com/office/drawing/2010/main" val="0"/>
              </a:ext>
            </a:extLst>
          </a:blip>
          <a:srcRect l="26729" t="21364" r="29614" b="18787"/>
          <a:stretch>
            <a:fillRect/>
          </a:stretch>
        </p:blipFill>
        <p:spPr bwMode="auto">
          <a:xfrm>
            <a:off x="5559524" y="1546150"/>
            <a:ext cx="6080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2" descr="PPT葉子"/>
          <p:cNvPicPr>
            <a:picLocks noChangeAspect="1" noChangeArrowheads="1"/>
          </p:cNvPicPr>
          <p:nvPr/>
        </p:nvPicPr>
        <p:blipFill>
          <a:blip r:embed="rId4">
            <a:extLst>
              <a:ext uri="{28A0092B-C50C-407E-A947-70E740481C1C}">
                <a14:useLocalDpi xmlns:a14="http://schemas.microsoft.com/office/drawing/2010/main" val="0"/>
              </a:ext>
            </a:extLst>
          </a:blip>
          <a:srcRect l="26729" t="21364" r="29614" b="18787"/>
          <a:stretch>
            <a:fillRect/>
          </a:stretch>
        </p:blipFill>
        <p:spPr bwMode="auto">
          <a:xfrm>
            <a:off x="5574407" y="2305932"/>
            <a:ext cx="6080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PPT葉子"/>
          <p:cNvPicPr>
            <a:picLocks noChangeAspect="1" noChangeArrowheads="1"/>
          </p:cNvPicPr>
          <p:nvPr/>
        </p:nvPicPr>
        <p:blipFill>
          <a:blip r:embed="rId4">
            <a:extLst>
              <a:ext uri="{28A0092B-C50C-407E-A947-70E740481C1C}">
                <a14:useLocalDpi xmlns:a14="http://schemas.microsoft.com/office/drawing/2010/main" val="0"/>
              </a:ext>
            </a:extLst>
          </a:blip>
          <a:srcRect l="26729" t="21364" r="29614" b="18787"/>
          <a:stretch>
            <a:fillRect/>
          </a:stretch>
        </p:blipFill>
        <p:spPr bwMode="auto">
          <a:xfrm>
            <a:off x="5574407" y="3090258"/>
            <a:ext cx="6080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2" descr="PPT葉子"/>
          <p:cNvPicPr>
            <a:picLocks noChangeAspect="1" noChangeArrowheads="1"/>
          </p:cNvPicPr>
          <p:nvPr/>
        </p:nvPicPr>
        <p:blipFill>
          <a:blip r:embed="rId4">
            <a:extLst>
              <a:ext uri="{28A0092B-C50C-407E-A947-70E740481C1C}">
                <a14:useLocalDpi xmlns:a14="http://schemas.microsoft.com/office/drawing/2010/main" val="0"/>
              </a:ext>
            </a:extLst>
          </a:blip>
          <a:srcRect l="26729" t="21364" r="29614" b="18787"/>
          <a:stretch>
            <a:fillRect/>
          </a:stretch>
        </p:blipFill>
        <p:spPr bwMode="auto">
          <a:xfrm>
            <a:off x="5587570" y="3898715"/>
            <a:ext cx="6080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2" descr="PPT葉子"/>
          <p:cNvPicPr>
            <a:picLocks noChangeAspect="1" noChangeArrowheads="1"/>
          </p:cNvPicPr>
          <p:nvPr/>
        </p:nvPicPr>
        <p:blipFill>
          <a:blip r:embed="rId5">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sp>
        <p:nvSpPr>
          <p:cNvPr id="29"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5647752" y="1715457"/>
            <a:ext cx="377825" cy="2857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a:solidFill>
                  <a:schemeClr val="bg1"/>
                </a:solidFill>
                <a:latin typeface="微軟正黑體" panose="020B0604030504040204" pitchFamily="34" charset="-120"/>
                <a:ea typeface="微軟正黑體" panose="020B0604030504040204" pitchFamily="34" charset="-120"/>
              </a:rPr>
              <a:t>壹</a:t>
            </a:r>
          </a:p>
        </p:txBody>
      </p:sp>
      <p:sp>
        <p:nvSpPr>
          <p:cNvPr id="30"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5672230" y="2463283"/>
            <a:ext cx="377825" cy="2857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貳</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32"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5654811" y="4120372"/>
            <a:ext cx="377825" cy="2857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肆</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pic>
        <p:nvPicPr>
          <p:cNvPr id="33" name="Picture 52" descr="PPT葉子"/>
          <p:cNvPicPr>
            <a:picLocks noChangeAspect="1" noChangeArrowheads="1"/>
          </p:cNvPicPr>
          <p:nvPr/>
        </p:nvPicPr>
        <p:blipFill>
          <a:blip r:embed="rId4">
            <a:extLst>
              <a:ext uri="{28A0092B-C50C-407E-A947-70E740481C1C}">
                <a14:useLocalDpi xmlns:a14="http://schemas.microsoft.com/office/drawing/2010/main" val="0"/>
              </a:ext>
            </a:extLst>
          </a:blip>
          <a:srcRect l="26729" t="21364" r="29614" b="18787"/>
          <a:stretch>
            <a:fillRect/>
          </a:stretch>
        </p:blipFill>
        <p:spPr bwMode="auto">
          <a:xfrm>
            <a:off x="5618057" y="4697753"/>
            <a:ext cx="6080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5689501" y="4945368"/>
            <a:ext cx="377825" cy="2857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伍</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35" name="矩形 22"/>
          <p:cNvSpPr>
            <a:spLocks noChangeArrowheads="1"/>
          </p:cNvSpPr>
          <p:nvPr/>
        </p:nvSpPr>
        <p:spPr bwMode="auto">
          <a:xfrm>
            <a:off x="6261697" y="4697753"/>
            <a:ext cx="1620957" cy="523220"/>
          </a:xfrm>
          <a:prstGeom prst="rect">
            <a:avLst/>
          </a:prstGeom>
          <a:noFill/>
          <a:ln w="9525">
            <a:noFill/>
            <a:miter lim="800000"/>
            <a:headEnd/>
            <a:tailEnd/>
          </a:ln>
        </p:spPr>
        <p:txBody>
          <a:bodyPr wrap="none">
            <a:spAutoFit/>
          </a:bodyPr>
          <a:lstStyle/>
          <a:p>
            <a:pPr algn="ctr"/>
            <a:r>
              <a:rPr lang="zh-TW" altLang="en-US" sz="2800" b="1" dirty="0" smtClean="0">
                <a:latin typeface="微軟正黑體" panose="020B0604030504040204" pitchFamily="34" charset="-120"/>
                <a:ea typeface="微軟正黑體" panose="020B0604030504040204" pitchFamily="34" charset="-120"/>
              </a:rPr>
              <a:t>聯絡資訊</a:t>
            </a:r>
            <a:endParaRPr lang="zh-CN" altLang="en-US" sz="2800" b="1" dirty="0">
              <a:latin typeface="微軟正黑體" panose="020B0604030504040204" pitchFamily="34" charset="-120"/>
              <a:ea typeface="微軟正黑體" panose="020B0604030504040204" pitchFamily="34" charset="-120"/>
            </a:endParaRPr>
          </a:p>
        </p:txBody>
      </p:sp>
      <p:pic>
        <p:nvPicPr>
          <p:cNvPr id="36" name="圖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8676456" y="6453336"/>
            <a:ext cx="288032" cy="369332"/>
          </a:xfrm>
          <a:prstGeom prst="rect">
            <a:avLst/>
          </a:prstGeom>
          <a:noFill/>
        </p:spPr>
        <p:txBody>
          <a:bodyPr wrap="square" rtlCol="0">
            <a:spAutoFit/>
          </a:bodyPr>
          <a:lstStyle/>
          <a:p>
            <a:r>
              <a:rPr lang="en-US" altLang="zh-TW" dirty="0" smtClean="0"/>
              <a:t>1</a:t>
            </a:r>
            <a:endParaRPr lang="zh-TW" altLang="en-US" dirty="0"/>
          </a:p>
        </p:txBody>
      </p:sp>
      <p:sp>
        <p:nvSpPr>
          <p:cNvPr id="38"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5649834" y="3291127"/>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12" name="文字方塊 1"/>
          <p:cNvSpPr txBox="1">
            <a:spLocks noChangeArrowheads="1"/>
          </p:cNvSpPr>
          <p:nvPr/>
        </p:nvSpPr>
        <p:spPr bwMode="auto">
          <a:xfrm>
            <a:off x="3203575" y="2541588"/>
            <a:ext cx="41767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5400" b="1" dirty="0">
                <a:latin typeface="微軟正黑體" panose="020B0604030504040204" pitchFamily="34" charset="-120"/>
                <a:ea typeface="微軟正黑體" panose="020B0604030504040204" pitchFamily="34" charset="-120"/>
              </a:rPr>
              <a:t>簡報結束</a:t>
            </a:r>
            <a:endParaRPr lang="en-US" altLang="zh-TW" sz="5400" b="1" dirty="0">
              <a:latin typeface="微軟正黑體" panose="020B0604030504040204" pitchFamily="34" charset="-120"/>
              <a:ea typeface="微軟正黑體" panose="020B0604030504040204" pitchFamily="34" charset="-120"/>
            </a:endParaRPr>
          </a:p>
          <a:p>
            <a:pPr>
              <a:spcBef>
                <a:spcPct val="0"/>
              </a:spcBef>
              <a:buFontTx/>
              <a:buNone/>
            </a:pPr>
            <a:r>
              <a:rPr lang="zh-TW" altLang="en-US" sz="5400" b="1" dirty="0" smtClean="0">
                <a:latin typeface="微軟正黑體" panose="020B0604030504040204" pitchFamily="34" charset="-120"/>
                <a:ea typeface="微軟正黑體" panose="020B0604030504040204" pitchFamily="34" charset="-120"/>
              </a:rPr>
              <a:t>感謝聆聽</a:t>
            </a:r>
            <a:endParaRPr lang="zh-TW" altLang="en-US" sz="5400" b="1" dirty="0">
              <a:latin typeface="微軟正黑體" panose="020B0604030504040204" pitchFamily="34" charset="-120"/>
              <a:ea typeface="微軟正黑體" panose="020B0604030504040204" pitchFamily="34" charset="-120"/>
            </a:endParaRPr>
          </a:p>
        </p:txBody>
      </p:sp>
      <p:sp>
        <p:nvSpPr>
          <p:cNvPr id="14"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pic>
        <p:nvPicPr>
          <p:cNvPr id="9" name="圖片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80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26126" y="1069184"/>
            <a:ext cx="9136757" cy="5672184"/>
          </a:xfrm>
          <a:prstGeom prst="rect">
            <a:avLst/>
          </a:prstGeom>
        </p:spPr>
      </p:pic>
      <p:sp>
        <p:nvSpPr>
          <p:cNvPr id="307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1" name="TextBox 12"/>
          <p:cNvSpPr txBox="1">
            <a:spLocks noChangeArrowheads="1"/>
          </p:cNvSpPr>
          <p:nvPr/>
        </p:nvSpPr>
        <p:spPr bwMode="auto">
          <a:xfrm>
            <a:off x="3779912" y="331911"/>
            <a:ext cx="2928937" cy="523875"/>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計畫說明</a:t>
            </a:r>
            <a:r>
              <a:rPr lang="en-US" altLang="zh-TW" sz="2800" b="1" dirty="0" smtClean="0">
                <a:solidFill>
                  <a:srgbClr val="94634C"/>
                </a:solidFill>
                <a:latin typeface="微軟正黑體" panose="020B0604030504040204" pitchFamily="34" charset="-120"/>
                <a:ea typeface="微軟正黑體" panose="020B0604030504040204" pitchFamily="34" charset="-120"/>
              </a:rPr>
              <a:t>(1/3)</a:t>
            </a:r>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pic>
        <p:nvPicPr>
          <p:cNvPr id="27" name="Picture 52" descr="PPT葉子"/>
          <p:cNvPicPr>
            <a:picLocks noChangeAspect="1" noChangeArrowheads="1"/>
          </p:cNvPicPr>
          <p:nvPr/>
        </p:nvPicPr>
        <p:blipFill>
          <a:blip r:embed="rId4">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sp>
        <p:nvSpPr>
          <p:cNvPr id="19"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57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壹</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pic>
        <p:nvPicPr>
          <p:cNvPr id="13" name="圖片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字方塊 23"/>
          <p:cNvSpPr txBox="1"/>
          <p:nvPr/>
        </p:nvSpPr>
        <p:spPr>
          <a:xfrm>
            <a:off x="8676456" y="6453336"/>
            <a:ext cx="288032" cy="369332"/>
          </a:xfrm>
          <a:prstGeom prst="rect">
            <a:avLst/>
          </a:prstGeom>
          <a:noFill/>
        </p:spPr>
        <p:txBody>
          <a:bodyPr wrap="square" rtlCol="0">
            <a:spAutoFit/>
          </a:bodyPr>
          <a:lstStyle/>
          <a:p>
            <a:r>
              <a:rPr lang="en-US" altLang="zh-TW" dirty="0" smtClean="0"/>
              <a:t>2</a:t>
            </a:r>
            <a:endParaRPr lang="zh-TW" altLang="en-US" dirty="0"/>
          </a:p>
        </p:txBody>
      </p:sp>
      <p:sp>
        <p:nvSpPr>
          <p:cNvPr id="5" name="文字方塊 4"/>
          <p:cNvSpPr txBox="1"/>
          <p:nvPr/>
        </p:nvSpPr>
        <p:spPr>
          <a:xfrm>
            <a:off x="1331913" y="1064029"/>
            <a:ext cx="7128519" cy="369332"/>
          </a:xfrm>
          <a:prstGeom prst="rect">
            <a:avLst/>
          </a:prstGeom>
          <a:noFill/>
        </p:spPr>
        <p:txBody>
          <a:bodyPr wrap="square" rtlCol="0">
            <a:spAutoFit/>
          </a:bodyPr>
          <a:lstStyle/>
          <a:p>
            <a:pPr algn="ctr"/>
            <a:r>
              <a:rPr lang="zh-TW" altLang="en-US" b="1" dirty="0" smtClean="0">
                <a:latin typeface="微軟正黑體" panose="020B0604030504040204" pitchFamily="34" charset="-120"/>
                <a:ea typeface="微軟正黑體" panose="020B0604030504040204" pitchFamily="34" charset="-120"/>
              </a:rPr>
              <a:t>桃園航空城機場園區及附近地區</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第一期</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區段徵收期程表</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322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rot="5400000">
            <a:off x="4241746" y="808706"/>
            <a:ext cx="3744416" cy="5616624"/>
          </a:xfrm>
          <a:prstGeom prst="rect">
            <a:avLst/>
          </a:prstGeom>
        </p:spPr>
      </p:pic>
      <p:sp>
        <p:nvSpPr>
          <p:cNvPr id="307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1" name="TextBox 12"/>
          <p:cNvSpPr txBox="1">
            <a:spLocks noChangeArrowheads="1"/>
          </p:cNvSpPr>
          <p:nvPr/>
        </p:nvSpPr>
        <p:spPr bwMode="auto">
          <a:xfrm>
            <a:off x="3779912" y="331911"/>
            <a:ext cx="2928937" cy="523875"/>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計畫說明</a:t>
            </a:r>
            <a:r>
              <a:rPr lang="en-US" altLang="zh-TW" sz="2800" b="1" dirty="0" smtClean="0">
                <a:solidFill>
                  <a:srgbClr val="94634C"/>
                </a:solidFill>
                <a:latin typeface="微軟正黑體" panose="020B0604030504040204" pitchFamily="34" charset="-120"/>
                <a:ea typeface="微軟正黑體" panose="020B0604030504040204" pitchFamily="34" charset="-120"/>
              </a:rPr>
              <a:t>(2/3)</a:t>
            </a:r>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pic>
        <p:nvPicPr>
          <p:cNvPr id="27" name="Picture 52" descr="PPT葉子"/>
          <p:cNvPicPr>
            <a:picLocks noChangeAspect="1" noChangeArrowheads="1"/>
          </p:cNvPicPr>
          <p:nvPr/>
        </p:nvPicPr>
        <p:blipFill>
          <a:blip r:embed="rId4">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sp>
        <p:nvSpPr>
          <p:cNvPr id="19"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57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壹</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3" name="矩形 2"/>
          <p:cNvSpPr/>
          <p:nvPr/>
        </p:nvSpPr>
        <p:spPr>
          <a:xfrm>
            <a:off x="626473" y="1167009"/>
            <a:ext cx="3585487" cy="3262432"/>
          </a:xfrm>
          <a:prstGeom prst="rect">
            <a:avLst/>
          </a:prstGeom>
        </p:spPr>
        <p:txBody>
          <a:bodyPr wrap="square">
            <a:spAutoFit/>
          </a:bodyPr>
          <a:lstStyle/>
          <a:p>
            <a:pPr>
              <a:buFont typeface="Wingdings" panose="05000000000000000000" pitchFamily="2" charset="2"/>
              <a:buChar char="Ø"/>
            </a:pPr>
            <a:r>
              <a:rPr lang="zh-TW" altLang="en-US" sz="1600" b="1" dirty="0" smtClean="0">
                <a:latin typeface="微軟正黑體" panose="020B0604030504040204" pitchFamily="34" charset="-120"/>
                <a:ea typeface="微軟正黑體" panose="020B0604030504040204" pitchFamily="34" charset="-120"/>
              </a:rPr>
              <a:t>桃園航空城機場園區及附近地區</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第一期</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地上物查估面積約</a:t>
            </a:r>
            <a:r>
              <a:rPr lang="en-US" altLang="zh-TW" sz="1600" b="1" dirty="0" smtClean="0">
                <a:latin typeface="微軟正黑體" panose="020B0604030504040204" pitchFamily="34" charset="-120"/>
                <a:ea typeface="微軟正黑體" panose="020B0604030504040204" pitchFamily="34" charset="-120"/>
              </a:rPr>
              <a:t>1,978</a:t>
            </a:r>
            <a:r>
              <a:rPr lang="zh-TW" altLang="en-US" sz="1600" b="1" dirty="0" smtClean="0">
                <a:latin typeface="微軟正黑體" panose="020B0604030504040204" pitchFamily="34" charset="-120"/>
                <a:ea typeface="微軟正黑體" panose="020B0604030504040204" pitchFamily="34" charset="-120"/>
              </a:rPr>
              <a:t>公頃</a:t>
            </a:r>
            <a:endParaRPr lang="en-US" altLang="zh-TW" sz="1600"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1600" b="1" dirty="0" smtClean="0">
                <a:latin typeface="微軟正黑體" panose="020B0604030504040204" pitchFamily="34" charset="-120"/>
                <a:ea typeface="微軟正黑體" panose="020B0604030504040204" pitchFamily="34" charset="-120"/>
              </a:rPr>
              <a:t>剔除區不在查估範圍</a:t>
            </a:r>
            <a:endParaRPr lang="en-US" altLang="zh-TW" sz="1600"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1600" b="1" dirty="0" smtClean="0">
                <a:solidFill>
                  <a:srgbClr val="FF0000"/>
                </a:solidFill>
                <a:latin typeface="微軟正黑體" panose="020B0604030504040204" pitchFamily="34" charset="-120"/>
                <a:ea typeface="微軟正黑體" panose="020B0604030504040204" pitchFamily="34" charset="-120"/>
              </a:rPr>
              <a:t>現階段</a:t>
            </a:r>
            <a:r>
              <a:rPr lang="zh-TW" altLang="en-US" sz="1600" b="1" dirty="0">
                <a:solidFill>
                  <a:srgbClr val="FF0000"/>
                </a:solidFill>
                <a:latin typeface="微軟正黑體" panose="020B0604030504040204" pitchFamily="34" charset="-120"/>
                <a:ea typeface="微軟正黑體" panose="020B0604030504040204" pitchFamily="34" charset="-120"/>
              </a:rPr>
              <a:t>依地形圖、都市計畫範圍線及土地地籍線判斷有下列情形者</a:t>
            </a:r>
            <a:r>
              <a:rPr lang="zh-TW" altLang="en-US" sz="1600" b="1" dirty="0" smtClean="0">
                <a:solidFill>
                  <a:srgbClr val="FF0000"/>
                </a:solidFill>
                <a:latin typeface="微軟正黑體" panose="020B0604030504040204" pitchFamily="34" charset="-120"/>
                <a:ea typeface="微軟正黑體" panose="020B0604030504040204" pitchFamily="34" charset="-120"/>
              </a:rPr>
              <a:t>，將一併通知</a:t>
            </a:r>
            <a:r>
              <a:rPr lang="zh-TW" altLang="en-US" sz="1600" b="1" dirty="0">
                <a:solidFill>
                  <a:srgbClr val="FF0000"/>
                </a:solidFill>
                <a:latin typeface="微軟正黑體" panose="020B0604030504040204" pitchFamily="34" charset="-120"/>
                <a:ea typeface="微軟正黑體" panose="020B0604030504040204" pitchFamily="34" charset="-120"/>
              </a:rPr>
              <a:t>所有權人</a:t>
            </a:r>
            <a:r>
              <a:rPr lang="zh-TW" altLang="en-US" sz="1600" b="1" dirty="0" smtClean="0">
                <a:solidFill>
                  <a:srgbClr val="FF0000"/>
                </a:solidFill>
                <a:latin typeface="微軟正黑體" panose="020B0604030504040204" pitchFamily="34" charset="-120"/>
                <a:ea typeface="微軟正黑體" panose="020B0604030504040204" pitchFamily="34" charset="-120"/>
              </a:rPr>
              <a:t>辦理地上物查估：</a:t>
            </a:r>
            <a:endParaRPr lang="zh-TW" altLang="en-US" sz="1600" b="1" dirty="0">
              <a:solidFill>
                <a:srgbClr val="FF0000"/>
              </a:solidFill>
              <a:latin typeface="微軟正黑體" panose="020B0604030504040204" pitchFamily="34" charset="-120"/>
              <a:ea typeface="微軟正黑體" panose="020B0604030504040204" pitchFamily="34" charset="-120"/>
            </a:endParaRPr>
          </a:p>
          <a:p>
            <a:pPr marL="742950" lvl="1" indent="-285750">
              <a:buFont typeface="Wingdings" panose="05000000000000000000" pitchFamily="2" charset="2"/>
              <a:buChar char="ü"/>
            </a:pP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一</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土地地上物疑似跨越區段徵收範圍及剔除區。</a:t>
            </a:r>
          </a:p>
          <a:p>
            <a:pPr marL="742950" lvl="1" indent="-285750">
              <a:buFont typeface="Wingdings" panose="05000000000000000000" pitchFamily="2" charset="2"/>
              <a:buChar char="ü"/>
            </a:pP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二</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剔除區建物基地部分坐落區段徵收範圍。</a:t>
            </a:r>
          </a:p>
          <a:p>
            <a:pPr marL="742950" lvl="1" indent="-285750">
              <a:buFont typeface="Wingdings" panose="05000000000000000000" pitchFamily="2" charset="2"/>
              <a:buChar char="ü"/>
            </a:pP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三</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所有權人於區段徵收範圍內另有其他土地或建物者。</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endParaRPr lang="en-US" altLang="zh-TW" sz="1400" dirty="0" smtClean="0">
              <a:solidFill>
                <a:srgbClr val="FF0000"/>
              </a:solidFill>
              <a:latin typeface="微軟正黑體" panose="020B0604030504040204" pitchFamily="34" charset="-120"/>
              <a:ea typeface="微軟正黑體" panose="020B0604030504040204" pitchFamily="34" charset="-120"/>
            </a:endParaRPr>
          </a:p>
        </p:txBody>
      </p:sp>
      <p:pic>
        <p:nvPicPr>
          <p:cNvPr id="13" name="圖片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橢圓 5"/>
          <p:cNvSpPr/>
          <p:nvPr/>
        </p:nvSpPr>
        <p:spPr>
          <a:xfrm>
            <a:off x="6084168" y="1558876"/>
            <a:ext cx="792088" cy="934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7452320" y="3068960"/>
            <a:ext cx="64807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8028384" y="2564904"/>
            <a:ext cx="14401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7776356" y="2581549"/>
            <a:ext cx="14401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7776356" y="3789040"/>
            <a:ext cx="75608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2" name="橢圓 21"/>
          <p:cNvSpPr/>
          <p:nvPr/>
        </p:nvSpPr>
        <p:spPr>
          <a:xfrm>
            <a:off x="5652113" y="4019928"/>
            <a:ext cx="1056736" cy="1281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3" name="橢圓 22"/>
          <p:cNvSpPr/>
          <p:nvPr/>
        </p:nvSpPr>
        <p:spPr>
          <a:xfrm>
            <a:off x="4031927" y="3011598"/>
            <a:ext cx="1620186" cy="24776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4" name="文字方塊 23"/>
          <p:cNvSpPr txBox="1"/>
          <p:nvPr/>
        </p:nvSpPr>
        <p:spPr>
          <a:xfrm>
            <a:off x="8676456" y="6453336"/>
            <a:ext cx="288032" cy="369332"/>
          </a:xfrm>
          <a:prstGeom prst="rect">
            <a:avLst/>
          </a:prstGeom>
          <a:noFill/>
        </p:spPr>
        <p:txBody>
          <a:bodyPr wrap="square" rtlCol="0">
            <a:spAutoFit/>
          </a:bodyPr>
          <a:lstStyle/>
          <a:p>
            <a:r>
              <a:rPr lang="en-US" altLang="zh-TW" dirty="0" smtClean="0"/>
              <a:t>3</a:t>
            </a:r>
            <a:endParaRPr lang="zh-TW" altLang="en-US" dirty="0"/>
          </a:p>
        </p:txBody>
      </p:sp>
    </p:spTree>
    <p:extLst>
      <p:ext uri="{BB962C8B-B14F-4D97-AF65-F5344CB8AC3E}">
        <p14:creationId xmlns:p14="http://schemas.microsoft.com/office/powerpoint/2010/main" val="2477095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1" name="TextBox 12"/>
          <p:cNvSpPr txBox="1">
            <a:spLocks noChangeArrowheads="1"/>
          </p:cNvSpPr>
          <p:nvPr/>
        </p:nvSpPr>
        <p:spPr bwMode="auto">
          <a:xfrm>
            <a:off x="3779912" y="331911"/>
            <a:ext cx="2928937" cy="523875"/>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計畫說明</a:t>
            </a:r>
            <a:r>
              <a:rPr lang="en-US" altLang="zh-TW" sz="2800" b="1" dirty="0" smtClean="0">
                <a:solidFill>
                  <a:srgbClr val="94634C"/>
                </a:solidFill>
                <a:latin typeface="微軟正黑體" panose="020B0604030504040204" pitchFamily="34" charset="-120"/>
                <a:ea typeface="微軟正黑體" panose="020B0604030504040204" pitchFamily="34" charset="-120"/>
              </a:rPr>
              <a:t>(3/3)</a:t>
            </a:r>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pic>
        <p:nvPicPr>
          <p:cNvPr id="27" name="Picture 52" descr="PPT葉子"/>
          <p:cNvPicPr>
            <a:picLocks noChangeAspect="1" noChangeArrowheads="1"/>
          </p:cNvPicPr>
          <p:nvPr/>
        </p:nvPicPr>
        <p:blipFill>
          <a:blip r:embed="rId3">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sp>
        <p:nvSpPr>
          <p:cNvPr id="19"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57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壹</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4"/>
          <a:stretch>
            <a:fillRect/>
          </a:stretch>
        </p:blipFill>
        <p:spPr>
          <a:xfrm>
            <a:off x="4211960" y="1768251"/>
            <a:ext cx="4896544" cy="3748981"/>
          </a:xfrm>
          <a:prstGeom prst="rect">
            <a:avLst/>
          </a:prstGeom>
        </p:spPr>
      </p:pic>
      <p:sp>
        <p:nvSpPr>
          <p:cNvPr id="3" name="矩形 2"/>
          <p:cNvSpPr/>
          <p:nvPr/>
        </p:nvSpPr>
        <p:spPr>
          <a:xfrm>
            <a:off x="593768" y="1064029"/>
            <a:ext cx="3947042" cy="1508105"/>
          </a:xfrm>
          <a:prstGeom prst="rect">
            <a:avLst/>
          </a:prstGeom>
        </p:spPr>
        <p:txBody>
          <a:bodyPr wrap="square">
            <a:spAutoFit/>
          </a:bodyPr>
          <a:lstStyle/>
          <a:p>
            <a:pPr>
              <a:buFont typeface="Wingdings" panose="05000000000000000000" pitchFamily="2" charset="2"/>
              <a:buChar char="Ø"/>
            </a:pPr>
            <a:r>
              <a:rPr lang="zh-TW" altLang="en-US" sz="1600" b="1" dirty="0" smtClean="0">
                <a:solidFill>
                  <a:srgbClr val="FF0000"/>
                </a:solidFill>
                <a:latin typeface="微軟正黑體" panose="020B0604030504040204" pitchFamily="34" charset="-120"/>
                <a:ea typeface="微軟正黑體" panose="020B0604030504040204" pitchFamily="34" charset="-120"/>
              </a:rPr>
              <a:t>桃園航空城機場園區及附近地區</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r>
              <a:rPr lang="zh-TW" altLang="en-US" sz="1600" b="1" dirty="0" smtClean="0">
                <a:solidFill>
                  <a:srgbClr val="FF0000"/>
                </a:solidFill>
                <a:latin typeface="微軟正黑體" panose="020B0604030504040204" pitchFamily="34" charset="-120"/>
                <a:ea typeface="微軟正黑體" panose="020B0604030504040204" pitchFamily="34" charset="-120"/>
              </a:rPr>
              <a:t>第一期</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r>
              <a:rPr lang="zh-TW" altLang="en-US" sz="1600" b="1" dirty="0" smtClean="0">
                <a:solidFill>
                  <a:srgbClr val="FF0000"/>
                </a:solidFill>
                <a:latin typeface="微軟正黑體" panose="020B0604030504040204" pitchFamily="34" charset="-120"/>
                <a:ea typeface="微軟正黑體" panose="020B0604030504040204" pitchFamily="34" charset="-120"/>
              </a:rPr>
              <a:t>地上物查估作業，共分為</a:t>
            </a:r>
            <a:r>
              <a:rPr lang="en-US" altLang="zh-TW" sz="1600" b="1" dirty="0" smtClean="0">
                <a:solidFill>
                  <a:srgbClr val="FF0000"/>
                </a:solidFill>
                <a:latin typeface="微軟正黑體" panose="020B0604030504040204" pitchFamily="34" charset="-120"/>
                <a:ea typeface="微軟正黑體" panose="020B0604030504040204" pitchFamily="34" charset="-120"/>
              </a:rPr>
              <a:t>8</a:t>
            </a:r>
            <a:r>
              <a:rPr lang="zh-TW" altLang="en-US" sz="1600" b="1" dirty="0" smtClean="0">
                <a:solidFill>
                  <a:srgbClr val="FF0000"/>
                </a:solidFill>
                <a:latin typeface="微軟正黑體" panose="020B0604030504040204" pitchFamily="34" charset="-120"/>
                <a:ea typeface="微軟正黑體" panose="020B0604030504040204" pitchFamily="34" charset="-120"/>
              </a:rPr>
              <a:t>區辦理，目前除第</a:t>
            </a:r>
            <a:r>
              <a:rPr lang="en-US" altLang="zh-TW" sz="1600" b="1" dirty="0" smtClean="0">
                <a:solidFill>
                  <a:srgbClr val="FF0000"/>
                </a:solidFill>
                <a:latin typeface="微軟正黑體" panose="020B0604030504040204" pitchFamily="34" charset="-120"/>
                <a:ea typeface="微軟正黑體" panose="020B0604030504040204" pitchFamily="34" charset="-120"/>
              </a:rPr>
              <a:t>4</a:t>
            </a:r>
            <a:r>
              <a:rPr lang="zh-TW" altLang="en-US" sz="1600" b="1" dirty="0" smtClean="0">
                <a:solidFill>
                  <a:srgbClr val="FF0000"/>
                </a:solidFill>
                <a:latin typeface="微軟正黑體" panose="020B0604030504040204" pitchFamily="34" charset="-120"/>
                <a:ea typeface="微軟正黑體" panose="020B0604030504040204" pitchFamily="34" charset="-120"/>
              </a:rPr>
              <a:t>區因廢標重新上網招標外，其餘</a:t>
            </a:r>
            <a:r>
              <a:rPr lang="en-US" altLang="zh-TW" sz="1600" b="1" dirty="0" smtClean="0">
                <a:solidFill>
                  <a:srgbClr val="FF0000"/>
                </a:solidFill>
                <a:latin typeface="微軟正黑體" panose="020B0604030504040204" pitchFamily="34" charset="-120"/>
                <a:ea typeface="微軟正黑體" panose="020B0604030504040204" pitchFamily="34" charset="-120"/>
              </a:rPr>
              <a:t>7</a:t>
            </a:r>
            <a:r>
              <a:rPr lang="zh-TW" altLang="en-US" sz="1600" b="1" dirty="0" smtClean="0">
                <a:solidFill>
                  <a:srgbClr val="FF0000"/>
                </a:solidFill>
                <a:latin typeface="微軟正黑體" panose="020B0604030504040204" pitchFamily="34" charset="-120"/>
                <a:ea typeface="微軟正黑體" panose="020B0604030504040204" pitchFamily="34" charset="-120"/>
              </a:rPr>
              <a:t>區查估廠商為</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p>
          <a:p>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smtClean="0">
              <a:latin typeface="微軟正黑體" panose="020B0604030504040204" pitchFamily="34" charset="-120"/>
              <a:ea typeface="微軟正黑體" panose="020B0604030504040204" pitchFamily="34" charset="-120"/>
            </a:endParaRPr>
          </a:p>
        </p:txBody>
      </p:sp>
      <p:pic>
        <p:nvPicPr>
          <p:cNvPr id="13" name="圖片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13"/>
          <p:cNvSpPr txBox="1"/>
          <p:nvPr/>
        </p:nvSpPr>
        <p:spPr>
          <a:xfrm>
            <a:off x="8676456" y="6453336"/>
            <a:ext cx="288032" cy="369332"/>
          </a:xfrm>
          <a:prstGeom prst="rect">
            <a:avLst/>
          </a:prstGeom>
          <a:noFill/>
        </p:spPr>
        <p:txBody>
          <a:bodyPr wrap="square" rtlCol="0">
            <a:spAutoFit/>
          </a:bodyPr>
          <a:lstStyle/>
          <a:p>
            <a:r>
              <a:rPr lang="en-US" altLang="zh-TW" dirty="0" smtClean="0"/>
              <a:t>4</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4249001736"/>
              </p:ext>
            </p:extLst>
          </p:nvPr>
        </p:nvGraphicFramePr>
        <p:xfrm>
          <a:off x="593768" y="2204077"/>
          <a:ext cx="3731019" cy="2877328"/>
        </p:xfrm>
        <a:graphic>
          <a:graphicData uri="http://schemas.openxmlformats.org/drawingml/2006/table">
            <a:tbl>
              <a:tblPr firstRow="1" bandRow="1">
                <a:tableStyleId>{5C22544A-7EE6-4342-B048-85BDC9FD1C3A}</a:tableStyleId>
              </a:tblPr>
              <a:tblGrid>
                <a:gridCol w="812060">
                  <a:extLst>
                    <a:ext uri="{9D8B030D-6E8A-4147-A177-3AD203B41FA5}">
                      <a16:colId xmlns:a16="http://schemas.microsoft.com/office/drawing/2014/main" val="946981662"/>
                    </a:ext>
                  </a:extLst>
                </a:gridCol>
                <a:gridCol w="2918959">
                  <a:extLst>
                    <a:ext uri="{9D8B030D-6E8A-4147-A177-3AD203B41FA5}">
                      <a16:colId xmlns:a16="http://schemas.microsoft.com/office/drawing/2014/main" val="182091530"/>
                    </a:ext>
                  </a:extLst>
                </a:gridCol>
              </a:tblGrid>
              <a:tr h="35916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工區</a:t>
                      </a:r>
                      <a:endParaRPr lang="zh-TW" altLang="en-US" sz="1400" dirty="0">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得標廠商</a:t>
                      </a:r>
                      <a:endParaRPr lang="zh-TW" altLang="en-US" sz="1400" dirty="0">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3119506089"/>
                  </a:ext>
                </a:extLst>
              </a:tr>
              <a:tr h="35916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1</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現代地政不動產估價師聯合事務所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615198210"/>
                  </a:ext>
                </a:extLst>
              </a:tr>
              <a:tr h="2974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2</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華信不動產估價師聯合事務所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4234104624"/>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3</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鼎盛不動產估價師事務所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4021861556"/>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5</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bg1"/>
                          </a:solidFill>
                          <a:latin typeface="微軟正黑體" panose="020B0604030504040204" pitchFamily="34" charset="-120"/>
                          <a:ea typeface="微軟正黑體" panose="020B0604030504040204" pitchFamily="34" charset="-120"/>
                        </a:rPr>
                        <a:t>庭譽不動產估價師事務所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672745086"/>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6</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大有國際不動產估價師聯合事務所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3327621918"/>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7</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天下不動產估價師聯合事務所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19881401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第</a:t>
                      </a:r>
                      <a:r>
                        <a:rPr kumimoji="0" lang="en-US" altLang="zh-TW"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8</a:t>
                      </a: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4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cs typeface="+mn-cs"/>
                        </a:rPr>
                        <a:t>理德不動產估價師聯合事務所</a:t>
                      </a:r>
                      <a:endParaRPr lang="zh-TW" altLang="en-US" sz="1400" b="1" dirty="0">
                        <a:solidFill>
                          <a:schemeClr val="bg1"/>
                        </a:solidFill>
                        <a:latin typeface="微軟正黑體" panose="020B0604030504040204" pitchFamily="34" charset="-120"/>
                        <a:ea typeface="微軟正黑體" panose="020B0604030504040204" pitchFamily="34" charset="-120"/>
                      </a:endParaRPr>
                    </a:p>
                  </a:txBody>
                  <a:tcPr>
                    <a:solidFill>
                      <a:schemeClr val="accent5">
                        <a:lumMod val="75000"/>
                      </a:schemeClr>
                    </a:solidFill>
                  </a:tcPr>
                </a:tc>
                <a:extLst>
                  <a:ext uri="{0D108BD9-81ED-4DB2-BD59-A6C34878D82A}">
                    <a16:rowId xmlns:a16="http://schemas.microsoft.com/office/drawing/2014/main" val="1377223777"/>
                  </a:ext>
                </a:extLst>
              </a:tr>
            </a:tbl>
          </a:graphicData>
        </a:graphic>
      </p:graphicFrame>
    </p:spTree>
    <p:extLst>
      <p:ext uri="{BB962C8B-B14F-4D97-AF65-F5344CB8AC3E}">
        <p14:creationId xmlns:p14="http://schemas.microsoft.com/office/powerpoint/2010/main" val="3924712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8"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9"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0"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81" name="TextBox 12"/>
          <p:cNvSpPr txBox="1">
            <a:spLocks noChangeArrowheads="1"/>
          </p:cNvSpPr>
          <p:nvPr/>
        </p:nvSpPr>
        <p:spPr bwMode="auto">
          <a:xfrm>
            <a:off x="3779912" y="331911"/>
            <a:ext cx="2928937" cy="523875"/>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預訂期間</a:t>
            </a:r>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pic>
        <p:nvPicPr>
          <p:cNvPr id="27" name="Picture 52" descr="PPT葉子"/>
          <p:cNvPicPr>
            <a:picLocks noChangeAspect="1" noChangeArrowheads="1"/>
          </p:cNvPicPr>
          <p:nvPr/>
        </p:nvPicPr>
        <p:blipFill>
          <a:blip r:embed="rId3">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sp>
        <p:nvSpPr>
          <p:cNvPr id="19"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57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貳</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13" name="圓角矩形 12"/>
          <p:cNvSpPr/>
          <p:nvPr/>
        </p:nvSpPr>
        <p:spPr>
          <a:xfrm>
            <a:off x="1691680" y="1196752"/>
            <a:ext cx="2591864" cy="72008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華康超明體" pitchFamily="49" charset="-120"/>
                <a:ea typeface="華康超明體" pitchFamily="49" charset="-120"/>
              </a:rPr>
              <a:t>作業階段</a:t>
            </a:r>
          </a:p>
        </p:txBody>
      </p:sp>
      <p:sp>
        <p:nvSpPr>
          <p:cNvPr id="14" name="圓角矩形 13"/>
          <p:cNvSpPr/>
          <p:nvPr/>
        </p:nvSpPr>
        <p:spPr>
          <a:xfrm>
            <a:off x="4355976" y="1196752"/>
            <a:ext cx="3024336" cy="72008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華康超明體" pitchFamily="49" charset="-120"/>
                <a:ea typeface="華康超明體" pitchFamily="49" charset="-120"/>
              </a:rPr>
              <a:t>作業時程</a:t>
            </a:r>
          </a:p>
        </p:txBody>
      </p:sp>
      <p:sp>
        <p:nvSpPr>
          <p:cNvPr id="15" name="圓角矩形 14"/>
          <p:cNvSpPr/>
          <p:nvPr/>
        </p:nvSpPr>
        <p:spPr>
          <a:xfrm>
            <a:off x="1691680" y="2085275"/>
            <a:ext cx="2591864" cy="60981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latin typeface="華康超明體" pitchFamily="49" charset="-120"/>
                <a:ea typeface="華康超明體" pitchFamily="49" charset="-120"/>
              </a:rPr>
              <a:t>地上</a:t>
            </a:r>
            <a:r>
              <a:rPr lang="zh-TW" altLang="en-US" sz="2000" dirty="0">
                <a:latin typeface="華康超明體" pitchFamily="49" charset="-120"/>
                <a:ea typeface="華康超明體" pitchFamily="49" charset="-120"/>
              </a:rPr>
              <a:t>物查估</a:t>
            </a:r>
          </a:p>
        </p:txBody>
      </p:sp>
      <p:sp>
        <p:nvSpPr>
          <p:cNvPr id="16" name="圓角矩形 15"/>
          <p:cNvSpPr/>
          <p:nvPr/>
        </p:nvSpPr>
        <p:spPr>
          <a:xfrm>
            <a:off x="4367281" y="2085275"/>
            <a:ext cx="3013031" cy="6098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bg1"/>
                </a:solidFill>
                <a:latin typeface="華康超明體" pitchFamily="49" charset="-120"/>
                <a:ea typeface="華康超明體" pitchFamily="49" charset="-120"/>
              </a:rPr>
              <a:t>107</a:t>
            </a:r>
            <a:r>
              <a:rPr lang="zh-TW" altLang="en-US" sz="2000" dirty="0" smtClean="0">
                <a:solidFill>
                  <a:schemeClr val="bg1"/>
                </a:solidFill>
                <a:latin typeface="華康超明體" pitchFamily="49" charset="-120"/>
                <a:ea typeface="華康超明體" pitchFamily="49" charset="-120"/>
              </a:rPr>
              <a:t>年</a:t>
            </a:r>
            <a:r>
              <a:rPr lang="en-US" altLang="zh-TW" sz="2000" dirty="0" smtClean="0">
                <a:solidFill>
                  <a:schemeClr val="bg1"/>
                </a:solidFill>
                <a:latin typeface="華康超明體" pitchFamily="49" charset="-120"/>
                <a:ea typeface="華康超明體" pitchFamily="49" charset="-120"/>
              </a:rPr>
              <a:t>10</a:t>
            </a:r>
            <a:r>
              <a:rPr lang="zh-TW" altLang="en-US" sz="2000" dirty="0" smtClean="0">
                <a:solidFill>
                  <a:schemeClr val="bg1"/>
                </a:solidFill>
                <a:latin typeface="華康超明體" pitchFamily="49" charset="-120"/>
                <a:ea typeface="華康超明體" pitchFamily="49" charset="-120"/>
              </a:rPr>
              <a:t>月至</a:t>
            </a:r>
            <a:r>
              <a:rPr lang="en-US" altLang="zh-TW" sz="2000" dirty="0" smtClean="0">
                <a:solidFill>
                  <a:schemeClr val="bg1"/>
                </a:solidFill>
                <a:latin typeface="華康超明體" pitchFamily="49" charset="-120"/>
                <a:ea typeface="華康超明體" pitchFamily="49" charset="-120"/>
              </a:rPr>
              <a:t>108</a:t>
            </a:r>
            <a:r>
              <a:rPr lang="zh-TW" altLang="en-US" sz="2000" dirty="0" smtClean="0">
                <a:solidFill>
                  <a:schemeClr val="bg1"/>
                </a:solidFill>
                <a:latin typeface="華康超明體" pitchFamily="49" charset="-120"/>
                <a:ea typeface="華康超明體" pitchFamily="49" charset="-120"/>
              </a:rPr>
              <a:t>年</a:t>
            </a:r>
            <a:r>
              <a:rPr lang="en-US" altLang="zh-TW" sz="2000" dirty="0" smtClean="0">
                <a:solidFill>
                  <a:schemeClr val="bg1"/>
                </a:solidFill>
                <a:latin typeface="華康超明體" pitchFamily="49" charset="-120"/>
                <a:ea typeface="華康超明體" pitchFamily="49" charset="-120"/>
              </a:rPr>
              <a:t>4</a:t>
            </a:r>
            <a:r>
              <a:rPr lang="zh-TW" altLang="en-US" sz="2000" dirty="0" smtClean="0">
                <a:solidFill>
                  <a:schemeClr val="bg1"/>
                </a:solidFill>
                <a:latin typeface="華康超明體" pitchFamily="49" charset="-120"/>
                <a:ea typeface="華康超明體" pitchFamily="49" charset="-120"/>
              </a:rPr>
              <a:t>月</a:t>
            </a:r>
            <a:endParaRPr lang="zh-TW" altLang="en-US" sz="2000" dirty="0">
              <a:solidFill>
                <a:schemeClr val="bg1"/>
              </a:solidFill>
              <a:latin typeface="華康超明體" pitchFamily="49" charset="-120"/>
              <a:ea typeface="華康超明體" pitchFamily="49" charset="-120"/>
            </a:endParaRPr>
          </a:p>
        </p:txBody>
      </p:sp>
      <p:sp>
        <p:nvSpPr>
          <p:cNvPr id="17" name="圓角矩形 16"/>
          <p:cNvSpPr/>
          <p:nvPr/>
        </p:nvSpPr>
        <p:spPr>
          <a:xfrm>
            <a:off x="1691680" y="2863534"/>
            <a:ext cx="2591864" cy="10081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dirty="0">
                <a:solidFill>
                  <a:prstClr val="white"/>
                </a:solidFill>
                <a:ea typeface="微軟正黑體" panose="020B0604030504040204" pitchFamily="34" charset="-120"/>
                <a:cs typeface="Times New Roman" panose="02020603050405020304" pitchFamily="18" charset="0"/>
              </a:rPr>
              <a:t>全區土地及優先搬遷地區地上物徵收公告相關作業、發價、搬遷</a:t>
            </a:r>
            <a:endParaRPr lang="zh-TW" altLang="en-US" dirty="0">
              <a:solidFill>
                <a:prstClr val="white"/>
              </a:solidFill>
              <a:latin typeface="華康超明體" pitchFamily="49" charset="-120"/>
              <a:ea typeface="華康超明體" pitchFamily="49" charset="-120"/>
            </a:endParaRPr>
          </a:p>
        </p:txBody>
      </p:sp>
      <p:sp>
        <p:nvSpPr>
          <p:cNvPr id="18" name="圓角矩形 17"/>
          <p:cNvSpPr/>
          <p:nvPr/>
        </p:nvSpPr>
        <p:spPr>
          <a:xfrm>
            <a:off x="4355976" y="2863534"/>
            <a:ext cx="3024336" cy="1008112"/>
          </a:xfrm>
          <a:prstGeom prst="roundRect">
            <a:avLst/>
          </a:prstGeom>
          <a:solidFill>
            <a:schemeClr val="bg2">
              <a:lumMod val="2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bg1"/>
                </a:solidFill>
                <a:latin typeface="華康超明體" pitchFamily="49" charset="-120"/>
                <a:ea typeface="華康超明體" pitchFamily="49" charset="-120"/>
              </a:rPr>
              <a:t>109</a:t>
            </a:r>
            <a:r>
              <a:rPr lang="zh-TW" altLang="en-US" sz="2000" dirty="0" smtClean="0">
                <a:solidFill>
                  <a:schemeClr val="bg1"/>
                </a:solidFill>
                <a:latin typeface="華康超明體" pitchFamily="49" charset="-120"/>
                <a:ea typeface="華康超明體" pitchFamily="49" charset="-120"/>
              </a:rPr>
              <a:t>年</a:t>
            </a:r>
            <a:r>
              <a:rPr lang="en-US" altLang="zh-TW" sz="2000" dirty="0" smtClean="0">
                <a:solidFill>
                  <a:schemeClr val="bg1"/>
                </a:solidFill>
                <a:latin typeface="華康超明體" pitchFamily="49" charset="-120"/>
                <a:ea typeface="華康超明體" pitchFamily="49" charset="-120"/>
              </a:rPr>
              <a:t>4</a:t>
            </a:r>
            <a:r>
              <a:rPr lang="zh-TW" altLang="en-US" sz="2000" dirty="0" smtClean="0">
                <a:solidFill>
                  <a:schemeClr val="bg1"/>
                </a:solidFill>
                <a:latin typeface="華康超明體" pitchFamily="49" charset="-120"/>
                <a:ea typeface="華康超明體" pitchFamily="49" charset="-120"/>
              </a:rPr>
              <a:t>月至</a:t>
            </a:r>
            <a:r>
              <a:rPr lang="en-US" altLang="zh-TW" sz="2000" dirty="0" smtClean="0">
                <a:solidFill>
                  <a:schemeClr val="bg1"/>
                </a:solidFill>
                <a:latin typeface="華康超明體" pitchFamily="49" charset="-120"/>
                <a:ea typeface="華康超明體" pitchFamily="49" charset="-120"/>
              </a:rPr>
              <a:t>109</a:t>
            </a:r>
            <a:r>
              <a:rPr lang="zh-TW" altLang="en-US" sz="2000" dirty="0" smtClean="0">
                <a:solidFill>
                  <a:schemeClr val="bg1"/>
                </a:solidFill>
                <a:latin typeface="華康超明體" pitchFamily="49" charset="-120"/>
                <a:ea typeface="華康超明體" pitchFamily="49" charset="-120"/>
              </a:rPr>
              <a:t>年</a:t>
            </a:r>
            <a:r>
              <a:rPr lang="en-US" altLang="zh-TW" sz="2000" dirty="0" smtClean="0">
                <a:solidFill>
                  <a:schemeClr val="bg1"/>
                </a:solidFill>
                <a:latin typeface="華康超明體" pitchFamily="49" charset="-120"/>
                <a:ea typeface="華康超明體" pitchFamily="49" charset="-120"/>
              </a:rPr>
              <a:t>12</a:t>
            </a:r>
            <a:r>
              <a:rPr lang="zh-TW" altLang="en-US" sz="2000" dirty="0" smtClean="0">
                <a:solidFill>
                  <a:schemeClr val="bg1"/>
                </a:solidFill>
                <a:latin typeface="華康超明體" pitchFamily="49" charset="-120"/>
                <a:ea typeface="華康超明體" pitchFamily="49" charset="-120"/>
              </a:rPr>
              <a:t>月</a:t>
            </a:r>
            <a:endParaRPr lang="zh-TW" altLang="en-US" sz="2000" dirty="0">
              <a:solidFill>
                <a:schemeClr val="bg1"/>
              </a:solidFill>
              <a:latin typeface="華康超明體" pitchFamily="49" charset="-120"/>
              <a:ea typeface="華康超明體" pitchFamily="49" charset="-120"/>
            </a:endParaRPr>
          </a:p>
        </p:txBody>
      </p:sp>
      <p:sp>
        <p:nvSpPr>
          <p:cNvPr id="22" name="圓角矩形 21"/>
          <p:cNvSpPr/>
          <p:nvPr/>
        </p:nvSpPr>
        <p:spPr>
          <a:xfrm>
            <a:off x="1691680" y="4094616"/>
            <a:ext cx="2591864" cy="57174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ea typeface="微軟正黑體" panose="020B0604030504040204" pitchFamily="34" charset="-120"/>
                <a:cs typeface="Times New Roman" panose="02020603050405020304" pitchFamily="18" charset="0"/>
              </a:rPr>
              <a:t>全區地上物公告及發價</a:t>
            </a:r>
            <a:endParaRPr lang="zh-TW" altLang="en-US" dirty="0">
              <a:latin typeface="華康超明體" pitchFamily="49" charset="-120"/>
              <a:ea typeface="華康超明體" pitchFamily="49" charset="-120"/>
            </a:endParaRPr>
          </a:p>
        </p:txBody>
      </p:sp>
      <p:sp>
        <p:nvSpPr>
          <p:cNvPr id="23" name="圓角矩形 22"/>
          <p:cNvSpPr/>
          <p:nvPr/>
        </p:nvSpPr>
        <p:spPr>
          <a:xfrm>
            <a:off x="4381575" y="4094616"/>
            <a:ext cx="2998737" cy="571749"/>
          </a:xfrm>
          <a:prstGeom prst="round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bg1"/>
                </a:solidFill>
                <a:latin typeface="華康超明體" pitchFamily="49" charset="-120"/>
                <a:ea typeface="華康超明體" pitchFamily="49" charset="-120"/>
              </a:rPr>
              <a:t>111</a:t>
            </a:r>
            <a:r>
              <a:rPr lang="zh-TW" altLang="en-US" sz="2000" dirty="0" smtClean="0">
                <a:solidFill>
                  <a:schemeClr val="bg1"/>
                </a:solidFill>
                <a:latin typeface="華康超明體" pitchFamily="49" charset="-120"/>
                <a:ea typeface="華康超明體" pitchFamily="49" charset="-120"/>
              </a:rPr>
              <a:t>年</a:t>
            </a:r>
            <a:r>
              <a:rPr lang="en-US" altLang="zh-TW" sz="2000" dirty="0" smtClean="0">
                <a:solidFill>
                  <a:schemeClr val="bg1"/>
                </a:solidFill>
                <a:latin typeface="華康超明體" pitchFamily="49" charset="-120"/>
                <a:ea typeface="華康超明體" pitchFamily="49" charset="-120"/>
              </a:rPr>
              <a:t>1</a:t>
            </a:r>
            <a:r>
              <a:rPr lang="zh-TW" altLang="en-US" sz="2000" dirty="0" smtClean="0">
                <a:solidFill>
                  <a:schemeClr val="bg1"/>
                </a:solidFill>
                <a:latin typeface="華康超明體" pitchFamily="49" charset="-120"/>
                <a:ea typeface="華康超明體" pitchFamily="49" charset="-120"/>
              </a:rPr>
              <a:t>月至</a:t>
            </a:r>
            <a:r>
              <a:rPr lang="en-US" altLang="zh-TW" sz="2000" dirty="0" smtClean="0">
                <a:solidFill>
                  <a:schemeClr val="bg1"/>
                </a:solidFill>
                <a:latin typeface="華康超明體" pitchFamily="49" charset="-120"/>
                <a:ea typeface="華康超明體" pitchFamily="49" charset="-120"/>
              </a:rPr>
              <a:t>111</a:t>
            </a:r>
            <a:r>
              <a:rPr lang="zh-TW" altLang="en-US" sz="2000" dirty="0" smtClean="0">
                <a:solidFill>
                  <a:schemeClr val="bg1"/>
                </a:solidFill>
                <a:latin typeface="華康超明體" pitchFamily="49" charset="-120"/>
                <a:ea typeface="華康超明體" pitchFamily="49" charset="-120"/>
              </a:rPr>
              <a:t>年</a:t>
            </a:r>
            <a:r>
              <a:rPr lang="en-US" altLang="zh-TW" sz="2000" dirty="0" smtClean="0">
                <a:solidFill>
                  <a:schemeClr val="bg1"/>
                </a:solidFill>
                <a:latin typeface="華康超明體" pitchFamily="49" charset="-120"/>
                <a:ea typeface="華康超明體" pitchFamily="49" charset="-120"/>
              </a:rPr>
              <a:t>12</a:t>
            </a:r>
            <a:r>
              <a:rPr lang="zh-TW" altLang="en-US" sz="2000" dirty="0" smtClean="0">
                <a:solidFill>
                  <a:schemeClr val="bg1"/>
                </a:solidFill>
                <a:latin typeface="華康超明體" pitchFamily="49" charset="-120"/>
                <a:ea typeface="華康超明體" pitchFamily="49" charset="-120"/>
              </a:rPr>
              <a:t>月</a:t>
            </a:r>
            <a:endParaRPr lang="zh-TW" altLang="en-US" sz="2000" dirty="0">
              <a:solidFill>
                <a:schemeClr val="bg1"/>
              </a:solidFill>
              <a:latin typeface="華康超明體" pitchFamily="49" charset="-120"/>
              <a:ea typeface="華康超明體" pitchFamily="49" charset="-120"/>
            </a:endParaRPr>
          </a:p>
        </p:txBody>
      </p:sp>
      <p:pic>
        <p:nvPicPr>
          <p:cNvPr id="20" name="圖片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圓角矩形 20"/>
          <p:cNvSpPr/>
          <p:nvPr/>
        </p:nvSpPr>
        <p:spPr>
          <a:xfrm>
            <a:off x="1691680" y="4868957"/>
            <a:ext cx="2591864" cy="57174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ea typeface="微軟正黑體" panose="020B0604030504040204" pitchFamily="34" charset="-120"/>
                <a:cs typeface="Times New Roman" panose="02020603050405020304" pitchFamily="18" charset="0"/>
              </a:rPr>
              <a:t>全</a:t>
            </a:r>
            <a:r>
              <a:rPr lang="zh-TW" altLang="en-US" sz="2000" dirty="0" smtClean="0">
                <a:ea typeface="微軟正黑體" panose="020B0604030504040204" pitchFamily="34" charset="-120"/>
                <a:cs typeface="Times New Roman" panose="02020603050405020304" pitchFamily="18" charset="0"/>
              </a:rPr>
              <a:t>區施工</a:t>
            </a:r>
            <a:endParaRPr lang="zh-TW" altLang="en-US" sz="2000" dirty="0">
              <a:latin typeface="華康超明體" pitchFamily="49" charset="-120"/>
              <a:ea typeface="華康超明體" pitchFamily="49" charset="-120"/>
            </a:endParaRPr>
          </a:p>
        </p:txBody>
      </p:sp>
      <p:sp>
        <p:nvSpPr>
          <p:cNvPr id="25" name="圓角矩形 24"/>
          <p:cNvSpPr/>
          <p:nvPr/>
        </p:nvSpPr>
        <p:spPr>
          <a:xfrm>
            <a:off x="4381575" y="4889335"/>
            <a:ext cx="2998737" cy="551371"/>
          </a:xfrm>
          <a:prstGeom prst="roundRect">
            <a:avLst/>
          </a:prstGeom>
          <a:solidFill>
            <a:srgbClr val="678338"/>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smtClean="0">
                <a:solidFill>
                  <a:schemeClr val="bg1"/>
                </a:solidFill>
                <a:latin typeface="華康超明體" pitchFamily="49" charset="-120"/>
                <a:ea typeface="華康超明體" pitchFamily="49" charset="-120"/>
              </a:rPr>
              <a:t>113</a:t>
            </a:r>
            <a:r>
              <a:rPr lang="zh-TW" altLang="en-US" sz="2000" smtClean="0">
                <a:solidFill>
                  <a:schemeClr val="bg1"/>
                </a:solidFill>
                <a:latin typeface="華康超明體" pitchFamily="49" charset="-120"/>
                <a:ea typeface="華康超明體" pitchFamily="49" charset="-120"/>
              </a:rPr>
              <a:t>年</a:t>
            </a:r>
            <a:endParaRPr lang="zh-TW" altLang="en-US" sz="2000" dirty="0">
              <a:solidFill>
                <a:schemeClr val="bg1"/>
              </a:solidFill>
              <a:latin typeface="華康超明體" pitchFamily="49" charset="-120"/>
              <a:ea typeface="華康超明體" pitchFamily="49" charset="-120"/>
            </a:endParaRPr>
          </a:p>
        </p:txBody>
      </p:sp>
      <p:sp>
        <p:nvSpPr>
          <p:cNvPr id="26" name="文字方塊 25"/>
          <p:cNvSpPr txBox="1"/>
          <p:nvPr/>
        </p:nvSpPr>
        <p:spPr>
          <a:xfrm>
            <a:off x="8676456" y="6453336"/>
            <a:ext cx="288032" cy="369332"/>
          </a:xfrm>
          <a:prstGeom prst="rect">
            <a:avLst/>
          </a:prstGeom>
          <a:noFill/>
        </p:spPr>
        <p:txBody>
          <a:bodyPr wrap="square" rtlCol="0">
            <a:spAutoFit/>
          </a:bodyPr>
          <a:lstStyle/>
          <a:p>
            <a:r>
              <a:rPr lang="en-US" altLang="zh-TW" dirty="0" smtClean="0"/>
              <a:t>5</a:t>
            </a:r>
            <a:endParaRPr lang="zh-TW" altLang="en-US" dirty="0"/>
          </a:p>
        </p:txBody>
      </p:sp>
    </p:spTree>
    <p:extLst>
      <p:ext uri="{BB962C8B-B14F-4D97-AF65-F5344CB8AC3E}">
        <p14:creationId xmlns:p14="http://schemas.microsoft.com/office/powerpoint/2010/main" val="649114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3" name="圓角矩形 38">
            <a:extLst>
              <a:ext uri="{FF2B5EF4-FFF2-40B4-BE49-F238E27FC236}">
                <a16:creationId xmlns:a16="http://schemas.microsoft.com/office/drawing/2014/main" id="{DD12900D-F566-429A-840B-FE313BB7279A}"/>
              </a:ext>
            </a:extLst>
          </p:cNvPr>
          <p:cNvSpPr/>
          <p:nvPr/>
        </p:nvSpPr>
        <p:spPr>
          <a:xfrm>
            <a:off x="3293799" y="2605275"/>
            <a:ext cx="4800046" cy="108000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2400"/>
              </a:lnSpc>
            </a:pPr>
            <a:r>
              <a:rPr lang="zh-TW" altLang="en-US" b="1" dirty="0">
                <a:solidFill>
                  <a:schemeClr val="bg1"/>
                </a:solidFill>
                <a:latin typeface="微軟正黑體" panose="020B0604030504040204" pitchFamily="34" charset="-120"/>
                <a:ea typeface="微軟正黑體" panose="020B0604030504040204" pitchFamily="34" charset="-120"/>
              </a:rPr>
              <a:t>桃園市農業農作改良物與機具設備畜產水產養殖物徵收補償費及遷移費查估基準</a:t>
            </a:r>
            <a:endParaRPr kumimoji="1"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5" name="圓角矩形 36">
            <a:extLst>
              <a:ext uri="{FF2B5EF4-FFF2-40B4-BE49-F238E27FC236}">
                <a16:creationId xmlns:a16="http://schemas.microsoft.com/office/drawing/2014/main" id="{ADC3041C-75C6-480C-A01D-7F7CEA634D3C}"/>
              </a:ext>
            </a:extLst>
          </p:cNvPr>
          <p:cNvSpPr/>
          <p:nvPr/>
        </p:nvSpPr>
        <p:spPr>
          <a:xfrm>
            <a:off x="3296788" y="1135902"/>
            <a:ext cx="4819806" cy="46568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1750" b="1" dirty="0">
                <a:solidFill>
                  <a:schemeClr val="bg1"/>
                </a:solidFill>
                <a:latin typeface="微軟正黑體" panose="020B0604030504040204" pitchFamily="34" charset="-120"/>
                <a:ea typeface="微軟正黑體" panose="020B0604030504040204" pitchFamily="34" charset="-120"/>
              </a:rPr>
              <a:t>桃園市興辦公共工程地上物拆遷補償自治條例</a:t>
            </a:r>
            <a:endParaRPr lang="zh-TW" altLang="en-US" sz="175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36" name="圓角矩形 35">
            <a:extLst>
              <a:ext uri="{FF2B5EF4-FFF2-40B4-BE49-F238E27FC236}">
                <a16:creationId xmlns:a16="http://schemas.microsoft.com/office/drawing/2014/main" id="{8A1A782A-A936-40FD-AFEF-990AB23B7061}"/>
              </a:ext>
            </a:extLst>
          </p:cNvPr>
          <p:cNvSpPr/>
          <p:nvPr/>
        </p:nvSpPr>
        <p:spPr>
          <a:xfrm>
            <a:off x="642706" y="1488312"/>
            <a:ext cx="2088000" cy="847047"/>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2400"/>
              </a:lnSpc>
            </a:pPr>
            <a:r>
              <a:rPr lang="zh-TW" altLang="en-US" sz="2000" b="1" dirty="0">
                <a:ln w="0"/>
                <a:solidFill>
                  <a:schemeClr val="bg1"/>
                </a:solidFill>
                <a:latin typeface="微軟正黑體" panose="020B0604030504040204" pitchFamily="34" charset="-120"/>
                <a:ea typeface="微軟正黑體" panose="020B0604030504040204" pitchFamily="34" charset="-120"/>
              </a:rPr>
              <a:t>建築改良物</a:t>
            </a:r>
          </a:p>
        </p:txBody>
      </p:sp>
      <p:sp>
        <p:nvSpPr>
          <p:cNvPr id="40" name="圓角矩形 48">
            <a:extLst>
              <a:ext uri="{FF2B5EF4-FFF2-40B4-BE49-F238E27FC236}">
                <a16:creationId xmlns:a16="http://schemas.microsoft.com/office/drawing/2014/main" id="{56927034-3153-4C49-9966-A000FCE12287}"/>
              </a:ext>
            </a:extLst>
          </p:cNvPr>
          <p:cNvSpPr/>
          <p:nvPr/>
        </p:nvSpPr>
        <p:spPr>
          <a:xfrm>
            <a:off x="3294367" y="5584239"/>
            <a:ext cx="4793366" cy="438686"/>
          </a:xfrm>
          <a:prstGeom prst="roundRect">
            <a:avLst/>
          </a:prstGeom>
          <a:solidFill>
            <a:srgbClr val="DDD70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2600"/>
              </a:lnSpc>
            </a:pPr>
            <a:r>
              <a:rPr lang="zh-TW" altLang="en-US" b="1" dirty="0">
                <a:solidFill>
                  <a:schemeClr val="bg1"/>
                </a:solidFill>
                <a:latin typeface="微軟正黑體" panose="020B0604030504040204" pitchFamily="34" charset="-120"/>
                <a:ea typeface="微軟正黑體" panose="020B0604030504040204" pitchFamily="34" charset="-120"/>
              </a:rPr>
              <a:t>桃園市墳墓遷葬補償費及救濟金發給辦法</a:t>
            </a:r>
            <a:endParaRPr kumimoji="1"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41" name="圓角矩形 43">
            <a:extLst>
              <a:ext uri="{FF2B5EF4-FFF2-40B4-BE49-F238E27FC236}">
                <a16:creationId xmlns:a16="http://schemas.microsoft.com/office/drawing/2014/main" id="{D5424B8D-D873-4F78-BC2A-7D9C432FBE41}"/>
              </a:ext>
            </a:extLst>
          </p:cNvPr>
          <p:cNvSpPr/>
          <p:nvPr/>
        </p:nvSpPr>
        <p:spPr>
          <a:xfrm>
            <a:off x="637905" y="5168444"/>
            <a:ext cx="2088000" cy="843041"/>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2600"/>
              </a:lnSpc>
              <a:tabLst/>
            </a:pPr>
            <a:r>
              <a:rPr lang="zh-TW" altLang="en-US" sz="2000" b="1" dirty="0">
                <a:solidFill>
                  <a:schemeClr val="bg1"/>
                </a:solidFill>
                <a:latin typeface="微軟正黑體" panose="020B0604030504040204" pitchFamily="34" charset="-120"/>
                <a:ea typeface="微軟正黑體" panose="020B0604030504040204" pitchFamily="34" charset="-120"/>
              </a:rPr>
              <a:t>墳墓遷葬</a:t>
            </a:r>
            <a:endParaRPr kumimoji="1"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44" name="圓角矩形 48">
            <a:extLst>
              <a:ext uri="{FF2B5EF4-FFF2-40B4-BE49-F238E27FC236}">
                <a16:creationId xmlns:a16="http://schemas.microsoft.com/office/drawing/2014/main" id="{74188232-6597-4585-ABAA-6D08A2178B0F}"/>
              </a:ext>
            </a:extLst>
          </p:cNvPr>
          <p:cNvSpPr/>
          <p:nvPr/>
        </p:nvSpPr>
        <p:spPr>
          <a:xfrm>
            <a:off x="637905" y="3833168"/>
            <a:ext cx="2088000" cy="1080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lgn="ctr" fontAlgn="auto">
              <a:spcBef>
                <a:spcPts val="0"/>
              </a:spcBef>
              <a:spcAft>
                <a:spcPts val="0"/>
              </a:spcAft>
              <a:defRPr/>
            </a:pPr>
            <a:r>
              <a:rPr lang="zh-TW" altLang="en-US" sz="2000" b="1" dirty="0">
                <a:solidFill>
                  <a:schemeClr val="bg1"/>
                </a:solidFill>
                <a:latin typeface="微軟正黑體" panose="020B0604030504040204" pitchFamily="34" charset="-120"/>
                <a:ea typeface="微軟正黑體" panose="020B0604030504040204" pitchFamily="34" charset="-120"/>
              </a:rPr>
              <a:t>生產設備搬遷</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lvl="0" algn="ctr" fontAlgn="auto">
              <a:spcBef>
                <a:spcPts val="0"/>
              </a:spcBef>
              <a:spcAft>
                <a:spcPts val="0"/>
              </a:spcAft>
              <a:defRPr/>
            </a:pPr>
            <a:r>
              <a:rPr lang="zh-TW" altLang="en-US" sz="2000" b="1" dirty="0">
                <a:solidFill>
                  <a:schemeClr val="bg1"/>
                </a:solidFill>
                <a:latin typeface="微軟正黑體" panose="020B0604030504040204" pitchFamily="34" charset="-120"/>
                <a:ea typeface="微軟正黑體" panose="020B0604030504040204" pitchFamily="34" charset="-120"/>
              </a:rPr>
              <a:t>、營業損失</a:t>
            </a:r>
          </a:p>
        </p:txBody>
      </p:sp>
      <p:sp>
        <p:nvSpPr>
          <p:cNvPr id="59" name="圓角矩形 48">
            <a:extLst>
              <a:ext uri="{FF2B5EF4-FFF2-40B4-BE49-F238E27FC236}">
                <a16:creationId xmlns:a16="http://schemas.microsoft.com/office/drawing/2014/main" id="{3D6ED496-EBD4-4B85-9720-1E566FBDDA33}"/>
              </a:ext>
            </a:extLst>
          </p:cNvPr>
          <p:cNvSpPr/>
          <p:nvPr/>
        </p:nvSpPr>
        <p:spPr>
          <a:xfrm>
            <a:off x="3287562" y="3848389"/>
            <a:ext cx="4806049" cy="108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2600"/>
              </a:lnSpc>
            </a:pPr>
            <a:r>
              <a:rPr lang="zh-TW" altLang="en-US" sz="1750" b="1" dirty="0">
                <a:solidFill>
                  <a:schemeClr val="bg1"/>
                </a:solidFill>
                <a:latin typeface="微軟正黑體" panose="020B0604030504040204" pitchFamily="34" charset="-120"/>
                <a:ea typeface="微軟正黑體" panose="020B0604030504040204" pitchFamily="34" charset="-120"/>
              </a:rPr>
              <a:t>桃園市工廠與商業搬遷補助費救濟金及營業損失補償費查估基準</a:t>
            </a:r>
            <a:endParaRPr kumimoji="1" lang="en-US" altLang="zh-TW" sz="1750" b="1" dirty="0">
              <a:solidFill>
                <a:schemeClr val="bg1"/>
              </a:solidFill>
              <a:latin typeface="微軟正黑體" panose="020B0604030504040204" pitchFamily="34" charset="-120"/>
              <a:ea typeface="微軟正黑體" panose="020B0604030504040204" pitchFamily="34" charset="-120"/>
            </a:endParaRPr>
          </a:p>
        </p:txBody>
      </p:sp>
      <p:sp>
        <p:nvSpPr>
          <p:cNvPr id="62" name="圓角矩形 48">
            <a:extLst>
              <a:ext uri="{FF2B5EF4-FFF2-40B4-BE49-F238E27FC236}">
                <a16:creationId xmlns:a16="http://schemas.microsoft.com/office/drawing/2014/main" id="{1D178B11-3AD7-4835-8D1A-3E2E48505C5D}"/>
              </a:ext>
            </a:extLst>
          </p:cNvPr>
          <p:cNvSpPr/>
          <p:nvPr/>
        </p:nvSpPr>
        <p:spPr>
          <a:xfrm>
            <a:off x="637905" y="2467414"/>
            <a:ext cx="2088000" cy="1201409"/>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2600"/>
              </a:lnSpc>
            </a:pPr>
            <a:r>
              <a:rPr lang="zh-TW" altLang="en-US" sz="2000" b="1" dirty="0">
                <a:solidFill>
                  <a:schemeClr val="bg1"/>
                </a:solidFill>
                <a:latin typeface="微軟正黑體" panose="020B0604030504040204" pitchFamily="34" charset="-120"/>
                <a:ea typeface="微軟正黑體" panose="020B0604030504040204" pitchFamily="34" charset="-120"/>
              </a:rPr>
              <a:t>農作改良物與機具設備畜產水產養殖物</a:t>
            </a:r>
            <a:endParaRPr kumimoji="1" lang="en-US" altLang="zh-TW" sz="2000" b="1" dirty="0">
              <a:solidFill>
                <a:schemeClr val="bg1"/>
              </a:solidFill>
              <a:latin typeface="微軟正黑體" panose="020B0604030504040204" pitchFamily="34" charset="-120"/>
              <a:ea typeface="微軟正黑體" panose="020B0604030504040204" pitchFamily="34" charset="-120"/>
            </a:endParaRPr>
          </a:p>
        </p:txBody>
      </p:sp>
      <p:sp>
        <p:nvSpPr>
          <p:cNvPr id="63" name="圓角矩形 35">
            <a:extLst>
              <a:ext uri="{FF2B5EF4-FFF2-40B4-BE49-F238E27FC236}">
                <a16:creationId xmlns:a16="http://schemas.microsoft.com/office/drawing/2014/main" id="{56152E2E-CE16-4091-AACE-08D8CEB21201}"/>
              </a:ext>
            </a:extLst>
          </p:cNvPr>
          <p:cNvSpPr/>
          <p:nvPr/>
        </p:nvSpPr>
        <p:spPr>
          <a:xfrm>
            <a:off x="3283884" y="1769892"/>
            <a:ext cx="4800046" cy="69752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2400"/>
              </a:lnSpc>
            </a:pPr>
            <a:r>
              <a:rPr lang="zh-TW" altLang="en-US" sz="1750" b="1" dirty="0">
                <a:ln w="0"/>
                <a:solidFill>
                  <a:schemeClr val="bg1"/>
                </a:solidFill>
                <a:latin typeface="微軟正黑體" panose="020B0604030504040204" pitchFamily="34" charset="-120"/>
                <a:ea typeface="微軟正黑體" panose="020B0604030504040204" pitchFamily="34" charset="-120"/>
              </a:rPr>
              <a:t>興辦桃園市公共工程建築改良物拆遷補償標準</a:t>
            </a:r>
          </a:p>
        </p:txBody>
      </p:sp>
      <p:sp>
        <p:nvSpPr>
          <p:cNvPr id="23" name="圓角矩形 36">
            <a:extLst>
              <a:ext uri="{FF2B5EF4-FFF2-40B4-BE49-F238E27FC236}">
                <a16:creationId xmlns:a16="http://schemas.microsoft.com/office/drawing/2014/main" id="{D005E415-01CA-4F0C-8905-6EF655BE57B5}"/>
              </a:ext>
            </a:extLst>
          </p:cNvPr>
          <p:cNvSpPr/>
          <p:nvPr/>
        </p:nvSpPr>
        <p:spPr>
          <a:xfrm>
            <a:off x="3297242" y="5050214"/>
            <a:ext cx="4786688" cy="466314"/>
          </a:xfrm>
          <a:prstGeom prst="round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1750" b="1" dirty="0">
                <a:solidFill>
                  <a:schemeClr val="bg1"/>
                </a:solidFill>
                <a:latin typeface="微軟正黑體" panose="020B0604030504040204" pitchFamily="34" charset="-120"/>
                <a:ea typeface="微軟正黑體" panose="020B0604030504040204" pitchFamily="34" charset="-120"/>
              </a:rPr>
              <a:t>桃園市殯葬管理自治條例</a:t>
            </a:r>
            <a:endParaRPr lang="zh-TW" altLang="en-US" sz="175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26" name="Picture 52" descr="PPT葉子"/>
          <p:cNvPicPr>
            <a:picLocks noChangeAspect="1" noChangeArrowheads="1"/>
          </p:cNvPicPr>
          <p:nvPr/>
        </p:nvPicPr>
        <p:blipFill>
          <a:blip r:embed="rId3">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2"/>
          <p:cNvSpPr txBox="1">
            <a:spLocks noChangeArrowheads="1"/>
          </p:cNvSpPr>
          <p:nvPr/>
        </p:nvSpPr>
        <p:spPr bwMode="auto">
          <a:xfrm>
            <a:off x="3779912" y="331911"/>
            <a:ext cx="2928937" cy="523875"/>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查估流程</a:t>
            </a:r>
            <a:r>
              <a:rPr lang="en-US" altLang="zh-TW" sz="2800" b="1" dirty="0" smtClean="0">
                <a:solidFill>
                  <a:srgbClr val="94634C"/>
                </a:solidFill>
                <a:latin typeface="微軟正黑體" panose="020B0604030504040204" pitchFamily="34" charset="-120"/>
                <a:ea typeface="微軟正黑體" panose="020B0604030504040204" pitchFamily="34" charset="-120"/>
              </a:rPr>
              <a:t>(1/11)</a:t>
            </a:r>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28"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29"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pic>
        <p:nvPicPr>
          <p:cNvPr id="25" name="圖片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16"/>
          <p:cNvSpPr>
            <a:spLocks noChangeAspect="1"/>
          </p:cNvSpPr>
          <p:nvPr/>
        </p:nvSpPr>
        <p:spPr bwMode="auto">
          <a:xfrm rot="11924119" flipH="1">
            <a:off x="2792189" y="1852024"/>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32" name="Freeform 16"/>
          <p:cNvSpPr>
            <a:spLocks noChangeAspect="1"/>
          </p:cNvSpPr>
          <p:nvPr/>
        </p:nvSpPr>
        <p:spPr bwMode="auto">
          <a:xfrm rot="10389856" flipH="1">
            <a:off x="2818180" y="3061868"/>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34" name="Freeform 16"/>
          <p:cNvSpPr>
            <a:spLocks noChangeAspect="1"/>
          </p:cNvSpPr>
          <p:nvPr/>
        </p:nvSpPr>
        <p:spPr bwMode="auto">
          <a:xfrm rot="10389856" flipH="1">
            <a:off x="2761828" y="4247635"/>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37" name="Freeform 16"/>
          <p:cNvSpPr>
            <a:spLocks noChangeAspect="1"/>
          </p:cNvSpPr>
          <p:nvPr/>
        </p:nvSpPr>
        <p:spPr bwMode="auto">
          <a:xfrm rot="10389856" flipH="1">
            <a:off x="2786407" y="5239410"/>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38" name="Freeform 16"/>
          <p:cNvSpPr>
            <a:spLocks noChangeAspect="1"/>
          </p:cNvSpPr>
          <p:nvPr/>
        </p:nvSpPr>
        <p:spPr bwMode="auto">
          <a:xfrm rot="12180870" flipH="1">
            <a:off x="2780556" y="5696459"/>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39" name="文字方塊 38"/>
          <p:cNvSpPr txBox="1"/>
          <p:nvPr/>
        </p:nvSpPr>
        <p:spPr>
          <a:xfrm>
            <a:off x="8676456" y="6453336"/>
            <a:ext cx="288032" cy="369332"/>
          </a:xfrm>
          <a:prstGeom prst="rect">
            <a:avLst/>
          </a:prstGeom>
          <a:noFill/>
        </p:spPr>
        <p:txBody>
          <a:bodyPr wrap="square" rtlCol="0">
            <a:spAutoFit/>
          </a:bodyPr>
          <a:lstStyle/>
          <a:p>
            <a:r>
              <a:rPr lang="en-US" altLang="zh-TW" dirty="0" smtClean="0"/>
              <a:t>6</a:t>
            </a:r>
            <a:endParaRPr lang="zh-TW" altLang="en-US" dirty="0"/>
          </a:p>
        </p:txBody>
      </p:sp>
    </p:spTree>
    <p:extLst>
      <p:ext uri="{BB962C8B-B14F-4D97-AF65-F5344CB8AC3E}">
        <p14:creationId xmlns:p14="http://schemas.microsoft.com/office/powerpoint/2010/main" val="1768489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2" name="圓角矩形 49">
            <a:extLst>
              <a:ext uri="{FF2B5EF4-FFF2-40B4-BE49-F238E27FC236}">
                <a16:creationId xmlns:a16="http://schemas.microsoft.com/office/drawing/2014/main" id="{BACCAADA-842D-48EA-AF32-1689C2EE9FA0}"/>
              </a:ext>
            </a:extLst>
          </p:cNvPr>
          <p:cNvSpPr/>
          <p:nvPr/>
        </p:nvSpPr>
        <p:spPr>
          <a:xfrm>
            <a:off x="7698730" y="4721399"/>
            <a:ext cx="1183985" cy="187970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繳驗自拆證明</a:t>
            </a:r>
            <a:endParaRPr kumimoji="1" lang="en-US" altLang="zh-TW" sz="2000" b="1" dirty="0">
              <a:solidFill>
                <a:schemeClr val="tx1"/>
              </a:solidFill>
              <a:latin typeface="微軟正黑體" panose="020B0604030504040204" pitchFamily="34" charset="-120"/>
              <a:ea typeface="微軟正黑體" panose="020B0604030504040204" pitchFamily="34" charset="-120"/>
            </a:endParaRPr>
          </a:p>
          <a:p>
            <a:pPr lvl="0" algn="ctr">
              <a:lnSpc>
                <a:spcPts val="2400"/>
              </a:lnSpc>
            </a:pPr>
            <a:r>
              <a:rPr kumimoji="1" lang="en-US" altLang="zh-TW" sz="2000" b="1" dirty="0">
                <a:solidFill>
                  <a:schemeClr val="tx1"/>
                </a:solidFill>
                <a:latin typeface="微軟正黑體" panose="020B0604030504040204" pitchFamily="34" charset="-120"/>
                <a:ea typeface="微軟正黑體" panose="020B0604030504040204" pitchFamily="34" charset="-120"/>
              </a:rPr>
              <a:t>+</a:t>
            </a:r>
          </a:p>
          <a:p>
            <a:pPr lvl="0"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發放</a:t>
            </a:r>
            <a:endParaRPr kumimoji="1" lang="en-US" altLang="zh-TW" sz="2000" b="1" dirty="0">
              <a:solidFill>
                <a:schemeClr val="tx1"/>
              </a:solidFill>
              <a:latin typeface="微軟正黑體" panose="020B0604030504040204" pitchFamily="34" charset="-120"/>
              <a:ea typeface="微軟正黑體" panose="020B0604030504040204" pitchFamily="34" charset="-120"/>
            </a:endParaRPr>
          </a:p>
          <a:p>
            <a:pPr lvl="0"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獎勵金</a:t>
            </a:r>
          </a:p>
        </p:txBody>
      </p:sp>
      <p:sp>
        <p:nvSpPr>
          <p:cNvPr id="33" name="圓角矩形 38">
            <a:extLst>
              <a:ext uri="{FF2B5EF4-FFF2-40B4-BE49-F238E27FC236}">
                <a16:creationId xmlns:a16="http://schemas.microsoft.com/office/drawing/2014/main" id="{DD12900D-F566-429A-840B-FE313BB7279A}"/>
              </a:ext>
            </a:extLst>
          </p:cNvPr>
          <p:cNvSpPr/>
          <p:nvPr/>
        </p:nvSpPr>
        <p:spPr>
          <a:xfrm>
            <a:off x="569868" y="2533553"/>
            <a:ext cx="2088000" cy="1080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範圍</a:t>
            </a:r>
            <a:r>
              <a:rPr kumimoji="1" lang="zh-TW" altLang="en-US" sz="2000" b="1" u="sng" dirty="0">
                <a:solidFill>
                  <a:srgbClr val="0000FF"/>
                </a:solidFill>
                <a:latin typeface="微軟正黑體" panose="020B0604030504040204" pitchFamily="34" charset="-120"/>
                <a:ea typeface="微軟正黑體" panose="020B0604030504040204" pitchFamily="34" charset="-120"/>
              </a:rPr>
              <a:t>指界</a:t>
            </a:r>
            <a:r>
              <a:rPr kumimoji="1" lang="zh-TW" altLang="en-US" sz="2000" b="1" dirty="0">
                <a:solidFill>
                  <a:schemeClr val="tx1"/>
                </a:solidFill>
                <a:latin typeface="微軟正黑體" panose="020B0604030504040204" pitchFamily="34" charset="-120"/>
                <a:ea typeface="微軟正黑體" panose="020B0604030504040204" pitchFamily="34" charset="-120"/>
              </a:rPr>
              <a:t>調查量測與清點地上物</a:t>
            </a:r>
          </a:p>
        </p:txBody>
      </p:sp>
      <p:sp>
        <p:nvSpPr>
          <p:cNvPr id="34" name="圓角矩形 37">
            <a:extLst>
              <a:ext uri="{FF2B5EF4-FFF2-40B4-BE49-F238E27FC236}">
                <a16:creationId xmlns:a16="http://schemas.microsoft.com/office/drawing/2014/main" id="{51C4FEF2-6CB8-4C16-A3BB-6BD64E22D42E}"/>
              </a:ext>
            </a:extLst>
          </p:cNvPr>
          <p:cNvSpPr/>
          <p:nvPr/>
        </p:nvSpPr>
        <p:spPr>
          <a:xfrm>
            <a:off x="3221721" y="2515511"/>
            <a:ext cx="2088000" cy="1080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lnSpc>
                <a:spcPts val="2400"/>
              </a:lnSpc>
              <a:tabLst/>
            </a:pPr>
            <a:r>
              <a:rPr kumimoji="1" lang="zh-TW" altLang="en-US" sz="2000" b="1" dirty="0">
                <a:solidFill>
                  <a:schemeClr val="tx1"/>
                </a:solidFill>
                <a:latin typeface="微軟正黑體" panose="020B0604030504040204" pitchFamily="34" charset="-120"/>
                <a:ea typeface="微軟正黑體" panose="020B0604030504040204" pitchFamily="34" charset="-120"/>
              </a:rPr>
              <a:t>攜帶</a:t>
            </a:r>
            <a:r>
              <a:rPr kumimoji="1" lang="zh-TW" altLang="en-US" sz="2000" b="1" u="sng" dirty="0">
                <a:solidFill>
                  <a:srgbClr val="0000FF"/>
                </a:solidFill>
                <a:latin typeface="微軟正黑體" panose="020B0604030504040204" pitchFamily="34" charset="-120"/>
                <a:ea typeface="微軟正黑體" panose="020B0604030504040204" pitchFamily="34" charset="-120"/>
              </a:rPr>
              <a:t>所需文件</a:t>
            </a:r>
            <a:endParaRPr kumimoji="1" lang="en-US" altLang="zh-TW" sz="2000" b="1" u="sng" dirty="0">
              <a:solidFill>
                <a:srgbClr val="0000FF"/>
              </a:solidFill>
              <a:latin typeface="微軟正黑體" panose="020B0604030504040204" pitchFamily="34" charset="-120"/>
              <a:ea typeface="微軟正黑體" panose="020B0604030504040204" pitchFamily="34" charset="-120"/>
            </a:endParaRPr>
          </a:p>
          <a:p>
            <a:pPr algn="ctr">
              <a:lnSpc>
                <a:spcPts val="2400"/>
              </a:lnSpc>
              <a:tabLst/>
            </a:pPr>
            <a:r>
              <a:rPr kumimoji="1" lang="zh-TW" altLang="en-US" sz="2000" b="1" dirty="0">
                <a:solidFill>
                  <a:schemeClr val="tx1"/>
                </a:solidFill>
                <a:latin typeface="微軟正黑體" panose="020B0604030504040204" pitchFamily="34" charset="-120"/>
                <a:ea typeface="微軟正黑體" panose="020B0604030504040204" pitchFamily="34" charset="-120"/>
              </a:rPr>
              <a:t>至土地所在地</a:t>
            </a:r>
            <a:endParaRPr kumimoji="1" lang="en-US" altLang="zh-TW" sz="2000" b="1" dirty="0">
              <a:solidFill>
                <a:schemeClr val="tx1"/>
              </a:solidFill>
              <a:latin typeface="微軟正黑體" panose="020B0604030504040204" pitchFamily="34" charset="-120"/>
              <a:ea typeface="微軟正黑體" panose="020B0604030504040204" pitchFamily="34" charset="-120"/>
            </a:endParaRPr>
          </a:p>
          <a:p>
            <a:pPr algn="ctr">
              <a:lnSpc>
                <a:spcPts val="2400"/>
              </a:lnSpc>
              <a:tabLst/>
            </a:pPr>
            <a:r>
              <a:rPr kumimoji="1" lang="zh-TW" altLang="en-US" sz="2000" b="1" dirty="0">
                <a:solidFill>
                  <a:schemeClr val="tx1"/>
                </a:solidFill>
                <a:latin typeface="微軟正黑體" panose="020B0604030504040204" pitchFamily="34" charset="-120"/>
                <a:ea typeface="微軟正黑體" panose="020B0604030504040204" pitchFamily="34" charset="-120"/>
              </a:rPr>
              <a:t>會同查估作業</a:t>
            </a:r>
          </a:p>
        </p:txBody>
      </p:sp>
      <p:sp>
        <p:nvSpPr>
          <p:cNvPr id="35" name="圓角矩形 36">
            <a:extLst>
              <a:ext uri="{FF2B5EF4-FFF2-40B4-BE49-F238E27FC236}">
                <a16:creationId xmlns:a16="http://schemas.microsoft.com/office/drawing/2014/main" id="{ADC3041C-75C6-480C-A01D-7F7CEA634D3C}"/>
              </a:ext>
            </a:extLst>
          </p:cNvPr>
          <p:cNvSpPr/>
          <p:nvPr/>
        </p:nvSpPr>
        <p:spPr>
          <a:xfrm>
            <a:off x="3203317" y="1051243"/>
            <a:ext cx="2088000" cy="1080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lnSpc>
                <a:spcPts val="2400"/>
              </a:lnSpc>
              <a:tabLst/>
            </a:pPr>
            <a:r>
              <a:rPr kumimoji="1" lang="zh-TW" altLang="en-US" sz="2000" b="1" dirty="0">
                <a:solidFill>
                  <a:schemeClr val="tx1"/>
                </a:solidFill>
                <a:latin typeface="微軟正黑體" panose="020B0604030504040204" pitchFamily="34" charset="-120"/>
                <a:ea typeface="微軟正黑體" panose="020B0604030504040204" pitchFamily="34" charset="-120"/>
              </a:rPr>
              <a:t>土地所有權人</a:t>
            </a:r>
            <a:endParaRPr kumimoji="1" lang="en-US" altLang="zh-TW" sz="2000" b="1" dirty="0">
              <a:solidFill>
                <a:schemeClr val="tx1"/>
              </a:solidFill>
              <a:latin typeface="微軟正黑體" panose="020B0604030504040204" pitchFamily="34" charset="-120"/>
              <a:ea typeface="微軟正黑體" panose="020B0604030504040204" pitchFamily="34" charset="-120"/>
            </a:endParaRPr>
          </a:p>
          <a:p>
            <a:pPr algn="ctr">
              <a:lnSpc>
                <a:spcPts val="2400"/>
              </a:lnSpc>
              <a:tabLst/>
            </a:pPr>
            <a:r>
              <a:rPr kumimoji="1" lang="zh-TW" altLang="en-US" sz="2000" b="1" dirty="0">
                <a:solidFill>
                  <a:schemeClr val="tx1"/>
                </a:solidFill>
                <a:latin typeface="微軟正黑體" panose="020B0604030504040204" pitchFamily="34" charset="-120"/>
                <a:ea typeface="微軟正黑體" panose="020B0604030504040204" pitchFamily="34" charset="-120"/>
              </a:rPr>
              <a:t>通知</a:t>
            </a:r>
            <a:r>
              <a:rPr kumimoji="1" lang="zh-TW" altLang="en-US" sz="2000" b="1" u="sng" dirty="0">
                <a:solidFill>
                  <a:srgbClr val="0000FF"/>
                </a:solidFill>
                <a:latin typeface="微軟正黑體" panose="020B0604030504040204" pitchFamily="34" charset="-120"/>
                <a:ea typeface="微軟正黑體" panose="020B0604030504040204" pitchFamily="34" charset="-120"/>
              </a:rPr>
              <a:t>相關權利</a:t>
            </a:r>
            <a:endParaRPr kumimoji="1" lang="en-US" altLang="zh-TW" sz="2000" b="1" u="sng" dirty="0">
              <a:solidFill>
                <a:srgbClr val="0000FF"/>
              </a:solidFill>
              <a:latin typeface="微軟正黑體" panose="020B0604030504040204" pitchFamily="34" charset="-120"/>
              <a:ea typeface="微軟正黑體" panose="020B0604030504040204" pitchFamily="34" charset="-120"/>
            </a:endParaRPr>
          </a:p>
          <a:p>
            <a:pPr algn="ctr">
              <a:lnSpc>
                <a:spcPts val="2400"/>
              </a:lnSpc>
              <a:tabLst/>
            </a:pPr>
            <a:r>
              <a:rPr kumimoji="1" lang="zh-TW" altLang="en-US" sz="2000" b="1" u="sng" dirty="0">
                <a:solidFill>
                  <a:srgbClr val="0000FF"/>
                </a:solidFill>
                <a:latin typeface="微軟正黑體" panose="020B0604030504040204" pitchFamily="34" charset="-120"/>
                <a:ea typeface="微軟正黑體" panose="020B0604030504040204" pitchFamily="34" charset="-120"/>
              </a:rPr>
              <a:t>人</a:t>
            </a:r>
            <a:r>
              <a:rPr kumimoji="1" lang="zh-TW" altLang="en-US" sz="2000" b="1" dirty="0">
                <a:solidFill>
                  <a:schemeClr val="tx1"/>
                </a:solidFill>
                <a:latin typeface="微軟正黑體" panose="020B0604030504040204" pitchFamily="34" charset="-120"/>
                <a:ea typeface="微軟正黑體" panose="020B0604030504040204" pitchFamily="34" charset="-120"/>
              </a:rPr>
              <a:t>會同辦理</a:t>
            </a:r>
          </a:p>
        </p:txBody>
      </p:sp>
      <p:sp>
        <p:nvSpPr>
          <p:cNvPr id="36" name="圓角矩形 35">
            <a:extLst>
              <a:ext uri="{FF2B5EF4-FFF2-40B4-BE49-F238E27FC236}">
                <a16:creationId xmlns:a16="http://schemas.microsoft.com/office/drawing/2014/main" id="{8A1A782A-A936-40FD-AFEF-990AB23B7061}"/>
              </a:ext>
            </a:extLst>
          </p:cNvPr>
          <p:cNvSpPr/>
          <p:nvPr/>
        </p:nvSpPr>
        <p:spPr>
          <a:xfrm>
            <a:off x="540801" y="1051243"/>
            <a:ext cx="2088000" cy="1080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寄發通知</a:t>
            </a:r>
            <a:endParaRPr kumimoji="1" lang="en-US" altLang="zh-TW" sz="2000" b="1" dirty="0">
              <a:solidFill>
                <a:schemeClr val="tx1"/>
              </a:solidFill>
              <a:latin typeface="微軟正黑體" panose="020B0604030504040204" pitchFamily="34" charset="-120"/>
              <a:ea typeface="微軟正黑體" panose="020B0604030504040204" pitchFamily="34" charset="-120"/>
            </a:endParaRPr>
          </a:p>
          <a:p>
            <a:pPr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土地所有權人</a:t>
            </a:r>
          </a:p>
        </p:txBody>
      </p:sp>
      <p:sp>
        <p:nvSpPr>
          <p:cNvPr id="37" name="AutoShape 16">
            <a:extLst>
              <a:ext uri="{FF2B5EF4-FFF2-40B4-BE49-F238E27FC236}">
                <a16:creationId xmlns:a16="http://schemas.microsoft.com/office/drawing/2014/main" id="{9BDD19A2-690F-4B6B-9942-BCC0CE7D41E1}"/>
              </a:ext>
            </a:extLst>
          </p:cNvPr>
          <p:cNvSpPr>
            <a:spLocks noChangeArrowheads="1"/>
          </p:cNvSpPr>
          <p:nvPr/>
        </p:nvSpPr>
        <p:spPr bwMode="auto">
          <a:xfrm>
            <a:off x="6012160" y="1072143"/>
            <a:ext cx="2628000" cy="1008000"/>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ctr">
              <a:lnSpc>
                <a:spcPts val="2600"/>
              </a:lnSpc>
              <a:buFontTx/>
              <a:buChar char="•"/>
              <a:defRPr/>
            </a:pPr>
            <a:r>
              <a:rPr kumimoji="1" lang="zh-TW" altLang="en-US" b="1" dirty="0">
                <a:solidFill>
                  <a:srgbClr val="0000FF"/>
                </a:solidFill>
                <a:latin typeface="微軟正黑體" panose="020B0604030504040204" pitchFamily="34" charset="-120"/>
                <a:ea typeface="微軟正黑體" panose="020B0604030504040204" pitchFamily="34" charset="-120"/>
              </a:rPr>
              <a:t>地上物所有人</a:t>
            </a:r>
          </a:p>
          <a:p>
            <a:pPr fontAlgn="ctr">
              <a:lnSpc>
                <a:spcPts val="2600"/>
              </a:lnSpc>
              <a:buFontTx/>
              <a:buChar char="•"/>
              <a:defRPr/>
            </a:pPr>
            <a:r>
              <a:rPr kumimoji="1" lang="zh-TW" altLang="en-US" b="1" dirty="0">
                <a:solidFill>
                  <a:srgbClr val="0000FF"/>
                </a:solidFill>
                <a:latin typeface="微軟正黑體" panose="020B0604030504040204" pitchFamily="34" charset="-120"/>
                <a:ea typeface="微軟正黑體" panose="020B0604030504040204" pitchFamily="34" charset="-120"/>
              </a:rPr>
              <a:t>三七五租約承租人</a:t>
            </a:r>
          </a:p>
          <a:p>
            <a:pPr fontAlgn="ctr">
              <a:lnSpc>
                <a:spcPts val="2600"/>
              </a:lnSpc>
              <a:buFontTx/>
              <a:buChar char="•"/>
              <a:defRPr/>
            </a:pPr>
            <a:r>
              <a:rPr kumimoji="1" lang="zh-TW" altLang="en-US" b="1" dirty="0">
                <a:solidFill>
                  <a:srgbClr val="0000FF"/>
                </a:solidFill>
                <a:latin typeface="微軟正黑體" panose="020B0604030504040204" pitchFamily="34" charset="-120"/>
                <a:ea typeface="微軟正黑體" panose="020B0604030504040204" pitchFamily="34" charset="-120"/>
              </a:rPr>
              <a:t>公司工廠負責人</a:t>
            </a:r>
            <a:endParaRPr kumimoji="1" lang="en-US" altLang="zh-TW" b="1" dirty="0">
              <a:solidFill>
                <a:srgbClr val="0000FF"/>
              </a:solidFill>
              <a:latin typeface="微軟正黑體" panose="020B0604030504040204" pitchFamily="34" charset="-120"/>
              <a:ea typeface="微軟正黑體" panose="020B0604030504040204" pitchFamily="34" charset="-120"/>
            </a:endParaRPr>
          </a:p>
        </p:txBody>
      </p:sp>
      <p:sp>
        <p:nvSpPr>
          <p:cNvPr id="38" name="AutoShape 16">
            <a:extLst>
              <a:ext uri="{FF2B5EF4-FFF2-40B4-BE49-F238E27FC236}">
                <a16:creationId xmlns:a16="http://schemas.microsoft.com/office/drawing/2014/main" id="{5DF58226-2100-483C-A7B3-590D0346154C}"/>
              </a:ext>
            </a:extLst>
          </p:cNvPr>
          <p:cNvSpPr>
            <a:spLocks noChangeArrowheads="1"/>
          </p:cNvSpPr>
          <p:nvPr/>
        </p:nvSpPr>
        <p:spPr bwMode="auto">
          <a:xfrm>
            <a:off x="6019848" y="2184576"/>
            <a:ext cx="2628000" cy="2098771"/>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ctr">
              <a:lnSpc>
                <a:spcPts val="2200"/>
              </a:lnSpc>
              <a:defRPr/>
            </a:pPr>
            <a:r>
              <a:rPr kumimoji="1" lang="zh-TW" altLang="en-US" b="1" dirty="0">
                <a:solidFill>
                  <a:srgbClr val="0000FF"/>
                </a:solidFill>
                <a:latin typeface="微軟正黑體" panose="020B0604030504040204" pitchFamily="34" charset="-120"/>
                <a:ea typeface="微軟正黑體" panose="020B0604030504040204" pitchFamily="34" charset="-120"/>
              </a:rPr>
              <a:t>例：</a:t>
            </a:r>
            <a:endParaRPr kumimoji="1" lang="en-US" altLang="zh-TW" b="1" dirty="0">
              <a:solidFill>
                <a:srgbClr val="0000FF"/>
              </a:solidFill>
              <a:latin typeface="微軟正黑體" panose="020B0604030504040204" pitchFamily="34" charset="-120"/>
              <a:ea typeface="微軟正黑體" panose="020B0604030504040204" pitchFamily="34" charset="-120"/>
            </a:endParaRPr>
          </a:p>
          <a:p>
            <a:pPr fontAlgn="ctr">
              <a:lnSpc>
                <a:spcPts val="2200"/>
              </a:lnSpc>
              <a:buFontTx/>
              <a:buChar char="•"/>
              <a:defRPr/>
            </a:pPr>
            <a:r>
              <a:rPr kumimoji="1" lang="zh-TW" altLang="en-US" b="1" dirty="0">
                <a:solidFill>
                  <a:srgbClr val="0000FF"/>
                </a:solidFill>
                <a:latin typeface="微軟正黑體" panose="020B0604030504040204" pitchFamily="34" charset="-120"/>
                <a:ea typeface="微軟正黑體" panose="020B0604030504040204" pitchFamily="34" charset="-120"/>
              </a:rPr>
              <a:t>建築物所有權狀</a:t>
            </a:r>
            <a:endParaRPr kumimoji="1" lang="en-US" altLang="zh-TW" b="1" dirty="0">
              <a:solidFill>
                <a:srgbClr val="0000FF"/>
              </a:solidFill>
              <a:latin typeface="微軟正黑體" panose="020B0604030504040204" pitchFamily="34" charset="-120"/>
              <a:ea typeface="微軟正黑體" panose="020B0604030504040204" pitchFamily="34" charset="-120"/>
            </a:endParaRPr>
          </a:p>
          <a:p>
            <a:pPr fontAlgn="ctr">
              <a:lnSpc>
                <a:spcPts val="2200"/>
              </a:lnSpc>
              <a:buFontTx/>
              <a:buChar char="•"/>
              <a:defRPr/>
            </a:pPr>
            <a:r>
              <a:rPr kumimoji="1" lang="zh-TW" altLang="en-US" b="1" dirty="0">
                <a:solidFill>
                  <a:srgbClr val="0000FF"/>
                </a:solidFill>
                <a:latin typeface="微軟正黑體" panose="020B0604030504040204" pitchFamily="34" charset="-120"/>
                <a:ea typeface="微軟正黑體" panose="020B0604030504040204" pitchFamily="34" charset="-120"/>
              </a:rPr>
              <a:t>建物使用執照</a:t>
            </a:r>
          </a:p>
          <a:p>
            <a:pPr fontAlgn="ctr">
              <a:lnSpc>
                <a:spcPts val="2200"/>
              </a:lnSpc>
              <a:buFontTx/>
              <a:buChar char="•"/>
              <a:defRPr/>
            </a:pPr>
            <a:r>
              <a:rPr kumimoji="1" lang="zh-TW" altLang="en-US" b="1" dirty="0">
                <a:solidFill>
                  <a:srgbClr val="0000FF"/>
                </a:solidFill>
                <a:latin typeface="微軟正黑體" panose="020B0604030504040204" pitchFamily="34" charset="-120"/>
                <a:ea typeface="微軟正黑體" panose="020B0604030504040204" pitchFamily="34" charset="-120"/>
              </a:rPr>
              <a:t>建築執照或建築許可</a:t>
            </a:r>
          </a:p>
          <a:p>
            <a:pPr fontAlgn="ctr">
              <a:lnSpc>
                <a:spcPts val="2200"/>
              </a:lnSpc>
              <a:buFontTx/>
              <a:buChar char="•"/>
              <a:defRPr/>
            </a:pPr>
            <a:r>
              <a:rPr kumimoji="1" lang="zh-TW" altLang="en-US" b="1" dirty="0">
                <a:solidFill>
                  <a:srgbClr val="0000FF"/>
                </a:solidFill>
                <a:latin typeface="微軟正黑體" panose="020B0604030504040204" pitchFamily="34" charset="-120"/>
                <a:ea typeface="微軟正黑體" panose="020B0604030504040204" pitchFamily="34" charset="-120"/>
              </a:rPr>
              <a:t>建物謄本</a:t>
            </a:r>
          </a:p>
          <a:p>
            <a:pPr fontAlgn="ctr">
              <a:lnSpc>
                <a:spcPts val="2200"/>
              </a:lnSpc>
              <a:buFontTx/>
              <a:buChar char="•"/>
              <a:defRPr/>
            </a:pPr>
            <a:r>
              <a:rPr kumimoji="1" lang="zh-TW" altLang="en-US" b="1" dirty="0">
                <a:solidFill>
                  <a:srgbClr val="0000FF"/>
                </a:solidFill>
                <a:latin typeface="微軟正黑體" panose="020B0604030504040204" pitchFamily="34" charset="-120"/>
                <a:ea typeface="微軟正黑體" panose="020B0604030504040204" pitchFamily="34" charset="-120"/>
              </a:rPr>
              <a:t>戶籍謄本</a:t>
            </a:r>
            <a:endParaRPr kumimoji="1" lang="en-US" altLang="zh-TW" b="1" dirty="0">
              <a:solidFill>
                <a:srgbClr val="0000FF"/>
              </a:solidFill>
              <a:latin typeface="微軟正黑體" panose="020B0604030504040204" pitchFamily="34" charset="-120"/>
              <a:ea typeface="微軟正黑體" panose="020B0604030504040204" pitchFamily="34" charset="-120"/>
            </a:endParaRPr>
          </a:p>
          <a:p>
            <a:pPr fontAlgn="ctr">
              <a:lnSpc>
                <a:spcPts val="2200"/>
              </a:lnSpc>
              <a:buFontTx/>
              <a:buChar char="•"/>
              <a:defRPr/>
            </a:pPr>
            <a:r>
              <a:rPr kumimoji="1" lang="zh-TW" altLang="en-US" b="1" dirty="0">
                <a:solidFill>
                  <a:srgbClr val="0000FF"/>
                </a:solidFill>
                <a:latin typeface="微軟正黑體" panose="020B0604030504040204" pitchFamily="34" charset="-120"/>
                <a:ea typeface="微軟正黑體" panose="020B0604030504040204" pitchFamily="34" charset="-120"/>
              </a:rPr>
              <a:t>相關租賃契約</a:t>
            </a:r>
            <a:r>
              <a:rPr kumimoji="1" lang="en-US" altLang="zh-TW" b="1" dirty="0">
                <a:solidFill>
                  <a:srgbClr val="0000FF"/>
                </a:solidFill>
                <a:latin typeface="微軟正黑體" panose="020B0604030504040204" pitchFamily="34" charset="-120"/>
                <a:ea typeface="微軟正黑體" panose="020B0604030504040204" pitchFamily="34" charset="-120"/>
              </a:rPr>
              <a:t>…..</a:t>
            </a:r>
            <a:r>
              <a:rPr kumimoji="1" lang="zh-TW" altLang="en-US" b="1" dirty="0">
                <a:solidFill>
                  <a:srgbClr val="0000FF"/>
                </a:solidFill>
                <a:latin typeface="微軟正黑體" panose="020B0604030504040204" pitchFamily="34" charset="-120"/>
                <a:ea typeface="微軟正黑體" panose="020B0604030504040204" pitchFamily="34" charset="-120"/>
              </a:rPr>
              <a:t>等</a:t>
            </a:r>
          </a:p>
        </p:txBody>
      </p:sp>
      <p:sp>
        <p:nvSpPr>
          <p:cNvPr id="39" name="圓角矩形 49">
            <a:extLst>
              <a:ext uri="{FF2B5EF4-FFF2-40B4-BE49-F238E27FC236}">
                <a16:creationId xmlns:a16="http://schemas.microsoft.com/office/drawing/2014/main" id="{1C3429B2-7091-4EE0-98B0-DCFE1D189F48}"/>
              </a:ext>
            </a:extLst>
          </p:cNvPr>
          <p:cNvSpPr/>
          <p:nvPr/>
        </p:nvSpPr>
        <p:spPr>
          <a:xfrm>
            <a:off x="6010383" y="4721399"/>
            <a:ext cx="1183985" cy="187970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發放</a:t>
            </a:r>
            <a:endParaRPr kumimoji="1" lang="en-US" altLang="zh-TW" sz="2000" b="1" dirty="0">
              <a:solidFill>
                <a:schemeClr val="tx1"/>
              </a:solidFill>
              <a:latin typeface="微軟正黑體" panose="020B0604030504040204" pitchFamily="34" charset="-120"/>
              <a:ea typeface="微軟正黑體" panose="020B0604030504040204" pitchFamily="34" charset="-120"/>
            </a:endParaRPr>
          </a:p>
          <a:p>
            <a:pPr lvl="0"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補償費</a:t>
            </a:r>
            <a:endParaRPr kumimoji="1" lang="en-US" altLang="zh-TW" sz="2000" b="1" dirty="0">
              <a:solidFill>
                <a:schemeClr val="tx1"/>
              </a:solidFill>
              <a:latin typeface="微軟正黑體" panose="020B0604030504040204" pitchFamily="34" charset="-120"/>
              <a:ea typeface="微軟正黑體" panose="020B0604030504040204" pitchFamily="34" charset="-120"/>
            </a:endParaRPr>
          </a:p>
          <a:p>
            <a:pPr lvl="0" algn="ctr">
              <a:lnSpc>
                <a:spcPts val="2400"/>
              </a:lnSpc>
            </a:pPr>
            <a:r>
              <a:rPr kumimoji="1" lang="en-US" altLang="zh-TW" sz="2000" b="1" dirty="0">
                <a:solidFill>
                  <a:schemeClr val="tx1"/>
                </a:solidFill>
                <a:latin typeface="微軟正黑體" panose="020B0604030504040204" pitchFamily="34" charset="-120"/>
                <a:ea typeface="微軟正黑體" panose="020B0604030504040204" pitchFamily="34" charset="-120"/>
              </a:rPr>
              <a:t>+</a:t>
            </a:r>
          </a:p>
          <a:p>
            <a:pPr lvl="0"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自動</a:t>
            </a:r>
            <a:endParaRPr kumimoji="1" lang="en-US" altLang="zh-TW" sz="2000" b="1" dirty="0">
              <a:solidFill>
                <a:schemeClr val="tx1"/>
              </a:solidFill>
              <a:latin typeface="微軟正黑體" panose="020B0604030504040204" pitchFamily="34" charset="-120"/>
              <a:ea typeface="微軟正黑體" panose="020B0604030504040204" pitchFamily="34" charset="-120"/>
            </a:endParaRPr>
          </a:p>
          <a:p>
            <a:pPr lvl="0"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拆遷</a:t>
            </a:r>
          </a:p>
        </p:txBody>
      </p:sp>
      <p:sp>
        <p:nvSpPr>
          <p:cNvPr id="40" name="圓角矩形 48">
            <a:extLst>
              <a:ext uri="{FF2B5EF4-FFF2-40B4-BE49-F238E27FC236}">
                <a16:creationId xmlns:a16="http://schemas.microsoft.com/office/drawing/2014/main" id="{56927034-3153-4C49-9966-A000FCE12287}"/>
              </a:ext>
            </a:extLst>
          </p:cNvPr>
          <p:cNvSpPr/>
          <p:nvPr/>
        </p:nvSpPr>
        <p:spPr>
          <a:xfrm>
            <a:off x="3247704" y="5518427"/>
            <a:ext cx="2088000" cy="1080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lnSpc>
                <a:spcPts val="2600"/>
              </a:lnSpc>
            </a:pPr>
            <a:r>
              <a:rPr kumimoji="1" lang="zh-TW" altLang="en-US" sz="2000" b="1" dirty="0" smtClean="0">
                <a:solidFill>
                  <a:schemeClr val="tx1"/>
                </a:solidFill>
                <a:latin typeface="微軟正黑體" panose="020B0604030504040204" pitchFamily="34" charset="-120"/>
                <a:ea typeface="微軟正黑體" panose="020B0604030504040204" pitchFamily="34" charset="-120"/>
              </a:rPr>
              <a:t>地上物查估結果揭示或公告</a:t>
            </a:r>
            <a:endParaRPr kumimoji="1"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41" name="圓角矩形 43">
            <a:extLst>
              <a:ext uri="{FF2B5EF4-FFF2-40B4-BE49-F238E27FC236}">
                <a16:creationId xmlns:a16="http://schemas.microsoft.com/office/drawing/2014/main" id="{D5424B8D-D873-4F78-BC2A-7D9C432FBE41}"/>
              </a:ext>
            </a:extLst>
          </p:cNvPr>
          <p:cNvSpPr/>
          <p:nvPr/>
        </p:nvSpPr>
        <p:spPr>
          <a:xfrm>
            <a:off x="569868" y="5521105"/>
            <a:ext cx="2088000" cy="1080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2600"/>
              </a:lnSpc>
              <a:tabLst/>
            </a:pPr>
            <a:r>
              <a:rPr kumimoji="1" lang="zh-TW" altLang="en-US" sz="2000" b="1" dirty="0">
                <a:solidFill>
                  <a:schemeClr val="tx1"/>
                </a:solidFill>
                <a:latin typeface="微軟正黑體" panose="020B0604030504040204" pitchFamily="34" charset="-120"/>
                <a:ea typeface="微軟正黑體" panose="020B0604030504040204" pitchFamily="34" charset="-120"/>
              </a:rPr>
              <a:t>編造地上物補償清冊審查</a:t>
            </a:r>
          </a:p>
        </p:txBody>
      </p:sp>
      <p:sp>
        <p:nvSpPr>
          <p:cNvPr id="42" name="圓角矩形 42">
            <a:extLst>
              <a:ext uri="{FF2B5EF4-FFF2-40B4-BE49-F238E27FC236}">
                <a16:creationId xmlns:a16="http://schemas.microsoft.com/office/drawing/2014/main" id="{322EB114-C4B1-4836-ABD6-8866CDDA3F4D}"/>
              </a:ext>
            </a:extLst>
          </p:cNvPr>
          <p:cNvSpPr/>
          <p:nvPr/>
        </p:nvSpPr>
        <p:spPr>
          <a:xfrm>
            <a:off x="3247723" y="3710193"/>
            <a:ext cx="2088000" cy="164373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地上物複估</a:t>
            </a:r>
            <a:endParaRPr kumimoji="1" lang="en-US" altLang="zh-TW" sz="2000" b="1" dirty="0">
              <a:solidFill>
                <a:schemeClr val="tx1"/>
              </a:solidFill>
              <a:latin typeface="微軟正黑體" panose="020B0604030504040204" pitchFamily="34" charset="-120"/>
              <a:ea typeface="微軟正黑體" panose="020B0604030504040204" pitchFamily="34" charset="-120"/>
            </a:endParaRPr>
          </a:p>
          <a:p>
            <a:pPr algn="ctr">
              <a:lnSpc>
                <a:spcPts val="2400"/>
              </a:lnSpc>
            </a:pPr>
            <a:r>
              <a:rPr kumimoji="1" lang="zh-TW" altLang="en-US" sz="2000" b="1" dirty="0">
                <a:solidFill>
                  <a:schemeClr val="tx1"/>
                </a:solidFill>
                <a:latin typeface="微軟正黑體" panose="020B0604030504040204" pitchFamily="34" charset="-120"/>
                <a:ea typeface="微軟正黑體" panose="020B0604030504040204" pitchFamily="34" charset="-120"/>
              </a:rPr>
              <a:t>重新確認是否有</a:t>
            </a:r>
            <a:r>
              <a:rPr kumimoji="1" lang="zh-TW" altLang="en-US" sz="2000" b="1" dirty="0">
                <a:solidFill>
                  <a:srgbClr val="FF0000"/>
                </a:solidFill>
                <a:latin typeface="微軟正黑體" panose="020B0604030504040204" pitchFamily="34" charset="-120"/>
                <a:ea typeface="微軟正黑體" panose="020B0604030504040204" pitchFamily="34" charset="-120"/>
              </a:rPr>
              <a:t>遺漏</a:t>
            </a:r>
            <a:r>
              <a:rPr kumimoji="1" lang="zh-TW" altLang="en-US" sz="2000" b="1" dirty="0">
                <a:solidFill>
                  <a:schemeClr val="tx1"/>
                </a:solidFill>
                <a:latin typeface="微軟正黑體" panose="020B0604030504040204" pitchFamily="34" charset="-120"/>
                <a:ea typeface="微軟正黑體" panose="020B0604030504040204" pitchFamily="34" charset="-120"/>
              </a:rPr>
              <a:t>或</a:t>
            </a:r>
            <a:r>
              <a:rPr kumimoji="1" lang="zh-TW" altLang="en-US" sz="2000" b="1" dirty="0">
                <a:solidFill>
                  <a:srgbClr val="FF0000"/>
                </a:solidFill>
                <a:latin typeface="微軟正黑體" panose="020B0604030504040204" pitchFamily="34" charset="-120"/>
                <a:ea typeface="微軟正黑體" panose="020B0604030504040204" pitchFamily="34" charset="-120"/>
              </a:rPr>
              <a:t>錯誤</a:t>
            </a:r>
            <a:endParaRPr kumimoji="1" lang="en-US" altLang="zh-TW" sz="2000" b="1" dirty="0">
              <a:solidFill>
                <a:srgbClr val="FF0000"/>
              </a:solidFill>
              <a:latin typeface="微軟正黑體" panose="020B0604030504040204" pitchFamily="34" charset="-120"/>
              <a:ea typeface="微軟正黑體" panose="020B0604030504040204" pitchFamily="34" charset="-120"/>
            </a:endParaRPr>
          </a:p>
          <a:p>
            <a:pPr algn="ctr">
              <a:lnSpc>
                <a:spcPts val="2400"/>
              </a:lnSpc>
            </a:pPr>
            <a:endParaRPr kumimoji="1" lang="en-US" altLang="zh-TW" sz="2000" b="1" dirty="0">
              <a:solidFill>
                <a:schemeClr val="tx1"/>
              </a:solidFill>
              <a:latin typeface="微軟正黑體" panose="020B0604030504040204" pitchFamily="34" charset="-120"/>
              <a:ea typeface="微軟正黑體" panose="020B0604030504040204" pitchFamily="34" charset="-120"/>
            </a:endParaRPr>
          </a:p>
          <a:p>
            <a:pPr algn="ctr">
              <a:lnSpc>
                <a:spcPts val="2400"/>
              </a:lnSpc>
            </a:pPr>
            <a:r>
              <a:rPr kumimoji="1" lang="en-US" altLang="zh-TW" sz="2000" b="1" dirty="0">
                <a:solidFill>
                  <a:schemeClr val="tx1"/>
                </a:solidFill>
                <a:latin typeface="微軟正黑體" panose="020B0604030504040204" pitchFamily="34" charset="-120"/>
                <a:ea typeface="微軟正黑體" panose="020B0604030504040204" pitchFamily="34" charset="-120"/>
              </a:rPr>
              <a:t>(</a:t>
            </a:r>
            <a:r>
              <a:rPr kumimoji="1" lang="zh-TW" altLang="en-US" sz="2000" b="1" dirty="0">
                <a:solidFill>
                  <a:schemeClr val="tx1"/>
                </a:solidFill>
                <a:latin typeface="微軟正黑體" panose="020B0604030504040204" pitchFamily="34" charset="-120"/>
                <a:ea typeface="微軟正黑體" panose="020B0604030504040204" pitchFamily="34" charset="-120"/>
              </a:rPr>
              <a:t>無</a:t>
            </a:r>
            <a:r>
              <a:rPr kumimoji="1" lang="en-US" altLang="zh-TW" sz="2000" b="1" dirty="0">
                <a:solidFill>
                  <a:schemeClr val="tx1"/>
                </a:solidFill>
                <a:latin typeface="微軟正黑體" panose="020B0604030504040204" pitchFamily="34" charset="-120"/>
                <a:ea typeface="微軟正黑體" panose="020B0604030504040204" pitchFamily="34" charset="-120"/>
              </a:rPr>
              <a:t>)</a:t>
            </a:r>
            <a:r>
              <a:rPr kumimoji="1" lang="zh-TW" altLang="en-US" sz="2000" b="1" dirty="0">
                <a:solidFill>
                  <a:schemeClr val="tx1"/>
                </a:solidFill>
                <a:latin typeface="微軟正黑體" panose="020B0604030504040204" pitchFamily="34" charset="-120"/>
                <a:ea typeface="微軟正黑體" panose="020B0604030504040204" pitchFamily="34" charset="-120"/>
              </a:rPr>
              <a:t>發函說明</a:t>
            </a:r>
          </a:p>
        </p:txBody>
      </p:sp>
      <p:sp>
        <p:nvSpPr>
          <p:cNvPr id="43" name="左-右雙向箭號 60">
            <a:extLst>
              <a:ext uri="{FF2B5EF4-FFF2-40B4-BE49-F238E27FC236}">
                <a16:creationId xmlns:a16="http://schemas.microsoft.com/office/drawing/2014/main" id="{1FC8677B-DD40-433E-8E9E-668F41EC1E36}"/>
              </a:ext>
            </a:extLst>
          </p:cNvPr>
          <p:cNvSpPr/>
          <p:nvPr/>
        </p:nvSpPr>
        <p:spPr>
          <a:xfrm>
            <a:off x="5223717" y="1343530"/>
            <a:ext cx="814390" cy="489224"/>
          </a:xfrm>
          <a:prstGeom prst="leftRightArrow">
            <a:avLst>
              <a:gd name="adj1" fmla="val 56874"/>
              <a:gd name="adj2" fmla="val 4720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4" name="圓角矩形 48">
            <a:extLst>
              <a:ext uri="{FF2B5EF4-FFF2-40B4-BE49-F238E27FC236}">
                <a16:creationId xmlns:a16="http://schemas.microsoft.com/office/drawing/2014/main" id="{74188232-6597-4585-ABAA-6D08A2178B0F}"/>
              </a:ext>
            </a:extLst>
          </p:cNvPr>
          <p:cNvSpPr/>
          <p:nvPr/>
        </p:nvSpPr>
        <p:spPr>
          <a:xfrm>
            <a:off x="573358" y="4047117"/>
            <a:ext cx="2088000" cy="1080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2400"/>
              </a:lnSpc>
            </a:pPr>
            <a:r>
              <a:rPr kumimoji="1" lang="zh-TW" altLang="en-US" sz="2000" b="1" dirty="0">
                <a:solidFill>
                  <a:srgbClr val="FF0000"/>
                </a:solidFill>
                <a:latin typeface="微軟正黑體" panose="020B0604030504040204" pitchFamily="34" charset="-120"/>
                <a:ea typeface="微軟正黑體" panose="020B0604030504040204" pitchFamily="34" charset="-120"/>
              </a:rPr>
              <a:t>所有權人現場閱覽調查表並簽章</a:t>
            </a:r>
          </a:p>
        </p:txBody>
      </p:sp>
      <p:sp>
        <p:nvSpPr>
          <p:cNvPr id="45" name="箭號: 向右 44">
            <a:extLst>
              <a:ext uri="{FF2B5EF4-FFF2-40B4-BE49-F238E27FC236}">
                <a16:creationId xmlns:a16="http://schemas.microsoft.com/office/drawing/2014/main" id="{F0D89AB8-4EEA-48C6-AA66-6CA71BF86B56}"/>
              </a:ext>
            </a:extLst>
          </p:cNvPr>
          <p:cNvSpPr/>
          <p:nvPr/>
        </p:nvSpPr>
        <p:spPr>
          <a:xfrm rot="5400000">
            <a:off x="4051076" y="2117876"/>
            <a:ext cx="429288" cy="402067"/>
          </a:xfrm>
          <a:prstGeom prst="rightArrow">
            <a:avLst>
              <a:gd name="adj1" fmla="val 41888"/>
              <a:gd name="adj2" fmla="val 5583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3" name="箭號: 圓形 52">
            <a:extLst>
              <a:ext uri="{FF2B5EF4-FFF2-40B4-BE49-F238E27FC236}">
                <a16:creationId xmlns:a16="http://schemas.microsoft.com/office/drawing/2014/main" id="{D3ECFAF0-6E25-43FD-992A-B1D22F532B1E}"/>
              </a:ext>
            </a:extLst>
          </p:cNvPr>
          <p:cNvSpPr/>
          <p:nvPr/>
        </p:nvSpPr>
        <p:spPr>
          <a:xfrm rot="5400000">
            <a:off x="4665877" y="4653090"/>
            <a:ext cx="1339654" cy="965382"/>
          </a:xfrm>
          <a:prstGeom prst="circularArrow">
            <a:avLst>
              <a:gd name="adj1" fmla="val 12500"/>
              <a:gd name="adj2" fmla="val 1142319"/>
              <a:gd name="adj3" fmla="val 20457681"/>
              <a:gd name="adj4" fmla="val 10800000"/>
              <a:gd name="adj5" fmla="val 175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solidFill>
                <a:schemeClr val="tx1"/>
              </a:solidFill>
            </a:endParaRPr>
          </a:p>
        </p:txBody>
      </p:sp>
      <p:sp>
        <p:nvSpPr>
          <p:cNvPr id="54" name="箭號: 圓形 53">
            <a:extLst>
              <a:ext uri="{FF2B5EF4-FFF2-40B4-BE49-F238E27FC236}">
                <a16:creationId xmlns:a16="http://schemas.microsoft.com/office/drawing/2014/main" id="{F07A9DC2-A4EB-48F6-9BC5-452894FF11BB}"/>
              </a:ext>
            </a:extLst>
          </p:cNvPr>
          <p:cNvSpPr/>
          <p:nvPr/>
        </p:nvSpPr>
        <p:spPr>
          <a:xfrm rot="16200000">
            <a:off x="2577877" y="4753532"/>
            <a:ext cx="1339654" cy="965382"/>
          </a:xfrm>
          <a:prstGeom prst="circularArrow">
            <a:avLst>
              <a:gd name="adj1" fmla="val 12500"/>
              <a:gd name="adj2" fmla="val 1142319"/>
              <a:gd name="adj3" fmla="val 20457681"/>
              <a:gd name="adj4" fmla="val 10800000"/>
              <a:gd name="adj5" fmla="val 175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solidFill>
                <a:schemeClr val="tx1"/>
              </a:solidFill>
            </a:endParaRPr>
          </a:p>
        </p:txBody>
      </p:sp>
      <p:sp>
        <p:nvSpPr>
          <p:cNvPr id="55" name="文字方塊 54">
            <a:extLst>
              <a:ext uri="{FF2B5EF4-FFF2-40B4-BE49-F238E27FC236}">
                <a16:creationId xmlns:a16="http://schemas.microsoft.com/office/drawing/2014/main" id="{38728E2A-6DF2-4BDE-A33E-237B1EE23CA7}"/>
              </a:ext>
            </a:extLst>
          </p:cNvPr>
          <p:cNvSpPr txBox="1"/>
          <p:nvPr/>
        </p:nvSpPr>
        <p:spPr>
          <a:xfrm>
            <a:off x="2636154" y="4964300"/>
            <a:ext cx="646331" cy="646331"/>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受理</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異議</a:t>
            </a:r>
          </a:p>
        </p:txBody>
      </p:sp>
      <p:sp>
        <p:nvSpPr>
          <p:cNvPr id="56" name="文字方塊 55">
            <a:extLst>
              <a:ext uri="{FF2B5EF4-FFF2-40B4-BE49-F238E27FC236}">
                <a16:creationId xmlns:a16="http://schemas.microsoft.com/office/drawing/2014/main" id="{E1D5B427-FED2-44C9-9583-2BACCE06BE02}"/>
              </a:ext>
            </a:extLst>
          </p:cNvPr>
          <p:cNvSpPr txBox="1"/>
          <p:nvPr/>
        </p:nvSpPr>
        <p:spPr>
          <a:xfrm>
            <a:off x="5275757" y="4685248"/>
            <a:ext cx="646331" cy="954107"/>
          </a:xfrm>
          <a:prstGeom prst="rect">
            <a:avLst/>
          </a:prstGeom>
          <a:noFill/>
        </p:spPr>
        <p:txBody>
          <a:bodyPr wrap="none" rtlCol="0">
            <a:spAutoFit/>
          </a:bodyPr>
          <a:lstStyle/>
          <a:p>
            <a:pPr algn="ctr"/>
            <a:r>
              <a:rPr kumimoji="1" lang="en-US" altLang="zh-TW" b="1" dirty="0">
                <a:latin typeface="微軟正黑體" panose="020B0604030504040204" pitchFamily="34" charset="-120"/>
                <a:ea typeface="微軟正黑體" panose="020B0604030504040204" pitchFamily="34" charset="-120"/>
              </a:rPr>
              <a:t>(</a:t>
            </a:r>
            <a:r>
              <a:rPr kumimoji="1" lang="zh-TW" altLang="en-US" b="1" dirty="0">
                <a:latin typeface="微軟正黑體" panose="020B0604030504040204" pitchFamily="34" charset="-120"/>
                <a:ea typeface="微軟正黑體" panose="020B0604030504040204" pitchFamily="34" charset="-120"/>
              </a:rPr>
              <a:t>有</a:t>
            </a:r>
            <a:r>
              <a:rPr kumimoji="1" lang="en-US" altLang="zh-TW"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更正</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造冊</a:t>
            </a:r>
          </a:p>
        </p:txBody>
      </p:sp>
      <p:sp>
        <p:nvSpPr>
          <p:cNvPr id="57" name="左-右雙向箭號 60">
            <a:extLst>
              <a:ext uri="{FF2B5EF4-FFF2-40B4-BE49-F238E27FC236}">
                <a16:creationId xmlns:a16="http://schemas.microsoft.com/office/drawing/2014/main" id="{450E4F23-DE5D-48E2-B6DD-543BB84D4AF7}"/>
              </a:ext>
            </a:extLst>
          </p:cNvPr>
          <p:cNvSpPr/>
          <p:nvPr/>
        </p:nvSpPr>
        <p:spPr>
          <a:xfrm>
            <a:off x="5243399" y="2843959"/>
            <a:ext cx="814390" cy="489224"/>
          </a:xfrm>
          <a:prstGeom prst="leftRightArrow">
            <a:avLst>
              <a:gd name="adj1" fmla="val 56874"/>
              <a:gd name="adj2" fmla="val 4720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dirty="0">
              <a:latin typeface="微軟正黑體" panose="020B0604030504040204" pitchFamily="34" charset="-120"/>
              <a:ea typeface="微軟正黑體" panose="020B0604030504040204" pitchFamily="34" charset="-120"/>
            </a:endParaRPr>
          </a:p>
        </p:txBody>
      </p:sp>
      <p:pic>
        <p:nvPicPr>
          <p:cNvPr id="59" name="Picture 52" descr="PPT葉子"/>
          <p:cNvPicPr>
            <a:picLocks noChangeAspect="1" noChangeArrowheads="1"/>
          </p:cNvPicPr>
          <p:nvPr/>
        </p:nvPicPr>
        <p:blipFill>
          <a:blip r:embed="rId3">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12"/>
          <p:cNvSpPr txBox="1">
            <a:spLocks noChangeArrowheads="1"/>
          </p:cNvSpPr>
          <p:nvPr/>
        </p:nvSpPr>
        <p:spPr bwMode="auto">
          <a:xfrm>
            <a:off x="3779912" y="331911"/>
            <a:ext cx="2928937" cy="954107"/>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查估流程</a:t>
            </a:r>
            <a:r>
              <a:rPr lang="en-US" altLang="zh-TW" sz="2800" b="1" dirty="0" smtClean="0">
                <a:solidFill>
                  <a:srgbClr val="94634C"/>
                </a:solidFill>
                <a:latin typeface="微軟正黑體" panose="020B0604030504040204" pitchFamily="34" charset="-120"/>
                <a:ea typeface="微軟正黑體" panose="020B0604030504040204" pitchFamily="34" charset="-120"/>
              </a:rPr>
              <a:t>(2/11</a:t>
            </a:r>
            <a:r>
              <a:rPr lang="en-US" altLang="zh-TW" sz="2800" b="1" dirty="0">
                <a:solidFill>
                  <a:srgbClr val="94634C"/>
                </a:solidFill>
                <a:latin typeface="微軟正黑體" panose="020B0604030504040204" pitchFamily="34" charset="-120"/>
                <a:ea typeface="微軟正黑體" panose="020B0604030504040204" pitchFamily="34" charset="-120"/>
              </a:rPr>
              <a:t>)</a:t>
            </a:r>
            <a:endParaRPr lang="zh-CN" altLang="en-US" sz="2800" b="1" dirty="0">
              <a:solidFill>
                <a:srgbClr val="94634C"/>
              </a:solidFill>
              <a:latin typeface="微軟正黑體" panose="020B0604030504040204" pitchFamily="34" charset="-120"/>
              <a:ea typeface="微軟正黑體" panose="020B0604030504040204" pitchFamily="34" charset="-120"/>
            </a:endParaRPr>
          </a:p>
          <a:p>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61"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sp>
        <p:nvSpPr>
          <p:cNvPr id="62"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pic>
        <p:nvPicPr>
          <p:cNvPr id="58" name="圖片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6"/>
          <p:cNvSpPr>
            <a:spLocks noChangeAspect="1"/>
          </p:cNvSpPr>
          <p:nvPr/>
        </p:nvSpPr>
        <p:spPr bwMode="auto">
          <a:xfrm rot="10389856" flipH="1">
            <a:off x="2717144" y="1507173"/>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65" name="Freeform 16"/>
          <p:cNvSpPr>
            <a:spLocks noChangeAspect="1"/>
          </p:cNvSpPr>
          <p:nvPr/>
        </p:nvSpPr>
        <p:spPr bwMode="auto">
          <a:xfrm rot="475516" flipH="1">
            <a:off x="2780359" y="3001563"/>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66" name="Freeform 16"/>
          <p:cNvSpPr>
            <a:spLocks noChangeAspect="1"/>
          </p:cNvSpPr>
          <p:nvPr/>
        </p:nvSpPr>
        <p:spPr bwMode="auto">
          <a:xfrm rot="16200000" flipH="1">
            <a:off x="1444913" y="3722340"/>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67" name="Freeform 16"/>
          <p:cNvSpPr>
            <a:spLocks noChangeAspect="1"/>
          </p:cNvSpPr>
          <p:nvPr/>
        </p:nvSpPr>
        <p:spPr bwMode="auto">
          <a:xfrm rot="15986788" flipH="1">
            <a:off x="1463523" y="5199482"/>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68" name="Freeform 16"/>
          <p:cNvSpPr>
            <a:spLocks noChangeAspect="1"/>
          </p:cNvSpPr>
          <p:nvPr/>
        </p:nvSpPr>
        <p:spPr bwMode="auto">
          <a:xfrm rot="10547381" flipH="1">
            <a:off x="2744214" y="6036091"/>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70" name="Freeform 16"/>
          <p:cNvSpPr>
            <a:spLocks noChangeAspect="1"/>
          </p:cNvSpPr>
          <p:nvPr/>
        </p:nvSpPr>
        <p:spPr bwMode="auto">
          <a:xfrm rot="10547381" flipH="1">
            <a:off x="7244092" y="5562604"/>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72" name="Freeform 16"/>
          <p:cNvSpPr>
            <a:spLocks noChangeAspect="1"/>
          </p:cNvSpPr>
          <p:nvPr/>
        </p:nvSpPr>
        <p:spPr bwMode="auto">
          <a:xfrm rot="10547381" flipH="1">
            <a:off x="5483190" y="5997884"/>
            <a:ext cx="430212" cy="252412"/>
          </a:xfrm>
          <a:custGeom>
            <a:avLst/>
            <a:gdLst>
              <a:gd name="T0" fmla="*/ 578 w 595"/>
              <a:gd name="T1" fmla="*/ 192 h 408"/>
              <a:gd name="T2" fmla="*/ 570 w 595"/>
              <a:gd name="T3" fmla="*/ 185 h 408"/>
              <a:gd name="T4" fmla="*/ 558 w 595"/>
              <a:gd name="T5" fmla="*/ 173 h 408"/>
              <a:gd name="T6" fmla="*/ 544 w 595"/>
              <a:gd name="T7" fmla="*/ 164 h 408"/>
              <a:gd name="T8" fmla="*/ 533 w 595"/>
              <a:gd name="T9" fmla="*/ 159 h 408"/>
              <a:gd name="T10" fmla="*/ 519 w 595"/>
              <a:gd name="T11" fmla="*/ 146 h 408"/>
              <a:gd name="T12" fmla="*/ 508 w 595"/>
              <a:gd name="T13" fmla="*/ 136 h 408"/>
              <a:gd name="T14" fmla="*/ 492 w 595"/>
              <a:gd name="T15" fmla="*/ 124 h 408"/>
              <a:gd name="T16" fmla="*/ 475 w 595"/>
              <a:gd name="T17" fmla="*/ 111 h 408"/>
              <a:gd name="T18" fmla="*/ 461 w 595"/>
              <a:gd name="T19" fmla="*/ 103 h 408"/>
              <a:gd name="T20" fmla="*/ 450 w 595"/>
              <a:gd name="T21" fmla="*/ 95 h 408"/>
              <a:gd name="T22" fmla="*/ 437 w 595"/>
              <a:gd name="T23" fmla="*/ 83 h 408"/>
              <a:gd name="T24" fmla="*/ 425 w 595"/>
              <a:gd name="T25" fmla="*/ 72 h 408"/>
              <a:gd name="T26" fmla="*/ 411 w 595"/>
              <a:gd name="T27" fmla="*/ 65 h 408"/>
              <a:gd name="T28" fmla="*/ 396 w 595"/>
              <a:gd name="T29" fmla="*/ 54 h 408"/>
              <a:gd name="T30" fmla="*/ 382 w 595"/>
              <a:gd name="T31" fmla="*/ 43 h 408"/>
              <a:gd name="T32" fmla="*/ 373 w 595"/>
              <a:gd name="T33" fmla="*/ 33 h 408"/>
              <a:gd name="T34" fmla="*/ 361 w 595"/>
              <a:gd name="T35" fmla="*/ 27 h 408"/>
              <a:gd name="T36" fmla="*/ 346 w 595"/>
              <a:gd name="T37" fmla="*/ 15 h 408"/>
              <a:gd name="T38" fmla="*/ 336 w 595"/>
              <a:gd name="T39" fmla="*/ 7 h 408"/>
              <a:gd name="T40" fmla="*/ 322 w 595"/>
              <a:gd name="T41" fmla="*/ 1 h 408"/>
              <a:gd name="T42" fmla="*/ 313 w 595"/>
              <a:gd name="T43" fmla="*/ 22 h 408"/>
              <a:gd name="T44" fmla="*/ 314 w 595"/>
              <a:gd name="T45" fmla="*/ 39 h 408"/>
              <a:gd name="T46" fmla="*/ 313 w 595"/>
              <a:gd name="T47" fmla="*/ 60 h 408"/>
              <a:gd name="T48" fmla="*/ 314 w 595"/>
              <a:gd name="T49" fmla="*/ 78 h 408"/>
              <a:gd name="T50" fmla="*/ 313 w 595"/>
              <a:gd name="T51" fmla="*/ 98 h 408"/>
              <a:gd name="T52" fmla="*/ 168 w 595"/>
              <a:gd name="T53" fmla="*/ 95 h 408"/>
              <a:gd name="T54" fmla="*/ 5 w 595"/>
              <a:gd name="T55" fmla="*/ 118 h 408"/>
              <a:gd name="T56" fmla="*/ 16 w 595"/>
              <a:gd name="T57" fmla="*/ 131 h 408"/>
              <a:gd name="T58" fmla="*/ 24 w 595"/>
              <a:gd name="T59" fmla="*/ 140 h 408"/>
              <a:gd name="T60" fmla="*/ 34 w 595"/>
              <a:gd name="T61" fmla="*/ 150 h 408"/>
              <a:gd name="T62" fmla="*/ 42 w 595"/>
              <a:gd name="T63" fmla="*/ 158 h 408"/>
              <a:gd name="T64" fmla="*/ 50 w 595"/>
              <a:gd name="T65" fmla="*/ 170 h 408"/>
              <a:gd name="T66" fmla="*/ 62 w 595"/>
              <a:gd name="T67" fmla="*/ 184 h 408"/>
              <a:gd name="T68" fmla="*/ 69 w 595"/>
              <a:gd name="T69" fmla="*/ 188 h 408"/>
              <a:gd name="T70" fmla="*/ 81 w 595"/>
              <a:gd name="T71" fmla="*/ 206 h 408"/>
              <a:gd name="T72" fmla="*/ 57 w 595"/>
              <a:gd name="T73" fmla="*/ 236 h 408"/>
              <a:gd name="T74" fmla="*/ 22 w 595"/>
              <a:gd name="T75" fmla="*/ 278 h 408"/>
              <a:gd name="T76" fmla="*/ 0 w 595"/>
              <a:gd name="T77" fmla="*/ 305 h 408"/>
              <a:gd name="T78" fmla="*/ 14 w 595"/>
              <a:gd name="T79" fmla="*/ 327 h 408"/>
              <a:gd name="T80" fmla="*/ 312 w 595"/>
              <a:gd name="T81" fmla="*/ 317 h 408"/>
              <a:gd name="T82" fmla="*/ 314 w 595"/>
              <a:gd name="T83" fmla="*/ 335 h 408"/>
              <a:gd name="T84" fmla="*/ 314 w 595"/>
              <a:gd name="T85" fmla="*/ 349 h 408"/>
              <a:gd name="T86" fmla="*/ 313 w 595"/>
              <a:gd name="T87" fmla="*/ 366 h 408"/>
              <a:gd name="T88" fmla="*/ 313 w 595"/>
              <a:gd name="T89" fmla="*/ 382 h 408"/>
              <a:gd name="T90" fmla="*/ 316 w 595"/>
              <a:gd name="T91" fmla="*/ 402 h 408"/>
              <a:gd name="T92" fmla="*/ 325 w 595"/>
              <a:gd name="T93" fmla="*/ 406 h 408"/>
              <a:gd name="T94" fmla="*/ 343 w 595"/>
              <a:gd name="T95" fmla="*/ 403 h 408"/>
              <a:gd name="T96" fmla="*/ 374 w 595"/>
              <a:gd name="T97" fmla="*/ 380 h 408"/>
              <a:gd name="T98" fmla="*/ 396 w 595"/>
              <a:gd name="T99" fmla="*/ 360 h 408"/>
              <a:gd name="T100" fmla="*/ 427 w 595"/>
              <a:gd name="T101" fmla="*/ 337 h 408"/>
              <a:gd name="T102" fmla="*/ 461 w 595"/>
              <a:gd name="T103" fmla="*/ 310 h 408"/>
              <a:gd name="T104" fmla="*/ 482 w 595"/>
              <a:gd name="T105" fmla="*/ 294 h 408"/>
              <a:gd name="T106" fmla="*/ 513 w 595"/>
              <a:gd name="T107" fmla="*/ 270 h 408"/>
              <a:gd name="T108" fmla="*/ 545 w 595"/>
              <a:gd name="T109" fmla="*/ 246 h 408"/>
              <a:gd name="T110" fmla="*/ 578 w 595"/>
              <a:gd name="T111" fmla="*/ 2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408">
                <a:moveTo>
                  <a:pt x="592" y="199"/>
                </a:moveTo>
                <a:cubicBezTo>
                  <a:pt x="590" y="198"/>
                  <a:pt x="588" y="198"/>
                  <a:pt x="587" y="197"/>
                </a:cubicBezTo>
                <a:cubicBezTo>
                  <a:pt x="584" y="194"/>
                  <a:pt x="580" y="193"/>
                  <a:pt x="578" y="192"/>
                </a:cubicBezTo>
                <a:cubicBezTo>
                  <a:pt x="578" y="192"/>
                  <a:pt x="578" y="191"/>
                  <a:pt x="578" y="191"/>
                </a:cubicBezTo>
                <a:cubicBezTo>
                  <a:pt x="577" y="189"/>
                  <a:pt x="576" y="188"/>
                  <a:pt x="574" y="186"/>
                </a:cubicBezTo>
                <a:cubicBezTo>
                  <a:pt x="573" y="185"/>
                  <a:pt x="571" y="185"/>
                  <a:pt x="570" y="185"/>
                </a:cubicBezTo>
                <a:cubicBezTo>
                  <a:pt x="567" y="182"/>
                  <a:pt x="564" y="180"/>
                  <a:pt x="562" y="179"/>
                </a:cubicBezTo>
                <a:cubicBezTo>
                  <a:pt x="562" y="179"/>
                  <a:pt x="562" y="179"/>
                  <a:pt x="562" y="179"/>
                </a:cubicBezTo>
                <a:cubicBezTo>
                  <a:pt x="561" y="177"/>
                  <a:pt x="560" y="175"/>
                  <a:pt x="558" y="173"/>
                </a:cubicBezTo>
                <a:cubicBezTo>
                  <a:pt x="556" y="173"/>
                  <a:pt x="555" y="172"/>
                  <a:pt x="553" y="172"/>
                </a:cubicBezTo>
                <a:cubicBezTo>
                  <a:pt x="551" y="168"/>
                  <a:pt x="547" y="166"/>
                  <a:pt x="544" y="164"/>
                </a:cubicBezTo>
                <a:cubicBezTo>
                  <a:pt x="544" y="164"/>
                  <a:pt x="544" y="164"/>
                  <a:pt x="544" y="164"/>
                </a:cubicBezTo>
                <a:cubicBezTo>
                  <a:pt x="543" y="163"/>
                  <a:pt x="542" y="162"/>
                  <a:pt x="541" y="161"/>
                </a:cubicBezTo>
                <a:cubicBezTo>
                  <a:pt x="539" y="159"/>
                  <a:pt x="536" y="159"/>
                  <a:pt x="534" y="159"/>
                </a:cubicBezTo>
                <a:cubicBezTo>
                  <a:pt x="533" y="159"/>
                  <a:pt x="533" y="159"/>
                  <a:pt x="533" y="159"/>
                </a:cubicBezTo>
                <a:cubicBezTo>
                  <a:pt x="532" y="158"/>
                  <a:pt x="529" y="156"/>
                  <a:pt x="529" y="156"/>
                </a:cubicBezTo>
                <a:cubicBezTo>
                  <a:pt x="528" y="153"/>
                  <a:pt x="527" y="150"/>
                  <a:pt x="525" y="148"/>
                </a:cubicBezTo>
                <a:cubicBezTo>
                  <a:pt x="523" y="147"/>
                  <a:pt x="521" y="146"/>
                  <a:pt x="519" y="146"/>
                </a:cubicBezTo>
                <a:cubicBezTo>
                  <a:pt x="517" y="144"/>
                  <a:pt x="515" y="142"/>
                  <a:pt x="512" y="139"/>
                </a:cubicBezTo>
                <a:cubicBezTo>
                  <a:pt x="512" y="139"/>
                  <a:pt x="511" y="139"/>
                  <a:pt x="511" y="139"/>
                </a:cubicBezTo>
                <a:cubicBezTo>
                  <a:pt x="510" y="138"/>
                  <a:pt x="509" y="137"/>
                  <a:pt x="508" y="136"/>
                </a:cubicBezTo>
                <a:cubicBezTo>
                  <a:pt x="507" y="135"/>
                  <a:pt x="505" y="134"/>
                  <a:pt x="504" y="134"/>
                </a:cubicBezTo>
                <a:cubicBezTo>
                  <a:pt x="501" y="131"/>
                  <a:pt x="497" y="128"/>
                  <a:pt x="493" y="125"/>
                </a:cubicBezTo>
                <a:cubicBezTo>
                  <a:pt x="493" y="124"/>
                  <a:pt x="493" y="124"/>
                  <a:pt x="492" y="124"/>
                </a:cubicBezTo>
                <a:cubicBezTo>
                  <a:pt x="490" y="122"/>
                  <a:pt x="489" y="122"/>
                  <a:pt x="487" y="121"/>
                </a:cubicBezTo>
                <a:cubicBezTo>
                  <a:pt x="484" y="118"/>
                  <a:pt x="480" y="114"/>
                  <a:pt x="476" y="112"/>
                </a:cubicBezTo>
                <a:cubicBezTo>
                  <a:pt x="476" y="111"/>
                  <a:pt x="476" y="111"/>
                  <a:pt x="475" y="111"/>
                </a:cubicBezTo>
                <a:cubicBezTo>
                  <a:pt x="473" y="109"/>
                  <a:pt x="471" y="109"/>
                  <a:pt x="469" y="109"/>
                </a:cubicBezTo>
                <a:cubicBezTo>
                  <a:pt x="468" y="109"/>
                  <a:pt x="467" y="108"/>
                  <a:pt x="466" y="107"/>
                </a:cubicBezTo>
                <a:cubicBezTo>
                  <a:pt x="465" y="106"/>
                  <a:pt x="462" y="104"/>
                  <a:pt x="461" y="103"/>
                </a:cubicBezTo>
                <a:cubicBezTo>
                  <a:pt x="461" y="101"/>
                  <a:pt x="460" y="99"/>
                  <a:pt x="458" y="98"/>
                </a:cubicBezTo>
                <a:cubicBezTo>
                  <a:pt x="456" y="96"/>
                  <a:pt x="453" y="96"/>
                  <a:pt x="452" y="96"/>
                </a:cubicBezTo>
                <a:cubicBezTo>
                  <a:pt x="451" y="96"/>
                  <a:pt x="450" y="95"/>
                  <a:pt x="450" y="95"/>
                </a:cubicBezTo>
                <a:cubicBezTo>
                  <a:pt x="448" y="94"/>
                  <a:pt x="446" y="92"/>
                  <a:pt x="445" y="90"/>
                </a:cubicBezTo>
                <a:cubicBezTo>
                  <a:pt x="444" y="88"/>
                  <a:pt x="443" y="87"/>
                  <a:pt x="442" y="85"/>
                </a:cubicBezTo>
                <a:cubicBezTo>
                  <a:pt x="440" y="84"/>
                  <a:pt x="438" y="83"/>
                  <a:pt x="437" y="83"/>
                </a:cubicBezTo>
                <a:cubicBezTo>
                  <a:pt x="434" y="80"/>
                  <a:pt x="431" y="78"/>
                  <a:pt x="429" y="76"/>
                </a:cubicBezTo>
                <a:cubicBezTo>
                  <a:pt x="428" y="76"/>
                  <a:pt x="428" y="76"/>
                  <a:pt x="427" y="76"/>
                </a:cubicBezTo>
                <a:cubicBezTo>
                  <a:pt x="427" y="74"/>
                  <a:pt x="426" y="73"/>
                  <a:pt x="425" y="72"/>
                </a:cubicBezTo>
                <a:cubicBezTo>
                  <a:pt x="423" y="71"/>
                  <a:pt x="420" y="70"/>
                  <a:pt x="418" y="70"/>
                </a:cubicBezTo>
                <a:cubicBezTo>
                  <a:pt x="417" y="69"/>
                  <a:pt x="416" y="68"/>
                  <a:pt x="414" y="67"/>
                </a:cubicBezTo>
                <a:cubicBezTo>
                  <a:pt x="413" y="67"/>
                  <a:pt x="412" y="65"/>
                  <a:pt x="411" y="65"/>
                </a:cubicBezTo>
                <a:cubicBezTo>
                  <a:pt x="410" y="62"/>
                  <a:pt x="409" y="60"/>
                  <a:pt x="407" y="58"/>
                </a:cubicBezTo>
                <a:cubicBezTo>
                  <a:pt x="405" y="57"/>
                  <a:pt x="403" y="57"/>
                  <a:pt x="401" y="57"/>
                </a:cubicBezTo>
                <a:cubicBezTo>
                  <a:pt x="399" y="55"/>
                  <a:pt x="398" y="54"/>
                  <a:pt x="396" y="54"/>
                </a:cubicBezTo>
                <a:cubicBezTo>
                  <a:pt x="396" y="53"/>
                  <a:pt x="394" y="53"/>
                  <a:pt x="394" y="52"/>
                </a:cubicBezTo>
                <a:cubicBezTo>
                  <a:pt x="393" y="49"/>
                  <a:pt x="392" y="47"/>
                  <a:pt x="390" y="45"/>
                </a:cubicBezTo>
                <a:cubicBezTo>
                  <a:pt x="387" y="43"/>
                  <a:pt x="384" y="43"/>
                  <a:pt x="382" y="43"/>
                </a:cubicBezTo>
                <a:cubicBezTo>
                  <a:pt x="382" y="43"/>
                  <a:pt x="382" y="43"/>
                  <a:pt x="382" y="43"/>
                </a:cubicBezTo>
                <a:cubicBezTo>
                  <a:pt x="381" y="43"/>
                  <a:pt x="378" y="41"/>
                  <a:pt x="377" y="40"/>
                </a:cubicBezTo>
                <a:cubicBezTo>
                  <a:pt x="377" y="37"/>
                  <a:pt x="376" y="34"/>
                  <a:pt x="373" y="33"/>
                </a:cubicBezTo>
                <a:cubicBezTo>
                  <a:pt x="371" y="31"/>
                  <a:pt x="369" y="31"/>
                  <a:pt x="367" y="31"/>
                </a:cubicBezTo>
                <a:cubicBezTo>
                  <a:pt x="366" y="30"/>
                  <a:pt x="365" y="30"/>
                  <a:pt x="364" y="29"/>
                </a:cubicBezTo>
                <a:cubicBezTo>
                  <a:pt x="363" y="29"/>
                  <a:pt x="362" y="28"/>
                  <a:pt x="361" y="27"/>
                </a:cubicBezTo>
                <a:cubicBezTo>
                  <a:pt x="361" y="25"/>
                  <a:pt x="359" y="23"/>
                  <a:pt x="357" y="21"/>
                </a:cubicBezTo>
                <a:cubicBezTo>
                  <a:pt x="356" y="20"/>
                  <a:pt x="354" y="19"/>
                  <a:pt x="353" y="19"/>
                </a:cubicBezTo>
                <a:cubicBezTo>
                  <a:pt x="351" y="17"/>
                  <a:pt x="348" y="16"/>
                  <a:pt x="346" y="15"/>
                </a:cubicBezTo>
                <a:cubicBezTo>
                  <a:pt x="346" y="14"/>
                  <a:pt x="345" y="14"/>
                  <a:pt x="344" y="13"/>
                </a:cubicBezTo>
                <a:cubicBezTo>
                  <a:pt x="344" y="12"/>
                  <a:pt x="343" y="10"/>
                  <a:pt x="341" y="9"/>
                </a:cubicBezTo>
                <a:cubicBezTo>
                  <a:pt x="340" y="7"/>
                  <a:pt x="338" y="7"/>
                  <a:pt x="336" y="7"/>
                </a:cubicBezTo>
                <a:cubicBezTo>
                  <a:pt x="336" y="5"/>
                  <a:pt x="335" y="4"/>
                  <a:pt x="333" y="3"/>
                </a:cubicBezTo>
                <a:cubicBezTo>
                  <a:pt x="330" y="0"/>
                  <a:pt x="326" y="0"/>
                  <a:pt x="324" y="1"/>
                </a:cubicBezTo>
                <a:cubicBezTo>
                  <a:pt x="323" y="1"/>
                  <a:pt x="322" y="1"/>
                  <a:pt x="322" y="1"/>
                </a:cubicBezTo>
                <a:cubicBezTo>
                  <a:pt x="317" y="1"/>
                  <a:pt x="313" y="5"/>
                  <a:pt x="313" y="10"/>
                </a:cubicBezTo>
                <a:cubicBezTo>
                  <a:pt x="313" y="12"/>
                  <a:pt x="313" y="13"/>
                  <a:pt x="314" y="15"/>
                </a:cubicBezTo>
                <a:cubicBezTo>
                  <a:pt x="313" y="17"/>
                  <a:pt x="313" y="20"/>
                  <a:pt x="313" y="22"/>
                </a:cubicBezTo>
                <a:cubicBezTo>
                  <a:pt x="313" y="24"/>
                  <a:pt x="313" y="26"/>
                  <a:pt x="314" y="27"/>
                </a:cubicBezTo>
                <a:cubicBezTo>
                  <a:pt x="313" y="29"/>
                  <a:pt x="313" y="32"/>
                  <a:pt x="313" y="35"/>
                </a:cubicBezTo>
                <a:cubicBezTo>
                  <a:pt x="313" y="36"/>
                  <a:pt x="313" y="38"/>
                  <a:pt x="314" y="39"/>
                </a:cubicBezTo>
                <a:cubicBezTo>
                  <a:pt x="313" y="42"/>
                  <a:pt x="313" y="45"/>
                  <a:pt x="313" y="48"/>
                </a:cubicBezTo>
                <a:cubicBezTo>
                  <a:pt x="313" y="50"/>
                  <a:pt x="313" y="51"/>
                  <a:pt x="314" y="53"/>
                </a:cubicBezTo>
                <a:cubicBezTo>
                  <a:pt x="313" y="55"/>
                  <a:pt x="313" y="57"/>
                  <a:pt x="313" y="60"/>
                </a:cubicBezTo>
                <a:cubicBezTo>
                  <a:pt x="313" y="62"/>
                  <a:pt x="313" y="64"/>
                  <a:pt x="314" y="65"/>
                </a:cubicBezTo>
                <a:cubicBezTo>
                  <a:pt x="313" y="68"/>
                  <a:pt x="313" y="70"/>
                  <a:pt x="313" y="73"/>
                </a:cubicBezTo>
                <a:cubicBezTo>
                  <a:pt x="313" y="75"/>
                  <a:pt x="313" y="76"/>
                  <a:pt x="314" y="78"/>
                </a:cubicBezTo>
                <a:cubicBezTo>
                  <a:pt x="313" y="80"/>
                  <a:pt x="313" y="82"/>
                  <a:pt x="313" y="85"/>
                </a:cubicBezTo>
                <a:cubicBezTo>
                  <a:pt x="313" y="87"/>
                  <a:pt x="313" y="89"/>
                  <a:pt x="314" y="90"/>
                </a:cubicBezTo>
                <a:cubicBezTo>
                  <a:pt x="313" y="92"/>
                  <a:pt x="313" y="95"/>
                  <a:pt x="313" y="98"/>
                </a:cubicBezTo>
                <a:cubicBezTo>
                  <a:pt x="313" y="98"/>
                  <a:pt x="313" y="99"/>
                  <a:pt x="313" y="99"/>
                </a:cubicBezTo>
                <a:cubicBezTo>
                  <a:pt x="308" y="101"/>
                  <a:pt x="297" y="104"/>
                  <a:pt x="268" y="103"/>
                </a:cubicBezTo>
                <a:cubicBezTo>
                  <a:pt x="240" y="102"/>
                  <a:pt x="204" y="99"/>
                  <a:pt x="168" y="95"/>
                </a:cubicBezTo>
                <a:cubicBezTo>
                  <a:pt x="80" y="86"/>
                  <a:pt x="24" y="82"/>
                  <a:pt x="7" y="98"/>
                </a:cubicBezTo>
                <a:cubicBezTo>
                  <a:pt x="3" y="101"/>
                  <a:pt x="1" y="106"/>
                  <a:pt x="1" y="111"/>
                </a:cubicBezTo>
                <a:cubicBezTo>
                  <a:pt x="1" y="114"/>
                  <a:pt x="3" y="117"/>
                  <a:pt x="5" y="118"/>
                </a:cubicBezTo>
                <a:cubicBezTo>
                  <a:pt x="6" y="119"/>
                  <a:pt x="8" y="120"/>
                  <a:pt x="10" y="120"/>
                </a:cubicBezTo>
                <a:cubicBezTo>
                  <a:pt x="12" y="122"/>
                  <a:pt x="12" y="123"/>
                  <a:pt x="12" y="124"/>
                </a:cubicBezTo>
                <a:cubicBezTo>
                  <a:pt x="12" y="127"/>
                  <a:pt x="14" y="130"/>
                  <a:pt x="16" y="131"/>
                </a:cubicBezTo>
                <a:cubicBezTo>
                  <a:pt x="17" y="132"/>
                  <a:pt x="18" y="132"/>
                  <a:pt x="19" y="133"/>
                </a:cubicBezTo>
                <a:cubicBezTo>
                  <a:pt x="20" y="135"/>
                  <a:pt x="22" y="137"/>
                  <a:pt x="23" y="139"/>
                </a:cubicBezTo>
                <a:cubicBezTo>
                  <a:pt x="24" y="139"/>
                  <a:pt x="24" y="140"/>
                  <a:pt x="24" y="140"/>
                </a:cubicBezTo>
                <a:cubicBezTo>
                  <a:pt x="25" y="142"/>
                  <a:pt x="26" y="143"/>
                  <a:pt x="27" y="144"/>
                </a:cubicBezTo>
                <a:cubicBezTo>
                  <a:pt x="28" y="145"/>
                  <a:pt x="30" y="145"/>
                  <a:pt x="31" y="146"/>
                </a:cubicBezTo>
                <a:cubicBezTo>
                  <a:pt x="31" y="147"/>
                  <a:pt x="32" y="149"/>
                  <a:pt x="34" y="150"/>
                </a:cubicBezTo>
                <a:cubicBezTo>
                  <a:pt x="34" y="151"/>
                  <a:pt x="35" y="152"/>
                  <a:pt x="35" y="152"/>
                </a:cubicBezTo>
                <a:cubicBezTo>
                  <a:pt x="36" y="154"/>
                  <a:pt x="36" y="155"/>
                  <a:pt x="38" y="156"/>
                </a:cubicBezTo>
                <a:cubicBezTo>
                  <a:pt x="39" y="157"/>
                  <a:pt x="41" y="158"/>
                  <a:pt x="42" y="158"/>
                </a:cubicBezTo>
                <a:cubicBezTo>
                  <a:pt x="42" y="159"/>
                  <a:pt x="43" y="159"/>
                  <a:pt x="43" y="159"/>
                </a:cubicBezTo>
                <a:cubicBezTo>
                  <a:pt x="44" y="161"/>
                  <a:pt x="46" y="163"/>
                  <a:pt x="46" y="164"/>
                </a:cubicBezTo>
                <a:cubicBezTo>
                  <a:pt x="47" y="167"/>
                  <a:pt x="48" y="169"/>
                  <a:pt x="50" y="170"/>
                </a:cubicBezTo>
                <a:cubicBezTo>
                  <a:pt x="52" y="171"/>
                  <a:pt x="54" y="172"/>
                  <a:pt x="55" y="172"/>
                </a:cubicBezTo>
                <a:cubicBezTo>
                  <a:pt x="57" y="174"/>
                  <a:pt x="58" y="176"/>
                  <a:pt x="58" y="176"/>
                </a:cubicBezTo>
                <a:cubicBezTo>
                  <a:pt x="58" y="179"/>
                  <a:pt x="59" y="182"/>
                  <a:pt x="62" y="184"/>
                </a:cubicBezTo>
                <a:cubicBezTo>
                  <a:pt x="64" y="185"/>
                  <a:pt x="66" y="185"/>
                  <a:pt x="67" y="185"/>
                </a:cubicBezTo>
                <a:cubicBezTo>
                  <a:pt x="67" y="185"/>
                  <a:pt x="67" y="185"/>
                  <a:pt x="67" y="185"/>
                </a:cubicBezTo>
                <a:cubicBezTo>
                  <a:pt x="68" y="186"/>
                  <a:pt x="69" y="188"/>
                  <a:pt x="69" y="188"/>
                </a:cubicBezTo>
                <a:cubicBezTo>
                  <a:pt x="69" y="191"/>
                  <a:pt x="70" y="193"/>
                  <a:pt x="72" y="195"/>
                </a:cubicBezTo>
                <a:cubicBezTo>
                  <a:pt x="73" y="196"/>
                  <a:pt x="74" y="197"/>
                  <a:pt x="75" y="197"/>
                </a:cubicBezTo>
                <a:cubicBezTo>
                  <a:pt x="76" y="201"/>
                  <a:pt x="79" y="204"/>
                  <a:pt x="81" y="206"/>
                </a:cubicBezTo>
                <a:cubicBezTo>
                  <a:pt x="80" y="208"/>
                  <a:pt x="79" y="210"/>
                  <a:pt x="79" y="212"/>
                </a:cubicBezTo>
                <a:cubicBezTo>
                  <a:pt x="68" y="221"/>
                  <a:pt x="68" y="222"/>
                  <a:pt x="68" y="226"/>
                </a:cubicBezTo>
                <a:cubicBezTo>
                  <a:pt x="63" y="228"/>
                  <a:pt x="58" y="231"/>
                  <a:pt x="57" y="236"/>
                </a:cubicBezTo>
                <a:cubicBezTo>
                  <a:pt x="50" y="241"/>
                  <a:pt x="46" y="246"/>
                  <a:pt x="45" y="250"/>
                </a:cubicBezTo>
                <a:cubicBezTo>
                  <a:pt x="40" y="253"/>
                  <a:pt x="35" y="257"/>
                  <a:pt x="34" y="262"/>
                </a:cubicBezTo>
                <a:cubicBezTo>
                  <a:pt x="23" y="270"/>
                  <a:pt x="22" y="275"/>
                  <a:pt x="22" y="278"/>
                </a:cubicBezTo>
                <a:cubicBezTo>
                  <a:pt x="20" y="280"/>
                  <a:pt x="17" y="282"/>
                  <a:pt x="14" y="285"/>
                </a:cubicBezTo>
                <a:cubicBezTo>
                  <a:pt x="13" y="286"/>
                  <a:pt x="12" y="287"/>
                  <a:pt x="11" y="289"/>
                </a:cubicBezTo>
                <a:cubicBezTo>
                  <a:pt x="0" y="298"/>
                  <a:pt x="0" y="302"/>
                  <a:pt x="0" y="305"/>
                </a:cubicBezTo>
                <a:cubicBezTo>
                  <a:pt x="0" y="307"/>
                  <a:pt x="1" y="310"/>
                  <a:pt x="3" y="312"/>
                </a:cubicBezTo>
                <a:cubicBezTo>
                  <a:pt x="4" y="312"/>
                  <a:pt x="4" y="312"/>
                  <a:pt x="4" y="313"/>
                </a:cubicBezTo>
                <a:cubicBezTo>
                  <a:pt x="6" y="318"/>
                  <a:pt x="9" y="323"/>
                  <a:pt x="14" y="327"/>
                </a:cubicBezTo>
                <a:cubicBezTo>
                  <a:pt x="36" y="345"/>
                  <a:pt x="92" y="331"/>
                  <a:pt x="157" y="316"/>
                </a:cubicBezTo>
                <a:cubicBezTo>
                  <a:pt x="217" y="301"/>
                  <a:pt x="284" y="285"/>
                  <a:pt x="306" y="301"/>
                </a:cubicBezTo>
                <a:cubicBezTo>
                  <a:pt x="309" y="304"/>
                  <a:pt x="312" y="308"/>
                  <a:pt x="312" y="317"/>
                </a:cubicBezTo>
                <a:cubicBezTo>
                  <a:pt x="312" y="319"/>
                  <a:pt x="313" y="321"/>
                  <a:pt x="314" y="322"/>
                </a:cubicBezTo>
                <a:cubicBezTo>
                  <a:pt x="313" y="325"/>
                  <a:pt x="312" y="328"/>
                  <a:pt x="312" y="330"/>
                </a:cubicBezTo>
                <a:cubicBezTo>
                  <a:pt x="312" y="332"/>
                  <a:pt x="313" y="334"/>
                  <a:pt x="314" y="335"/>
                </a:cubicBezTo>
                <a:cubicBezTo>
                  <a:pt x="313" y="337"/>
                  <a:pt x="313" y="340"/>
                  <a:pt x="313" y="343"/>
                </a:cubicBezTo>
                <a:cubicBezTo>
                  <a:pt x="313" y="345"/>
                  <a:pt x="313" y="347"/>
                  <a:pt x="314" y="348"/>
                </a:cubicBezTo>
                <a:cubicBezTo>
                  <a:pt x="314" y="349"/>
                  <a:pt x="314" y="349"/>
                  <a:pt x="314" y="349"/>
                </a:cubicBezTo>
                <a:cubicBezTo>
                  <a:pt x="313" y="353"/>
                  <a:pt x="313" y="354"/>
                  <a:pt x="313" y="356"/>
                </a:cubicBezTo>
                <a:cubicBezTo>
                  <a:pt x="313" y="358"/>
                  <a:pt x="313" y="359"/>
                  <a:pt x="314" y="361"/>
                </a:cubicBezTo>
                <a:cubicBezTo>
                  <a:pt x="314" y="363"/>
                  <a:pt x="313" y="365"/>
                  <a:pt x="313" y="366"/>
                </a:cubicBezTo>
                <a:cubicBezTo>
                  <a:pt x="312" y="369"/>
                  <a:pt x="313" y="372"/>
                  <a:pt x="314" y="374"/>
                </a:cubicBezTo>
                <a:cubicBezTo>
                  <a:pt x="314" y="375"/>
                  <a:pt x="314" y="376"/>
                  <a:pt x="314" y="377"/>
                </a:cubicBezTo>
                <a:cubicBezTo>
                  <a:pt x="313" y="379"/>
                  <a:pt x="313" y="380"/>
                  <a:pt x="313" y="382"/>
                </a:cubicBezTo>
                <a:cubicBezTo>
                  <a:pt x="313" y="383"/>
                  <a:pt x="313" y="385"/>
                  <a:pt x="314" y="386"/>
                </a:cubicBezTo>
                <a:cubicBezTo>
                  <a:pt x="313" y="389"/>
                  <a:pt x="313" y="392"/>
                  <a:pt x="313" y="395"/>
                </a:cubicBezTo>
                <a:cubicBezTo>
                  <a:pt x="313" y="397"/>
                  <a:pt x="314" y="400"/>
                  <a:pt x="316" y="402"/>
                </a:cubicBezTo>
                <a:cubicBezTo>
                  <a:pt x="318" y="403"/>
                  <a:pt x="320" y="404"/>
                  <a:pt x="322" y="404"/>
                </a:cubicBezTo>
                <a:cubicBezTo>
                  <a:pt x="323" y="404"/>
                  <a:pt x="323" y="404"/>
                  <a:pt x="323" y="404"/>
                </a:cubicBezTo>
                <a:cubicBezTo>
                  <a:pt x="324" y="405"/>
                  <a:pt x="325" y="406"/>
                  <a:pt x="325" y="406"/>
                </a:cubicBezTo>
                <a:cubicBezTo>
                  <a:pt x="327" y="407"/>
                  <a:pt x="329" y="408"/>
                  <a:pt x="331" y="408"/>
                </a:cubicBezTo>
                <a:cubicBezTo>
                  <a:pt x="332" y="408"/>
                  <a:pt x="333" y="408"/>
                  <a:pt x="334" y="407"/>
                </a:cubicBezTo>
                <a:cubicBezTo>
                  <a:pt x="338" y="408"/>
                  <a:pt x="341" y="406"/>
                  <a:pt x="343" y="403"/>
                </a:cubicBezTo>
                <a:cubicBezTo>
                  <a:pt x="350" y="401"/>
                  <a:pt x="360" y="397"/>
                  <a:pt x="360" y="387"/>
                </a:cubicBezTo>
                <a:cubicBezTo>
                  <a:pt x="361" y="387"/>
                  <a:pt x="362" y="386"/>
                  <a:pt x="363" y="386"/>
                </a:cubicBezTo>
                <a:cubicBezTo>
                  <a:pt x="367" y="385"/>
                  <a:pt x="371" y="383"/>
                  <a:pt x="374" y="380"/>
                </a:cubicBezTo>
                <a:cubicBezTo>
                  <a:pt x="390" y="376"/>
                  <a:pt x="393" y="367"/>
                  <a:pt x="393" y="361"/>
                </a:cubicBezTo>
                <a:cubicBezTo>
                  <a:pt x="393" y="361"/>
                  <a:pt x="393" y="360"/>
                  <a:pt x="393" y="360"/>
                </a:cubicBezTo>
                <a:cubicBezTo>
                  <a:pt x="394" y="360"/>
                  <a:pt x="395" y="360"/>
                  <a:pt x="396" y="360"/>
                </a:cubicBezTo>
                <a:cubicBezTo>
                  <a:pt x="401" y="359"/>
                  <a:pt x="410" y="357"/>
                  <a:pt x="410" y="348"/>
                </a:cubicBezTo>
                <a:cubicBezTo>
                  <a:pt x="411" y="348"/>
                  <a:pt x="411" y="348"/>
                  <a:pt x="411" y="348"/>
                </a:cubicBezTo>
                <a:cubicBezTo>
                  <a:pt x="416" y="347"/>
                  <a:pt x="426" y="345"/>
                  <a:pt x="427" y="337"/>
                </a:cubicBezTo>
                <a:cubicBezTo>
                  <a:pt x="433" y="337"/>
                  <a:pt x="443" y="334"/>
                  <a:pt x="444" y="323"/>
                </a:cubicBezTo>
                <a:cubicBezTo>
                  <a:pt x="447" y="322"/>
                  <a:pt x="451" y="320"/>
                  <a:pt x="452" y="319"/>
                </a:cubicBezTo>
                <a:cubicBezTo>
                  <a:pt x="457" y="316"/>
                  <a:pt x="461" y="315"/>
                  <a:pt x="461" y="310"/>
                </a:cubicBezTo>
                <a:cubicBezTo>
                  <a:pt x="467" y="309"/>
                  <a:pt x="478" y="307"/>
                  <a:pt x="478" y="296"/>
                </a:cubicBezTo>
                <a:cubicBezTo>
                  <a:pt x="478" y="296"/>
                  <a:pt x="478" y="295"/>
                  <a:pt x="478" y="295"/>
                </a:cubicBezTo>
                <a:cubicBezTo>
                  <a:pt x="480" y="294"/>
                  <a:pt x="481" y="294"/>
                  <a:pt x="482" y="294"/>
                </a:cubicBezTo>
                <a:cubicBezTo>
                  <a:pt x="486" y="293"/>
                  <a:pt x="492" y="292"/>
                  <a:pt x="494" y="287"/>
                </a:cubicBezTo>
                <a:cubicBezTo>
                  <a:pt x="501" y="285"/>
                  <a:pt x="511" y="282"/>
                  <a:pt x="511" y="271"/>
                </a:cubicBezTo>
                <a:cubicBezTo>
                  <a:pt x="512" y="271"/>
                  <a:pt x="512" y="270"/>
                  <a:pt x="513" y="270"/>
                </a:cubicBezTo>
                <a:cubicBezTo>
                  <a:pt x="518" y="269"/>
                  <a:pt x="528" y="267"/>
                  <a:pt x="528" y="258"/>
                </a:cubicBezTo>
                <a:cubicBezTo>
                  <a:pt x="528" y="258"/>
                  <a:pt x="529" y="258"/>
                  <a:pt x="530" y="258"/>
                </a:cubicBezTo>
                <a:cubicBezTo>
                  <a:pt x="535" y="257"/>
                  <a:pt x="544" y="254"/>
                  <a:pt x="545" y="246"/>
                </a:cubicBezTo>
                <a:cubicBezTo>
                  <a:pt x="547" y="245"/>
                  <a:pt x="551" y="243"/>
                  <a:pt x="555" y="241"/>
                </a:cubicBezTo>
                <a:cubicBezTo>
                  <a:pt x="556" y="241"/>
                  <a:pt x="558" y="240"/>
                  <a:pt x="559" y="238"/>
                </a:cubicBezTo>
                <a:cubicBezTo>
                  <a:pt x="567" y="236"/>
                  <a:pt x="576" y="232"/>
                  <a:pt x="578" y="223"/>
                </a:cubicBezTo>
                <a:cubicBezTo>
                  <a:pt x="586" y="220"/>
                  <a:pt x="595" y="216"/>
                  <a:pt x="595" y="207"/>
                </a:cubicBezTo>
                <a:cubicBezTo>
                  <a:pt x="595" y="204"/>
                  <a:pt x="594" y="201"/>
                  <a:pt x="592" y="199"/>
                </a:cubicBezTo>
                <a:close/>
              </a:path>
            </a:pathLst>
          </a:custGeom>
          <a:solidFill>
            <a:srgbClr val="00B0F0"/>
          </a:solidFill>
          <a:ln w="38100" cap="flat" cmpd="sng" algn="ctr">
            <a:solidFill>
              <a:srgbClr val="FFFFFF"/>
            </a:solidFill>
            <a:prstDash val="solid"/>
          </a:ln>
          <a:effectLst>
            <a:outerShdw blurRad="50800" dist="38100" dir="5400000" algn="t" rotWithShape="0">
              <a:prstClr val="black">
                <a:alpha val="40000"/>
              </a:prstClr>
            </a:outerShdw>
          </a:effectLst>
        </p:spPr>
        <p:txBody>
          <a:bodyPr lIns="91432" tIns="45716" rIns="91432" bIns="45716"/>
          <a:lstStyle/>
          <a:p>
            <a:pPr defTabSz="914324">
              <a:defRPr/>
            </a:pPr>
            <a:endParaRPr lang="en-US" sz="2000">
              <a:solidFill>
                <a:srgbClr val="FFFFFF"/>
              </a:solidFill>
              <a:ea typeface="+mn-ea"/>
            </a:endParaRPr>
          </a:p>
        </p:txBody>
      </p:sp>
      <p:sp>
        <p:nvSpPr>
          <p:cNvPr id="73" name="文字方塊 72"/>
          <p:cNvSpPr txBox="1"/>
          <p:nvPr/>
        </p:nvSpPr>
        <p:spPr>
          <a:xfrm>
            <a:off x="8676456" y="6453336"/>
            <a:ext cx="288032" cy="369332"/>
          </a:xfrm>
          <a:prstGeom prst="rect">
            <a:avLst/>
          </a:prstGeom>
          <a:noFill/>
        </p:spPr>
        <p:txBody>
          <a:bodyPr wrap="square" rtlCol="0">
            <a:spAutoFit/>
          </a:bodyPr>
          <a:lstStyle/>
          <a:p>
            <a:r>
              <a:rPr lang="en-US" altLang="zh-TW" dirty="0" smtClean="0"/>
              <a:t>7</a:t>
            </a:r>
            <a:endParaRPr lang="zh-TW" altLang="en-US" dirty="0"/>
          </a:p>
        </p:txBody>
      </p:sp>
    </p:spTree>
    <p:extLst>
      <p:ext uri="{BB962C8B-B14F-4D97-AF65-F5344CB8AC3E}">
        <p14:creationId xmlns:p14="http://schemas.microsoft.com/office/powerpoint/2010/main" val="2060669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2" name="矩形 1">
            <a:extLst>
              <a:ext uri="{FF2B5EF4-FFF2-40B4-BE49-F238E27FC236}">
                <a16:creationId xmlns:a16="http://schemas.microsoft.com/office/drawing/2014/main" id="{CDE87CD5-4878-42EE-B95E-DD0F8BE02915}"/>
              </a:ext>
            </a:extLst>
          </p:cNvPr>
          <p:cNvSpPr/>
          <p:nvPr/>
        </p:nvSpPr>
        <p:spPr>
          <a:xfrm>
            <a:off x="1115617" y="1059465"/>
            <a:ext cx="7488832" cy="5863144"/>
          </a:xfrm>
          <a:prstGeom prst="rect">
            <a:avLst/>
          </a:prstGeom>
        </p:spPr>
        <p:txBody>
          <a:bodyPr wrap="square">
            <a:spAutoFit/>
          </a:bodyPr>
          <a:lstStyle/>
          <a:p>
            <a:pPr marL="0" lvl="1" algn="ctr">
              <a:lnSpc>
                <a:spcPct val="150000"/>
              </a:lnSpc>
              <a:defRPr/>
            </a:pPr>
            <a:r>
              <a:rPr lang="zh-TW" altLang="en-US" sz="2400" b="1" u="sng" dirty="0">
                <a:latin typeface="微軟正黑體" panose="020B0604030504040204" pitchFamily="34" charset="-120"/>
                <a:ea typeface="微軟正黑體" panose="020B0604030504040204" pitchFamily="34" charset="-120"/>
              </a:rPr>
              <a:t>地上物查估補償項目</a:t>
            </a:r>
            <a:endParaRPr lang="en-US" altLang="zh-TW" sz="2400" b="1" u="sng" dirty="0">
              <a:latin typeface="微軟正黑體" panose="020B0604030504040204" pitchFamily="34" charset="-120"/>
              <a:ea typeface="微軟正黑體" panose="020B0604030504040204" pitchFamily="34" charset="-120"/>
            </a:endParaRPr>
          </a:p>
          <a:p>
            <a:pPr marL="450850" lvl="1" indent="-450850" algn="just">
              <a:lnSpc>
                <a:spcPct val="150000"/>
              </a:lnSpc>
              <a:buBlip>
                <a:blip r:embed="rId3"/>
              </a:buBlip>
              <a:defRPr/>
            </a:pPr>
            <a:r>
              <a:rPr lang="zh-TW" altLang="en-US" sz="2400" b="1" u="sng" dirty="0">
                <a:solidFill>
                  <a:srgbClr val="C00000"/>
                </a:solidFill>
                <a:latin typeface="微軟正黑體" panose="020B0604030504040204" pitchFamily="34" charset="-120"/>
                <a:ea typeface="微軟正黑體" panose="020B0604030504040204" pitchFamily="34" charset="-120"/>
              </a:rPr>
              <a:t>合法建築物</a:t>
            </a:r>
            <a:r>
              <a:rPr lang="zh-TW" altLang="en-US" sz="2400" b="1" dirty="0">
                <a:latin typeface="微軟正黑體" panose="020B0604030504040204" pitchFamily="34" charset="-120"/>
                <a:ea typeface="微軟正黑體" panose="020B0604030504040204" pitchFamily="34" charset="-120"/>
              </a:rPr>
              <a:t>之補償費</a:t>
            </a:r>
            <a:r>
              <a:rPr lang="zh-TW" altLang="en-US" sz="2400" b="1" dirty="0" smtClean="0">
                <a:latin typeface="微軟正黑體" panose="020B0604030504040204" pitchFamily="34" charset="-120"/>
                <a:ea typeface="微軟正黑體" panose="020B0604030504040204" pitchFamily="34" charset="-120"/>
              </a:rPr>
              <a:t>、人口搬遷補助費、自動</a:t>
            </a:r>
            <a:r>
              <a:rPr lang="zh-TW" altLang="en-US" sz="2400" b="1" dirty="0">
                <a:latin typeface="微軟正黑體" panose="020B0604030504040204" pitchFamily="34" charset="-120"/>
                <a:ea typeface="微軟正黑體" panose="020B0604030504040204" pitchFamily="34" charset="-120"/>
              </a:rPr>
              <a:t>拆遷獎勵金</a:t>
            </a:r>
            <a:endParaRPr lang="en-US" altLang="zh-TW" sz="2400" b="1" dirty="0">
              <a:latin typeface="微軟正黑體" panose="020B0604030504040204" pitchFamily="34" charset="-120"/>
              <a:ea typeface="微軟正黑體" panose="020B0604030504040204" pitchFamily="34" charset="-120"/>
            </a:endParaRPr>
          </a:p>
          <a:p>
            <a:pPr marL="450850" lvl="1" indent="-450850" algn="just">
              <a:lnSpc>
                <a:spcPct val="150000"/>
              </a:lnSpc>
              <a:buBlip>
                <a:blip r:embed="rId3"/>
              </a:buBlip>
              <a:defRPr/>
            </a:pPr>
            <a:r>
              <a:rPr lang="zh-TW" altLang="en-US" sz="2400" b="1" u="sng" dirty="0">
                <a:solidFill>
                  <a:srgbClr val="C00000"/>
                </a:solidFill>
                <a:latin typeface="微軟正黑體" panose="020B0604030504040204" pitchFamily="34" charset="-120"/>
                <a:ea typeface="微軟正黑體" panose="020B0604030504040204" pitchFamily="34" charset="-120"/>
              </a:rPr>
              <a:t>其他建築物</a:t>
            </a:r>
            <a:r>
              <a:rPr lang="zh-TW" altLang="en-US" sz="2400" b="1" dirty="0">
                <a:latin typeface="微軟正黑體" panose="020B0604030504040204" pitchFamily="34" charset="-120"/>
                <a:ea typeface="微軟正黑體" panose="020B0604030504040204" pitchFamily="34" charset="-120"/>
              </a:rPr>
              <a:t>之救濟金</a:t>
            </a:r>
            <a:r>
              <a:rPr lang="zh-TW" altLang="en-US" sz="2400" b="1">
                <a:latin typeface="微軟正黑體" panose="020B0604030504040204" pitchFamily="34" charset="-120"/>
                <a:ea typeface="微軟正黑體" panose="020B0604030504040204" pitchFamily="34" charset="-120"/>
              </a:rPr>
              <a:t>、 </a:t>
            </a:r>
            <a:r>
              <a:rPr lang="zh-TW" altLang="en-US" sz="2400" b="1" smtClean="0">
                <a:latin typeface="微軟正黑體" panose="020B0604030504040204" pitchFamily="34" charset="-120"/>
                <a:ea typeface="微軟正黑體" panose="020B0604030504040204" pitchFamily="34" charset="-120"/>
              </a:rPr>
              <a:t>人口搬遷補助費、自動</a:t>
            </a:r>
            <a:r>
              <a:rPr lang="zh-TW" altLang="en-US" sz="2400" b="1" dirty="0">
                <a:latin typeface="微軟正黑體" panose="020B0604030504040204" pitchFamily="34" charset="-120"/>
                <a:ea typeface="微軟正黑體" panose="020B0604030504040204" pitchFamily="34" charset="-120"/>
              </a:rPr>
              <a:t>拆遷獎勵金</a:t>
            </a:r>
            <a:endParaRPr lang="en-US" altLang="zh-TW" sz="2400" b="1" dirty="0">
              <a:latin typeface="微軟正黑體" panose="020B0604030504040204" pitchFamily="34" charset="-120"/>
              <a:ea typeface="微軟正黑體" panose="020B0604030504040204" pitchFamily="34" charset="-120"/>
            </a:endParaRPr>
          </a:p>
          <a:p>
            <a:pPr marL="450850" lvl="1" indent="-450850" algn="just">
              <a:lnSpc>
                <a:spcPct val="150000"/>
              </a:lnSpc>
              <a:buBlip>
                <a:blip r:embed="rId3"/>
              </a:buBlip>
              <a:defRPr/>
            </a:pPr>
            <a:r>
              <a:rPr lang="zh-TW" altLang="en-US" sz="2600" b="1" dirty="0">
                <a:latin typeface="微軟正黑體" panose="020B0604030504040204" pitchFamily="34" charset="-120"/>
                <a:ea typeface="微軟正黑體" panose="020B0604030504040204" pitchFamily="34" charset="-120"/>
              </a:rPr>
              <a:t>工廠、商業設備搬遷補助費</a:t>
            </a:r>
            <a:endParaRPr lang="en-US" altLang="zh-TW" sz="2600" b="1" dirty="0">
              <a:latin typeface="微軟正黑體" panose="020B0604030504040204" pitchFamily="34" charset="-120"/>
              <a:ea typeface="微軟正黑體" panose="020B0604030504040204" pitchFamily="34" charset="-120"/>
            </a:endParaRPr>
          </a:p>
          <a:p>
            <a:pPr marL="450850" lvl="1" indent="-450850" algn="just">
              <a:lnSpc>
                <a:spcPct val="150000"/>
              </a:lnSpc>
              <a:buBlip>
                <a:blip r:embed="rId3"/>
              </a:buBlip>
              <a:defRPr/>
            </a:pPr>
            <a:r>
              <a:rPr lang="zh-TW" altLang="en-US" sz="2600" b="1" dirty="0">
                <a:latin typeface="微軟正黑體" panose="020B0604030504040204" pitchFamily="34" charset="-120"/>
                <a:ea typeface="微軟正黑體" panose="020B0604030504040204" pitchFamily="34" charset="-120"/>
              </a:rPr>
              <a:t>工廠、商業營業損失補償費</a:t>
            </a:r>
          </a:p>
          <a:p>
            <a:pPr marL="450850" lvl="1" indent="-450850" algn="just">
              <a:lnSpc>
                <a:spcPct val="150000"/>
              </a:lnSpc>
              <a:buBlip>
                <a:blip r:embed="rId3"/>
              </a:buBlip>
              <a:defRPr/>
            </a:pPr>
            <a:r>
              <a:rPr lang="zh-TW" altLang="en-US" sz="2600" b="1" dirty="0">
                <a:latin typeface="微軟正黑體" panose="020B0604030504040204" pitchFamily="34" charset="-120"/>
                <a:ea typeface="微軟正黑體" panose="020B0604030504040204" pitchFamily="34" charset="-120"/>
              </a:rPr>
              <a:t>農作改良物與農業機具設備畜產、水產養殖物補償費及遷移費</a:t>
            </a:r>
            <a:endParaRPr lang="en-US" altLang="zh-TW" sz="2600" b="1" dirty="0">
              <a:latin typeface="微軟正黑體" panose="020B0604030504040204" pitchFamily="34" charset="-120"/>
              <a:ea typeface="微軟正黑體" panose="020B0604030504040204" pitchFamily="34" charset="-120"/>
            </a:endParaRPr>
          </a:p>
          <a:p>
            <a:pPr marL="450850" lvl="1" indent="-450850" algn="just">
              <a:lnSpc>
                <a:spcPct val="150000"/>
              </a:lnSpc>
              <a:buBlip>
                <a:blip r:embed="rId3"/>
              </a:buBlip>
              <a:defRPr/>
            </a:pPr>
            <a:r>
              <a:rPr lang="zh-TW" altLang="en-US" sz="2600" b="1" dirty="0">
                <a:latin typeface="微軟正黑體" panose="020B0604030504040204" pitchFamily="34" charset="-120"/>
                <a:ea typeface="微軟正黑體" panose="020B0604030504040204" pitchFamily="34" charset="-120"/>
              </a:rPr>
              <a:t>零星墳墓遷葬補償費、救濟金</a:t>
            </a:r>
            <a:endParaRPr lang="en-US" altLang="zh-TW" sz="2600" b="1" dirty="0">
              <a:latin typeface="微軟正黑體" panose="020B0604030504040204" pitchFamily="34" charset="-120"/>
              <a:ea typeface="微軟正黑體" panose="020B0604030504040204" pitchFamily="34" charset="-120"/>
            </a:endParaRPr>
          </a:p>
        </p:txBody>
      </p:sp>
      <p:pic>
        <p:nvPicPr>
          <p:cNvPr id="10" name="Picture 52" descr="PPT葉子"/>
          <p:cNvPicPr>
            <a:picLocks noChangeAspect="1" noChangeArrowheads="1"/>
          </p:cNvPicPr>
          <p:nvPr/>
        </p:nvPicPr>
        <p:blipFill>
          <a:blip r:embed="rId4">
            <a:extLst>
              <a:ext uri="{28A0092B-C50C-407E-A947-70E740481C1C}">
                <a14:useLocalDpi xmlns:a14="http://schemas.microsoft.com/office/drawing/2010/main" val="0"/>
              </a:ext>
            </a:extLst>
          </a:blip>
          <a:srcRect l="26729" t="21364" r="29614" b="18787"/>
          <a:stretch>
            <a:fillRect/>
          </a:stretch>
        </p:blipFill>
        <p:spPr bwMode="auto">
          <a:xfrm>
            <a:off x="3016250" y="336550"/>
            <a:ext cx="6175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3779912" y="305785"/>
            <a:ext cx="2928937" cy="954107"/>
          </a:xfrm>
          <a:prstGeom prst="rect">
            <a:avLst/>
          </a:prstGeom>
          <a:noFill/>
          <a:ln w="9525">
            <a:noFill/>
            <a:miter lim="800000"/>
            <a:headEnd/>
            <a:tailEnd/>
          </a:ln>
        </p:spPr>
        <p:txBody>
          <a:bodyPr>
            <a:spAutoFit/>
          </a:bodyPr>
          <a:lstStyle/>
          <a:p>
            <a:r>
              <a:rPr lang="zh-TW" altLang="en-US" sz="2800" b="1" dirty="0" smtClean="0">
                <a:solidFill>
                  <a:srgbClr val="94634C"/>
                </a:solidFill>
                <a:latin typeface="微軟正黑體" panose="020B0604030504040204" pitchFamily="34" charset="-120"/>
                <a:ea typeface="微軟正黑體" panose="020B0604030504040204" pitchFamily="34" charset="-120"/>
              </a:rPr>
              <a:t>查估流程</a:t>
            </a:r>
            <a:r>
              <a:rPr lang="en-US" altLang="zh-TW" sz="2800" b="1" dirty="0" smtClean="0">
                <a:solidFill>
                  <a:srgbClr val="94634C"/>
                </a:solidFill>
                <a:latin typeface="微軟正黑體" panose="020B0604030504040204" pitchFamily="34" charset="-120"/>
                <a:ea typeface="微軟正黑體" panose="020B0604030504040204" pitchFamily="34" charset="-120"/>
              </a:rPr>
              <a:t>(3/11</a:t>
            </a:r>
            <a:r>
              <a:rPr lang="en-US" altLang="zh-TW" sz="2800" b="1" dirty="0">
                <a:solidFill>
                  <a:srgbClr val="94634C"/>
                </a:solidFill>
                <a:latin typeface="微軟正黑體" panose="020B0604030504040204" pitchFamily="34" charset="-120"/>
                <a:ea typeface="微軟正黑體" panose="020B0604030504040204" pitchFamily="34" charset="-120"/>
              </a:rPr>
              <a:t>)</a:t>
            </a:r>
            <a:endParaRPr lang="zh-CN" altLang="en-US" sz="2800" b="1" dirty="0">
              <a:solidFill>
                <a:srgbClr val="94634C"/>
              </a:solidFill>
              <a:latin typeface="微軟正黑體" panose="020B0604030504040204" pitchFamily="34" charset="-120"/>
              <a:ea typeface="微軟正黑體" panose="020B0604030504040204" pitchFamily="34" charset="-120"/>
            </a:endParaRPr>
          </a:p>
          <a:p>
            <a:endParaRPr lang="zh-CN" altLang="en-US" sz="2800" b="1" dirty="0">
              <a:solidFill>
                <a:srgbClr val="94634C"/>
              </a:solidFill>
              <a:latin typeface="微軟正黑體" panose="020B0604030504040204" pitchFamily="34" charset="-120"/>
              <a:ea typeface="微軟正黑體" panose="020B0604030504040204" pitchFamily="34" charset="-120"/>
            </a:endParaRPr>
          </a:p>
        </p:txBody>
      </p:sp>
      <p:sp>
        <p:nvSpPr>
          <p:cNvPr id="12" name="Rectangle 76"/>
          <p:cNvSpPr>
            <a:spLocks noChangeArrowheads="1"/>
          </p:cNvSpPr>
          <p:nvPr/>
        </p:nvSpPr>
        <p:spPr bwMode="auto">
          <a:xfrm>
            <a:off x="1331913" y="908050"/>
            <a:ext cx="7812088" cy="73025"/>
          </a:xfrm>
          <a:prstGeom prst="rect">
            <a:avLst/>
          </a:prstGeom>
          <a:solidFill>
            <a:srgbClr val="336600"/>
          </a:solidFill>
          <a:ln>
            <a:noFill/>
          </a:ln>
          <a:effectLst>
            <a:prstShdw prst="shdw17" dist="17961" dir="2700000">
              <a:srgbClr val="1F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4400">
              <a:solidFill>
                <a:schemeClr val="tx2"/>
              </a:solidFill>
              <a:ea typeface="標楷體" panose="03000509000000000000" pitchFamily="65" charset="-120"/>
            </a:endParaRPr>
          </a:p>
        </p:txBody>
      </p:sp>
      <p:sp>
        <p:nvSpPr>
          <p:cNvPr id="13" name="Text Box 84">
            <a:extLst>
              <a:ext uri="{FF2B5EF4-FFF2-40B4-BE49-F238E27FC236}">
                <a16:creationId xmlns:a16="http://schemas.microsoft.com/office/drawing/2014/main" id="{0473905F-3FC0-4908-AADD-7CBB154DC55A}"/>
              </a:ext>
            </a:extLst>
          </p:cNvPr>
          <p:cNvSpPr txBox="1">
            <a:spLocks noChangeArrowheads="1"/>
          </p:cNvSpPr>
          <p:nvPr/>
        </p:nvSpPr>
        <p:spPr bwMode="auto">
          <a:xfrm>
            <a:off x="3104887" y="535391"/>
            <a:ext cx="377825" cy="28405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eaLnBrk="1" fontAlgn="auto" hangingPunct="1">
              <a:lnSpc>
                <a:spcPct val="50000"/>
              </a:lnSpc>
              <a:spcBef>
                <a:spcPct val="50000"/>
              </a:spcBef>
              <a:spcAft>
                <a:spcPts val="0"/>
              </a:spcAft>
              <a:defRPr/>
            </a:pPr>
            <a:r>
              <a:rPr lang="zh-TW" altLang="en-US" sz="2200" b="1" dirty="0" smtClean="0">
                <a:solidFill>
                  <a:schemeClr val="bg1"/>
                </a:solidFill>
                <a:latin typeface="微軟正黑體" panose="020B0604030504040204" pitchFamily="34" charset="-120"/>
                <a:ea typeface="微軟正黑體" panose="020B0604030504040204" pitchFamily="34" charset="-120"/>
              </a:rPr>
              <a:t>參</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pic>
        <p:nvPicPr>
          <p:cNvPr id="15" name="圖片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05209"/>
            <a:ext cx="1711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8676456" y="6453336"/>
            <a:ext cx="288032" cy="369332"/>
          </a:xfrm>
          <a:prstGeom prst="rect">
            <a:avLst/>
          </a:prstGeom>
          <a:noFill/>
        </p:spPr>
        <p:txBody>
          <a:bodyPr wrap="square" rtlCol="0">
            <a:spAutoFit/>
          </a:bodyPr>
          <a:lstStyle/>
          <a:p>
            <a:r>
              <a:rPr lang="en-US" altLang="zh-TW" dirty="0" smtClean="0"/>
              <a:t>8</a:t>
            </a:r>
            <a:endParaRPr lang="zh-TW" altLang="en-US" dirty="0"/>
          </a:p>
        </p:txBody>
      </p:sp>
    </p:spTree>
    <p:extLst>
      <p:ext uri="{BB962C8B-B14F-4D97-AF65-F5344CB8AC3E}">
        <p14:creationId xmlns:p14="http://schemas.microsoft.com/office/powerpoint/2010/main" val="2544679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5387</TotalTime>
  <Words>2366</Words>
  <Application>Microsoft Office PowerPoint</Application>
  <PresentationFormat>如螢幕大小 (4:3)</PresentationFormat>
  <Paragraphs>433</Paragraphs>
  <Slides>20</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20</vt:i4>
      </vt:variant>
    </vt:vector>
  </HeadingPairs>
  <TitlesOfParts>
    <vt:vector size="32" baseType="lpstr">
      <vt:lpstr>微软雅黑</vt:lpstr>
      <vt:lpstr>宋体</vt:lpstr>
      <vt:lpstr>華康超明體</vt:lpstr>
      <vt:lpstr>華康儷中宋</vt:lpstr>
      <vt:lpstr>微軟正黑體</vt:lpstr>
      <vt:lpstr>新細明體</vt:lpstr>
      <vt:lpstr>標楷體</vt:lpstr>
      <vt:lpstr>Arial</vt:lpstr>
      <vt:lpstr>Calibri</vt:lpstr>
      <vt:lpstr>Times New Roman</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吳慧敏</cp:lastModifiedBy>
  <cp:revision>435</cp:revision>
  <cp:lastPrinted>2018-09-12T09:08:07Z</cp:lastPrinted>
  <dcterms:created xsi:type="dcterms:W3CDTF">2013-10-30T09:04:50Z</dcterms:created>
  <dcterms:modified xsi:type="dcterms:W3CDTF">2018-09-17T00:37:46Z</dcterms:modified>
</cp:coreProperties>
</file>