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22525" cy="10693400"/>
  <p:notesSz cx="6858000" cy="9144000"/>
  <p:defaultTextStyle>
    <a:defPPr>
      <a:defRPr lang="zh-TW"/>
    </a:defPPr>
    <a:lvl1pPr marL="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5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1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6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2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77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3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88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44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56" y="492"/>
      </p:cViewPr>
      <p:guideLst>
        <p:guide orient="horz" pos="3368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34190" y="3321886"/>
            <a:ext cx="12854146" cy="22921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56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86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8133903" y="668338"/>
            <a:ext cx="5626314" cy="142256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249709" y="668338"/>
            <a:ext cx="16632153" cy="142256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21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58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94575" y="6871500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94575" y="4532320"/>
            <a:ext cx="12854146" cy="2339180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5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66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77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3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8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4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38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49710" y="3891210"/>
            <a:ext cx="11129234" cy="11002816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2630985" y="3891210"/>
            <a:ext cx="11129232" cy="11002816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07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6126" y="2393639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5" indent="0">
              <a:buNone/>
              <a:defRPr sz="3200" b="1"/>
            </a:lvl2pPr>
            <a:lvl3pPr marL="1475110" indent="0">
              <a:buNone/>
              <a:defRPr sz="2900" b="1"/>
            </a:lvl3pPr>
            <a:lvl4pPr marL="2212665" indent="0">
              <a:buNone/>
              <a:defRPr sz="2600" b="1"/>
            </a:lvl4pPr>
            <a:lvl5pPr marL="2950220" indent="0">
              <a:buNone/>
              <a:defRPr sz="2600" b="1"/>
            </a:lvl5pPr>
            <a:lvl6pPr marL="3687775" indent="0">
              <a:buNone/>
              <a:defRPr sz="2600" b="1"/>
            </a:lvl6pPr>
            <a:lvl7pPr marL="4425330" indent="0">
              <a:buNone/>
              <a:defRPr sz="2600" b="1"/>
            </a:lvl7pPr>
            <a:lvl8pPr marL="5162885" indent="0">
              <a:buNone/>
              <a:defRPr sz="2600" b="1"/>
            </a:lvl8pPr>
            <a:lvl9pPr marL="5900440" indent="0">
              <a:buNone/>
              <a:defRPr sz="2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56126" y="3391194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7682034" y="2393639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5" indent="0">
              <a:buNone/>
              <a:defRPr sz="3200" b="1"/>
            </a:lvl2pPr>
            <a:lvl3pPr marL="1475110" indent="0">
              <a:buNone/>
              <a:defRPr sz="2900" b="1"/>
            </a:lvl3pPr>
            <a:lvl4pPr marL="2212665" indent="0">
              <a:buNone/>
              <a:defRPr sz="2600" b="1"/>
            </a:lvl4pPr>
            <a:lvl5pPr marL="2950220" indent="0">
              <a:buNone/>
              <a:defRPr sz="2600" b="1"/>
            </a:lvl5pPr>
            <a:lvl6pPr marL="3687775" indent="0">
              <a:buNone/>
              <a:defRPr sz="2600" b="1"/>
            </a:lvl6pPr>
            <a:lvl7pPr marL="4425330" indent="0">
              <a:buNone/>
              <a:defRPr sz="2600" b="1"/>
            </a:lvl7pPr>
            <a:lvl8pPr marL="5162885" indent="0">
              <a:buNone/>
              <a:defRPr sz="2600" b="1"/>
            </a:lvl8pPr>
            <a:lvl9pPr marL="5900440" indent="0">
              <a:buNone/>
              <a:defRPr sz="2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7682034" y="3391194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06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24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440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6127" y="425756"/>
            <a:ext cx="4975207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12487" y="425756"/>
            <a:ext cx="8453912" cy="9126521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56127" y="2237694"/>
            <a:ext cx="4975207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55" indent="0">
              <a:buNone/>
              <a:defRPr sz="1900"/>
            </a:lvl2pPr>
            <a:lvl3pPr marL="1475110" indent="0">
              <a:buNone/>
              <a:defRPr sz="1600"/>
            </a:lvl3pPr>
            <a:lvl4pPr marL="2212665" indent="0">
              <a:buNone/>
              <a:defRPr sz="1500"/>
            </a:lvl4pPr>
            <a:lvl5pPr marL="2950220" indent="0">
              <a:buNone/>
              <a:defRPr sz="1500"/>
            </a:lvl5pPr>
            <a:lvl6pPr marL="3687775" indent="0">
              <a:buNone/>
              <a:defRPr sz="1500"/>
            </a:lvl6pPr>
            <a:lvl7pPr marL="4425330" indent="0">
              <a:buNone/>
              <a:defRPr sz="1500"/>
            </a:lvl7pPr>
            <a:lvl8pPr marL="5162885" indent="0">
              <a:buNone/>
              <a:defRPr sz="1500"/>
            </a:lvl8pPr>
            <a:lvl9pPr marL="5900440" indent="0">
              <a:buNone/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76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64121" y="7485380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64121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55" indent="0">
              <a:buNone/>
              <a:defRPr sz="4500"/>
            </a:lvl2pPr>
            <a:lvl3pPr marL="1475110" indent="0">
              <a:buNone/>
              <a:defRPr sz="3900"/>
            </a:lvl3pPr>
            <a:lvl4pPr marL="2212665" indent="0">
              <a:buNone/>
              <a:defRPr sz="3200"/>
            </a:lvl4pPr>
            <a:lvl5pPr marL="2950220" indent="0">
              <a:buNone/>
              <a:defRPr sz="3200"/>
            </a:lvl5pPr>
            <a:lvl6pPr marL="3687775" indent="0">
              <a:buNone/>
              <a:defRPr sz="3200"/>
            </a:lvl6pPr>
            <a:lvl7pPr marL="4425330" indent="0">
              <a:buNone/>
              <a:defRPr sz="3200"/>
            </a:lvl7pPr>
            <a:lvl8pPr marL="5162885" indent="0">
              <a:buNone/>
              <a:defRPr sz="3200"/>
            </a:lvl8pPr>
            <a:lvl9pPr marL="5900440" indent="0">
              <a:buNone/>
              <a:defRPr sz="3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964121" y="8369071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55" indent="0">
              <a:buNone/>
              <a:defRPr sz="1900"/>
            </a:lvl2pPr>
            <a:lvl3pPr marL="1475110" indent="0">
              <a:buNone/>
              <a:defRPr sz="1600"/>
            </a:lvl3pPr>
            <a:lvl4pPr marL="2212665" indent="0">
              <a:buNone/>
              <a:defRPr sz="1500"/>
            </a:lvl4pPr>
            <a:lvl5pPr marL="2950220" indent="0">
              <a:buNone/>
              <a:defRPr sz="1500"/>
            </a:lvl5pPr>
            <a:lvl6pPr marL="3687775" indent="0">
              <a:buNone/>
              <a:defRPr sz="1500"/>
            </a:lvl6pPr>
            <a:lvl7pPr marL="4425330" indent="0">
              <a:buNone/>
              <a:defRPr sz="1500"/>
            </a:lvl7pPr>
            <a:lvl8pPr marL="5162885" indent="0">
              <a:buNone/>
              <a:defRPr sz="1500"/>
            </a:lvl8pPr>
            <a:lvl9pPr marL="5900440" indent="0">
              <a:buNone/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42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7511" tIns="73756" rIns="147511" bIns="7375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6126" y="2495127"/>
            <a:ext cx="13610273" cy="7057150"/>
          </a:xfrm>
          <a:prstGeom prst="rect">
            <a:avLst/>
          </a:prstGeom>
        </p:spPr>
        <p:txBody>
          <a:bodyPr vert="horz" lIns="147511" tIns="73756" rIns="147511" bIns="7375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56126" y="9911198"/>
            <a:ext cx="3528589" cy="569325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B357C-DE1E-4626-8BF4-2673053AAA61}" type="datetimeFigureOut">
              <a:rPr lang="zh-TW" altLang="en-US" smtClean="0"/>
              <a:t>2020/9/25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166863" y="9911198"/>
            <a:ext cx="4788800" cy="569325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837810" y="9911198"/>
            <a:ext cx="3528589" cy="569325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41FB-7D4D-4C79-92F5-6DB9B2E354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12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10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66" indent="-553166" algn="l" defTabSz="1475110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27" indent="-460972" algn="l" defTabSz="147511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8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43" indent="-368778" algn="l" defTabSz="147511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98" indent="-368778" algn="l" defTabSz="147511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>
            <a:spLocks noChangeArrowheads="1"/>
          </p:cNvSpPr>
          <p:nvPr/>
        </p:nvSpPr>
        <p:spPr bwMode="auto">
          <a:xfrm>
            <a:off x="1584598" y="978146"/>
            <a:ext cx="12097344" cy="83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2" tIns="45706" rIns="91412" bIns="45706">
            <a:spAutoFit/>
          </a:bodyPr>
          <a:lstStyle/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桃園市都市設計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審議報告書 第○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次變更設計</a:t>
            </a:r>
          </a:p>
          <a:p>
            <a:endParaRPr lang="zh-TW" altLang="en-US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 flipV="1">
            <a:off x="1656903" y="8755009"/>
            <a:ext cx="12169775" cy="7200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2" tIns="45706" rIns="91412" bIns="45706"/>
          <a:lstStyle/>
          <a:p>
            <a:pPr defTabSz="1279143">
              <a:defRPr/>
            </a:pPr>
            <a:endParaRPr lang="zh-TW" altLang="en-US" dirty="0">
              <a:solidFill>
                <a:schemeClr val="accent3">
                  <a:lumMod val="85000"/>
                </a:schemeClr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584599" y="1770235"/>
            <a:ext cx="11377264" cy="41330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 lIns="91400" tIns="45700" rIns="91400" bIns="45700">
            <a:spAutoFit/>
          </a:bodyPr>
          <a:lstStyle/>
          <a:p>
            <a:pPr defTabSz="1279143">
              <a:spcBef>
                <a:spcPct val="50000"/>
              </a:spcBef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案         名：行政區 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/ 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地段號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/ 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申請單位 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/ 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使用用途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380442" y="2620194"/>
            <a:ext cx="6756884" cy="1846619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 lIns="91400" tIns="45700" rIns="91400" bIns="45700">
            <a:spAutoFit/>
          </a:bodyPr>
          <a:lstStyle/>
          <a:p>
            <a:pPr defTabSz="1279143"/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zh-TW" altLang="zh-TW" sz="1600" b="1" dirty="0">
                <a:latin typeface="微軟正黑體" pitchFamily="34" charset="-120"/>
                <a:ea typeface="微軟正黑體" pitchFamily="34" charset="-120"/>
              </a:rPr>
              <a:t>送審依據：</a:t>
            </a:r>
            <a:endParaRPr lang="en-US" altLang="zh-TW" sz="1600" b="1" dirty="0">
              <a:latin typeface="微軟正黑體" pitchFamily="34" charset="-120"/>
              <a:ea typeface="微軟正黑體" pitchFamily="34" charset="-120"/>
            </a:endParaRPr>
          </a:p>
          <a:p>
            <a:pPr defTabSz="1279143"/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zh-TW" sz="1400" dirty="0">
                <a:latin typeface="微軟正黑體" pitchFamily="34" charset="-120"/>
                <a:ea typeface="微軟正黑體" pitchFamily="34" charset="-120"/>
              </a:rPr>
              <a:t>依都市計畫土地使用分區管制規定。</a:t>
            </a:r>
          </a:p>
          <a:p>
            <a:pPr defTabSz="1279143"/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zh-TW" sz="1400" dirty="0">
                <a:latin typeface="微軟正黑體" pitchFamily="34" charset="-120"/>
                <a:ea typeface="微軟正黑體" pitchFamily="34" charset="-120"/>
              </a:rPr>
              <a:t>公有建築物達一定規模之新建、增建、改建或修建者。</a:t>
            </a:r>
          </a:p>
          <a:p>
            <a:pPr defTabSz="1279143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zh-TW" sz="1400" dirty="0">
                <a:latin typeface="微軟正黑體" pitchFamily="34" charset="-120"/>
                <a:ea typeface="微軟正黑體" pitchFamily="34" charset="-120"/>
              </a:rPr>
              <a:t>都市計畫內各級私立學校之建築物達一定規模之新建、增建、改建或修建者。</a:t>
            </a:r>
          </a:p>
          <a:p>
            <a:pPr defTabSz="1279143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zh-TW" sz="1400" dirty="0">
                <a:latin typeface="微軟正黑體" pitchFamily="34" charset="-120"/>
                <a:ea typeface="微軟正黑體" pitchFamily="34" charset="-120"/>
              </a:rPr>
              <a:t>依「都市計畫公共設施用地多目標使用辦法」申請作多目標使用。</a:t>
            </a:r>
          </a:p>
          <a:p>
            <a:pPr defTabSz="1279143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zh-TW" sz="1400" dirty="0">
                <a:latin typeface="微軟正黑體" pitchFamily="34" charset="-120"/>
                <a:ea typeface="微軟正黑體" pitchFamily="34" charset="-120"/>
              </a:rPr>
              <a:t>依「</a:t>
            </a:r>
            <a:r>
              <a:rPr lang="en-US" altLang="zh-TW" sz="1400" dirty="0" err="1">
                <a:latin typeface="微軟正黑體" pitchFamily="34" charset="-120"/>
                <a:ea typeface="微軟正黑體" pitchFamily="34" charset="-120"/>
              </a:rPr>
              <a:t>桃園市都市計畫地區基地情形特殊者退縮建築處理原則</a:t>
            </a:r>
            <a:r>
              <a:rPr lang="zh-TW" altLang="zh-TW" sz="1400" dirty="0">
                <a:latin typeface="微軟正黑體" pitchFamily="34" charset="-120"/>
                <a:ea typeface="微軟正黑體" pitchFamily="34" charset="-120"/>
              </a:rPr>
              <a:t>」申請</a:t>
            </a:r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defTabSz="1279143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zh-TW" sz="1400" dirty="0">
                <a:latin typeface="微軟正黑體" pitchFamily="34" charset="-120"/>
                <a:ea typeface="微軟正黑體" pitchFamily="34" charset="-120"/>
              </a:rPr>
              <a:t>依「桃園市都市計畫容積移轉審查許可要點」規定</a:t>
            </a:r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或其他依法令或規定需經   </a:t>
            </a:r>
            <a:endParaRPr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defTabSz="1279143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          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都市</a:t>
            </a:r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設計審議者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。        </a:t>
            </a:r>
            <a:endParaRPr lang="en-US" altLang="zh-TW" sz="13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065318" y="2740323"/>
            <a:ext cx="5484440" cy="4406577"/>
          </a:xfrm>
          <a:prstGeom prst="rect">
            <a:avLst/>
          </a:prstGeom>
          <a:noFill/>
          <a:ln w="9525" cap="rnd">
            <a:solidFill>
              <a:schemeClr val="bg1">
                <a:lumMod val="50000"/>
              </a:schemeClr>
            </a:solidFill>
            <a:prstDash val="sysDot"/>
            <a:miter lim="800000"/>
            <a:headEnd/>
            <a:tailEnd/>
          </a:ln>
        </p:spPr>
        <p:txBody>
          <a:bodyPr wrap="none" lIns="91412" tIns="45706" rIns="91412" bIns="45706" anchor="ctr"/>
          <a:lstStyle/>
          <a:p>
            <a:pPr algn="ctr" defTabSz="1279143"/>
            <a:endParaRPr lang="zh-TW" altLang="zh-TW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812932" y="8945636"/>
            <a:ext cx="5904656" cy="72015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 lIns="91400" tIns="45700" rIns="91400" bIns="4570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</a:rPr>
              <a:t>承辦單位：</a:t>
            </a:r>
            <a:r>
              <a:rPr lang="zh-TW" altLang="en-US" sz="1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桃園市政府都市發展局都市設計科</a:t>
            </a:r>
            <a:endParaRPr lang="en-US" altLang="zh-TW" sz="12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1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聯絡電話</a:t>
            </a: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03-3322-101</a:t>
            </a:r>
            <a:r>
              <a:rPr lang="zh-TW" altLang="en-US" sz="1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轉</a:t>
            </a:r>
            <a:r>
              <a:rPr lang="en-US" altLang="zh-TW" sz="1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5781~5783</a:t>
            </a:r>
            <a:r>
              <a:rPr lang="zh-TW" altLang="en-US" sz="1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或桃園市內打</a:t>
            </a:r>
            <a:r>
              <a:rPr lang="en-US" altLang="zh-TW" sz="1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1999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1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聯絡地址</a:t>
            </a: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200" b="1" dirty="0" smtClean="0">
                <a:latin typeface="微軟正黑體" pitchFamily="34" charset="-120"/>
                <a:ea typeface="微軟正黑體" pitchFamily="34" charset="-120"/>
              </a:rPr>
              <a:t>330206</a:t>
            </a: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</a:rPr>
              <a:t>桃園市</a:t>
            </a: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</a:rPr>
              <a:t>桃園區縣府路一號</a:t>
            </a:r>
            <a:r>
              <a:rPr lang="en-US" altLang="zh-TW" sz="1200" b="1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</a:rPr>
              <a:t>樓</a:t>
            </a:r>
            <a:endParaRPr lang="en-US" altLang="zh-TW" sz="1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001424" y="4744172"/>
            <a:ext cx="4815837" cy="34422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 lIns="91400" tIns="45700" rIns="91400" bIns="45700">
            <a:spAutoFit/>
          </a:bodyPr>
          <a:lstStyle/>
          <a:p>
            <a:pPr defTabSz="1279143"/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外觀透視示意圖</a:t>
            </a:r>
            <a:r>
              <a:rPr lang="en-US" altLang="zh-TW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請套繪周圍真實環境外觀</a:t>
            </a:r>
            <a:r>
              <a:rPr lang="en-US" altLang="zh-TW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pic>
        <p:nvPicPr>
          <p:cNvPr id="13" name="圖片 12" descr="logo.png"/>
          <p:cNvPicPr>
            <a:picLocks noChangeAspect="1"/>
          </p:cNvPicPr>
          <p:nvPr/>
        </p:nvPicPr>
        <p:blipFill rotWithShape="1">
          <a:blip r:embed="rId2" cstate="print"/>
          <a:srcRect l="38507"/>
          <a:stretch/>
        </p:blipFill>
        <p:spPr>
          <a:xfrm>
            <a:off x="1584598" y="8683004"/>
            <a:ext cx="1654720" cy="1200200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7812932" y="7613873"/>
            <a:ext cx="6229050" cy="105811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12" tIns="45706" rIns="91412" bIns="45706" rtlCol="0">
            <a:spAutoFit/>
          </a:bodyPr>
          <a:lstStyle/>
          <a:p>
            <a:pPr defTabSz="1279143">
              <a:lnSpc>
                <a:spcPts val="900"/>
              </a:lnSpc>
              <a:spcBef>
                <a:spcPct val="50000"/>
              </a:spcBef>
            </a:pP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申請單位：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建設有限公司              聯絡人：  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03-123-45678 </a:t>
            </a: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分機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01  OOO</a:t>
            </a: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先生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女士</a:t>
            </a:r>
          </a:p>
          <a:p>
            <a:pPr defTabSz="1279143">
              <a:lnSpc>
                <a:spcPts val="900"/>
              </a:lnSpc>
              <a:spcBef>
                <a:spcPct val="50000"/>
              </a:spcBef>
            </a:pP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聯絡地址</a:t>
            </a:r>
            <a:r>
              <a:rPr lang="zh-TW" altLang="en-US" sz="1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en-US" altLang="zh-TW" sz="1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0000 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 </a:t>
            </a:r>
            <a:r>
              <a:rPr lang="en-US" altLang="zh-TW" sz="1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endParaRPr lang="en-US" altLang="zh-TW" sz="1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>
              <a:lnSpc>
                <a:spcPts val="900"/>
              </a:lnSpc>
              <a:spcBef>
                <a:spcPct val="50000"/>
              </a:spcBef>
            </a:pP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設計單位：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OOO</a:t>
            </a: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建築師事務所           聯絡人：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03-123-45678 </a:t>
            </a: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分機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01  OOO</a:t>
            </a: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先生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女士</a:t>
            </a:r>
          </a:p>
          <a:p>
            <a:pPr defTabSz="1279143">
              <a:lnSpc>
                <a:spcPts val="900"/>
              </a:lnSpc>
              <a:spcBef>
                <a:spcPct val="50000"/>
              </a:spcBef>
            </a:pP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聯絡地址</a:t>
            </a:r>
            <a:r>
              <a:rPr lang="zh-TW" altLang="en-US" sz="1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00000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en-US" altLang="zh-TW" sz="1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 </a:t>
            </a:r>
            <a:r>
              <a:rPr lang="en-US" altLang="zh-TW" sz="1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</a:t>
            </a:r>
            <a:endParaRPr lang="en-US" altLang="zh-TW" sz="1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>
              <a:lnSpc>
                <a:spcPts val="900"/>
              </a:lnSpc>
              <a:spcBef>
                <a:spcPct val="50000"/>
              </a:spcBef>
            </a:pP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送件日期：</a:t>
            </a:r>
            <a:r>
              <a:rPr lang="en-US" altLang="zh-TW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OOOO. OO. OO </a:t>
            </a:r>
            <a:r>
              <a:rPr lang="en-US" altLang="zh-TW" sz="12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2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請依該次實際送件日期更新</a:t>
            </a:r>
            <a:r>
              <a:rPr lang="en-US" altLang="zh-TW" sz="12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200" dirty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624916" y="5302643"/>
            <a:ext cx="5792330" cy="1815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12" tIns="45706" rIns="91412" bIns="45706" rtlCol="0">
            <a:spAutoFit/>
          </a:bodyPr>
          <a:lstStyle/>
          <a:p>
            <a:pPr defTabSz="1279143">
              <a:spcBef>
                <a:spcPts val="0"/>
              </a:spcBef>
            </a:pPr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容積獎勵項目</a:t>
            </a: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請自行條列</a:t>
            </a: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1400" dirty="0">
                <a:solidFill>
                  <a:schemeClr val="tx1"/>
                </a:solidFill>
              </a:rPr>
              <a:t>	</a:t>
            </a:r>
          </a:p>
          <a:p>
            <a:pPr defTabSz="1279143"/>
            <a:endParaRPr lang="en-US" altLang="zh-TW" sz="1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/>
            <a:endParaRPr lang="en-US" altLang="zh-TW" sz="1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/>
            <a:endParaRPr lang="en-US" altLang="zh-TW" sz="1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/>
            <a:endParaRPr lang="en-US" altLang="zh-TW" sz="1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/>
            <a:endParaRPr lang="en-US" altLang="zh-TW" sz="1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7" name="直線接點 16"/>
          <p:cNvCxnSpPr/>
          <p:nvPr/>
        </p:nvCxnSpPr>
        <p:spPr bwMode="auto">
          <a:xfrm>
            <a:off x="1584598" y="4481472"/>
            <a:ext cx="619239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字方塊 17"/>
          <p:cNvSpPr txBox="1"/>
          <p:nvPr/>
        </p:nvSpPr>
        <p:spPr>
          <a:xfrm>
            <a:off x="1624916" y="4661983"/>
            <a:ext cx="5792330" cy="3077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12" tIns="45706" rIns="91412" bIns="45706" rtlCol="0">
            <a:spAutoFit/>
          </a:bodyPr>
          <a:lstStyle/>
          <a:p>
            <a:pPr defTabSz="1279143"/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zh-TW" sz="1400" dirty="0" smtClean="0">
                <a:latin typeface="微軟正黑體" pitchFamily="34" charset="-120"/>
                <a:ea typeface="微軟正黑體" pitchFamily="34" charset="-120"/>
              </a:rPr>
              <a:t>依</a:t>
            </a:r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建築法第</a:t>
            </a:r>
            <a:r>
              <a:rPr lang="en-US" altLang="zh-TW" sz="1400" dirty="0">
                <a:latin typeface="微軟正黑體" pitchFamily="34" charset="-120"/>
                <a:ea typeface="微軟正黑體" pitchFamily="34" charset="-120"/>
              </a:rPr>
              <a:t>34 </a:t>
            </a:r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條之</a:t>
            </a:r>
            <a:r>
              <a:rPr lang="en-US" altLang="zh-TW" sz="1400" dirty="0">
                <a:latin typeface="微軟正黑體" pitchFamily="34" charset="-120"/>
                <a:ea typeface="微軟正黑體" pitchFamily="34" charset="-120"/>
              </a:rPr>
              <a:t>1 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規定開放空間建造</a:t>
            </a:r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執照預審申請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400" dirty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9" name="直線接點 18"/>
          <p:cNvCxnSpPr/>
          <p:nvPr/>
        </p:nvCxnSpPr>
        <p:spPr bwMode="auto">
          <a:xfrm>
            <a:off x="1584599" y="5130676"/>
            <a:ext cx="619239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文字方塊 19"/>
          <p:cNvSpPr txBox="1"/>
          <p:nvPr/>
        </p:nvSpPr>
        <p:spPr>
          <a:xfrm>
            <a:off x="1586062" y="9822257"/>
            <a:ext cx="1726728" cy="276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12" tIns="45706" rIns="91412" bIns="45706" rtlCol="0">
            <a:spAutoFit/>
          </a:bodyPr>
          <a:lstStyle/>
          <a:p>
            <a:pPr defTabSz="1279143">
              <a:spcBef>
                <a:spcPts val="0"/>
              </a:spcBef>
            </a:pPr>
            <a:r>
              <a:rPr lang="zh-TW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報告書版本</a:t>
            </a:r>
            <a:r>
              <a:rPr lang="en-US" altLang="zh-TW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en-US" altLang="zh-TW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109.09.24</a:t>
            </a:r>
            <a:endParaRPr lang="en-US" altLang="zh-TW" sz="1200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624916" y="6115608"/>
            <a:ext cx="5792330" cy="954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12" tIns="45706" rIns="91412" bIns="45706" rtlCol="0">
            <a:spAutoFit/>
          </a:bodyPr>
          <a:lstStyle/>
          <a:p>
            <a:pPr defTabSz="1279143"/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增額容積面積</a:t>
            </a:r>
            <a:r>
              <a:rPr lang="en-US" altLang="zh-TW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○○○㎡ </a:t>
            </a:r>
            <a:r>
              <a:rPr lang="en-US" altLang="zh-TW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</a:t>
            </a: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%) 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文號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○○</a:t>
            </a:r>
            <a:r>
              <a:rPr lang="zh-TW" altLang="en-US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</a:t>
            </a:r>
            <a:r>
              <a:rPr lang="zh-TW" altLang="en-US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○○○○○</a:t>
            </a:r>
            <a:endParaRPr lang="en-US" altLang="zh-TW" sz="1400" dirty="0" smtClean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/>
            <a:r>
              <a:rPr lang="en-US" altLang="en-US" sz="1400" dirty="0">
                <a:latin typeface="標楷體" pitchFamily="65" charset="-120"/>
                <a:ea typeface="標楷體" pitchFamily="65" charset="-120"/>
              </a:rPr>
              <a:t>□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容積</a:t>
            </a:r>
            <a:r>
              <a:rPr lang="zh-TW" altLang="en-US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移轉面積</a:t>
            </a:r>
            <a:r>
              <a:rPr lang="en-US" altLang="zh-TW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○○○㎡ </a:t>
            </a:r>
            <a:r>
              <a:rPr lang="en-US" altLang="zh-TW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</a:t>
            </a:r>
            <a:r>
              <a:rPr lang="en-US" altLang="zh-TW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%)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文號</a:t>
            </a:r>
            <a:r>
              <a:rPr lang="en-US" altLang="zh-TW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○○○○○○○○○○</a:t>
            </a:r>
            <a:endParaRPr lang="en-US" altLang="zh-TW" sz="1400" dirty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1279143"/>
            <a:endParaRPr lang="en-US" altLang="zh-TW" sz="1400" dirty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85750" indent="-285750" defTabSz="1279143">
              <a:spcBef>
                <a:spcPts val="0"/>
              </a:spcBef>
              <a:buFont typeface="Wingdings" pitchFamily="2" charset="2"/>
              <a:buChar char="l"/>
            </a:pPr>
            <a:endParaRPr lang="en-US" altLang="zh-TW" sz="1400" dirty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1942728" y="5592416"/>
            <a:ext cx="2880320" cy="523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12" tIns="45706" rIns="91412" bIns="45706" rtlCol="0">
            <a:spAutoFit/>
          </a:bodyPr>
          <a:lstStyle/>
          <a:p>
            <a:pPr defTabSz="1279143">
              <a:spcBef>
                <a:spcPts val="0"/>
              </a:spcBef>
            </a:pP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○○○○</a:t>
            </a: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○○○㎡ </a:t>
            </a: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</a:t>
            </a: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%)</a:t>
            </a:r>
          </a:p>
          <a:p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○○○○</a:t>
            </a: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○㎡ </a:t>
            </a:r>
            <a:r>
              <a:rPr lang="en-US" altLang="zh-TW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○○</a:t>
            </a:r>
            <a:r>
              <a:rPr lang="en-US" altLang="zh-TW" sz="14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%)</a:t>
            </a:r>
            <a:endParaRPr lang="zh-TW" altLang="en-US" sz="1400" dirty="0" smtClean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096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359</Words>
  <Application>Microsoft Office PowerPoint</Application>
  <PresentationFormat>自訂</PresentationFormat>
  <Paragraphs>31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曾彥芳</dc:creator>
  <cp:lastModifiedBy>曾彥芳</cp:lastModifiedBy>
  <cp:revision>30</cp:revision>
  <dcterms:created xsi:type="dcterms:W3CDTF">2020-03-19T03:43:18Z</dcterms:created>
  <dcterms:modified xsi:type="dcterms:W3CDTF">2020-09-25T08:29:32Z</dcterms:modified>
</cp:coreProperties>
</file>