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FAFA72-3AD2-41AE-8BD4-DA9AA328A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05C285F-7EA4-45B4-92EC-62D585146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CB7036-DE83-4F44-8144-4365A836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BCCB3F-C3CD-457D-9C01-04DD97C6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B55BEA-AD10-4EA1-895B-0FF8B26D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0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1DAE14-B91E-4FC0-8D6C-C2469BAA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4EC466-84EF-4DA3-8362-D16B00CA9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07BAED-2DBA-4EC4-8CFB-9F17FC6C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9E6EB8-5099-4DD6-9BD5-84F486DA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24E859-189E-4C8D-A819-4368EB8D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51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A94D0CC-8C52-4559-8D2B-E5FC9BC2C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2ED794-89B1-435D-966E-8F068CB23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712B18-26AD-447E-BCC9-62970F4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C6B5A3-BA75-4F33-9E89-A8777823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917598-D09A-4C60-A80C-406E007B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20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F60499-F870-4877-B106-5A887266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7689A6-BF3B-42FB-8915-953825C8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C698E8-E584-4D62-96DC-3200E17E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286B98-A3C8-492A-B294-54C48A4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AAA4A7-9F1A-4678-908C-1F780134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30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068050-60FE-4BF6-AACB-8003995E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16C4E6-2B55-4B7E-A08F-0F8F64E36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B5FBE8-9570-4569-8505-CD108165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AB2099-13A6-40E0-949E-052220E4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71259F-0909-47B9-A0AF-D57A02E3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6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70F199-52D7-4223-A4F8-FA3D31C7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CA91D7-8E52-4D44-9E73-46DA61948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6E915E-DA45-484C-B528-6CDF0356F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AA1EC31-C14A-456A-91A1-7DCF5172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6B3939-D91E-4FEB-A2CF-A8F5FEFD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EB39D5F-2425-4252-882D-B273075E2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68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433997-9DDD-4280-9D33-6966EC21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F10801-BD83-4BC7-93E4-187DD5DD4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189418F-3CC6-40B1-8941-5E1EE4C0D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760FB6B-629F-40DB-9FF2-0A0303DEB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AEA7045-8AC4-44EA-B5EC-5577FE25F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FADE88B-52FB-4C62-8294-97FC0902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BA7B753-E020-410E-B494-4F33113C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EEFFD12-6C36-4938-811D-8C645092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3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EA46CE-32E6-442A-B14F-14CE8A32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D223DD-BDC6-417C-9E08-32D7841C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534A41E-83D9-4D1C-8E82-F806689D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D9BEF99-D54B-4E7D-974A-6AA87E32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1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A647835-C543-4F81-92D4-EB64A889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C7ABD0D-B430-4A13-8065-AE094481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475CA2-3C59-400A-A3A6-B7359B11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7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4DC09-2E27-4D22-81BB-B4144496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70E8F-0BB9-4309-B661-FBD2435A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F68E55-C813-41BC-BBF2-A9F8D60E0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FBB24D-6D44-497F-975C-F0022A83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1BE7BE1-1587-4EFD-BCE1-9AE2022D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7ABD02-1EAC-4887-9783-B4E91253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58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D827D1-2A81-44BB-80CF-20078780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0BF5850-E75F-4A74-B93F-8A3BD6BA8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D9F8BC-AAAF-4959-A2D0-27A9B35ED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23026AB-A36D-49D1-8EB7-988009A7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C630D3-2E41-4FD4-A0A6-07E92D05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3BB61D-4EA5-4E04-AF41-CC9C5752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1A6604-EDA3-47E7-9390-2733CEF3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C3AE70-2795-45D8-BDA6-7DF0A604C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67A5B7-D990-4D0F-9AEE-A6B2A9A94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127D-2875-4FD1-B265-4AF901609F42}" type="datetimeFigureOut">
              <a:rPr lang="zh-TW" altLang="en-US" smtClean="0"/>
              <a:t>2023/6/7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0614F1-72E4-41F9-A04D-9C63EE003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CE824E-712E-4F3D-92E7-56C8A45B8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458C-97D9-4AB0-96EB-BBEF9046B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C6A8D196-B3DB-4A14-A1D0-53FE7AAAD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14678"/>
              </p:ext>
            </p:extLst>
          </p:nvPr>
        </p:nvGraphicFramePr>
        <p:xfrm>
          <a:off x="1124871" y="831759"/>
          <a:ext cx="9942257" cy="54784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923007386"/>
                    </a:ext>
                  </a:extLst>
                </a:gridCol>
                <a:gridCol w="7199101">
                  <a:extLst>
                    <a:ext uri="{9D8B030D-6E8A-4147-A177-3AD203B41FA5}">
                      <a16:colId xmlns:a16="http://schemas.microsoft.com/office/drawing/2014/main" val="1596803130"/>
                    </a:ext>
                  </a:extLst>
                </a:gridCol>
                <a:gridCol w="1555156">
                  <a:extLst>
                    <a:ext uri="{9D8B030D-6E8A-4147-A177-3AD203B41FA5}">
                      <a16:colId xmlns:a16="http://schemas.microsoft.com/office/drawing/2014/main" val="149419652"/>
                    </a:ext>
                  </a:extLst>
                </a:gridCol>
              </a:tblGrid>
              <a:tr h="39029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作業階段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作業流程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預定作業期限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5974593"/>
                  </a:ext>
                </a:extLst>
              </a:tr>
              <a:tr h="110757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資格檢覈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07409394"/>
                  </a:ext>
                </a:extLst>
              </a:tr>
              <a:tr h="1026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函文掛件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44660834"/>
                  </a:ext>
                </a:extLst>
              </a:tr>
              <a:tr h="1026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書件審查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0062611"/>
                  </a:ext>
                </a:extLst>
              </a:tr>
              <a:tr h="61926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工地現勘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6015844"/>
                  </a:ext>
                </a:extLst>
              </a:tr>
              <a:tr h="130920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用印核發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735075"/>
                  </a:ext>
                </a:extLst>
              </a:tr>
            </a:tbl>
          </a:graphicData>
        </a:graphic>
      </p:graphicFrame>
      <p:sp>
        <p:nvSpPr>
          <p:cNvPr id="3" name="矩形: 圓角 2">
            <a:extLst>
              <a:ext uri="{FF2B5EF4-FFF2-40B4-BE49-F238E27FC236}">
                <a16:creationId xmlns:a16="http://schemas.microsoft.com/office/drawing/2014/main" id="{00CF7CE3-E49A-4D46-8E47-4A638E8DC37D}"/>
              </a:ext>
            </a:extLst>
          </p:cNvPr>
          <p:cNvSpPr/>
          <p:nvPr/>
        </p:nvSpPr>
        <p:spPr>
          <a:xfrm>
            <a:off x="2810413" y="2588966"/>
            <a:ext cx="2115673" cy="5737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投資企業發函並檢附各項文件向本府申請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A378007B-A122-4898-9BEF-D98278AA65B2}"/>
              </a:ext>
            </a:extLst>
          </p:cNvPr>
          <p:cNvSpPr/>
          <p:nvPr/>
        </p:nvSpPr>
        <p:spPr>
          <a:xfrm>
            <a:off x="3124177" y="1486308"/>
            <a:ext cx="1488139" cy="5737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投資企業自行檢覈申請資格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40348A2-BCC4-40D8-BE31-5E95299EEAFC}"/>
              </a:ext>
            </a:extLst>
          </p:cNvPr>
          <p:cNvSpPr/>
          <p:nvPr/>
        </p:nvSpPr>
        <p:spPr>
          <a:xfrm>
            <a:off x="6136317" y="1298049"/>
            <a:ext cx="1909482" cy="95025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工程契約總金額達新臺幣二億元以上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契約工程期限達一年六個月以上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9CAE43A-8E55-4BD4-A126-5C6E379699E5}"/>
              </a:ext>
            </a:extLst>
          </p:cNvPr>
          <p:cNvSpPr/>
          <p:nvPr/>
        </p:nvSpPr>
        <p:spPr>
          <a:xfrm>
            <a:off x="5189519" y="2490356"/>
            <a:ext cx="1721224" cy="17750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應檢附文件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申請書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工程契約書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投資計畫書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zh-TW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公司變更登記表</a:t>
            </a:r>
            <a:endParaRPr lang="en-US" altLang="zh-TW" sz="1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zh-TW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建造執照</a:t>
            </a:r>
            <a:endParaRPr lang="en-US" altLang="zh-TW" sz="1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zh-TW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開工完工證明</a:t>
            </a:r>
            <a:endParaRPr lang="en-US" altLang="zh-TW" sz="1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zh-TW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切結書</a:t>
            </a:r>
            <a:endParaRPr lang="zh-TW" altLang="en-US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CEFF47C6-81A4-425B-B156-3A395CB4BC06}"/>
              </a:ext>
            </a:extLst>
          </p:cNvPr>
          <p:cNvSpPr/>
          <p:nvPr/>
        </p:nvSpPr>
        <p:spPr>
          <a:xfrm>
            <a:off x="2810413" y="4406782"/>
            <a:ext cx="2115673" cy="5737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與營造公司工地現勘</a:t>
            </a:r>
            <a:r>
              <a:rPr lang="zh-TW" altLang="zh-TW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確認工程概況及進度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5A6204C5-E2D2-4A9E-96BE-909667891D0A}"/>
              </a:ext>
            </a:extLst>
          </p:cNvPr>
          <p:cNvSpPr/>
          <p:nvPr/>
        </p:nvSpPr>
        <p:spPr>
          <a:xfrm>
            <a:off x="2913505" y="3577350"/>
            <a:ext cx="1909482" cy="5737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審查各項申請資料之合理性及妥適性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F53F034-DEA0-4DDC-9417-1D39E6459E18}"/>
              </a:ext>
            </a:extLst>
          </p:cNvPr>
          <p:cNvSpPr/>
          <p:nvPr/>
        </p:nvSpPr>
        <p:spPr>
          <a:xfrm>
            <a:off x="7174177" y="2492573"/>
            <a:ext cx="2270118" cy="17750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審查重點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確認格式及欄位資訊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工程金額及工程期限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投資案及工程之規劃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確認公司印鑑章之正確</a:t>
            </a:r>
            <a:endParaRPr lang="en-US" altLang="zh-TW" sz="1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確認工程符合建照範圍</a:t>
            </a:r>
            <a:endParaRPr lang="en-US" altLang="zh-TW" sz="1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確認開工及完工日期</a:t>
            </a:r>
            <a:endParaRPr lang="en-US" altLang="zh-TW" sz="1400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切結</a:t>
            </a:r>
            <a:r>
              <a:rPr lang="zh-TW" altLang="en-US" sz="1400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各項文件之真實性</a:t>
            </a:r>
            <a:endParaRPr lang="zh-TW" altLang="en-US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B7042BC6-92B1-46AC-8649-5345C0F78D32}"/>
              </a:ext>
            </a:extLst>
          </p:cNvPr>
          <p:cNvSpPr/>
          <p:nvPr/>
        </p:nvSpPr>
        <p:spPr>
          <a:xfrm>
            <a:off x="3344324" y="5233150"/>
            <a:ext cx="1038878" cy="2917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內部陳核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B9584D69-49AE-4D84-AAFB-6528A0C9DFC7}"/>
              </a:ext>
            </a:extLst>
          </p:cNvPr>
          <p:cNvSpPr/>
          <p:nvPr/>
        </p:nvSpPr>
        <p:spPr>
          <a:xfrm>
            <a:off x="6208742" y="5124649"/>
            <a:ext cx="1667434" cy="50211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有需要請申請人補充說明或提供資料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箭號: 向下 19">
            <a:extLst>
              <a:ext uri="{FF2B5EF4-FFF2-40B4-BE49-F238E27FC236}">
                <a16:creationId xmlns:a16="http://schemas.microsoft.com/office/drawing/2014/main" id="{75380F96-34E1-41F1-9E85-D92DBAAEE0A8}"/>
              </a:ext>
            </a:extLst>
          </p:cNvPr>
          <p:cNvSpPr/>
          <p:nvPr/>
        </p:nvSpPr>
        <p:spPr>
          <a:xfrm>
            <a:off x="3778598" y="3181949"/>
            <a:ext cx="170330" cy="389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22943E48-51C9-485D-B36B-21251C9C8CFC}"/>
              </a:ext>
            </a:extLst>
          </p:cNvPr>
          <p:cNvSpPr/>
          <p:nvPr/>
        </p:nvSpPr>
        <p:spPr>
          <a:xfrm>
            <a:off x="3222786" y="5986000"/>
            <a:ext cx="1281954" cy="2856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郵寄或自領</a:t>
            </a:r>
            <a:endParaRPr lang="en-US" altLang="zh-TW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箭號: 向下 22">
            <a:extLst>
              <a:ext uri="{FF2B5EF4-FFF2-40B4-BE49-F238E27FC236}">
                <a16:creationId xmlns:a16="http://schemas.microsoft.com/office/drawing/2014/main" id="{A2748E60-60BF-4C1B-B2B0-A44D490FAC03}"/>
              </a:ext>
            </a:extLst>
          </p:cNvPr>
          <p:cNvSpPr/>
          <p:nvPr/>
        </p:nvSpPr>
        <p:spPr>
          <a:xfrm>
            <a:off x="3778598" y="4151092"/>
            <a:ext cx="170330" cy="2556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49821479-4CA8-4A0D-A15F-7FC1ECCA4AE4}"/>
              </a:ext>
            </a:extLst>
          </p:cNvPr>
          <p:cNvSpPr/>
          <p:nvPr/>
        </p:nvSpPr>
        <p:spPr>
          <a:xfrm>
            <a:off x="3778598" y="4993360"/>
            <a:ext cx="170330" cy="236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箭號: 向下 24">
            <a:extLst>
              <a:ext uri="{FF2B5EF4-FFF2-40B4-BE49-F238E27FC236}">
                <a16:creationId xmlns:a16="http://schemas.microsoft.com/office/drawing/2014/main" id="{8CD81BE6-5F28-4091-8E5D-48EC6B74D85F}"/>
              </a:ext>
            </a:extLst>
          </p:cNvPr>
          <p:cNvSpPr/>
          <p:nvPr/>
        </p:nvSpPr>
        <p:spPr>
          <a:xfrm>
            <a:off x="3778598" y="5540762"/>
            <a:ext cx="170330" cy="445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箭號: 向下 25">
            <a:extLst>
              <a:ext uri="{FF2B5EF4-FFF2-40B4-BE49-F238E27FC236}">
                <a16:creationId xmlns:a16="http://schemas.microsoft.com/office/drawing/2014/main" id="{010A728D-201B-4BAF-843E-4A8A27077A5C}"/>
              </a:ext>
            </a:extLst>
          </p:cNvPr>
          <p:cNvSpPr/>
          <p:nvPr/>
        </p:nvSpPr>
        <p:spPr>
          <a:xfrm>
            <a:off x="3778598" y="2082236"/>
            <a:ext cx="170330" cy="492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5DC11D74-B527-4B48-A37B-7056B9914528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4612316" y="1773179"/>
            <a:ext cx="1524001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箭號: 向右 37">
            <a:extLst>
              <a:ext uri="{FF2B5EF4-FFF2-40B4-BE49-F238E27FC236}">
                <a16:creationId xmlns:a16="http://schemas.microsoft.com/office/drawing/2014/main" id="{57DEA937-CA74-4A7B-B760-AF4374272D6D}"/>
              </a:ext>
            </a:extLst>
          </p:cNvPr>
          <p:cNvSpPr/>
          <p:nvPr/>
        </p:nvSpPr>
        <p:spPr>
          <a:xfrm>
            <a:off x="6910743" y="3148910"/>
            <a:ext cx="263433" cy="522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A8B0BAEC-B046-44D4-9894-863044FEBC36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4383202" y="5375704"/>
            <a:ext cx="1825540" cy="331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C72AA935-3D16-454D-A770-404E6042ABC9}"/>
              </a:ext>
            </a:extLst>
          </p:cNvPr>
          <p:cNvSpPr/>
          <p:nvPr/>
        </p:nvSpPr>
        <p:spPr>
          <a:xfrm>
            <a:off x="6208741" y="5707991"/>
            <a:ext cx="1667434" cy="28568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核定、校對、用印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2F1AC59F-977D-4FDF-B4C0-4334EAF0F7DD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3907559" y="5839782"/>
            <a:ext cx="2301182" cy="1105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箭號: 向下 68">
            <a:extLst>
              <a:ext uri="{FF2B5EF4-FFF2-40B4-BE49-F238E27FC236}">
                <a16:creationId xmlns:a16="http://schemas.microsoft.com/office/drawing/2014/main" id="{9E536D92-BBE9-4F33-A968-036574B94E98}"/>
              </a:ext>
            </a:extLst>
          </p:cNvPr>
          <p:cNvSpPr/>
          <p:nvPr/>
        </p:nvSpPr>
        <p:spPr>
          <a:xfrm rot="10800000">
            <a:off x="6957294" y="4265366"/>
            <a:ext cx="170330" cy="859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892E6DF-C5DE-4F6C-9204-11485BDEDE3B}"/>
              </a:ext>
            </a:extLst>
          </p:cNvPr>
          <p:cNvSpPr txBox="1"/>
          <p:nvPr/>
        </p:nvSpPr>
        <p:spPr>
          <a:xfrm>
            <a:off x="1710336" y="419048"/>
            <a:ext cx="877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本府審查本市「製造業重大投資案件廠房興建工程」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民間重大經建工程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作業流程圖</a:t>
            </a:r>
          </a:p>
        </p:txBody>
      </p:sp>
    </p:spTree>
    <p:extLst>
      <p:ext uri="{BB962C8B-B14F-4D97-AF65-F5344CB8AC3E}">
        <p14:creationId xmlns:p14="http://schemas.microsoft.com/office/powerpoint/2010/main" val="72142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197</Words>
  <Application>Microsoft Office PowerPoint</Application>
  <PresentationFormat>寬螢幕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蕭文凱</dc:creator>
  <cp:lastModifiedBy>蕭文凱</cp:lastModifiedBy>
  <cp:revision>29</cp:revision>
  <cp:lastPrinted>2023-06-01T07:24:32Z</cp:lastPrinted>
  <dcterms:created xsi:type="dcterms:W3CDTF">2023-05-31T00:55:46Z</dcterms:created>
  <dcterms:modified xsi:type="dcterms:W3CDTF">2023-06-07T05:48:26Z</dcterms:modified>
</cp:coreProperties>
</file>