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EFAA"/>
    <a:srgbClr val="EDE574"/>
    <a:srgbClr val="F9D423"/>
    <a:srgbClr val="FC913A"/>
    <a:srgbClr val="F1BBBA"/>
    <a:srgbClr val="EB9F9F"/>
    <a:srgbClr val="FF7761"/>
    <a:srgbClr val="FDC23E"/>
    <a:srgbClr val="F9A11B"/>
    <a:srgbClr val="FF5F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221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 userDrawn="1"/>
        </p:nvPicPr>
        <p:blipFill rotWithShape="1">
          <a:blip r:embed="rId2"/>
          <a:srcRect l="50446" t="18333" r="4583" b="7963"/>
          <a:stretch/>
        </p:blipFill>
        <p:spPr>
          <a:xfrm>
            <a:off x="2349500" y="2590362"/>
            <a:ext cx="9842500" cy="4267638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 userDrawn="1"/>
        </p:nvPicPr>
        <p:blipFill rotWithShape="1">
          <a:blip r:embed="rId2"/>
          <a:srcRect l="27260" t="18333" r="49784" b="7963"/>
          <a:stretch/>
        </p:blipFill>
        <p:spPr>
          <a:xfrm>
            <a:off x="0" y="2614756"/>
            <a:ext cx="2349500" cy="4243244"/>
          </a:xfrm>
          <a:prstGeom prst="rect">
            <a:avLst/>
          </a:prstGeom>
        </p:spPr>
      </p:pic>
      <p:sp>
        <p:nvSpPr>
          <p:cNvPr id="9" name="矩形 8"/>
          <p:cNvSpPr/>
          <p:nvPr userDrawn="1"/>
        </p:nvSpPr>
        <p:spPr>
          <a:xfrm>
            <a:off x="0" y="0"/>
            <a:ext cx="12192000" cy="2857500"/>
          </a:xfrm>
          <a:prstGeom prst="rect">
            <a:avLst/>
          </a:prstGeom>
          <a:solidFill>
            <a:srgbClr val="FAFA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419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 userDrawn="1"/>
        </p:nvPicPr>
        <p:blipFill rotWithShape="1">
          <a:blip r:embed="rId2"/>
          <a:srcRect l="50446" t="18333" r="4583" b="7963"/>
          <a:stretch/>
        </p:blipFill>
        <p:spPr>
          <a:xfrm>
            <a:off x="2349500" y="2590362"/>
            <a:ext cx="9842500" cy="4267638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 userDrawn="1"/>
        </p:nvPicPr>
        <p:blipFill rotWithShape="1">
          <a:blip r:embed="rId2"/>
          <a:srcRect l="27260" t="18333" r="49784" b="7963"/>
          <a:stretch/>
        </p:blipFill>
        <p:spPr>
          <a:xfrm>
            <a:off x="0" y="2614756"/>
            <a:ext cx="2349500" cy="4243244"/>
          </a:xfrm>
          <a:prstGeom prst="rect">
            <a:avLst/>
          </a:prstGeom>
        </p:spPr>
      </p:pic>
      <p:sp>
        <p:nvSpPr>
          <p:cNvPr id="9" name="矩形 8"/>
          <p:cNvSpPr/>
          <p:nvPr userDrawn="1"/>
        </p:nvSpPr>
        <p:spPr>
          <a:xfrm>
            <a:off x="0" y="0"/>
            <a:ext cx="12192000" cy="2857500"/>
          </a:xfrm>
          <a:prstGeom prst="rect">
            <a:avLst/>
          </a:prstGeom>
          <a:solidFill>
            <a:srgbClr val="FAFA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 userDrawn="1"/>
        </p:nvPicPr>
        <p:blipFill rotWithShape="1">
          <a:blip r:embed="rId3"/>
          <a:srcRect l="20625" t="41111" r="4896" b="38889"/>
          <a:stretch/>
        </p:blipFill>
        <p:spPr>
          <a:xfrm>
            <a:off x="203667" y="160872"/>
            <a:ext cx="9080500" cy="1371600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63" r="18143"/>
          <a:stretch/>
        </p:blipFill>
        <p:spPr>
          <a:xfrm>
            <a:off x="10751136" y="-107950"/>
            <a:ext cx="1123194" cy="1597166"/>
          </a:xfrm>
          <a:prstGeom prst="rect">
            <a:avLst/>
          </a:prstGeom>
        </p:spPr>
      </p:pic>
      <p:grpSp>
        <p:nvGrpSpPr>
          <p:cNvPr id="10" name="群組 9"/>
          <p:cNvGrpSpPr/>
          <p:nvPr userDrawn="1"/>
        </p:nvGrpSpPr>
        <p:grpSpPr>
          <a:xfrm>
            <a:off x="9767886" y="586246"/>
            <a:ext cx="915353" cy="988219"/>
            <a:chOff x="9767887" y="904876"/>
            <a:chExt cx="675482" cy="847389"/>
          </a:xfrm>
        </p:grpSpPr>
        <p:cxnSp>
          <p:nvCxnSpPr>
            <p:cNvPr id="11" name="直線接點 10"/>
            <p:cNvCxnSpPr/>
            <p:nvPr/>
          </p:nvCxnSpPr>
          <p:spPr>
            <a:xfrm>
              <a:off x="9829800" y="1571646"/>
              <a:ext cx="0" cy="180000"/>
            </a:xfrm>
            <a:prstGeom prst="line">
              <a:avLst/>
            </a:prstGeom>
            <a:ln w="120650">
              <a:solidFill>
                <a:srgbClr val="DD691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接點 11"/>
            <p:cNvCxnSpPr/>
            <p:nvPr/>
          </p:nvCxnSpPr>
          <p:spPr>
            <a:xfrm>
              <a:off x="9829800" y="1393846"/>
              <a:ext cx="0" cy="180000"/>
            </a:xfrm>
            <a:prstGeom prst="line">
              <a:avLst/>
            </a:prstGeom>
            <a:ln w="120650">
              <a:solidFill>
                <a:srgbClr val="ECBA1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接點 12"/>
            <p:cNvCxnSpPr/>
            <p:nvPr/>
          </p:nvCxnSpPr>
          <p:spPr>
            <a:xfrm>
              <a:off x="9979025" y="1572265"/>
              <a:ext cx="0" cy="180000"/>
            </a:xfrm>
            <a:prstGeom prst="line">
              <a:avLst/>
            </a:prstGeom>
            <a:ln w="120650">
              <a:solidFill>
                <a:srgbClr val="DD691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接點 13"/>
            <p:cNvCxnSpPr/>
            <p:nvPr/>
          </p:nvCxnSpPr>
          <p:spPr>
            <a:xfrm>
              <a:off x="9979025" y="1323035"/>
              <a:ext cx="0" cy="252000"/>
            </a:xfrm>
            <a:prstGeom prst="line">
              <a:avLst/>
            </a:prstGeom>
            <a:ln w="120650">
              <a:solidFill>
                <a:srgbClr val="ECBA1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接點 14"/>
            <p:cNvCxnSpPr/>
            <p:nvPr/>
          </p:nvCxnSpPr>
          <p:spPr>
            <a:xfrm>
              <a:off x="10136188" y="1571257"/>
              <a:ext cx="0" cy="180000"/>
            </a:xfrm>
            <a:prstGeom prst="line">
              <a:avLst/>
            </a:prstGeom>
            <a:ln w="120650">
              <a:solidFill>
                <a:srgbClr val="DD691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接點 15"/>
            <p:cNvCxnSpPr/>
            <p:nvPr/>
          </p:nvCxnSpPr>
          <p:spPr>
            <a:xfrm>
              <a:off x="10136188" y="1219638"/>
              <a:ext cx="0" cy="360000"/>
            </a:xfrm>
            <a:prstGeom prst="line">
              <a:avLst/>
            </a:prstGeom>
            <a:ln w="120650">
              <a:solidFill>
                <a:srgbClr val="ECBA1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接點 16"/>
            <p:cNvCxnSpPr/>
            <p:nvPr/>
          </p:nvCxnSpPr>
          <p:spPr>
            <a:xfrm>
              <a:off x="10288588" y="1570486"/>
              <a:ext cx="0" cy="180000"/>
            </a:xfrm>
            <a:prstGeom prst="line">
              <a:avLst/>
            </a:prstGeom>
            <a:ln w="120650">
              <a:solidFill>
                <a:srgbClr val="DD691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接點 17"/>
            <p:cNvCxnSpPr/>
            <p:nvPr/>
          </p:nvCxnSpPr>
          <p:spPr>
            <a:xfrm>
              <a:off x="10288588" y="1326022"/>
              <a:ext cx="0" cy="252000"/>
            </a:xfrm>
            <a:prstGeom prst="line">
              <a:avLst/>
            </a:prstGeom>
            <a:ln w="120650">
              <a:solidFill>
                <a:srgbClr val="ECBA1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接點 18"/>
            <p:cNvCxnSpPr/>
            <p:nvPr/>
          </p:nvCxnSpPr>
          <p:spPr>
            <a:xfrm>
              <a:off x="10443369" y="1570486"/>
              <a:ext cx="0" cy="180000"/>
            </a:xfrm>
            <a:prstGeom prst="line">
              <a:avLst/>
            </a:prstGeom>
            <a:ln w="120650">
              <a:solidFill>
                <a:srgbClr val="DD691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接點 19"/>
            <p:cNvCxnSpPr/>
            <p:nvPr/>
          </p:nvCxnSpPr>
          <p:spPr>
            <a:xfrm>
              <a:off x="10443369" y="1040276"/>
              <a:ext cx="0" cy="540000"/>
            </a:xfrm>
            <a:prstGeom prst="line">
              <a:avLst/>
            </a:prstGeom>
            <a:ln w="120650">
              <a:solidFill>
                <a:srgbClr val="ECBA1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單箭頭接點 20"/>
            <p:cNvCxnSpPr/>
            <p:nvPr/>
          </p:nvCxnSpPr>
          <p:spPr>
            <a:xfrm flipV="1">
              <a:off x="9767887" y="904876"/>
              <a:ext cx="588435" cy="310000"/>
            </a:xfrm>
            <a:prstGeom prst="straightConnector1">
              <a:avLst/>
            </a:prstGeom>
            <a:ln w="63500" cap="rnd">
              <a:solidFill>
                <a:srgbClr val="25AE88"/>
              </a:solidFill>
              <a:round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手繪多邊形 21"/>
          <p:cNvSpPr/>
          <p:nvPr userDrawn="1"/>
        </p:nvSpPr>
        <p:spPr>
          <a:xfrm>
            <a:off x="-95250" y="1479550"/>
            <a:ext cx="12344400" cy="295558"/>
          </a:xfrm>
          <a:custGeom>
            <a:avLst/>
            <a:gdLst>
              <a:gd name="connsiteX0" fmla="*/ 0 w 12344400"/>
              <a:gd name="connsiteY0" fmla="*/ 209550 h 295558"/>
              <a:gd name="connsiteX1" fmla="*/ 3267075 w 12344400"/>
              <a:gd name="connsiteY1" fmla="*/ 57150 h 295558"/>
              <a:gd name="connsiteX2" fmla="*/ 7572375 w 12344400"/>
              <a:gd name="connsiteY2" fmla="*/ 295275 h 295558"/>
              <a:gd name="connsiteX3" fmla="*/ 12344400 w 12344400"/>
              <a:gd name="connsiteY3" fmla="*/ 0 h 295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344400" h="295558">
                <a:moveTo>
                  <a:pt x="0" y="209550"/>
                </a:moveTo>
                <a:cubicBezTo>
                  <a:pt x="1002506" y="126206"/>
                  <a:pt x="2005013" y="42863"/>
                  <a:pt x="3267075" y="57150"/>
                </a:cubicBezTo>
                <a:cubicBezTo>
                  <a:pt x="4529137" y="71437"/>
                  <a:pt x="6059488" y="304800"/>
                  <a:pt x="7572375" y="295275"/>
                </a:cubicBezTo>
                <a:cubicBezTo>
                  <a:pt x="9085262" y="285750"/>
                  <a:pt x="11569700" y="38100"/>
                  <a:pt x="12344400" y="0"/>
                </a:cubicBezTo>
              </a:path>
            </a:pathLst>
          </a:custGeom>
          <a:noFill/>
          <a:ln w="82550">
            <a:solidFill>
              <a:srgbClr val="F78C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手繪多邊形 22"/>
          <p:cNvSpPr/>
          <p:nvPr userDrawn="1"/>
        </p:nvSpPr>
        <p:spPr>
          <a:xfrm>
            <a:off x="-55487" y="1394142"/>
            <a:ext cx="12344400" cy="295558"/>
          </a:xfrm>
          <a:custGeom>
            <a:avLst/>
            <a:gdLst>
              <a:gd name="connsiteX0" fmla="*/ 0 w 12344400"/>
              <a:gd name="connsiteY0" fmla="*/ 209550 h 295558"/>
              <a:gd name="connsiteX1" fmla="*/ 3267075 w 12344400"/>
              <a:gd name="connsiteY1" fmla="*/ 57150 h 295558"/>
              <a:gd name="connsiteX2" fmla="*/ 7572375 w 12344400"/>
              <a:gd name="connsiteY2" fmla="*/ 295275 h 295558"/>
              <a:gd name="connsiteX3" fmla="*/ 12344400 w 12344400"/>
              <a:gd name="connsiteY3" fmla="*/ 0 h 295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344400" h="295558">
                <a:moveTo>
                  <a:pt x="0" y="209550"/>
                </a:moveTo>
                <a:cubicBezTo>
                  <a:pt x="1002506" y="126206"/>
                  <a:pt x="2005013" y="42863"/>
                  <a:pt x="3267075" y="57150"/>
                </a:cubicBezTo>
                <a:cubicBezTo>
                  <a:pt x="4529137" y="71437"/>
                  <a:pt x="6059488" y="304800"/>
                  <a:pt x="7572375" y="295275"/>
                </a:cubicBezTo>
                <a:cubicBezTo>
                  <a:pt x="9085262" y="285750"/>
                  <a:pt x="11569700" y="38100"/>
                  <a:pt x="12344400" y="0"/>
                </a:cubicBezTo>
              </a:path>
            </a:pathLst>
          </a:custGeom>
          <a:noFill/>
          <a:ln w="114300">
            <a:solidFill>
              <a:srgbClr val="FECF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7425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480D1-EB83-4EBB-B88E-BF17065426ED}" type="datetimeFigureOut">
              <a:rPr lang="zh-TW" altLang="en-US" smtClean="0"/>
              <a:t>2018/10/2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E8C0F-97A7-4334-8E89-4C4D5839B0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774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480D1-EB83-4EBB-B88E-BF17065426ED}" type="datetimeFigureOut">
              <a:rPr lang="zh-TW" altLang="en-US" smtClean="0"/>
              <a:t>2018/10/2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E8C0F-97A7-4334-8E89-4C4D5839B0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1918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/>
          <p:cNvPicPr>
            <a:picLocks noChangeAspect="1"/>
          </p:cNvPicPr>
          <p:nvPr/>
        </p:nvPicPr>
        <p:blipFill rotWithShape="1">
          <a:blip r:embed="rId2"/>
          <a:srcRect l="20625" t="41111" r="4896" b="38889"/>
          <a:stretch/>
        </p:blipFill>
        <p:spPr>
          <a:xfrm>
            <a:off x="203667" y="160872"/>
            <a:ext cx="9080500" cy="1371600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63" r="18143"/>
          <a:stretch/>
        </p:blipFill>
        <p:spPr>
          <a:xfrm>
            <a:off x="10751136" y="-107950"/>
            <a:ext cx="1123194" cy="1597166"/>
          </a:xfrm>
          <a:prstGeom prst="rect">
            <a:avLst/>
          </a:prstGeom>
        </p:spPr>
      </p:pic>
      <p:grpSp>
        <p:nvGrpSpPr>
          <p:cNvPr id="34" name="群組 33"/>
          <p:cNvGrpSpPr/>
          <p:nvPr/>
        </p:nvGrpSpPr>
        <p:grpSpPr>
          <a:xfrm>
            <a:off x="9767886" y="586246"/>
            <a:ext cx="915353" cy="988219"/>
            <a:chOff x="9767887" y="904876"/>
            <a:chExt cx="675482" cy="847389"/>
          </a:xfrm>
        </p:grpSpPr>
        <p:cxnSp>
          <p:nvCxnSpPr>
            <p:cNvPr id="18" name="直線接點 17"/>
            <p:cNvCxnSpPr/>
            <p:nvPr/>
          </p:nvCxnSpPr>
          <p:spPr>
            <a:xfrm>
              <a:off x="9829800" y="1571646"/>
              <a:ext cx="0" cy="180000"/>
            </a:xfrm>
            <a:prstGeom prst="line">
              <a:avLst/>
            </a:prstGeom>
            <a:ln w="120650">
              <a:solidFill>
                <a:srgbClr val="DD691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接點 18"/>
            <p:cNvCxnSpPr/>
            <p:nvPr/>
          </p:nvCxnSpPr>
          <p:spPr>
            <a:xfrm>
              <a:off x="9829800" y="1393846"/>
              <a:ext cx="0" cy="180000"/>
            </a:xfrm>
            <a:prstGeom prst="line">
              <a:avLst/>
            </a:prstGeom>
            <a:ln w="120650">
              <a:solidFill>
                <a:srgbClr val="ECBA1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接點 19"/>
            <p:cNvCxnSpPr/>
            <p:nvPr/>
          </p:nvCxnSpPr>
          <p:spPr>
            <a:xfrm>
              <a:off x="9979025" y="1572265"/>
              <a:ext cx="0" cy="180000"/>
            </a:xfrm>
            <a:prstGeom prst="line">
              <a:avLst/>
            </a:prstGeom>
            <a:ln w="120650">
              <a:solidFill>
                <a:srgbClr val="DD691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接點 20"/>
            <p:cNvCxnSpPr/>
            <p:nvPr/>
          </p:nvCxnSpPr>
          <p:spPr>
            <a:xfrm>
              <a:off x="9979025" y="1323035"/>
              <a:ext cx="0" cy="252000"/>
            </a:xfrm>
            <a:prstGeom prst="line">
              <a:avLst/>
            </a:prstGeom>
            <a:ln w="120650">
              <a:solidFill>
                <a:srgbClr val="ECBA1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接點 25"/>
            <p:cNvCxnSpPr/>
            <p:nvPr/>
          </p:nvCxnSpPr>
          <p:spPr>
            <a:xfrm>
              <a:off x="10136188" y="1571257"/>
              <a:ext cx="0" cy="180000"/>
            </a:xfrm>
            <a:prstGeom prst="line">
              <a:avLst/>
            </a:prstGeom>
            <a:ln w="120650">
              <a:solidFill>
                <a:srgbClr val="DD691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接點 26"/>
            <p:cNvCxnSpPr/>
            <p:nvPr/>
          </p:nvCxnSpPr>
          <p:spPr>
            <a:xfrm>
              <a:off x="10136188" y="1219638"/>
              <a:ext cx="0" cy="360000"/>
            </a:xfrm>
            <a:prstGeom prst="line">
              <a:avLst/>
            </a:prstGeom>
            <a:ln w="120650">
              <a:solidFill>
                <a:srgbClr val="ECBA1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接點 27"/>
            <p:cNvCxnSpPr/>
            <p:nvPr/>
          </p:nvCxnSpPr>
          <p:spPr>
            <a:xfrm>
              <a:off x="10288588" y="1570486"/>
              <a:ext cx="0" cy="180000"/>
            </a:xfrm>
            <a:prstGeom prst="line">
              <a:avLst/>
            </a:prstGeom>
            <a:ln w="120650">
              <a:solidFill>
                <a:srgbClr val="DD691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接點 28"/>
            <p:cNvCxnSpPr/>
            <p:nvPr/>
          </p:nvCxnSpPr>
          <p:spPr>
            <a:xfrm>
              <a:off x="10288588" y="1326022"/>
              <a:ext cx="0" cy="252000"/>
            </a:xfrm>
            <a:prstGeom prst="line">
              <a:avLst/>
            </a:prstGeom>
            <a:ln w="120650">
              <a:solidFill>
                <a:srgbClr val="ECBA1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接點 29"/>
            <p:cNvCxnSpPr/>
            <p:nvPr/>
          </p:nvCxnSpPr>
          <p:spPr>
            <a:xfrm>
              <a:off x="10443369" y="1570486"/>
              <a:ext cx="0" cy="180000"/>
            </a:xfrm>
            <a:prstGeom prst="line">
              <a:avLst/>
            </a:prstGeom>
            <a:ln w="120650">
              <a:solidFill>
                <a:srgbClr val="DD691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接點 30"/>
            <p:cNvCxnSpPr/>
            <p:nvPr/>
          </p:nvCxnSpPr>
          <p:spPr>
            <a:xfrm>
              <a:off x="10443369" y="1040276"/>
              <a:ext cx="0" cy="540000"/>
            </a:xfrm>
            <a:prstGeom prst="line">
              <a:avLst/>
            </a:prstGeom>
            <a:ln w="120650">
              <a:solidFill>
                <a:srgbClr val="ECBA1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單箭頭接點 32"/>
            <p:cNvCxnSpPr/>
            <p:nvPr/>
          </p:nvCxnSpPr>
          <p:spPr>
            <a:xfrm flipV="1">
              <a:off x="9767887" y="904876"/>
              <a:ext cx="588435" cy="310000"/>
            </a:xfrm>
            <a:prstGeom prst="straightConnector1">
              <a:avLst/>
            </a:prstGeom>
            <a:ln w="63500" cap="rnd">
              <a:solidFill>
                <a:srgbClr val="25AE88"/>
              </a:solidFill>
              <a:round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手繪多邊形 42"/>
          <p:cNvSpPr/>
          <p:nvPr/>
        </p:nvSpPr>
        <p:spPr>
          <a:xfrm>
            <a:off x="-95250" y="1479550"/>
            <a:ext cx="12344400" cy="295558"/>
          </a:xfrm>
          <a:custGeom>
            <a:avLst/>
            <a:gdLst>
              <a:gd name="connsiteX0" fmla="*/ 0 w 12344400"/>
              <a:gd name="connsiteY0" fmla="*/ 209550 h 295558"/>
              <a:gd name="connsiteX1" fmla="*/ 3267075 w 12344400"/>
              <a:gd name="connsiteY1" fmla="*/ 57150 h 295558"/>
              <a:gd name="connsiteX2" fmla="*/ 7572375 w 12344400"/>
              <a:gd name="connsiteY2" fmla="*/ 295275 h 295558"/>
              <a:gd name="connsiteX3" fmla="*/ 12344400 w 12344400"/>
              <a:gd name="connsiteY3" fmla="*/ 0 h 295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344400" h="295558">
                <a:moveTo>
                  <a:pt x="0" y="209550"/>
                </a:moveTo>
                <a:cubicBezTo>
                  <a:pt x="1002506" y="126206"/>
                  <a:pt x="2005013" y="42863"/>
                  <a:pt x="3267075" y="57150"/>
                </a:cubicBezTo>
                <a:cubicBezTo>
                  <a:pt x="4529137" y="71437"/>
                  <a:pt x="6059488" y="304800"/>
                  <a:pt x="7572375" y="295275"/>
                </a:cubicBezTo>
                <a:cubicBezTo>
                  <a:pt x="9085262" y="285750"/>
                  <a:pt x="11569700" y="38100"/>
                  <a:pt x="12344400" y="0"/>
                </a:cubicBezTo>
              </a:path>
            </a:pathLst>
          </a:custGeom>
          <a:noFill/>
          <a:ln w="82550">
            <a:solidFill>
              <a:srgbClr val="F78C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4" name="手繪多邊形 43"/>
          <p:cNvSpPr/>
          <p:nvPr/>
        </p:nvSpPr>
        <p:spPr>
          <a:xfrm>
            <a:off x="-55487" y="1394142"/>
            <a:ext cx="12344400" cy="295558"/>
          </a:xfrm>
          <a:custGeom>
            <a:avLst/>
            <a:gdLst>
              <a:gd name="connsiteX0" fmla="*/ 0 w 12344400"/>
              <a:gd name="connsiteY0" fmla="*/ 209550 h 295558"/>
              <a:gd name="connsiteX1" fmla="*/ 3267075 w 12344400"/>
              <a:gd name="connsiteY1" fmla="*/ 57150 h 295558"/>
              <a:gd name="connsiteX2" fmla="*/ 7572375 w 12344400"/>
              <a:gd name="connsiteY2" fmla="*/ 295275 h 295558"/>
              <a:gd name="connsiteX3" fmla="*/ 12344400 w 12344400"/>
              <a:gd name="connsiteY3" fmla="*/ 0 h 295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344400" h="295558">
                <a:moveTo>
                  <a:pt x="0" y="209550"/>
                </a:moveTo>
                <a:cubicBezTo>
                  <a:pt x="1002506" y="126206"/>
                  <a:pt x="2005013" y="42863"/>
                  <a:pt x="3267075" y="57150"/>
                </a:cubicBezTo>
                <a:cubicBezTo>
                  <a:pt x="4529137" y="71437"/>
                  <a:pt x="6059488" y="304800"/>
                  <a:pt x="7572375" y="295275"/>
                </a:cubicBezTo>
                <a:cubicBezTo>
                  <a:pt x="9085262" y="285750"/>
                  <a:pt x="11569700" y="38100"/>
                  <a:pt x="12344400" y="0"/>
                </a:cubicBezTo>
              </a:path>
            </a:pathLst>
          </a:custGeom>
          <a:noFill/>
          <a:ln w="114300">
            <a:solidFill>
              <a:srgbClr val="FECF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文字方塊 41"/>
          <p:cNvSpPr txBox="1"/>
          <p:nvPr/>
        </p:nvSpPr>
        <p:spPr>
          <a:xfrm>
            <a:off x="931498" y="2062483"/>
            <a:ext cx="27323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TW" sz="3200" b="1" dirty="0" smtClean="0">
                <a:solidFill>
                  <a:srgbClr val="8606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107</a:t>
            </a:r>
            <a:r>
              <a:rPr lang="zh-TW" altLang="en-US" sz="3200" b="1" dirty="0" smtClean="0">
                <a:solidFill>
                  <a:srgbClr val="8606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3200" b="1" dirty="0" smtClean="0">
                <a:solidFill>
                  <a:srgbClr val="8606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4~6</a:t>
            </a:r>
            <a:r>
              <a:rPr lang="zh-TW" altLang="en-US" sz="3200" b="1" dirty="0" smtClean="0">
                <a:solidFill>
                  <a:srgbClr val="8606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endParaRPr lang="en-US" altLang="zh-TW" sz="3200" b="1" dirty="0" smtClean="0">
              <a:solidFill>
                <a:srgbClr val="86061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46" name="圖片 4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895" y="1806149"/>
            <a:ext cx="825036" cy="825036"/>
          </a:xfrm>
          <a:prstGeom prst="rect">
            <a:avLst/>
          </a:prstGeom>
        </p:spPr>
      </p:pic>
      <p:sp>
        <p:nvSpPr>
          <p:cNvPr id="5" name="圓角化單一角落矩形 4"/>
          <p:cNvSpPr/>
          <p:nvPr/>
        </p:nvSpPr>
        <p:spPr>
          <a:xfrm>
            <a:off x="2960077" y="2635123"/>
            <a:ext cx="1538515" cy="670095"/>
          </a:xfrm>
          <a:prstGeom prst="round1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TOP5</a:t>
            </a:r>
            <a:endParaRPr lang="zh-TW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7" name="圓角化單一角落矩形 46"/>
          <p:cNvSpPr/>
          <p:nvPr/>
        </p:nvSpPr>
        <p:spPr>
          <a:xfrm>
            <a:off x="4532634" y="2635123"/>
            <a:ext cx="3742685" cy="670095"/>
          </a:xfrm>
          <a:prstGeom prst="round1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成交均價</a:t>
            </a:r>
            <a:r>
              <a:rPr lang="en-US" altLang="zh-TW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萬元</a:t>
            </a:r>
            <a:r>
              <a:rPr lang="en-US" altLang="zh-TW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坪</a:t>
            </a:r>
            <a:r>
              <a:rPr lang="en-US" altLang="zh-TW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2960077" y="3343041"/>
            <a:ext cx="1538515" cy="592449"/>
          </a:xfrm>
          <a:prstGeom prst="rect">
            <a:avLst/>
          </a:prstGeom>
          <a:solidFill>
            <a:srgbClr val="FF4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600" b="1" dirty="0" smtClean="0">
                <a:solidFill>
                  <a:schemeClr val="tx1"/>
                </a:solidFill>
                <a:latin typeface="Calibri" panose="020F0502020204030204" pitchFamily="34" charset="0"/>
                <a:ea typeface="微軟正黑體" panose="020B0604030504040204" pitchFamily="34" charset="-120"/>
              </a:rPr>
              <a:t>NO.1</a:t>
            </a:r>
            <a:endParaRPr lang="zh-TW" altLang="en-US" sz="2600" b="1" dirty="0">
              <a:solidFill>
                <a:schemeClr val="tx1"/>
              </a:solidFill>
              <a:latin typeface="Calibri" panose="020F050202020403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4529098" y="3343041"/>
            <a:ext cx="2735301" cy="592449"/>
          </a:xfrm>
          <a:prstGeom prst="rect">
            <a:avLst/>
          </a:prstGeom>
          <a:solidFill>
            <a:srgbClr val="FF4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600" b="1">
              <a:solidFill>
                <a:schemeClr val="tx1"/>
              </a:solidFill>
              <a:latin typeface="Calibri" panose="020F050202020403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7291302" y="3340097"/>
            <a:ext cx="984017" cy="592449"/>
          </a:xfrm>
          <a:prstGeom prst="rect">
            <a:avLst/>
          </a:prstGeom>
          <a:solidFill>
            <a:srgbClr val="FF4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600" b="1">
              <a:solidFill>
                <a:schemeClr val="tx1"/>
              </a:solidFill>
              <a:latin typeface="Calibri" panose="020F050202020403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2960077" y="3971530"/>
            <a:ext cx="1538515" cy="592449"/>
          </a:xfrm>
          <a:prstGeom prst="rect">
            <a:avLst/>
          </a:prstGeom>
          <a:solidFill>
            <a:srgbClr val="FC91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600" b="1" dirty="0" smtClean="0">
                <a:solidFill>
                  <a:schemeClr val="tx1"/>
                </a:solidFill>
                <a:latin typeface="Calibri" panose="020F0502020204030204" pitchFamily="34" charset="0"/>
                <a:ea typeface="微軟正黑體" panose="020B0604030504040204" pitchFamily="34" charset="-120"/>
              </a:rPr>
              <a:t>NO.2</a:t>
            </a:r>
            <a:endParaRPr lang="zh-TW" altLang="en-US" sz="2600" b="1" dirty="0" smtClean="0">
              <a:solidFill>
                <a:schemeClr val="tx1"/>
              </a:solidFill>
              <a:latin typeface="Calibri" panose="020F050202020403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64" name="矩形 63"/>
          <p:cNvSpPr/>
          <p:nvPr/>
        </p:nvSpPr>
        <p:spPr>
          <a:xfrm>
            <a:off x="2960077" y="4602963"/>
            <a:ext cx="1538515" cy="592449"/>
          </a:xfrm>
          <a:prstGeom prst="rect">
            <a:avLst/>
          </a:prstGeom>
          <a:solidFill>
            <a:srgbClr val="F9D4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600" b="1" dirty="0" smtClean="0">
                <a:solidFill>
                  <a:schemeClr val="tx1"/>
                </a:solidFill>
                <a:latin typeface="Calibri" panose="020F0502020204030204" pitchFamily="34" charset="0"/>
                <a:ea typeface="微軟正黑體" panose="020B0604030504040204" pitchFamily="34" charset="-120"/>
              </a:rPr>
              <a:t>NO.3</a:t>
            </a:r>
            <a:endParaRPr lang="zh-TW" altLang="en-US" sz="2600" b="1" dirty="0" smtClean="0">
              <a:solidFill>
                <a:schemeClr val="tx1"/>
              </a:solidFill>
              <a:latin typeface="Calibri" panose="020F050202020403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69" name="矩形 68"/>
          <p:cNvSpPr/>
          <p:nvPr/>
        </p:nvSpPr>
        <p:spPr>
          <a:xfrm>
            <a:off x="2960077" y="5231452"/>
            <a:ext cx="1538515" cy="592449"/>
          </a:xfrm>
          <a:prstGeom prst="rect">
            <a:avLst/>
          </a:prstGeom>
          <a:solidFill>
            <a:srgbClr val="EDE5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600" b="1" dirty="0" smtClean="0">
                <a:solidFill>
                  <a:schemeClr val="tx1"/>
                </a:solidFill>
                <a:latin typeface="Calibri" panose="020F0502020204030204" pitchFamily="34" charset="0"/>
                <a:ea typeface="微軟正黑體" panose="020B0604030504040204" pitchFamily="34" charset="-120"/>
              </a:rPr>
              <a:t>NO.4</a:t>
            </a:r>
            <a:endParaRPr lang="zh-TW" altLang="en-US" sz="2600" b="1" dirty="0" smtClean="0">
              <a:solidFill>
                <a:schemeClr val="tx1"/>
              </a:solidFill>
              <a:latin typeface="Calibri" panose="020F050202020403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74" name="矩形 73"/>
          <p:cNvSpPr/>
          <p:nvPr/>
        </p:nvSpPr>
        <p:spPr>
          <a:xfrm>
            <a:off x="2960077" y="5856048"/>
            <a:ext cx="1538515" cy="592449"/>
          </a:xfrm>
          <a:prstGeom prst="rect">
            <a:avLst/>
          </a:prstGeom>
          <a:solidFill>
            <a:srgbClr val="F4EF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600" b="1" dirty="0" smtClean="0">
                <a:solidFill>
                  <a:schemeClr val="tx1"/>
                </a:solidFill>
                <a:latin typeface="Calibri" panose="020F0502020204030204" pitchFamily="34" charset="0"/>
                <a:ea typeface="微軟正黑體" panose="020B0604030504040204" pitchFamily="34" charset="-120"/>
              </a:rPr>
              <a:t>NO.5</a:t>
            </a:r>
            <a:endParaRPr lang="zh-TW" altLang="en-US" sz="2600" b="1" dirty="0" smtClean="0">
              <a:solidFill>
                <a:schemeClr val="tx1"/>
              </a:solidFill>
              <a:latin typeface="Calibri" panose="020F0502020204030204" pitchFamily="34" charset="0"/>
              <a:ea typeface="微軟正黑體" panose="020B0604030504040204" pitchFamily="34" charset="-120"/>
            </a:endParaRPr>
          </a:p>
        </p:txBody>
      </p:sp>
      <p:pic>
        <p:nvPicPr>
          <p:cNvPr id="16" name="圖片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784525">
            <a:off x="2983486" y="3360242"/>
            <a:ext cx="367746" cy="367746"/>
          </a:xfrm>
          <a:prstGeom prst="rect">
            <a:avLst/>
          </a:prstGeom>
        </p:spPr>
      </p:pic>
      <p:cxnSp>
        <p:nvCxnSpPr>
          <p:cNvPr id="23" name="直線接點 22"/>
          <p:cNvCxnSpPr/>
          <p:nvPr/>
        </p:nvCxnSpPr>
        <p:spPr>
          <a:xfrm flipH="1">
            <a:off x="8786353" y="2413511"/>
            <a:ext cx="2232000" cy="0"/>
          </a:xfrm>
          <a:prstGeom prst="line">
            <a:avLst/>
          </a:prstGeom>
          <a:ln w="25400" cap="rnd">
            <a:solidFill>
              <a:schemeClr val="bg1">
                <a:lumMod val="50000"/>
              </a:schemeClr>
            </a:solidFill>
            <a:prstDash val="sys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圖片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8707" y="1693295"/>
            <a:ext cx="852244" cy="852244"/>
          </a:xfrm>
          <a:prstGeom prst="rect">
            <a:avLst/>
          </a:prstGeom>
        </p:spPr>
      </p:pic>
      <p:sp>
        <p:nvSpPr>
          <p:cNvPr id="24" name="文字方塊 23"/>
          <p:cNvSpPr txBox="1"/>
          <p:nvPr/>
        </p:nvSpPr>
        <p:spPr>
          <a:xfrm>
            <a:off x="8716743" y="1882707"/>
            <a:ext cx="227962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新成屋</a:t>
            </a:r>
            <a:r>
              <a:rPr lang="en-US" altLang="zh-TW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(0-5</a:t>
            </a:r>
            <a:r>
              <a:rPr lang="zh-TW" alt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4529098" y="3971530"/>
            <a:ext cx="2735301" cy="592449"/>
          </a:xfrm>
          <a:prstGeom prst="rect">
            <a:avLst/>
          </a:prstGeom>
          <a:solidFill>
            <a:srgbClr val="FC91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600" b="1">
              <a:solidFill>
                <a:schemeClr val="tx1"/>
              </a:solidFill>
              <a:latin typeface="Calibri" panose="020F050202020403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7291302" y="3968586"/>
            <a:ext cx="984017" cy="592449"/>
          </a:xfrm>
          <a:prstGeom prst="rect">
            <a:avLst/>
          </a:prstGeom>
          <a:solidFill>
            <a:srgbClr val="FC91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600" b="1">
              <a:solidFill>
                <a:schemeClr val="tx1"/>
              </a:solidFill>
              <a:latin typeface="Calibri" panose="020F050202020403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4529098" y="4602963"/>
            <a:ext cx="2735301" cy="592449"/>
          </a:xfrm>
          <a:prstGeom prst="rect">
            <a:avLst/>
          </a:prstGeom>
          <a:solidFill>
            <a:srgbClr val="F9D4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600" b="1">
              <a:solidFill>
                <a:schemeClr val="tx1"/>
              </a:solidFill>
              <a:latin typeface="Calibri" panose="020F050202020403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60" name="矩形 59"/>
          <p:cNvSpPr/>
          <p:nvPr/>
        </p:nvSpPr>
        <p:spPr>
          <a:xfrm>
            <a:off x="7291302" y="4600019"/>
            <a:ext cx="984017" cy="592449"/>
          </a:xfrm>
          <a:prstGeom prst="rect">
            <a:avLst/>
          </a:prstGeom>
          <a:solidFill>
            <a:srgbClr val="F9D4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600" b="1">
              <a:solidFill>
                <a:schemeClr val="tx1"/>
              </a:solidFill>
              <a:latin typeface="Calibri" panose="020F050202020403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63" name="矩形 62"/>
          <p:cNvSpPr/>
          <p:nvPr/>
        </p:nvSpPr>
        <p:spPr>
          <a:xfrm>
            <a:off x="4529098" y="5231452"/>
            <a:ext cx="2735301" cy="592449"/>
          </a:xfrm>
          <a:prstGeom prst="rect">
            <a:avLst/>
          </a:prstGeom>
          <a:solidFill>
            <a:srgbClr val="EDE5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600" b="1">
              <a:solidFill>
                <a:schemeClr val="tx1"/>
              </a:solidFill>
              <a:latin typeface="Calibri" panose="020F050202020403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79" name="矩形 78"/>
          <p:cNvSpPr/>
          <p:nvPr/>
        </p:nvSpPr>
        <p:spPr>
          <a:xfrm>
            <a:off x="7291302" y="5228508"/>
            <a:ext cx="984017" cy="592449"/>
          </a:xfrm>
          <a:prstGeom prst="rect">
            <a:avLst/>
          </a:prstGeom>
          <a:solidFill>
            <a:srgbClr val="EDE5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600" b="1">
              <a:solidFill>
                <a:schemeClr val="tx1"/>
              </a:solidFill>
              <a:latin typeface="Calibri" panose="020F050202020403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80" name="矩形 79"/>
          <p:cNvSpPr/>
          <p:nvPr/>
        </p:nvSpPr>
        <p:spPr>
          <a:xfrm>
            <a:off x="4529098" y="5859941"/>
            <a:ext cx="2735301" cy="592449"/>
          </a:xfrm>
          <a:prstGeom prst="rect">
            <a:avLst/>
          </a:prstGeom>
          <a:solidFill>
            <a:srgbClr val="F4EF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600" b="1">
              <a:solidFill>
                <a:schemeClr val="tx1"/>
              </a:solidFill>
              <a:latin typeface="Calibri" panose="020F050202020403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81" name="矩形 80"/>
          <p:cNvSpPr/>
          <p:nvPr/>
        </p:nvSpPr>
        <p:spPr>
          <a:xfrm>
            <a:off x="7291302" y="5856997"/>
            <a:ext cx="984017" cy="592449"/>
          </a:xfrm>
          <a:prstGeom prst="rect">
            <a:avLst/>
          </a:prstGeom>
          <a:solidFill>
            <a:srgbClr val="F4EF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600" b="1">
              <a:solidFill>
                <a:schemeClr val="tx1"/>
              </a:solidFill>
              <a:latin typeface="Calibri" panose="020F050202020403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82" name="圓角化單一角落矩形 81"/>
          <p:cNvSpPr/>
          <p:nvPr/>
        </p:nvSpPr>
        <p:spPr>
          <a:xfrm>
            <a:off x="8320259" y="2635123"/>
            <a:ext cx="3742685" cy="670095"/>
          </a:xfrm>
          <a:prstGeom prst="round1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成交量</a:t>
            </a:r>
            <a:r>
              <a:rPr lang="en-US" altLang="zh-TW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件數</a:t>
            </a:r>
            <a:r>
              <a:rPr lang="en-US" altLang="zh-TW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3" name="矩形 82"/>
          <p:cNvSpPr/>
          <p:nvPr/>
        </p:nvSpPr>
        <p:spPr>
          <a:xfrm>
            <a:off x="8316723" y="3343041"/>
            <a:ext cx="2735301" cy="592449"/>
          </a:xfrm>
          <a:prstGeom prst="rect">
            <a:avLst/>
          </a:prstGeom>
          <a:solidFill>
            <a:srgbClr val="FF4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600" b="1">
              <a:solidFill>
                <a:schemeClr val="tx1"/>
              </a:solidFill>
              <a:latin typeface="Calibri" panose="020F050202020403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84" name="矩形 83"/>
          <p:cNvSpPr/>
          <p:nvPr/>
        </p:nvSpPr>
        <p:spPr>
          <a:xfrm>
            <a:off x="11078927" y="3340097"/>
            <a:ext cx="984017" cy="592449"/>
          </a:xfrm>
          <a:prstGeom prst="rect">
            <a:avLst/>
          </a:prstGeom>
          <a:solidFill>
            <a:srgbClr val="FF4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600" b="1">
              <a:solidFill>
                <a:schemeClr val="tx1"/>
              </a:solidFill>
              <a:latin typeface="Calibri" panose="020F050202020403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85" name="矩形 84"/>
          <p:cNvSpPr/>
          <p:nvPr/>
        </p:nvSpPr>
        <p:spPr>
          <a:xfrm>
            <a:off x="8316723" y="3971530"/>
            <a:ext cx="2735301" cy="592449"/>
          </a:xfrm>
          <a:prstGeom prst="rect">
            <a:avLst/>
          </a:prstGeom>
          <a:solidFill>
            <a:srgbClr val="FC91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600" b="1">
              <a:solidFill>
                <a:schemeClr val="tx1"/>
              </a:solidFill>
              <a:latin typeface="Calibri" panose="020F050202020403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86" name="矩形 85"/>
          <p:cNvSpPr/>
          <p:nvPr/>
        </p:nvSpPr>
        <p:spPr>
          <a:xfrm>
            <a:off x="11078927" y="3968586"/>
            <a:ext cx="984017" cy="592449"/>
          </a:xfrm>
          <a:prstGeom prst="rect">
            <a:avLst/>
          </a:prstGeom>
          <a:solidFill>
            <a:srgbClr val="FC91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600" b="1">
              <a:solidFill>
                <a:schemeClr val="tx1"/>
              </a:solidFill>
              <a:latin typeface="Calibri" panose="020F050202020403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87" name="矩形 86"/>
          <p:cNvSpPr/>
          <p:nvPr/>
        </p:nvSpPr>
        <p:spPr>
          <a:xfrm>
            <a:off x="8316723" y="4602963"/>
            <a:ext cx="2735301" cy="592449"/>
          </a:xfrm>
          <a:prstGeom prst="rect">
            <a:avLst/>
          </a:prstGeom>
          <a:solidFill>
            <a:srgbClr val="F9D4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600" b="1">
              <a:solidFill>
                <a:schemeClr val="tx1"/>
              </a:solidFill>
              <a:latin typeface="Calibri" panose="020F050202020403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88" name="矩形 87"/>
          <p:cNvSpPr/>
          <p:nvPr/>
        </p:nvSpPr>
        <p:spPr>
          <a:xfrm>
            <a:off x="11078927" y="4600019"/>
            <a:ext cx="984017" cy="592449"/>
          </a:xfrm>
          <a:prstGeom prst="rect">
            <a:avLst/>
          </a:prstGeom>
          <a:solidFill>
            <a:srgbClr val="F9D4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600" b="1">
              <a:solidFill>
                <a:schemeClr val="tx1"/>
              </a:solidFill>
              <a:latin typeface="Calibri" panose="020F050202020403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89" name="矩形 88"/>
          <p:cNvSpPr/>
          <p:nvPr/>
        </p:nvSpPr>
        <p:spPr>
          <a:xfrm>
            <a:off x="8316723" y="5231452"/>
            <a:ext cx="2735301" cy="592449"/>
          </a:xfrm>
          <a:prstGeom prst="rect">
            <a:avLst/>
          </a:prstGeom>
          <a:solidFill>
            <a:srgbClr val="EDE5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600" b="1">
              <a:solidFill>
                <a:schemeClr val="tx1"/>
              </a:solidFill>
              <a:latin typeface="Calibri" panose="020F050202020403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90" name="矩形 89"/>
          <p:cNvSpPr/>
          <p:nvPr/>
        </p:nvSpPr>
        <p:spPr>
          <a:xfrm>
            <a:off x="11078927" y="5228508"/>
            <a:ext cx="984017" cy="592449"/>
          </a:xfrm>
          <a:prstGeom prst="rect">
            <a:avLst/>
          </a:prstGeom>
          <a:solidFill>
            <a:srgbClr val="EDE5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600" b="1">
              <a:solidFill>
                <a:schemeClr val="tx1"/>
              </a:solidFill>
              <a:latin typeface="Calibri" panose="020F050202020403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91" name="矩形 90"/>
          <p:cNvSpPr/>
          <p:nvPr/>
        </p:nvSpPr>
        <p:spPr>
          <a:xfrm>
            <a:off x="8316723" y="5859941"/>
            <a:ext cx="2735301" cy="592449"/>
          </a:xfrm>
          <a:prstGeom prst="rect">
            <a:avLst/>
          </a:prstGeom>
          <a:solidFill>
            <a:srgbClr val="F4EF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600" b="1">
              <a:solidFill>
                <a:schemeClr val="tx1"/>
              </a:solidFill>
              <a:latin typeface="Calibri" panose="020F050202020403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92" name="矩形 91"/>
          <p:cNvSpPr/>
          <p:nvPr/>
        </p:nvSpPr>
        <p:spPr>
          <a:xfrm>
            <a:off x="11078927" y="5856997"/>
            <a:ext cx="984017" cy="592449"/>
          </a:xfrm>
          <a:prstGeom prst="rect">
            <a:avLst/>
          </a:prstGeom>
          <a:solidFill>
            <a:srgbClr val="F4EF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600" b="1">
              <a:solidFill>
                <a:schemeClr val="tx1"/>
              </a:solidFill>
              <a:latin typeface="Calibri" panose="020F050202020403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4717279" y="3435409"/>
            <a:ext cx="24184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文二三街</a:t>
            </a:r>
            <a:endParaRPr lang="zh-TW" altLang="en-US" sz="24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55" name="文字方塊 54"/>
          <p:cNvSpPr txBox="1"/>
          <p:nvPr/>
        </p:nvSpPr>
        <p:spPr>
          <a:xfrm>
            <a:off x="7205111" y="3435601"/>
            <a:ext cx="11209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36.45</a:t>
            </a:r>
            <a:endParaRPr lang="zh-TW" altLang="en-US" sz="24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58" name="文字方塊 57"/>
          <p:cNvSpPr txBox="1"/>
          <p:nvPr/>
        </p:nvSpPr>
        <p:spPr>
          <a:xfrm>
            <a:off x="4724397" y="4023649"/>
            <a:ext cx="24184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文化三路</a:t>
            </a:r>
            <a:endParaRPr lang="zh-TW" altLang="en-US" sz="24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61" name="文字方塊 60"/>
          <p:cNvSpPr txBox="1"/>
          <p:nvPr/>
        </p:nvSpPr>
        <p:spPr>
          <a:xfrm>
            <a:off x="7212229" y="4023841"/>
            <a:ext cx="11209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32.43</a:t>
            </a:r>
            <a:endParaRPr lang="zh-TW" altLang="en-US" sz="24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62" name="文字方塊 61"/>
          <p:cNvSpPr txBox="1"/>
          <p:nvPr/>
        </p:nvSpPr>
        <p:spPr>
          <a:xfrm>
            <a:off x="4741491" y="4638937"/>
            <a:ext cx="24184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文化五路</a:t>
            </a:r>
            <a:endParaRPr lang="zh-TW" altLang="en-US" sz="24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65" name="文字方塊 64"/>
          <p:cNvSpPr txBox="1"/>
          <p:nvPr/>
        </p:nvSpPr>
        <p:spPr>
          <a:xfrm>
            <a:off x="7229323" y="4639129"/>
            <a:ext cx="11209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23.83</a:t>
            </a:r>
            <a:endParaRPr lang="zh-TW" altLang="en-US" sz="24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66" name="文字方塊 65"/>
          <p:cNvSpPr txBox="1"/>
          <p:nvPr/>
        </p:nvSpPr>
        <p:spPr>
          <a:xfrm>
            <a:off x="4748609" y="5278693"/>
            <a:ext cx="24184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文東一路</a:t>
            </a:r>
            <a:endParaRPr lang="zh-TW" altLang="en-US" sz="24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67" name="文字方塊 66"/>
          <p:cNvSpPr txBox="1"/>
          <p:nvPr/>
        </p:nvSpPr>
        <p:spPr>
          <a:xfrm>
            <a:off x="7236441" y="5278885"/>
            <a:ext cx="11209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26.46</a:t>
            </a:r>
            <a:endParaRPr lang="zh-TW" altLang="en-US" sz="24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68" name="文字方塊 67"/>
          <p:cNvSpPr txBox="1"/>
          <p:nvPr/>
        </p:nvSpPr>
        <p:spPr>
          <a:xfrm>
            <a:off x="4755727" y="5883780"/>
            <a:ext cx="24184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幸福七街</a:t>
            </a:r>
            <a:endParaRPr lang="zh-TW" altLang="en-US" sz="24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70" name="文字方塊 69"/>
          <p:cNvSpPr txBox="1"/>
          <p:nvPr/>
        </p:nvSpPr>
        <p:spPr>
          <a:xfrm>
            <a:off x="7243559" y="5883972"/>
            <a:ext cx="11209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17.21</a:t>
            </a:r>
            <a:endParaRPr lang="zh-TW" altLang="en-US" sz="24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71" name="文字方塊 70"/>
          <p:cNvSpPr txBox="1"/>
          <p:nvPr/>
        </p:nvSpPr>
        <p:spPr>
          <a:xfrm>
            <a:off x="8527288" y="3433981"/>
            <a:ext cx="24184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幸福七街</a:t>
            </a:r>
            <a:endParaRPr lang="zh-TW" altLang="en-US" sz="24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72" name="文字方塊 71"/>
          <p:cNvSpPr txBox="1"/>
          <p:nvPr/>
        </p:nvSpPr>
        <p:spPr>
          <a:xfrm>
            <a:off x="11015120" y="3434173"/>
            <a:ext cx="11209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12</a:t>
            </a:r>
            <a:endParaRPr lang="zh-TW" altLang="en-US" sz="24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73" name="文字方塊 72"/>
          <p:cNvSpPr txBox="1"/>
          <p:nvPr/>
        </p:nvSpPr>
        <p:spPr>
          <a:xfrm>
            <a:off x="8534406" y="4022221"/>
            <a:ext cx="24184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文化三路</a:t>
            </a:r>
            <a:endParaRPr lang="zh-TW" altLang="en-US" sz="24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75" name="文字方塊 74"/>
          <p:cNvSpPr txBox="1"/>
          <p:nvPr/>
        </p:nvSpPr>
        <p:spPr>
          <a:xfrm>
            <a:off x="11022238" y="4022413"/>
            <a:ext cx="11209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7</a:t>
            </a:r>
            <a:endParaRPr lang="zh-TW" altLang="en-US" sz="24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76" name="文字方塊 75"/>
          <p:cNvSpPr txBox="1"/>
          <p:nvPr/>
        </p:nvSpPr>
        <p:spPr>
          <a:xfrm>
            <a:off x="8551500" y="4637509"/>
            <a:ext cx="24184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文東一街</a:t>
            </a:r>
            <a:endParaRPr lang="zh-TW" altLang="en-US" sz="24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77" name="文字方塊 76"/>
          <p:cNvSpPr txBox="1"/>
          <p:nvPr/>
        </p:nvSpPr>
        <p:spPr>
          <a:xfrm>
            <a:off x="11039332" y="4637701"/>
            <a:ext cx="11209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6</a:t>
            </a:r>
            <a:endParaRPr lang="zh-TW" altLang="en-US" sz="24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78" name="文字方塊 77"/>
          <p:cNvSpPr txBox="1"/>
          <p:nvPr/>
        </p:nvSpPr>
        <p:spPr>
          <a:xfrm>
            <a:off x="8558618" y="5277265"/>
            <a:ext cx="24184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文化五路</a:t>
            </a:r>
            <a:endParaRPr lang="zh-TW" altLang="en-US" sz="24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93" name="文字方塊 92"/>
          <p:cNvSpPr txBox="1"/>
          <p:nvPr/>
        </p:nvSpPr>
        <p:spPr>
          <a:xfrm>
            <a:off x="11046450" y="5277457"/>
            <a:ext cx="11209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5</a:t>
            </a:r>
            <a:endParaRPr lang="zh-TW" altLang="en-US" sz="24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94" name="文字方塊 93"/>
          <p:cNvSpPr txBox="1"/>
          <p:nvPr/>
        </p:nvSpPr>
        <p:spPr>
          <a:xfrm>
            <a:off x="8565736" y="5882352"/>
            <a:ext cx="24184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文二三街</a:t>
            </a:r>
            <a:endParaRPr lang="zh-TW" altLang="en-US" sz="24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95" name="文字方塊 94"/>
          <p:cNvSpPr txBox="1"/>
          <p:nvPr/>
        </p:nvSpPr>
        <p:spPr>
          <a:xfrm>
            <a:off x="11053568" y="5882544"/>
            <a:ext cx="11209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3</a:t>
            </a:r>
            <a:endParaRPr lang="zh-TW" altLang="en-US" sz="24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96" name="文字方塊 95"/>
          <p:cNvSpPr txBox="1"/>
          <p:nvPr/>
        </p:nvSpPr>
        <p:spPr>
          <a:xfrm>
            <a:off x="8551500" y="6402660"/>
            <a:ext cx="35604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◎統計類型包括：大樓、華廈、公寓、透天</a:t>
            </a:r>
            <a:endParaRPr lang="en-US" altLang="zh-TW" sz="1400" b="1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r>
              <a:rPr lang="zh-TW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◎成交均價計算排除特殊交易資料</a:t>
            </a:r>
            <a:endParaRPr lang="zh-TW" altLang="en-US" sz="1400" b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022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/>
          <p:cNvPicPr>
            <a:picLocks noChangeAspect="1"/>
          </p:cNvPicPr>
          <p:nvPr/>
        </p:nvPicPr>
        <p:blipFill rotWithShape="1">
          <a:blip r:embed="rId2"/>
          <a:srcRect l="20625" t="41111" r="4896" b="38889"/>
          <a:stretch/>
        </p:blipFill>
        <p:spPr>
          <a:xfrm>
            <a:off x="203667" y="160872"/>
            <a:ext cx="9080500" cy="1371600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63" r="18143"/>
          <a:stretch/>
        </p:blipFill>
        <p:spPr>
          <a:xfrm>
            <a:off x="10751136" y="-107950"/>
            <a:ext cx="1123194" cy="1597166"/>
          </a:xfrm>
          <a:prstGeom prst="rect">
            <a:avLst/>
          </a:prstGeom>
        </p:spPr>
      </p:pic>
      <p:grpSp>
        <p:nvGrpSpPr>
          <p:cNvPr id="34" name="群組 33"/>
          <p:cNvGrpSpPr/>
          <p:nvPr/>
        </p:nvGrpSpPr>
        <p:grpSpPr>
          <a:xfrm>
            <a:off x="9767886" y="586246"/>
            <a:ext cx="915353" cy="988219"/>
            <a:chOff x="9767887" y="904876"/>
            <a:chExt cx="675482" cy="847389"/>
          </a:xfrm>
        </p:grpSpPr>
        <p:cxnSp>
          <p:nvCxnSpPr>
            <p:cNvPr id="18" name="直線接點 17"/>
            <p:cNvCxnSpPr/>
            <p:nvPr/>
          </p:nvCxnSpPr>
          <p:spPr>
            <a:xfrm>
              <a:off x="9829800" y="1571646"/>
              <a:ext cx="0" cy="180000"/>
            </a:xfrm>
            <a:prstGeom prst="line">
              <a:avLst/>
            </a:prstGeom>
            <a:ln w="120650">
              <a:solidFill>
                <a:srgbClr val="DD691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接點 18"/>
            <p:cNvCxnSpPr/>
            <p:nvPr/>
          </p:nvCxnSpPr>
          <p:spPr>
            <a:xfrm>
              <a:off x="9829800" y="1393846"/>
              <a:ext cx="0" cy="180000"/>
            </a:xfrm>
            <a:prstGeom prst="line">
              <a:avLst/>
            </a:prstGeom>
            <a:ln w="120650">
              <a:solidFill>
                <a:srgbClr val="ECBA1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接點 19"/>
            <p:cNvCxnSpPr/>
            <p:nvPr/>
          </p:nvCxnSpPr>
          <p:spPr>
            <a:xfrm>
              <a:off x="9979025" y="1572265"/>
              <a:ext cx="0" cy="180000"/>
            </a:xfrm>
            <a:prstGeom prst="line">
              <a:avLst/>
            </a:prstGeom>
            <a:ln w="120650">
              <a:solidFill>
                <a:srgbClr val="DD691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接點 20"/>
            <p:cNvCxnSpPr/>
            <p:nvPr/>
          </p:nvCxnSpPr>
          <p:spPr>
            <a:xfrm>
              <a:off x="9979025" y="1323035"/>
              <a:ext cx="0" cy="252000"/>
            </a:xfrm>
            <a:prstGeom prst="line">
              <a:avLst/>
            </a:prstGeom>
            <a:ln w="120650">
              <a:solidFill>
                <a:srgbClr val="ECBA1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接點 25"/>
            <p:cNvCxnSpPr/>
            <p:nvPr/>
          </p:nvCxnSpPr>
          <p:spPr>
            <a:xfrm>
              <a:off x="10136188" y="1571257"/>
              <a:ext cx="0" cy="180000"/>
            </a:xfrm>
            <a:prstGeom prst="line">
              <a:avLst/>
            </a:prstGeom>
            <a:ln w="120650">
              <a:solidFill>
                <a:srgbClr val="DD691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接點 26"/>
            <p:cNvCxnSpPr/>
            <p:nvPr/>
          </p:nvCxnSpPr>
          <p:spPr>
            <a:xfrm>
              <a:off x="10136188" y="1219638"/>
              <a:ext cx="0" cy="360000"/>
            </a:xfrm>
            <a:prstGeom prst="line">
              <a:avLst/>
            </a:prstGeom>
            <a:ln w="120650">
              <a:solidFill>
                <a:srgbClr val="ECBA1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接點 27"/>
            <p:cNvCxnSpPr/>
            <p:nvPr/>
          </p:nvCxnSpPr>
          <p:spPr>
            <a:xfrm>
              <a:off x="10288588" y="1570486"/>
              <a:ext cx="0" cy="180000"/>
            </a:xfrm>
            <a:prstGeom prst="line">
              <a:avLst/>
            </a:prstGeom>
            <a:ln w="120650">
              <a:solidFill>
                <a:srgbClr val="DD691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接點 28"/>
            <p:cNvCxnSpPr/>
            <p:nvPr/>
          </p:nvCxnSpPr>
          <p:spPr>
            <a:xfrm>
              <a:off x="10288588" y="1326022"/>
              <a:ext cx="0" cy="252000"/>
            </a:xfrm>
            <a:prstGeom prst="line">
              <a:avLst/>
            </a:prstGeom>
            <a:ln w="120650">
              <a:solidFill>
                <a:srgbClr val="ECBA1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接點 29"/>
            <p:cNvCxnSpPr/>
            <p:nvPr/>
          </p:nvCxnSpPr>
          <p:spPr>
            <a:xfrm>
              <a:off x="10443369" y="1570486"/>
              <a:ext cx="0" cy="180000"/>
            </a:xfrm>
            <a:prstGeom prst="line">
              <a:avLst/>
            </a:prstGeom>
            <a:ln w="120650">
              <a:solidFill>
                <a:srgbClr val="DD691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接點 30"/>
            <p:cNvCxnSpPr/>
            <p:nvPr/>
          </p:nvCxnSpPr>
          <p:spPr>
            <a:xfrm>
              <a:off x="10443369" y="1040276"/>
              <a:ext cx="0" cy="540000"/>
            </a:xfrm>
            <a:prstGeom prst="line">
              <a:avLst/>
            </a:prstGeom>
            <a:ln w="120650">
              <a:solidFill>
                <a:srgbClr val="ECBA1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單箭頭接點 32"/>
            <p:cNvCxnSpPr/>
            <p:nvPr/>
          </p:nvCxnSpPr>
          <p:spPr>
            <a:xfrm flipV="1">
              <a:off x="9767887" y="904876"/>
              <a:ext cx="588435" cy="310000"/>
            </a:xfrm>
            <a:prstGeom prst="straightConnector1">
              <a:avLst/>
            </a:prstGeom>
            <a:ln w="63500" cap="rnd">
              <a:solidFill>
                <a:srgbClr val="25AE88"/>
              </a:solidFill>
              <a:round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手繪多邊形 42"/>
          <p:cNvSpPr/>
          <p:nvPr/>
        </p:nvSpPr>
        <p:spPr>
          <a:xfrm>
            <a:off x="-95250" y="1479550"/>
            <a:ext cx="12344400" cy="295558"/>
          </a:xfrm>
          <a:custGeom>
            <a:avLst/>
            <a:gdLst>
              <a:gd name="connsiteX0" fmla="*/ 0 w 12344400"/>
              <a:gd name="connsiteY0" fmla="*/ 209550 h 295558"/>
              <a:gd name="connsiteX1" fmla="*/ 3267075 w 12344400"/>
              <a:gd name="connsiteY1" fmla="*/ 57150 h 295558"/>
              <a:gd name="connsiteX2" fmla="*/ 7572375 w 12344400"/>
              <a:gd name="connsiteY2" fmla="*/ 295275 h 295558"/>
              <a:gd name="connsiteX3" fmla="*/ 12344400 w 12344400"/>
              <a:gd name="connsiteY3" fmla="*/ 0 h 295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344400" h="295558">
                <a:moveTo>
                  <a:pt x="0" y="209550"/>
                </a:moveTo>
                <a:cubicBezTo>
                  <a:pt x="1002506" y="126206"/>
                  <a:pt x="2005013" y="42863"/>
                  <a:pt x="3267075" y="57150"/>
                </a:cubicBezTo>
                <a:cubicBezTo>
                  <a:pt x="4529137" y="71437"/>
                  <a:pt x="6059488" y="304800"/>
                  <a:pt x="7572375" y="295275"/>
                </a:cubicBezTo>
                <a:cubicBezTo>
                  <a:pt x="9085262" y="285750"/>
                  <a:pt x="11569700" y="38100"/>
                  <a:pt x="12344400" y="0"/>
                </a:cubicBezTo>
              </a:path>
            </a:pathLst>
          </a:custGeom>
          <a:noFill/>
          <a:ln w="82550">
            <a:solidFill>
              <a:srgbClr val="F78C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4" name="手繪多邊形 43"/>
          <p:cNvSpPr/>
          <p:nvPr/>
        </p:nvSpPr>
        <p:spPr>
          <a:xfrm>
            <a:off x="-55487" y="1394142"/>
            <a:ext cx="12344400" cy="295558"/>
          </a:xfrm>
          <a:custGeom>
            <a:avLst/>
            <a:gdLst>
              <a:gd name="connsiteX0" fmla="*/ 0 w 12344400"/>
              <a:gd name="connsiteY0" fmla="*/ 209550 h 295558"/>
              <a:gd name="connsiteX1" fmla="*/ 3267075 w 12344400"/>
              <a:gd name="connsiteY1" fmla="*/ 57150 h 295558"/>
              <a:gd name="connsiteX2" fmla="*/ 7572375 w 12344400"/>
              <a:gd name="connsiteY2" fmla="*/ 295275 h 295558"/>
              <a:gd name="connsiteX3" fmla="*/ 12344400 w 12344400"/>
              <a:gd name="connsiteY3" fmla="*/ 0 h 295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344400" h="295558">
                <a:moveTo>
                  <a:pt x="0" y="209550"/>
                </a:moveTo>
                <a:cubicBezTo>
                  <a:pt x="1002506" y="126206"/>
                  <a:pt x="2005013" y="42863"/>
                  <a:pt x="3267075" y="57150"/>
                </a:cubicBezTo>
                <a:cubicBezTo>
                  <a:pt x="4529137" y="71437"/>
                  <a:pt x="6059488" y="304800"/>
                  <a:pt x="7572375" y="295275"/>
                </a:cubicBezTo>
                <a:cubicBezTo>
                  <a:pt x="9085262" y="285750"/>
                  <a:pt x="11569700" y="38100"/>
                  <a:pt x="12344400" y="0"/>
                </a:cubicBezTo>
              </a:path>
            </a:pathLst>
          </a:custGeom>
          <a:noFill/>
          <a:ln w="114300">
            <a:solidFill>
              <a:srgbClr val="FECF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46" name="圖片 4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895" y="1806149"/>
            <a:ext cx="825036" cy="825036"/>
          </a:xfrm>
          <a:prstGeom prst="rect">
            <a:avLst/>
          </a:prstGeom>
        </p:spPr>
      </p:pic>
      <p:sp>
        <p:nvSpPr>
          <p:cNvPr id="5" name="圓角化單一角落矩形 4"/>
          <p:cNvSpPr/>
          <p:nvPr/>
        </p:nvSpPr>
        <p:spPr>
          <a:xfrm>
            <a:off x="2960077" y="2635123"/>
            <a:ext cx="1538515" cy="670095"/>
          </a:xfrm>
          <a:prstGeom prst="round1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TOP5</a:t>
            </a:r>
            <a:endParaRPr lang="zh-TW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7" name="圓角化單一角落矩形 46"/>
          <p:cNvSpPr/>
          <p:nvPr/>
        </p:nvSpPr>
        <p:spPr>
          <a:xfrm>
            <a:off x="4532634" y="2635123"/>
            <a:ext cx="3742685" cy="670095"/>
          </a:xfrm>
          <a:prstGeom prst="round1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成交均價</a:t>
            </a:r>
            <a:endParaRPr lang="zh-TW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2960077" y="3343041"/>
            <a:ext cx="1538515" cy="592449"/>
          </a:xfrm>
          <a:prstGeom prst="rect">
            <a:avLst/>
          </a:prstGeom>
          <a:solidFill>
            <a:srgbClr val="FF4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600" b="1" dirty="0" smtClean="0">
                <a:solidFill>
                  <a:schemeClr val="tx1"/>
                </a:solidFill>
                <a:latin typeface="Calibri" panose="020F0502020204030204" pitchFamily="34" charset="0"/>
                <a:ea typeface="微軟正黑體" panose="020B0604030504040204" pitchFamily="34" charset="-120"/>
              </a:rPr>
              <a:t>NO.1</a:t>
            </a:r>
            <a:endParaRPr lang="zh-TW" altLang="en-US" sz="2600" b="1" dirty="0">
              <a:solidFill>
                <a:schemeClr val="tx1"/>
              </a:solidFill>
              <a:latin typeface="Calibri" panose="020F050202020403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4529098" y="3343041"/>
            <a:ext cx="2735301" cy="592449"/>
          </a:xfrm>
          <a:prstGeom prst="rect">
            <a:avLst/>
          </a:prstGeom>
          <a:solidFill>
            <a:srgbClr val="FF4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600" b="1">
              <a:solidFill>
                <a:schemeClr val="tx1"/>
              </a:solidFill>
              <a:latin typeface="Calibri" panose="020F050202020403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7291302" y="3340097"/>
            <a:ext cx="984017" cy="592449"/>
          </a:xfrm>
          <a:prstGeom prst="rect">
            <a:avLst/>
          </a:prstGeom>
          <a:solidFill>
            <a:srgbClr val="FF4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600" b="1">
              <a:solidFill>
                <a:schemeClr val="tx1"/>
              </a:solidFill>
              <a:latin typeface="Calibri" panose="020F050202020403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2960077" y="3971530"/>
            <a:ext cx="1538515" cy="592449"/>
          </a:xfrm>
          <a:prstGeom prst="rect">
            <a:avLst/>
          </a:prstGeom>
          <a:solidFill>
            <a:srgbClr val="FC91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600" b="1" dirty="0" smtClean="0">
                <a:solidFill>
                  <a:schemeClr val="tx1"/>
                </a:solidFill>
                <a:latin typeface="Calibri" panose="020F0502020204030204" pitchFamily="34" charset="0"/>
                <a:ea typeface="微軟正黑體" panose="020B0604030504040204" pitchFamily="34" charset="-120"/>
              </a:rPr>
              <a:t>NO.2</a:t>
            </a:r>
            <a:endParaRPr lang="zh-TW" altLang="en-US" sz="2600" b="1" dirty="0" smtClean="0">
              <a:solidFill>
                <a:schemeClr val="tx1"/>
              </a:solidFill>
              <a:latin typeface="Calibri" panose="020F050202020403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64" name="矩形 63"/>
          <p:cNvSpPr/>
          <p:nvPr/>
        </p:nvSpPr>
        <p:spPr>
          <a:xfrm>
            <a:off x="2960077" y="4602963"/>
            <a:ext cx="1538515" cy="592449"/>
          </a:xfrm>
          <a:prstGeom prst="rect">
            <a:avLst/>
          </a:prstGeom>
          <a:solidFill>
            <a:srgbClr val="F9D4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600" b="1" dirty="0" smtClean="0">
                <a:solidFill>
                  <a:schemeClr val="tx1"/>
                </a:solidFill>
                <a:latin typeface="Calibri" panose="020F0502020204030204" pitchFamily="34" charset="0"/>
                <a:ea typeface="微軟正黑體" panose="020B0604030504040204" pitchFamily="34" charset="-120"/>
              </a:rPr>
              <a:t>NO.3</a:t>
            </a:r>
            <a:endParaRPr lang="zh-TW" altLang="en-US" sz="2600" b="1" dirty="0" smtClean="0">
              <a:solidFill>
                <a:schemeClr val="tx1"/>
              </a:solidFill>
              <a:latin typeface="Calibri" panose="020F050202020403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69" name="矩形 68"/>
          <p:cNvSpPr/>
          <p:nvPr/>
        </p:nvSpPr>
        <p:spPr>
          <a:xfrm>
            <a:off x="2960077" y="5231452"/>
            <a:ext cx="1538515" cy="592449"/>
          </a:xfrm>
          <a:prstGeom prst="rect">
            <a:avLst/>
          </a:prstGeom>
          <a:solidFill>
            <a:srgbClr val="EDE5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600" b="1" dirty="0" smtClean="0">
                <a:solidFill>
                  <a:schemeClr val="tx1"/>
                </a:solidFill>
                <a:latin typeface="Calibri" panose="020F0502020204030204" pitchFamily="34" charset="0"/>
                <a:ea typeface="微軟正黑體" panose="020B0604030504040204" pitchFamily="34" charset="-120"/>
              </a:rPr>
              <a:t>NO.4</a:t>
            </a:r>
            <a:endParaRPr lang="zh-TW" altLang="en-US" sz="2600" b="1" dirty="0" smtClean="0">
              <a:solidFill>
                <a:schemeClr val="tx1"/>
              </a:solidFill>
              <a:latin typeface="Calibri" panose="020F050202020403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74" name="矩形 73"/>
          <p:cNvSpPr/>
          <p:nvPr/>
        </p:nvSpPr>
        <p:spPr>
          <a:xfrm>
            <a:off x="2960077" y="5856048"/>
            <a:ext cx="1538515" cy="592449"/>
          </a:xfrm>
          <a:prstGeom prst="rect">
            <a:avLst/>
          </a:prstGeom>
          <a:solidFill>
            <a:srgbClr val="F4EF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600" b="1" dirty="0" smtClean="0">
                <a:solidFill>
                  <a:schemeClr val="tx1"/>
                </a:solidFill>
                <a:latin typeface="Calibri" panose="020F0502020204030204" pitchFamily="34" charset="0"/>
                <a:ea typeface="微軟正黑體" panose="020B0604030504040204" pitchFamily="34" charset="-120"/>
              </a:rPr>
              <a:t>NO.5</a:t>
            </a:r>
            <a:endParaRPr lang="zh-TW" altLang="en-US" sz="2600" b="1" dirty="0" smtClean="0">
              <a:solidFill>
                <a:schemeClr val="tx1"/>
              </a:solidFill>
              <a:latin typeface="Calibri" panose="020F0502020204030204" pitchFamily="34" charset="0"/>
              <a:ea typeface="微軟正黑體" panose="020B0604030504040204" pitchFamily="34" charset="-120"/>
            </a:endParaRPr>
          </a:p>
        </p:txBody>
      </p:sp>
      <p:pic>
        <p:nvPicPr>
          <p:cNvPr id="16" name="圖片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784525">
            <a:off x="2983486" y="3360242"/>
            <a:ext cx="367746" cy="367746"/>
          </a:xfrm>
          <a:prstGeom prst="rect">
            <a:avLst/>
          </a:prstGeom>
        </p:spPr>
      </p:pic>
      <p:cxnSp>
        <p:nvCxnSpPr>
          <p:cNvPr id="23" name="直線接點 22"/>
          <p:cNvCxnSpPr/>
          <p:nvPr/>
        </p:nvCxnSpPr>
        <p:spPr>
          <a:xfrm flipH="1">
            <a:off x="8786353" y="2413511"/>
            <a:ext cx="2232000" cy="0"/>
          </a:xfrm>
          <a:prstGeom prst="line">
            <a:avLst/>
          </a:prstGeom>
          <a:ln w="25400" cap="rnd">
            <a:solidFill>
              <a:schemeClr val="bg1">
                <a:lumMod val="50000"/>
              </a:schemeClr>
            </a:solidFill>
            <a:prstDash val="sys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圖片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8707" y="1693295"/>
            <a:ext cx="852244" cy="852244"/>
          </a:xfrm>
          <a:prstGeom prst="rect">
            <a:avLst/>
          </a:prstGeom>
        </p:spPr>
      </p:pic>
      <p:sp>
        <p:nvSpPr>
          <p:cNvPr id="24" name="文字方塊 23"/>
          <p:cNvSpPr txBox="1"/>
          <p:nvPr/>
        </p:nvSpPr>
        <p:spPr>
          <a:xfrm>
            <a:off x="8275319" y="1882707"/>
            <a:ext cx="272104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新中古屋</a:t>
            </a:r>
            <a:r>
              <a:rPr lang="en-US" altLang="zh-TW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(6-10</a:t>
            </a:r>
            <a:r>
              <a:rPr lang="zh-TW" alt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4529098" y="3971530"/>
            <a:ext cx="2735301" cy="592449"/>
          </a:xfrm>
          <a:prstGeom prst="rect">
            <a:avLst/>
          </a:prstGeom>
          <a:solidFill>
            <a:srgbClr val="FC91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600" b="1">
              <a:solidFill>
                <a:schemeClr val="tx1"/>
              </a:solidFill>
              <a:latin typeface="Calibri" panose="020F050202020403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7291302" y="3968586"/>
            <a:ext cx="984017" cy="592449"/>
          </a:xfrm>
          <a:prstGeom prst="rect">
            <a:avLst/>
          </a:prstGeom>
          <a:solidFill>
            <a:srgbClr val="FC91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600" b="1">
              <a:solidFill>
                <a:schemeClr val="tx1"/>
              </a:solidFill>
              <a:latin typeface="Calibri" panose="020F050202020403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4529098" y="4602963"/>
            <a:ext cx="2735301" cy="592449"/>
          </a:xfrm>
          <a:prstGeom prst="rect">
            <a:avLst/>
          </a:prstGeom>
          <a:solidFill>
            <a:srgbClr val="F9D4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600" b="1">
              <a:solidFill>
                <a:schemeClr val="tx1"/>
              </a:solidFill>
              <a:latin typeface="Calibri" panose="020F050202020403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60" name="矩形 59"/>
          <p:cNvSpPr/>
          <p:nvPr/>
        </p:nvSpPr>
        <p:spPr>
          <a:xfrm>
            <a:off x="7291302" y="4600019"/>
            <a:ext cx="984017" cy="592449"/>
          </a:xfrm>
          <a:prstGeom prst="rect">
            <a:avLst/>
          </a:prstGeom>
          <a:solidFill>
            <a:srgbClr val="F9D4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600" b="1">
              <a:solidFill>
                <a:schemeClr val="tx1"/>
              </a:solidFill>
              <a:latin typeface="Calibri" panose="020F050202020403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63" name="矩形 62"/>
          <p:cNvSpPr/>
          <p:nvPr/>
        </p:nvSpPr>
        <p:spPr>
          <a:xfrm>
            <a:off x="4529098" y="5231452"/>
            <a:ext cx="2735301" cy="592449"/>
          </a:xfrm>
          <a:prstGeom prst="rect">
            <a:avLst/>
          </a:prstGeom>
          <a:solidFill>
            <a:srgbClr val="EDE5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600" b="1">
              <a:solidFill>
                <a:schemeClr val="tx1"/>
              </a:solidFill>
              <a:latin typeface="Calibri" panose="020F050202020403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79" name="矩形 78"/>
          <p:cNvSpPr/>
          <p:nvPr/>
        </p:nvSpPr>
        <p:spPr>
          <a:xfrm>
            <a:off x="7291302" y="5228508"/>
            <a:ext cx="984017" cy="592449"/>
          </a:xfrm>
          <a:prstGeom prst="rect">
            <a:avLst/>
          </a:prstGeom>
          <a:solidFill>
            <a:srgbClr val="EDE5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600" b="1">
              <a:solidFill>
                <a:schemeClr val="tx1"/>
              </a:solidFill>
              <a:latin typeface="Calibri" panose="020F050202020403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80" name="矩形 79"/>
          <p:cNvSpPr/>
          <p:nvPr/>
        </p:nvSpPr>
        <p:spPr>
          <a:xfrm>
            <a:off x="4529098" y="5859941"/>
            <a:ext cx="2735301" cy="592449"/>
          </a:xfrm>
          <a:prstGeom prst="rect">
            <a:avLst/>
          </a:prstGeom>
          <a:solidFill>
            <a:srgbClr val="F4EF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600" b="1">
              <a:solidFill>
                <a:schemeClr val="tx1"/>
              </a:solidFill>
              <a:latin typeface="Calibri" panose="020F050202020403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81" name="矩形 80"/>
          <p:cNvSpPr/>
          <p:nvPr/>
        </p:nvSpPr>
        <p:spPr>
          <a:xfrm>
            <a:off x="7291302" y="5856997"/>
            <a:ext cx="984017" cy="592449"/>
          </a:xfrm>
          <a:prstGeom prst="rect">
            <a:avLst/>
          </a:prstGeom>
          <a:solidFill>
            <a:srgbClr val="F4EF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600" b="1">
              <a:solidFill>
                <a:schemeClr val="tx1"/>
              </a:solidFill>
              <a:latin typeface="Calibri" panose="020F050202020403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82" name="圓角化單一角落矩形 81"/>
          <p:cNvSpPr/>
          <p:nvPr/>
        </p:nvSpPr>
        <p:spPr>
          <a:xfrm>
            <a:off x="8320259" y="2635123"/>
            <a:ext cx="3742685" cy="670095"/>
          </a:xfrm>
          <a:prstGeom prst="round1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成交量</a:t>
            </a:r>
            <a:endParaRPr lang="zh-TW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3" name="矩形 82"/>
          <p:cNvSpPr/>
          <p:nvPr/>
        </p:nvSpPr>
        <p:spPr>
          <a:xfrm>
            <a:off x="8316723" y="3343041"/>
            <a:ext cx="2735301" cy="592449"/>
          </a:xfrm>
          <a:prstGeom prst="rect">
            <a:avLst/>
          </a:prstGeom>
          <a:solidFill>
            <a:srgbClr val="FF4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600" b="1">
              <a:solidFill>
                <a:schemeClr val="tx1"/>
              </a:solidFill>
              <a:latin typeface="Calibri" panose="020F050202020403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84" name="矩形 83"/>
          <p:cNvSpPr/>
          <p:nvPr/>
        </p:nvSpPr>
        <p:spPr>
          <a:xfrm>
            <a:off x="11078927" y="3340097"/>
            <a:ext cx="984017" cy="592449"/>
          </a:xfrm>
          <a:prstGeom prst="rect">
            <a:avLst/>
          </a:prstGeom>
          <a:solidFill>
            <a:srgbClr val="FF4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600" b="1">
              <a:solidFill>
                <a:schemeClr val="tx1"/>
              </a:solidFill>
              <a:latin typeface="Calibri" panose="020F050202020403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85" name="矩形 84"/>
          <p:cNvSpPr/>
          <p:nvPr/>
        </p:nvSpPr>
        <p:spPr>
          <a:xfrm>
            <a:off x="8316723" y="3971530"/>
            <a:ext cx="2735301" cy="592449"/>
          </a:xfrm>
          <a:prstGeom prst="rect">
            <a:avLst/>
          </a:prstGeom>
          <a:solidFill>
            <a:srgbClr val="FC91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600" b="1">
              <a:solidFill>
                <a:schemeClr val="tx1"/>
              </a:solidFill>
              <a:latin typeface="Calibri" panose="020F050202020403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86" name="矩形 85"/>
          <p:cNvSpPr/>
          <p:nvPr/>
        </p:nvSpPr>
        <p:spPr>
          <a:xfrm>
            <a:off x="11078927" y="3968586"/>
            <a:ext cx="984017" cy="592449"/>
          </a:xfrm>
          <a:prstGeom prst="rect">
            <a:avLst/>
          </a:prstGeom>
          <a:solidFill>
            <a:srgbClr val="FC91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600" b="1">
              <a:solidFill>
                <a:schemeClr val="tx1"/>
              </a:solidFill>
              <a:latin typeface="Calibri" panose="020F050202020403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87" name="矩形 86"/>
          <p:cNvSpPr/>
          <p:nvPr/>
        </p:nvSpPr>
        <p:spPr>
          <a:xfrm>
            <a:off x="8316723" y="4602963"/>
            <a:ext cx="2735301" cy="592449"/>
          </a:xfrm>
          <a:prstGeom prst="rect">
            <a:avLst/>
          </a:prstGeom>
          <a:solidFill>
            <a:srgbClr val="F9D4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600" b="1">
              <a:solidFill>
                <a:schemeClr val="tx1"/>
              </a:solidFill>
              <a:latin typeface="Calibri" panose="020F050202020403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88" name="矩形 87"/>
          <p:cNvSpPr/>
          <p:nvPr/>
        </p:nvSpPr>
        <p:spPr>
          <a:xfrm>
            <a:off x="11078927" y="4600019"/>
            <a:ext cx="984017" cy="592449"/>
          </a:xfrm>
          <a:prstGeom prst="rect">
            <a:avLst/>
          </a:prstGeom>
          <a:solidFill>
            <a:srgbClr val="F9D4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600" b="1">
              <a:solidFill>
                <a:schemeClr val="tx1"/>
              </a:solidFill>
              <a:latin typeface="Calibri" panose="020F050202020403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89" name="矩形 88"/>
          <p:cNvSpPr/>
          <p:nvPr/>
        </p:nvSpPr>
        <p:spPr>
          <a:xfrm>
            <a:off x="8316723" y="5231452"/>
            <a:ext cx="2735301" cy="592449"/>
          </a:xfrm>
          <a:prstGeom prst="rect">
            <a:avLst/>
          </a:prstGeom>
          <a:solidFill>
            <a:srgbClr val="EDE5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600" b="1">
              <a:solidFill>
                <a:schemeClr val="tx1"/>
              </a:solidFill>
              <a:latin typeface="Calibri" panose="020F050202020403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90" name="矩形 89"/>
          <p:cNvSpPr/>
          <p:nvPr/>
        </p:nvSpPr>
        <p:spPr>
          <a:xfrm>
            <a:off x="11078927" y="5228508"/>
            <a:ext cx="984017" cy="592449"/>
          </a:xfrm>
          <a:prstGeom prst="rect">
            <a:avLst/>
          </a:prstGeom>
          <a:solidFill>
            <a:srgbClr val="EDE5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600" b="1">
              <a:solidFill>
                <a:schemeClr val="tx1"/>
              </a:solidFill>
              <a:latin typeface="Calibri" panose="020F050202020403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91" name="矩形 90"/>
          <p:cNvSpPr/>
          <p:nvPr/>
        </p:nvSpPr>
        <p:spPr>
          <a:xfrm>
            <a:off x="8316723" y="5859941"/>
            <a:ext cx="2735301" cy="592449"/>
          </a:xfrm>
          <a:prstGeom prst="rect">
            <a:avLst/>
          </a:prstGeom>
          <a:solidFill>
            <a:srgbClr val="F4EF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600" b="1">
              <a:solidFill>
                <a:schemeClr val="tx1"/>
              </a:solidFill>
              <a:latin typeface="Calibri" panose="020F050202020403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92" name="矩形 91"/>
          <p:cNvSpPr/>
          <p:nvPr/>
        </p:nvSpPr>
        <p:spPr>
          <a:xfrm>
            <a:off x="11078927" y="5856997"/>
            <a:ext cx="984017" cy="592449"/>
          </a:xfrm>
          <a:prstGeom prst="rect">
            <a:avLst/>
          </a:prstGeom>
          <a:solidFill>
            <a:srgbClr val="F4EF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600" b="1">
              <a:solidFill>
                <a:schemeClr val="tx1"/>
              </a:solidFill>
              <a:latin typeface="Calibri" panose="020F050202020403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4717279" y="3435409"/>
            <a:ext cx="24184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文化三路</a:t>
            </a:r>
            <a:endParaRPr lang="zh-TW" altLang="en-US" sz="24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55" name="文字方塊 54"/>
          <p:cNvSpPr txBox="1"/>
          <p:nvPr/>
        </p:nvSpPr>
        <p:spPr>
          <a:xfrm>
            <a:off x="7205111" y="3435601"/>
            <a:ext cx="11209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33.97</a:t>
            </a:r>
            <a:endParaRPr lang="zh-TW" altLang="en-US" sz="24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58" name="文字方塊 57"/>
          <p:cNvSpPr txBox="1"/>
          <p:nvPr/>
        </p:nvSpPr>
        <p:spPr>
          <a:xfrm>
            <a:off x="4724397" y="4023649"/>
            <a:ext cx="24184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文興路</a:t>
            </a:r>
            <a:endParaRPr lang="zh-TW" altLang="en-US" sz="24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61" name="文字方塊 60"/>
          <p:cNvSpPr txBox="1"/>
          <p:nvPr/>
        </p:nvSpPr>
        <p:spPr>
          <a:xfrm>
            <a:off x="7212229" y="4023841"/>
            <a:ext cx="11209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28.68</a:t>
            </a:r>
            <a:endParaRPr lang="zh-TW" altLang="en-US" sz="24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62" name="文字方塊 61"/>
          <p:cNvSpPr txBox="1"/>
          <p:nvPr/>
        </p:nvSpPr>
        <p:spPr>
          <a:xfrm>
            <a:off x="4741491" y="4638937"/>
            <a:ext cx="24184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文化二路</a:t>
            </a:r>
            <a:endParaRPr lang="zh-TW" altLang="en-US" sz="24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65" name="文字方塊 64"/>
          <p:cNvSpPr txBox="1"/>
          <p:nvPr/>
        </p:nvSpPr>
        <p:spPr>
          <a:xfrm>
            <a:off x="7229323" y="4639129"/>
            <a:ext cx="11209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26.98</a:t>
            </a:r>
            <a:endParaRPr lang="zh-TW" altLang="en-US" sz="24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66" name="文字方塊 65"/>
          <p:cNvSpPr txBox="1"/>
          <p:nvPr/>
        </p:nvSpPr>
        <p:spPr>
          <a:xfrm>
            <a:off x="4748609" y="5291572"/>
            <a:ext cx="24184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興華一街</a:t>
            </a:r>
            <a:endParaRPr lang="zh-TW" altLang="en-US" sz="24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67" name="文字方塊 66"/>
          <p:cNvSpPr txBox="1"/>
          <p:nvPr/>
        </p:nvSpPr>
        <p:spPr>
          <a:xfrm>
            <a:off x="7236441" y="5291764"/>
            <a:ext cx="11209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22.42</a:t>
            </a:r>
            <a:endParaRPr lang="zh-TW" altLang="en-US" sz="24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68" name="文字方塊 67"/>
          <p:cNvSpPr txBox="1"/>
          <p:nvPr/>
        </p:nvSpPr>
        <p:spPr>
          <a:xfrm>
            <a:off x="4755727" y="5883780"/>
            <a:ext cx="24184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光峯路</a:t>
            </a:r>
            <a:endParaRPr lang="zh-TW" altLang="en-US" sz="24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70" name="文字方塊 69"/>
          <p:cNvSpPr txBox="1"/>
          <p:nvPr/>
        </p:nvSpPr>
        <p:spPr>
          <a:xfrm>
            <a:off x="7243559" y="5883972"/>
            <a:ext cx="11209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15.48</a:t>
            </a:r>
            <a:endParaRPr lang="zh-TW" altLang="en-US" sz="24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71" name="文字方塊 70"/>
          <p:cNvSpPr txBox="1"/>
          <p:nvPr/>
        </p:nvSpPr>
        <p:spPr>
          <a:xfrm>
            <a:off x="8527288" y="3433981"/>
            <a:ext cx="24184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興華一街</a:t>
            </a:r>
            <a:endParaRPr lang="zh-TW" altLang="en-US" sz="24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72" name="文字方塊 71"/>
          <p:cNvSpPr txBox="1"/>
          <p:nvPr/>
        </p:nvSpPr>
        <p:spPr>
          <a:xfrm>
            <a:off x="11015120" y="3434173"/>
            <a:ext cx="11209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5</a:t>
            </a:r>
            <a:endParaRPr lang="zh-TW" altLang="en-US" sz="24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73" name="文字方塊 72"/>
          <p:cNvSpPr txBox="1"/>
          <p:nvPr/>
        </p:nvSpPr>
        <p:spPr>
          <a:xfrm>
            <a:off x="8534406" y="4022221"/>
            <a:ext cx="24184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光峯路</a:t>
            </a:r>
            <a:endParaRPr lang="zh-TW" altLang="en-US" sz="24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75" name="文字方塊 74"/>
          <p:cNvSpPr txBox="1"/>
          <p:nvPr/>
        </p:nvSpPr>
        <p:spPr>
          <a:xfrm>
            <a:off x="11022238" y="4022413"/>
            <a:ext cx="11209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5</a:t>
            </a:r>
            <a:endParaRPr lang="zh-TW" altLang="en-US" sz="24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76" name="文字方塊 75"/>
          <p:cNvSpPr txBox="1"/>
          <p:nvPr/>
        </p:nvSpPr>
        <p:spPr>
          <a:xfrm>
            <a:off x="8551500" y="4637509"/>
            <a:ext cx="24184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文化三路</a:t>
            </a:r>
            <a:endParaRPr lang="zh-TW" altLang="en-US" sz="24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77" name="文字方塊 76"/>
          <p:cNvSpPr txBox="1"/>
          <p:nvPr/>
        </p:nvSpPr>
        <p:spPr>
          <a:xfrm>
            <a:off x="11039332" y="4637701"/>
            <a:ext cx="11209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4</a:t>
            </a:r>
            <a:endParaRPr lang="zh-TW" altLang="en-US" sz="24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78" name="文字方塊 77"/>
          <p:cNvSpPr txBox="1"/>
          <p:nvPr/>
        </p:nvSpPr>
        <p:spPr>
          <a:xfrm>
            <a:off x="8558618" y="5290144"/>
            <a:ext cx="24184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文化二路</a:t>
            </a:r>
            <a:endParaRPr lang="zh-TW" altLang="en-US" sz="24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93" name="文字方塊 92"/>
          <p:cNvSpPr txBox="1"/>
          <p:nvPr/>
        </p:nvSpPr>
        <p:spPr>
          <a:xfrm>
            <a:off x="11046450" y="5290336"/>
            <a:ext cx="11209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3</a:t>
            </a:r>
            <a:endParaRPr lang="zh-TW" altLang="en-US" sz="24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94" name="文字方塊 93"/>
          <p:cNvSpPr txBox="1"/>
          <p:nvPr/>
        </p:nvSpPr>
        <p:spPr>
          <a:xfrm>
            <a:off x="8565736" y="5882352"/>
            <a:ext cx="24184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文興路</a:t>
            </a:r>
            <a:endParaRPr lang="zh-TW" altLang="en-US" sz="24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95" name="文字方塊 94"/>
          <p:cNvSpPr txBox="1"/>
          <p:nvPr/>
        </p:nvSpPr>
        <p:spPr>
          <a:xfrm>
            <a:off x="11053568" y="5882544"/>
            <a:ext cx="11209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2</a:t>
            </a:r>
            <a:endParaRPr lang="zh-TW" altLang="en-US" sz="24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96" name="文字方塊 95"/>
          <p:cNvSpPr txBox="1"/>
          <p:nvPr/>
        </p:nvSpPr>
        <p:spPr>
          <a:xfrm>
            <a:off x="8551500" y="6402660"/>
            <a:ext cx="35604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◎統計類型包括：大樓、華廈、公寓、透天</a:t>
            </a:r>
            <a:endParaRPr lang="en-US" altLang="zh-TW" sz="1400" b="1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r>
              <a:rPr lang="zh-TW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◎成交均價計算排除特殊交易資料</a:t>
            </a:r>
            <a:endParaRPr lang="zh-TW" altLang="en-US" sz="1400" b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97" name="文字方塊 96"/>
          <p:cNvSpPr txBox="1"/>
          <p:nvPr/>
        </p:nvSpPr>
        <p:spPr>
          <a:xfrm>
            <a:off x="931498" y="2062483"/>
            <a:ext cx="27323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TW" sz="3200" b="1" dirty="0" smtClean="0">
                <a:solidFill>
                  <a:srgbClr val="8606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107</a:t>
            </a:r>
            <a:r>
              <a:rPr lang="zh-TW" altLang="en-US" sz="3200" b="1" dirty="0" smtClean="0">
                <a:solidFill>
                  <a:srgbClr val="8606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3200" b="1" dirty="0" smtClean="0">
                <a:solidFill>
                  <a:srgbClr val="8606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4~6</a:t>
            </a:r>
            <a:r>
              <a:rPr lang="zh-TW" altLang="en-US" sz="3200" b="1" dirty="0" smtClean="0">
                <a:solidFill>
                  <a:srgbClr val="8606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endParaRPr lang="en-US" altLang="zh-TW" sz="3200" b="1" dirty="0" smtClean="0">
              <a:solidFill>
                <a:srgbClr val="86061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415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/>
          <p:cNvPicPr>
            <a:picLocks noChangeAspect="1"/>
          </p:cNvPicPr>
          <p:nvPr/>
        </p:nvPicPr>
        <p:blipFill rotWithShape="1">
          <a:blip r:embed="rId2"/>
          <a:srcRect l="20625" t="41111" r="4896" b="38889"/>
          <a:stretch/>
        </p:blipFill>
        <p:spPr>
          <a:xfrm>
            <a:off x="203667" y="160872"/>
            <a:ext cx="9080500" cy="1371600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63" r="18143"/>
          <a:stretch/>
        </p:blipFill>
        <p:spPr>
          <a:xfrm>
            <a:off x="10751136" y="-107950"/>
            <a:ext cx="1123194" cy="1597166"/>
          </a:xfrm>
          <a:prstGeom prst="rect">
            <a:avLst/>
          </a:prstGeom>
        </p:spPr>
      </p:pic>
      <p:grpSp>
        <p:nvGrpSpPr>
          <p:cNvPr id="34" name="群組 33"/>
          <p:cNvGrpSpPr/>
          <p:nvPr/>
        </p:nvGrpSpPr>
        <p:grpSpPr>
          <a:xfrm>
            <a:off x="9767886" y="586246"/>
            <a:ext cx="915353" cy="988219"/>
            <a:chOff x="9767887" y="904876"/>
            <a:chExt cx="675482" cy="847389"/>
          </a:xfrm>
        </p:grpSpPr>
        <p:cxnSp>
          <p:nvCxnSpPr>
            <p:cNvPr id="18" name="直線接點 17"/>
            <p:cNvCxnSpPr/>
            <p:nvPr/>
          </p:nvCxnSpPr>
          <p:spPr>
            <a:xfrm>
              <a:off x="9829800" y="1571646"/>
              <a:ext cx="0" cy="180000"/>
            </a:xfrm>
            <a:prstGeom prst="line">
              <a:avLst/>
            </a:prstGeom>
            <a:ln w="120650">
              <a:solidFill>
                <a:srgbClr val="DD691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接點 18"/>
            <p:cNvCxnSpPr/>
            <p:nvPr/>
          </p:nvCxnSpPr>
          <p:spPr>
            <a:xfrm>
              <a:off x="9829800" y="1393846"/>
              <a:ext cx="0" cy="180000"/>
            </a:xfrm>
            <a:prstGeom prst="line">
              <a:avLst/>
            </a:prstGeom>
            <a:ln w="120650">
              <a:solidFill>
                <a:srgbClr val="ECBA1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接點 19"/>
            <p:cNvCxnSpPr/>
            <p:nvPr/>
          </p:nvCxnSpPr>
          <p:spPr>
            <a:xfrm>
              <a:off x="9979025" y="1572265"/>
              <a:ext cx="0" cy="180000"/>
            </a:xfrm>
            <a:prstGeom prst="line">
              <a:avLst/>
            </a:prstGeom>
            <a:ln w="120650">
              <a:solidFill>
                <a:srgbClr val="DD691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接點 20"/>
            <p:cNvCxnSpPr/>
            <p:nvPr/>
          </p:nvCxnSpPr>
          <p:spPr>
            <a:xfrm>
              <a:off x="9979025" y="1323035"/>
              <a:ext cx="0" cy="252000"/>
            </a:xfrm>
            <a:prstGeom prst="line">
              <a:avLst/>
            </a:prstGeom>
            <a:ln w="120650">
              <a:solidFill>
                <a:srgbClr val="ECBA1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接點 25"/>
            <p:cNvCxnSpPr/>
            <p:nvPr/>
          </p:nvCxnSpPr>
          <p:spPr>
            <a:xfrm>
              <a:off x="10136188" y="1571257"/>
              <a:ext cx="0" cy="180000"/>
            </a:xfrm>
            <a:prstGeom prst="line">
              <a:avLst/>
            </a:prstGeom>
            <a:ln w="120650">
              <a:solidFill>
                <a:srgbClr val="DD691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接點 26"/>
            <p:cNvCxnSpPr/>
            <p:nvPr/>
          </p:nvCxnSpPr>
          <p:spPr>
            <a:xfrm>
              <a:off x="10136188" y="1219638"/>
              <a:ext cx="0" cy="360000"/>
            </a:xfrm>
            <a:prstGeom prst="line">
              <a:avLst/>
            </a:prstGeom>
            <a:ln w="120650">
              <a:solidFill>
                <a:srgbClr val="ECBA1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接點 27"/>
            <p:cNvCxnSpPr/>
            <p:nvPr/>
          </p:nvCxnSpPr>
          <p:spPr>
            <a:xfrm>
              <a:off x="10288588" y="1570486"/>
              <a:ext cx="0" cy="180000"/>
            </a:xfrm>
            <a:prstGeom prst="line">
              <a:avLst/>
            </a:prstGeom>
            <a:ln w="120650">
              <a:solidFill>
                <a:srgbClr val="DD691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接點 28"/>
            <p:cNvCxnSpPr/>
            <p:nvPr/>
          </p:nvCxnSpPr>
          <p:spPr>
            <a:xfrm>
              <a:off x="10288588" y="1326022"/>
              <a:ext cx="0" cy="252000"/>
            </a:xfrm>
            <a:prstGeom prst="line">
              <a:avLst/>
            </a:prstGeom>
            <a:ln w="120650">
              <a:solidFill>
                <a:srgbClr val="ECBA1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接點 29"/>
            <p:cNvCxnSpPr/>
            <p:nvPr/>
          </p:nvCxnSpPr>
          <p:spPr>
            <a:xfrm>
              <a:off x="10443369" y="1570486"/>
              <a:ext cx="0" cy="180000"/>
            </a:xfrm>
            <a:prstGeom prst="line">
              <a:avLst/>
            </a:prstGeom>
            <a:ln w="120650">
              <a:solidFill>
                <a:srgbClr val="DD691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接點 30"/>
            <p:cNvCxnSpPr/>
            <p:nvPr/>
          </p:nvCxnSpPr>
          <p:spPr>
            <a:xfrm>
              <a:off x="10443369" y="1040276"/>
              <a:ext cx="0" cy="540000"/>
            </a:xfrm>
            <a:prstGeom prst="line">
              <a:avLst/>
            </a:prstGeom>
            <a:ln w="120650">
              <a:solidFill>
                <a:srgbClr val="ECBA1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單箭頭接點 32"/>
            <p:cNvCxnSpPr/>
            <p:nvPr/>
          </p:nvCxnSpPr>
          <p:spPr>
            <a:xfrm flipV="1">
              <a:off x="9767887" y="904876"/>
              <a:ext cx="588435" cy="310000"/>
            </a:xfrm>
            <a:prstGeom prst="straightConnector1">
              <a:avLst/>
            </a:prstGeom>
            <a:ln w="63500" cap="rnd">
              <a:solidFill>
                <a:srgbClr val="25AE88"/>
              </a:solidFill>
              <a:round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手繪多邊形 42"/>
          <p:cNvSpPr/>
          <p:nvPr/>
        </p:nvSpPr>
        <p:spPr>
          <a:xfrm>
            <a:off x="-95250" y="1479550"/>
            <a:ext cx="12344400" cy="295558"/>
          </a:xfrm>
          <a:custGeom>
            <a:avLst/>
            <a:gdLst>
              <a:gd name="connsiteX0" fmla="*/ 0 w 12344400"/>
              <a:gd name="connsiteY0" fmla="*/ 209550 h 295558"/>
              <a:gd name="connsiteX1" fmla="*/ 3267075 w 12344400"/>
              <a:gd name="connsiteY1" fmla="*/ 57150 h 295558"/>
              <a:gd name="connsiteX2" fmla="*/ 7572375 w 12344400"/>
              <a:gd name="connsiteY2" fmla="*/ 295275 h 295558"/>
              <a:gd name="connsiteX3" fmla="*/ 12344400 w 12344400"/>
              <a:gd name="connsiteY3" fmla="*/ 0 h 295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344400" h="295558">
                <a:moveTo>
                  <a:pt x="0" y="209550"/>
                </a:moveTo>
                <a:cubicBezTo>
                  <a:pt x="1002506" y="126206"/>
                  <a:pt x="2005013" y="42863"/>
                  <a:pt x="3267075" y="57150"/>
                </a:cubicBezTo>
                <a:cubicBezTo>
                  <a:pt x="4529137" y="71437"/>
                  <a:pt x="6059488" y="304800"/>
                  <a:pt x="7572375" y="295275"/>
                </a:cubicBezTo>
                <a:cubicBezTo>
                  <a:pt x="9085262" y="285750"/>
                  <a:pt x="11569700" y="38100"/>
                  <a:pt x="12344400" y="0"/>
                </a:cubicBezTo>
              </a:path>
            </a:pathLst>
          </a:custGeom>
          <a:noFill/>
          <a:ln w="82550">
            <a:solidFill>
              <a:srgbClr val="F78C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4" name="手繪多邊形 43"/>
          <p:cNvSpPr/>
          <p:nvPr/>
        </p:nvSpPr>
        <p:spPr>
          <a:xfrm>
            <a:off x="-55487" y="1394142"/>
            <a:ext cx="12344400" cy="295558"/>
          </a:xfrm>
          <a:custGeom>
            <a:avLst/>
            <a:gdLst>
              <a:gd name="connsiteX0" fmla="*/ 0 w 12344400"/>
              <a:gd name="connsiteY0" fmla="*/ 209550 h 295558"/>
              <a:gd name="connsiteX1" fmla="*/ 3267075 w 12344400"/>
              <a:gd name="connsiteY1" fmla="*/ 57150 h 295558"/>
              <a:gd name="connsiteX2" fmla="*/ 7572375 w 12344400"/>
              <a:gd name="connsiteY2" fmla="*/ 295275 h 295558"/>
              <a:gd name="connsiteX3" fmla="*/ 12344400 w 12344400"/>
              <a:gd name="connsiteY3" fmla="*/ 0 h 295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344400" h="295558">
                <a:moveTo>
                  <a:pt x="0" y="209550"/>
                </a:moveTo>
                <a:cubicBezTo>
                  <a:pt x="1002506" y="126206"/>
                  <a:pt x="2005013" y="42863"/>
                  <a:pt x="3267075" y="57150"/>
                </a:cubicBezTo>
                <a:cubicBezTo>
                  <a:pt x="4529137" y="71437"/>
                  <a:pt x="6059488" y="304800"/>
                  <a:pt x="7572375" y="295275"/>
                </a:cubicBezTo>
                <a:cubicBezTo>
                  <a:pt x="9085262" y="285750"/>
                  <a:pt x="11569700" y="38100"/>
                  <a:pt x="12344400" y="0"/>
                </a:cubicBezTo>
              </a:path>
            </a:pathLst>
          </a:custGeom>
          <a:noFill/>
          <a:ln w="114300">
            <a:solidFill>
              <a:srgbClr val="FECF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46" name="圖片 4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895" y="1806149"/>
            <a:ext cx="825036" cy="825036"/>
          </a:xfrm>
          <a:prstGeom prst="rect">
            <a:avLst/>
          </a:prstGeom>
        </p:spPr>
      </p:pic>
      <p:sp>
        <p:nvSpPr>
          <p:cNvPr id="5" name="圓角化單一角落矩形 4"/>
          <p:cNvSpPr/>
          <p:nvPr/>
        </p:nvSpPr>
        <p:spPr>
          <a:xfrm>
            <a:off x="2960077" y="2635123"/>
            <a:ext cx="1538515" cy="670095"/>
          </a:xfrm>
          <a:prstGeom prst="round1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TOP5</a:t>
            </a:r>
            <a:endParaRPr lang="zh-TW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7" name="圓角化單一角落矩形 46"/>
          <p:cNvSpPr/>
          <p:nvPr/>
        </p:nvSpPr>
        <p:spPr>
          <a:xfrm>
            <a:off x="4532634" y="2635123"/>
            <a:ext cx="3742685" cy="670095"/>
          </a:xfrm>
          <a:prstGeom prst="round1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成交均價</a:t>
            </a:r>
            <a:endParaRPr lang="zh-TW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2960077" y="3343041"/>
            <a:ext cx="1538515" cy="592449"/>
          </a:xfrm>
          <a:prstGeom prst="rect">
            <a:avLst/>
          </a:prstGeom>
          <a:solidFill>
            <a:srgbClr val="FF4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600" b="1" dirty="0" smtClean="0">
                <a:solidFill>
                  <a:schemeClr val="tx1"/>
                </a:solidFill>
                <a:latin typeface="Calibri" panose="020F0502020204030204" pitchFamily="34" charset="0"/>
                <a:ea typeface="微軟正黑體" panose="020B0604030504040204" pitchFamily="34" charset="-120"/>
              </a:rPr>
              <a:t>NO.1</a:t>
            </a:r>
            <a:endParaRPr lang="zh-TW" altLang="en-US" sz="2600" b="1" dirty="0">
              <a:solidFill>
                <a:schemeClr val="tx1"/>
              </a:solidFill>
              <a:latin typeface="Calibri" panose="020F050202020403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4529098" y="3343041"/>
            <a:ext cx="2735301" cy="592449"/>
          </a:xfrm>
          <a:prstGeom prst="rect">
            <a:avLst/>
          </a:prstGeom>
          <a:solidFill>
            <a:srgbClr val="FF4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600" b="1">
              <a:solidFill>
                <a:schemeClr val="tx1"/>
              </a:solidFill>
              <a:latin typeface="Calibri" panose="020F050202020403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7291302" y="3340097"/>
            <a:ext cx="984017" cy="592449"/>
          </a:xfrm>
          <a:prstGeom prst="rect">
            <a:avLst/>
          </a:prstGeom>
          <a:solidFill>
            <a:srgbClr val="FF4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600" b="1">
              <a:solidFill>
                <a:schemeClr val="tx1"/>
              </a:solidFill>
              <a:latin typeface="Calibri" panose="020F050202020403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2960077" y="3971530"/>
            <a:ext cx="1538515" cy="592449"/>
          </a:xfrm>
          <a:prstGeom prst="rect">
            <a:avLst/>
          </a:prstGeom>
          <a:solidFill>
            <a:srgbClr val="FC91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600" b="1" dirty="0" smtClean="0">
                <a:solidFill>
                  <a:schemeClr val="tx1"/>
                </a:solidFill>
                <a:latin typeface="Calibri" panose="020F0502020204030204" pitchFamily="34" charset="0"/>
                <a:ea typeface="微軟正黑體" panose="020B0604030504040204" pitchFamily="34" charset="-120"/>
              </a:rPr>
              <a:t>NO.2</a:t>
            </a:r>
            <a:endParaRPr lang="zh-TW" altLang="en-US" sz="2600" b="1" dirty="0" smtClean="0">
              <a:solidFill>
                <a:schemeClr val="tx1"/>
              </a:solidFill>
              <a:latin typeface="Calibri" panose="020F050202020403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64" name="矩形 63"/>
          <p:cNvSpPr/>
          <p:nvPr/>
        </p:nvSpPr>
        <p:spPr>
          <a:xfrm>
            <a:off x="2960077" y="4602963"/>
            <a:ext cx="1538515" cy="592449"/>
          </a:xfrm>
          <a:prstGeom prst="rect">
            <a:avLst/>
          </a:prstGeom>
          <a:solidFill>
            <a:srgbClr val="F9D4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600" b="1" dirty="0" smtClean="0">
                <a:solidFill>
                  <a:schemeClr val="tx1"/>
                </a:solidFill>
                <a:latin typeface="Calibri" panose="020F0502020204030204" pitchFamily="34" charset="0"/>
                <a:ea typeface="微軟正黑體" panose="020B0604030504040204" pitchFamily="34" charset="-120"/>
              </a:rPr>
              <a:t>NO.3</a:t>
            </a:r>
            <a:endParaRPr lang="zh-TW" altLang="en-US" sz="2600" b="1" dirty="0" smtClean="0">
              <a:solidFill>
                <a:schemeClr val="tx1"/>
              </a:solidFill>
              <a:latin typeface="Calibri" panose="020F050202020403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69" name="矩形 68"/>
          <p:cNvSpPr/>
          <p:nvPr/>
        </p:nvSpPr>
        <p:spPr>
          <a:xfrm>
            <a:off x="2960077" y="5231452"/>
            <a:ext cx="1538515" cy="592449"/>
          </a:xfrm>
          <a:prstGeom prst="rect">
            <a:avLst/>
          </a:prstGeom>
          <a:solidFill>
            <a:srgbClr val="EDE5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600" b="1" dirty="0" smtClean="0">
                <a:solidFill>
                  <a:schemeClr val="tx1"/>
                </a:solidFill>
                <a:latin typeface="Calibri" panose="020F0502020204030204" pitchFamily="34" charset="0"/>
                <a:ea typeface="微軟正黑體" panose="020B0604030504040204" pitchFamily="34" charset="-120"/>
              </a:rPr>
              <a:t>NO.4</a:t>
            </a:r>
            <a:endParaRPr lang="zh-TW" altLang="en-US" sz="2600" b="1" dirty="0" smtClean="0">
              <a:solidFill>
                <a:schemeClr val="tx1"/>
              </a:solidFill>
              <a:latin typeface="Calibri" panose="020F050202020403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74" name="矩形 73"/>
          <p:cNvSpPr/>
          <p:nvPr/>
        </p:nvSpPr>
        <p:spPr>
          <a:xfrm>
            <a:off x="2960077" y="5856048"/>
            <a:ext cx="1538515" cy="592449"/>
          </a:xfrm>
          <a:prstGeom prst="rect">
            <a:avLst/>
          </a:prstGeom>
          <a:solidFill>
            <a:srgbClr val="F4EF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600" b="1" dirty="0" smtClean="0">
                <a:solidFill>
                  <a:schemeClr val="tx1"/>
                </a:solidFill>
                <a:latin typeface="Calibri" panose="020F0502020204030204" pitchFamily="34" charset="0"/>
                <a:ea typeface="微軟正黑體" panose="020B0604030504040204" pitchFamily="34" charset="-120"/>
              </a:rPr>
              <a:t>NO.5</a:t>
            </a:r>
            <a:endParaRPr lang="zh-TW" altLang="en-US" sz="2600" b="1" dirty="0" smtClean="0">
              <a:solidFill>
                <a:schemeClr val="tx1"/>
              </a:solidFill>
              <a:latin typeface="Calibri" panose="020F0502020204030204" pitchFamily="34" charset="0"/>
              <a:ea typeface="微軟正黑體" panose="020B0604030504040204" pitchFamily="34" charset="-120"/>
            </a:endParaRPr>
          </a:p>
        </p:txBody>
      </p:sp>
      <p:pic>
        <p:nvPicPr>
          <p:cNvPr id="16" name="圖片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784525">
            <a:off x="2983486" y="3360242"/>
            <a:ext cx="367746" cy="367746"/>
          </a:xfrm>
          <a:prstGeom prst="rect">
            <a:avLst/>
          </a:prstGeom>
        </p:spPr>
      </p:pic>
      <p:cxnSp>
        <p:nvCxnSpPr>
          <p:cNvPr id="23" name="直線接點 22"/>
          <p:cNvCxnSpPr/>
          <p:nvPr/>
        </p:nvCxnSpPr>
        <p:spPr>
          <a:xfrm flipH="1">
            <a:off x="8786353" y="2413511"/>
            <a:ext cx="2232000" cy="0"/>
          </a:xfrm>
          <a:prstGeom prst="line">
            <a:avLst/>
          </a:prstGeom>
          <a:ln w="25400" cap="rnd">
            <a:solidFill>
              <a:schemeClr val="bg1">
                <a:lumMod val="50000"/>
              </a:schemeClr>
            </a:solidFill>
            <a:prstDash val="sys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圖片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8707" y="1693295"/>
            <a:ext cx="852244" cy="852244"/>
          </a:xfrm>
          <a:prstGeom prst="rect">
            <a:avLst/>
          </a:prstGeom>
        </p:spPr>
      </p:pic>
      <p:sp>
        <p:nvSpPr>
          <p:cNvPr id="24" name="文字方塊 23"/>
          <p:cNvSpPr txBox="1"/>
          <p:nvPr/>
        </p:nvSpPr>
        <p:spPr>
          <a:xfrm>
            <a:off x="8109959" y="1882707"/>
            <a:ext cx="288640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舊中古屋</a:t>
            </a:r>
            <a:r>
              <a:rPr lang="en-US" altLang="zh-TW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(11-20</a:t>
            </a:r>
            <a:r>
              <a:rPr lang="zh-TW" alt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4529098" y="3971530"/>
            <a:ext cx="2735301" cy="592449"/>
          </a:xfrm>
          <a:prstGeom prst="rect">
            <a:avLst/>
          </a:prstGeom>
          <a:solidFill>
            <a:srgbClr val="FC91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600" b="1">
              <a:solidFill>
                <a:schemeClr val="tx1"/>
              </a:solidFill>
              <a:latin typeface="Calibri" panose="020F050202020403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7291302" y="3968586"/>
            <a:ext cx="984017" cy="592449"/>
          </a:xfrm>
          <a:prstGeom prst="rect">
            <a:avLst/>
          </a:prstGeom>
          <a:solidFill>
            <a:srgbClr val="FC91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600" b="1">
              <a:solidFill>
                <a:schemeClr val="tx1"/>
              </a:solidFill>
              <a:latin typeface="Calibri" panose="020F050202020403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4529098" y="4602963"/>
            <a:ext cx="2735301" cy="592449"/>
          </a:xfrm>
          <a:prstGeom prst="rect">
            <a:avLst/>
          </a:prstGeom>
          <a:solidFill>
            <a:srgbClr val="F9D4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600" b="1">
              <a:solidFill>
                <a:schemeClr val="tx1"/>
              </a:solidFill>
              <a:latin typeface="Calibri" panose="020F050202020403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60" name="矩形 59"/>
          <p:cNvSpPr/>
          <p:nvPr/>
        </p:nvSpPr>
        <p:spPr>
          <a:xfrm>
            <a:off x="7291302" y="4600019"/>
            <a:ext cx="984017" cy="592449"/>
          </a:xfrm>
          <a:prstGeom prst="rect">
            <a:avLst/>
          </a:prstGeom>
          <a:solidFill>
            <a:srgbClr val="F9D4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600" b="1">
              <a:solidFill>
                <a:schemeClr val="tx1"/>
              </a:solidFill>
              <a:latin typeface="Calibri" panose="020F050202020403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63" name="矩形 62"/>
          <p:cNvSpPr/>
          <p:nvPr/>
        </p:nvSpPr>
        <p:spPr>
          <a:xfrm>
            <a:off x="4529098" y="5231452"/>
            <a:ext cx="2735301" cy="592449"/>
          </a:xfrm>
          <a:prstGeom prst="rect">
            <a:avLst/>
          </a:prstGeom>
          <a:solidFill>
            <a:srgbClr val="EDE5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600" b="1">
              <a:solidFill>
                <a:schemeClr val="tx1"/>
              </a:solidFill>
              <a:latin typeface="Calibri" panose="020F050202020403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79" name="矩形 78"/>
          <p:cNvSpPr/>
          <p:nvPr/>
        </p:nvSpPr>
        <p:spPr>
          <a:xfrm>
            <a:off x="7291302" y="5228508"/>
            <a:ext cx="984017" cy="592449"/>
          </a:xfrm>
          <a:prstGeom prst="rect">
            <a:avLst/>
          </a:prstGeom>
          <a:solidFill>
            <a:srgbClr val="EDE5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600" b="1">
              <a:solidFill>
                <a:schemeClr val="tx1"/>
              </a:solidFill>
              <a:latin typeface="Calibri" panose="020F050202020403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80" name="矩形 79"/>
          <p:cNvSpPr/>
          <p:nvPr/>
        </p:nvSpPr>
        <p:spPr>
          <a:xfrm>
            <a:off x="4529098" y="5859941"/>
            <a:ext cx="2735301" cy="592449"/>
          </a:xfrm>
          <a:prstGeom prst="rect">
            <a:avLst/>
          </a:prstGeom>
          <a:solidFill>
            <a:srgbClr val="F4EF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600" b="1">
              <a:solidFill>
                <a:schemeClr val="tx1"/>
              </a:solidFill>
              <a:latin typeface="Calibri" panose="020F050202020403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81" name="矩形 80"/>
          <p:cNvSpPr/>
          <p:nvPr/>
        </p:nvSpPr>
        <p:spPr>
          <a:xfrm>
            <a:off x="7291302" y="5856997"/>
            <a:ext cx="984017" cy="592449"/>
          </a:xfrm>
          <a:prstGeom prst="rect">
            <a:avLst/>
          </a:prstGeom>
          <a:solidFill>
            <a:srgbClr val="F4EF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600" b="1">
              <a:solidFill>
                <a:schemeClr val="tx1"/>
              </a:solidFill>
              <a:latin typeface="Calibri" panose="020F050202020403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82" name="圓角化單一角落矩形 81"/>
          <p:cNvSpPr/>
          <p:nvPr/>
        </p:nvSpPr>
        <p:spPr>
          <a:xfrm>
            <a:off x="8320259" y="2635123"/>
            <a:ext cx="3742685" cy="670095"/>
          </a:xfrm>
          <a:prstGeom prst="round1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成交量</a:t>
            </a:r>
            <a:endParaRPr lang="zh-TW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3" name="矩形 82"/>
          <p:cNvSpPr/>
          <p:nvPr/>
        </p:nvSpPr>
        <p:spPr>
          <a:xfrm>
            <a:off x="8316723" y="3343041"/>
            <a:ext cx="2735301" cy="592449"/>
          </a:xfrm>
          <a:prstGeom prst="rect">
            <a:avLst/>
          </a:prstGeom>
          <a:solidFill>
            <a:srgbClr val="FF4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600" b="1">
              <a:solidFill>
                <a:schemeClr val="tx1"/>
              </a:solidFill>
              <a:latin typeface="Calibri" panose="020F050202020403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84" name="矩形 83"/>
          <p:cNvSpPr/>
          <p:nvPr/>
        </p:nvSpPr>
        <p:spPr>
          <a:xfrm>
            <a:off x="11078927" y="3340097"/>
            <a:ext cx="984017" cy="592449"/>
          </a:xfrm>
          <a:prstGeom prst="rect">
            <a:avLst/>
          </a:prstGeom>
          <a:solidFill>
            <a:srgbClr val="FF4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600" b="1">
              <a:solidFill>
                <a:schemeClr val="tx1"/>
              </a:solidFill>
              <a:latin typeface="Calibri" panose="020F050202020403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85" name="矩形 84"/>
          <p:cNvSpPr/>
          <p:nvPr/>
        </p:nvSpPr>
        <p:spPr>
          <a:xfrm>
            <a:off x="8316723" y="3971530"/>
            <a:ext cx="2735301" cy="592449"/>
          </a:xfrm>
          <a:prstGeom prst="rect">
            <a:avLst/>
          </a:prstGeom>
          <a:solidFill>
            <a:srgbClr val="FC91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600" b="1">
              <a:solidFill>
                <a:schemeClr val="tx1"/>
              </a:solidFill>
              <a:latin typeface="Calibri" panose="020F050202020403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86" name="矩形 85"/>
          <p:cNvSpPr/>
          <p:nvPr/>
        </p:nvSpPr>
        <p:spPr>
          <a:xfrm>
            <a:off x="11078927" y="3968586"/>
            <a:ext cx="984017" cy="592449"/>
          </a:xfrm>
          <a:prstGeom prst="rect">
            <a:avLst/>
          </a:prstGeom>
          <a:solidFill>
            <a:srgbClr val="FC91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600" b="1">
              <a:solidFill>
                <a:schemeClr val="tx1"/>
              </a:solidFill>
              <a:latin typeface="Calibri" panose="020F050202020403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87" name="矩形 86"/>
          <p:cNvSpPr/>
          <p:nvPr/>
        </p:nvSpPr>
        <p:spPr>
          <a:xfrm>
            <a:off x="8316723" y="4602963"/>
            <a:ext cx="2735301" cy="592449"/>
          </a:xfrm>
          <a:prstGeom prst="rect">
            <a:avLst/>
          </a:prstGeom>
          <a:solidFill>
            <a:srgbClr val="F9D4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600" b="1">
              <a:solidFill>
                <a:schemeClr val="tx1"/>
              </a:solidFill>
              <a:latin typeface="Calibri" panose="020F050202020403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88" name="矩形 87"/>
          <p:cNvSpPr/>
          <p:nvPr/>
        </p:nvSpPr>
        <p:spPr>
          <a:xfrm>
            <a:off x="11078927" y="4600019"/>
            <a:ext cx="984017" cy="592449"/>
          </a:xfrm>
          <a:prstGeom prst="rect">
            <a:avLst/>
          </a:prstGeom>
          <a:solidFill>
            <a:srgbClr val="F9D4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600" b="1">
              <a:solidFill>
                <a:schemeClr val="tx1"/>
              </a:solidFill>
              <a:latin typeface="Calibri" panose="020F050202020403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89" name="矩形 88"/>
          <p:cNvSpPr/>
          <p:nvPr/>
        </p:nvSpPr>
        <p:spPr>
          <a:xfrm>
            <a:off x="8316723" y="5231452"/>
            <a:ext cx="2735301" cy="592449"/>
          </a:xfrm>
          <a:prstGeom prst="rect">
            <a:avLst/>
          </a:prstGeom>
          <a:solidFill>
            <a:srgbClr val="EDE5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600" b="1">
              <a:solidFill>
                <a:schemeClr val="tx1"/>
              </a:solidFill>
              <a:latin typeface="Calibri" panose="020F050202020403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90" name="矩形 89"/>
          <p:cNvSpPr/>
          <p:nvPr/>
        </p:nvSpPr>
        <p:spPr>
          <a:xfrm>
            <a:off x="11078927" y="5228508"/>
            <a:ext cx="984017" cy="592449"/>
          </a:xfrm>
          <a:prstGeom prst="rect">
            <a:avLst/>
          </a:prstGeom>
          <a:solidFill>
            <a:srgbClr val="EDE5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600" b="1">
              <a:solidFill>
                <a:schemeClr val="tx1"/>
              </a:solidFill>
              <a:latin typeface="Calibri" panose="020F050202020403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91" name="矩形 90"/>
          <p:cNvSpPr/>
          <p:nvPr/>
        </p:nvSpPr>
        <p:spPr>
          <a:xfrm>
            <a:off x="8316723" y="5859941"/>
            <a:ext cx="2735301" cy="592449"/>
          </a:xfrm>
          <a:prstGeom prst="rect">
            <a:avLst/>
          </a:prstGeom>
          <a:solidFill>
            <a:srgbClr val="F4EF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600" b="1">
              <a:solidFill>
                <a:schemeClr val="tx1"/>
              </a:solidFill>
              <a:latin typeface="Calibri" panose="020F050202020403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92" name="矩形 91"/>
          <p:cNvSpPr/>
          <p:nvPr/>
        </p:nvSpPr>
        <p:spPr>
          <a:xfrm>
            <a:off x="11078927" y="5856997"/>
            <a:ext cx="984017" cy="592449"/>
          </a:xfrm>
          <a:prstGeom prst="rect">
            <a:avLst/>
          </a:prstGeom>
          <a:solidFill>
            <a:srgbClr val="F4EF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600" b="1">
              <a:solidFill>
                <a:schemeClr val="tx1"/>
              </a:solidFill>
              <a:latin typeface="Calibri" panose="020F050202020403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4717279" y="3435409"/>
            <a:ext cx="24184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文化二路</a:t>
            </a:r>
            <a:endParaRPr lang="zh-TW" altLang="en-US" sz="24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55" name="文字方塊 54"/>
          <p:cNvSpPr txBox="1"/>
          <p:nvPr/>
        </p:nvSpPr>
        <p:spPr>
          <a:xfrm>
            <a:off x="7205111" y="3435601"/>
            <a:ext cx="11209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31.47</a:t>
            </a:r>
            <a:endParaRPr lang="zh-TW" altLang="en-US" sz="24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58" name="文字方塊 57"/>
          <p:cNvSpPr txBox="1"/>
          <p:nvPr/>
        </p:nvSpPr>
        <p:spPr>
          <a:xfrm>
            <a:off x="4724397" y="4023649"/>
            <a:ext cx="24184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文興路</a:t>
            </a:r>
            <a:endParaRPr lang="zh-TW" altLang="en-US" sz="24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61" name="文字方塊 60"/>
          <p:cNvSpPr txBox="1"/>
          <p:nvPr/>
        </p:nvSpPr>
        <p:spPr>
          <a:xfrm>
            <a:off x="7212229" y="4023841"/>
            <a:ext cx="11209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29.95</a:t>
            </a:r>
            <a:endParaRPr lang="zh-TW" altLang="en-US" sz="24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62" name="文字方塊 61"/>
          <p:cNvSpPr txBox="1"/>
          <p:nvPr/>
        </p:nvSpPr>
        <p:spPr>
          <a:xfrm>
            <a:off x="4741491" y="4638937"/>
            <a:ext cx="24184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德明路</a:t>
            </a:r>
            <a:endParaRPr lang="zh-TW" altLang="en-US" sz="24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65" name="文字方塊 64"/>
          <p:cNvSpPr txBox="1"/>
          <p:nvPr/>
        </p:nvSpPr>
        <p:spPr>
          <a:xfrm>
            <a:off x="7229323" y="4639129"/>
            <a:ext cx="11209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20.37</a:t>
            </a:r>
            <a:endParaRPr lang="zh-TW" altLang="en-US" sz="24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66" name="文字方塊 65"/>
          <p:cNvSpPr txBox="1"/>
          <p:nvPr/>
        </p:nvSpPr>
        <p:spPr>
          <a:xfrm>
            <a:off x="4748609" y="5278693"/>
            <a:ext cx="24184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大同路</a:t>
            </a:r>
            <a:endParaRPr lang="zh-TW" altLang="en-US" sz="24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67" name="文字方塊 66"/>
          <p:cNvSpPr txBox="1"/>
          <p:nvPr/>
        </p:nvSpPr>
        <p:spPr>
          <a:xfrm>
            <a:off x="7236441" y="5278885"/>
            <a:ext cx="11209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20.07</a:t>
            </a:r>
            <a:endParaRPr lang="zh-TW" altLang="en-US" sz="24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68" name="文字方塊 67"/>
          <p:cNvSpPr txBox="1"/>
          <p:nvPr/>
        </p:nvSpPr>
        <p:spPr>
          <a:xfrm>
            <a:off x="4755727" y="5883780"/>
            <a:ext cx="24184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萬壽路二段</a:t>
            </a:r>
            <a:endParaRPr lang="zh-TW" altLang="en-US" sz="24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70" name="文字方塊 69"/>
          <p:cNvSpPr txBox="1"/>
          <p:nvPr/>
        </p:nvSpPr>
        <p:spPr>
          <a:xfrm>
            <a:off x="7243559" y="5883972"/>
            <a:ext cx="11209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17.35</a:t>
            </a:r>
            <a:endParaRPr lang="zh-TW" altLang="en-US" sz="24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71" name="文字方塊 70"/>
          <p:cNvSpPr txBox="1"/>
          <p:nvPr/>
        </p:nvSpPr>
        <p:spPr>
          <a:xfrm>
            <a:off x="8527288" y="3433981"/>
            <a:ext cx="24184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德明路</a:t>
            </a:r>
            <a:endParaRPr lang="zh-TW" altLang="en-US" sz="24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72" name="文字方塊 71"/>
          <p:cNvSpPr txBox="1"/>
          <p:nvPr/>
        </p:nvSpPr>
        <p:spPr>
          <a:xfrm>
            <a:off x="11015120" y="3434173"/>
            <a:ext cx="11209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9</a:t>
            </a:r>
            <a:endParaRPr lang="zh-TW" altLang="en-US" sz="24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73" name="文字方塊 72"/>
          <p:cNvSpPr txBox="1"/>
          <p:nvPr/>
        </p:nvSpPr>
        <p:spPr>
          <a:xfrm>
            <a:off x="8534406" y="4022221"/>
            <a:ext cx="24184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萬壽路二段</a:t>
            </a:r>
            <a:endParaRPr lang="zh-TW" altLang="en-US" sz="24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75" name="文字方塊 74"/>
          <p:cNvSpPr txBox="1"/>
          <p:nvPr/>
        </p:nvSpPr>
        <p:spPr>
          <a:xfrm>
            <a:off x="11022238" y="4022413"/>
            <a:ext cx="11209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6</a:t>
            </a:r>
            <a:endParaRPr lang="zh-TW" altLang="en-US" sz="24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76" name="文字方塊 75"/>
          <p:cNvSpPr txBox="1"/>
          <p:nvPr/>
        </p:nvSpPr>
        <p:spPr>
          <a:xfrm>
            <a:off x="8551500" y="4637509"/>
            <a:ext cx="24184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大同路</a:t>
            </a:r>
            <a:endParaRPr lang="zh-TW" altLang="en-US" sz="24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77" name="文字方塊 76"/>
          <p:cNvSpPr txBox="1"/>
          <p:nvPr/>
        </p:nvSpPr>
        <p:spPr>
          <a:xfrm>
            <a:off x="11039332" y="4637701"/>
            <a:ext cx="11209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6</a:t>
            </a:r>
            <a:endParaRPr lang="zh-TW" altLang="en-US" sz="24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78" name="文字方塊 77"/>
          <p:cNvSpPr txBox="1"/>
          <p:nvPr/>
        </p:nvSpPr>
        <p:spPr>
          <a:xfrm>
            <a:off x="8558618" y="5277265"/>
            <a:ext cx="24184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文化二路</a:t>
            </a:r>
            <a:endParaRPr lang="zh-TW" altLang="en-US" sz="24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93" name="文字方塊 92"/>
          <p:cNvSpPr txBox="1"/>
          <p:nvPr/>
        </p:nvSpPr>
        <p:spPr>
          <a:xfrm>
            <a:off x="11046450" y="5277457"/>
            <a:ext cx="11209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5</a:t>
            </a:r>
            <a:endParaRPr lang="zh-TW" altLang="en-US" sz="24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94" name="文字方塊 93"/>
          <p:cNvSpPr txBox="1"/>
          <p:nvPr/>
        </p:nvSpPr>
        <p:spPr>
          <a:xfrm>
            <a:off x="8565736" y="5882352"/>
            <a:ext cx="24184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文興路</a:t>
            </a:r>
            <a:endParaRPr lang="zh-TW" altLang="en-US" sz="24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95" name="文字方塊 94"/>
          <p:cNvSpPr txBox="1"/>
          <p:nvPr/>
        </p:nvSpPr>
        <p:spPr>
          <a:xfrm>
            <a:off x="11053568" y="5882544"/>
            <a:ext cx="11209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5</a:t>
            </a:r>
            <a:endParaRPr lang="zh-TW" altLang="en-US" sz="24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96" name="文字方塊 95"/>
          <p:cNvSpPr txBox="1"/>
          <p:nvPr/>
        </p:nvSpPr>
        <p:spPr>
          <a:xfrm>
            <a:off x="8551500" y="6402660"/>
            <a:ext cx="35604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◎統計類型包括：大樓、華廈、公寓、透天</a:t>
            </a:r>
            <a:endParaRPr lang="en-US" altLang="zh-TW" sz="1400" b="1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r>
              <a:rPr lang="zh-TW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◎成交均價計算排除特殊交易資料</a:t>
            </a:r>
            <a:endParaRPr lang="zh-TW" altLang="en-US" sz="1400" b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97" name="文字方塊 96"/>
          <p:cNvSpPr txBox="1"/>
          <p:nvPr/>
        </p:nvSpPr>
        <p:spPr>
          <a:xfrm>
            <a:off x="931498" y="2062483"/>
            <a:ext cx="27323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TW" sz="3200" b="1" dirty="0" smtClean="0">
                <a:solidFill>
                  <a:srgbClr val="8606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107</a:t>
            </a:r>
            <a:r>
              <a:rPr lang="zh-TW" altLang="en-US" sz="3200" b="1" dirty="0" smtClean="0">
                <a:solidFill>
                  <a:srgbClr val="8606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3200" b="1" dirty="0" smtClean="0">
                <a:solidFill>
                  <a:srgbClr val="8606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4~6</a:t>
            </a:r>
            <a:r>
              <a:rPr lang="zh-TW" altLang="en-US" sz="3200" b="1" dirty="0" smtClean="0">
                <a:solidFill>
                  <a:srgbClr val="8606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endParaRPr lang="en-US" altLang="zh-TW" sz="3200" b="1" dirty="0" smtClean="0">
              <a:solidFill>
                <a:srgbClr val="86061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8638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872</TotalTime>
  <Words>210</Words>
  <Application>Microsoft Office PowerPoint</Application>
  <PresentationFormat>寬螢幕</PresentationFormat>
  <Paragraphs>96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9" baseType="lpstr">
      <vt:lpstr>微軟正黑體</vt:lpstr>
      <vt:lpstr>新細明體</vt:lpstr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林巧韻</dc:creator>
  <cp:lastModifiedBy>李麗卿</cp:lastModifiedBy>
  <cp:revision>34</cp:revision>
  <dcterms:created xsi:type="dcterms:W3CDTF">2018-02-22T03:09:07Z</dcterms:created>
  <dcterms:modified xsi:type="dcterms:W3CDTF">2018-10-02T01:21:24Z</dcterms:modified>
</cp:coreProperties>
</file>