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hZzU7lzSceI0qLdkNsKwqnIWRA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d024692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gfd024692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311700" y="1277926"/>
            <a:ext cx="8520600" cy="9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3600" b="1">
                <a:solidFill>
                  <a:srgbClr val="134F5C"/>
                </a:solidFill>
              </a:rPr>
              <a:t>接觸者健康追蹤管理系統操作手冊</a:t>
            </a:r>
            <a:endParaRPr sz="3600" b="1">
              <a:solidFill>
                <a:srgbClr val="134F5C"/>
              </a:solidFill>
            </a:endParaRPr>
          </a:p>
        </p:txBody>
      </p:sp>
      <p:sp>
        <p:nvSpPr>
          <p:cNvPr id="55" name="Google Shape;55;p1"/>
          <p:cNvSpPr txBox="1">
            <a:spLocks noGrp="1"/>
          </p:cNvSpPr>
          <p:nvPr>
            <p:ph type="subTitle" idx="1"/>
          </p:nvPr>
        </p:nvSpPr>
        <p:spPr>
          <a:xfrm>
            <a:off x="311700" y="24327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426"/>
              <a:buFont typeface="Arial"/>
              <a:buNone/>
            </a:pPr>
            <a:r>
              <a:rPr lang="zh-TW" altLang="en-US" b="1" dirty="0">
                <a:solidFill>
                  <a:srgbClr val="134F5C"/>
                </a:solidFill>
              </a:rPr>
              <a:t>健康回報</a:t>
            </a:r>
            <a:r>
              <a:rPr lang="en-US" altLang="zh-TW" b="1" dirty="0">
                <a:solidFill>
                  <a:srgbClr val="134F5C"/>
                </a:solidFill>
              </a:rPr>
              <a:t>(Health)</a:t>
            </a:r>
            <a:r>
              <a:rPr lang="zh-TW" altLang="en-US" b="1" dirty="0">
                <a:solidFill>
                  <a:srgbClr val="134F5C"/>
                </a:solidFill>
              </a:rPr>
              <a:t>系統</a:t>
            </a:r>
            <a:endParaRPr lang="en-US" altLang="zh-TW" b="1" dirty="0">
              <a:solidFill>
                <a:srgbClr val="134F5C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426"/>
              <a:buFont typeface="Arial"/>
              <a:buNone/>
            </a:pPr>
            <a:r>
              <a:rPr lang="zh-TW" b="1" dirty="0">
                <a:solidFill>
                  <a:srgbClr val="134F5C"/>
                </a:solidFill>
              </a:rPr>
              <a:t>個人健康回報</a:t>
            </a:r>
            <a:endParaRPr b="1" dirty="0">
              <a:solidFill>
                <a:srgbClr val="134F5C"/>
              </a:solidFill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4374" y="295299"/>
            <a:ext cx="4437669" cy="760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/>
          </a:blip>
          <a:srcRect t="44673"/>
          <a:stretch/>
        </p:blipFill>
        <p:spPr>
          <a:xfrm>
            <a:off x="4288384" y="1528124"/>
            <a:ext cx="4370889" cy="2373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5"/>
          <p:cNvPicPr preferRelativeResize="0"/>
          <p:nvPr/>
        </p:nvPicPr>
        <p:blipFill rotWithShape="1">
          <a:blip r:embed="rId4">
            <a:alphaModFix/>
          </a:blip>
          <a:srcRect t="40797"/>
          <a:stretch/>
        </p:blipFill>
        <p:spPr>
          <a:xfrm>
            <a:off x="91515" y="1923955"/>
            <a:ext cx="3280263" cy="139073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5"/>
          <p:cNvSpPr txBox="1">
            <a:spLocks noGrp="1"/>
          </p:cNvSpPr>
          <p:nvPr>
            <p:ph type="title"/>
          </p:nvPr>
        </p:nvSpPr>
        <p:spPr>
          <a:xfrm>
            <a:off x="0" y="3323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zh-TW" b="1"/>
              <a:t>聯絡衛生人員</a:t>
            </a:r>
            <a:endParaRPr b="1"/>
          </a:p>
        </p:txBody>
      </p:sp>
      <p:sp>
        <p:nvSpPr>
          <p:cNvPr id="132" name="Google Shape;132;p25"/>
          <p:cNvSpPr/>
          <p:nvPr/>
        </p:nvSpPr>
        <p:spPr>
          <a:xfrm>
            <a:off x="647701" y="1821193"/>
            <a:ext cx="2008998" cy="533387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5"/>
          <p:cNvSpPr/>
          <p:nvPr/>
        </p:nvSpPr>
        <p:spPr>
          <a:xfrm>
            <a:off x="219455" y="1031484"/>
            <a:ext cx="3329865" cy="477342"/>
          </a:xfrm>
          <a:prstGeom prst="wedgeRoundRectCallout">
            <a:avLst>
              <a:gd name="adj1" fmla="val 10394"/>
              <a:gd name="adj2" fmla="val 110923"/>
              <a:gd name="adj3" fmla="val 0"/>
            </a:avLst>
          </a:prstGeom>
          <a:solidFill>
            <a:schemeClr val="lt1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1.點選【我想聯絡衛生人員】</a:t>
            </a:r>
            <a:endParaRPr sz="1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4" name="Google Shape;134;p25"/>
          <p:cNvCxnSpPr/>
          <p:nvPr/>
        </p:nvCxnSpPr>
        <p:spPr>
          <a:xfrm>
            <a:off x="2662418" y="2087879"/>
            <a:ext cx="162596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5" name="Google Shape;135;p25"/>
          <p:cNvSpPr/>
          <p:nvPr/>
        </p:nvSpPr>
        <p:spPr>
          <a:xfrm>
            <a:off x="5320224" y="1011850"/>
            <a:ext cx="3118200" cy="459300"/>
          </a:xfrm>
          <a:prstGeom prst="wedgeRoundRectCallout">
            <a:avLst>
              <a:gd name="adj1" fmla="val 17496"/>
              <a:gd name="adj2" fmla="val 83204"/>
              <a:gd name="adj3" fmla="val 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2.撥打衛生人員聯絡電話</a:t>
            </a:r>
            <a:endParaRPr/>
          </a:p>
        </p:txBody>
      </p:sp>
      <p:sp>
        <p:nvSpPr>
          <p:cNvPr id="136" name="Google Shape;136;p25"/>
          <p:cNvSpPr/>
          <p:nvPr/>
        </p:nvSpPr>
        <p:spPr>
          <a:xfrm>
            <a:off x="4180490" y="3959088"/>
            <a:ext cx="45866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系統</a:t>
            </a:r>
            <a:r>
              <a:rPr lang="zh-TW" sz="2000" b="1">
                <a:solidFill>
                  <a:srgbClr val="0000FF"/>
                </a:solidFill>
              </a:rPr>
              <a:t>會</a:t>
            </a:r>
            <a:r>
              <a:rPr lang="zh-TW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自動帶入接觸者追蹤單位電話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0" y="1506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zh-TW" b="1"/>
              <a:t>設定提醒回報通知</a:t>
            </a:r>
            <a:endParaRPr b="1"/>
          </a:p>
        </p:txBody>
      </p:sp>
      <p:sp>
        <p:nvSpPr>
          <p:cNvPr id="142" name="Google Shape;142;p8"/>
          <p:cNvSpPr txBox="1"/>
          <p:nvPr/>
        </p:nvSpPr>
        <p:spPr>
          <a:xfrm>
            <a:off x="4369387" y="3886442"/>
            <a:ext cx="3515071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設定完成後，系統會自動發信提醒民眾回報健康狀況</a:t>
            </a:r>
            <a:endParaRPr sz="2000" b="1" i="0" u="none" strike="noStrike" cap="non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8"/>
          <p:cNvPicPr preferRelativeResize="0"/>
          <p:nvPr/>
        </p:nvPicPr>
        <p:blipFill rotWithShape="1">
          <a:blip r:embed="rId3">
            <a:alphaModFix/>
          </a:blip>
          <a:srcRect t="40797"/>
          <a:stretch/>
        </p:blipFill>
        <p:spPr>
          <a:xfrm>
            <a:off x="115489" y="1841257"/>
            <a:ext cx="3280263" cy="139073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8"/>
          <p:cNvSpPr/>
          <p:nvPr/>
        </p:nvSpPr>
        <p:spPr>
          <a:xfrm>
            <a:off x="677394" y="2206089"/>
            <a:ext cx="1916935" cy="407036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8"/>
          <p:cNvSpPr/>
          <p:nvPr/>
        </p:nvSpPr>
        <p:spPr>
          <a:xfrm>
            <a:off x="243429" y="948786"/>
            <a:ext cx="3455800" cy="477342"/>
          </a:xfrm>
          <a:prstGeom prst="wedgeRoundRectCallout">
            <a:avLst>
              <a:gd name="adj1" fmla="val 10394"/>
              <a:gd name="adj2" fmla="val 110923"/>
              <a:gd name="adj3" fmla="val 0"/>
            </a:avLst>
          </a:prstGeom>
          <a:solidFill>
            <a:schemeClr val="lt1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1.點選【衛教資訊與設定通知】</a:t>
            </a:r>
            <a:endParaRPr sz="1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8"/>
          <p:cNvCxnSpPr/>
          <p:nvPr/>
        </p:nvCxnSpPr>
        <p:spPr>
          <a:xfrm>
            <a:off x="2686392" y="2005181"/>
            <a:ext cx="1625966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47" name="Google Shape;147;p8"/>
          <p:cNvPicPr preferRelativeResize="0"/>
          <p:nvPr/>
        </p:nvPicPr>
        <p:blipFill rotWithShape="1">
          <a:blip r:embed="rId4">
            <a:alphaModFix/>
          </a:blip>
          <a:srcRect t="23342"/>
          <a:stretch/>
        </p:blipFill>
        <p:spPr>
          <a:xfrm>
            <a:off x="4315128" y="685298"/>
            <a:ext cx="3623591" cy="320102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8"/>
          <p:cNvSpPr/>
          <p:nvPr/>
        </p:nvSpPr>
        <p:spPr>
          <a:xfrm>
            <a:off x="7141652" y="1413894"/>
            <a:ext cx="1925745" cy="839172"/>
          </a:xfrm>
          <a:prstGeom prst="wedgeRoundRectCallout">
            <a:avLst>
              <a:gd name="adj1" fmla="val -30739"/>
              <a:gd name="adj2" fmla="val 67718"/>
              <a:gd name="adj3" fmla="val 0"/>
            </a:avLst>
          </a:prstGeom>
          <a:solidFill>
            <a:schemeClr val="lt1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2.填寫Email後，點確認送出</a:t>
            </a:r>
            <a:endParaRPr/>
          </a:p>
        </p:txBody>
      </p:sp>
      <p:sp>
        <p:nvSpPr>
          <p:cNvPr id="149" name="Google Shape;149;p8"/>
          <p:cNvSpPr/>
          <p:nvPr/>
        </p:nvSpPr>
        <p:spPr>
          <a:xfrm>
            <a:off x="4878381" y="2445983"/>
            <a:ext cx="2650179" cy="412932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26"/>
          <p:cNvGrpSpPr/>
          <p:nvPr/>
        </p:nvGrpSpPr>
        <p:grpSpPr>
          <a:xfrm>
            <a:off x="742786" y="2893838"/>
            <a:ext cx="2566965" cy="2082022"/>
            <a:chOff x="4391674" y="1426128"/>
            <a:chExt cx="3623591" cy="2541829"/>
          </a:xfrm>
        </p:grpSpPr>
        <p:pic>
          <p:nvPicPr>
            <p:cNvPr id="155" name="Google Shape;155;p26"/>
            <p:cNvPicPr preferRelativeResize="0"/>
            <p:nvPr/>
          </p:nvPicPr>
          <p:blipFill rotWithShape="1">
            <a:blip r:embed="rId3">
              <a:alphaModFix/>
            </a:blip>
            <a:srcRect t="23343" b="15785"/>
            <a:stretch/>
          </p:blipFill>
          <p:spPr>
            <a:xfrm>
              <a:off x="4391674" y="1426128"/>
              <a:ext cx="3623591" cy="25418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" name="Google Shape;156;p26"/>
            <p:cNvSpPr/>
            <p:nvPr/>
          </p:nvSpPr>
          <p:spPr>
            <a:xfrm>
              <a:off x="6477000" y="1912621"/>
              <a:ext cx="914400" cy="769620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0" y="1506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zh-TW" b="1"/>
              <a:t>查詢疾病相關資訊</a:t>
            </a:r>
            <a:endParaRPr b="1"/>
          </a:p>
        </p:txBody>
      </p:sp>
      <p:grpSp>
        <p:nvGrpSpPr>
          <p:cNvPr id="158" name="Google Shape;158;p26"/>
          <p:cNvGrpSpPr/>
          <p:nvPr/>
        </p:nvGrpSpPr>
        <p:grpSpPr>
          <a:xfrm>
            <a:off x="115489" y="1396668"/>
            <a:ext cx="3280263" cy="1390739"/>
            <a:chOff x="115489" y="1841257"/>
            <a:chExt cx="3280263" cy="1390739"/>
          </a:xfrm>
        </p:grpSpPr>
        <p:pic>
          <p:nvPicPr>
            <p:cNvPr id="159" name="Google Shape;159;p26"/>
            <p:cNvPicPr preferRelativeResize="0"/>
            <p:nvPr/>
          </p:nvPicPr>
          <p:blipFill rotWithShape="1">
            <a:blip r:embed="rId4">
              <a:alphaModFix/>
            </a:blip>
            <a:srcRect t="40797"/>
            <a:stretch/>
          </p:blipFill>
          <p:spPr>
            <a:xfrm>
              <a:off x="115489" y="1841257"/>
              <a:ext cx="3280263" cy="13907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26"/>
            <p:cNvSpPr/>
            <p:nvPr/>
          </p:nvSpPr>
          <p:spPr>
            <a:xfrm>
              <a:off x="677394" y="2206089"/>
              <a:ext cx="1916935" cy="407036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" name="Google Shape;161;p26"/>
          <p:cNvSpPr/>
          <p:nvPr/>
        </p:nvSpPr>
        <p:spPr>
          <a:xfrm>
            <a:off x="115489" y="740604"/>
            <a:ext cx="3455800" cy="477342"/>
          </a:xfrm>
          <a:prstGeom prst="wedgeRoundRectCallout">
            <a:avLst>
              <a:gd name="adj1" fmla="val 15906"/>
              <a:gd name="adj2" fmla="val 184355"/>
              <a:gd name="adj3" fmla="val 0"/>
            </a:avLst>
          </a:prstGeom>
          <a:solidFill>
            <a:schemeClr val="lt1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1.點選【衛教資訊與設定通知】</a:t>
            </a:r>
            <a:endParaRPr sz="1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6"/>
          <p:cNvSpPr/>
          <p:nvPr/>
        </p:nvSpPr>
        <p:spPr>
          <a:xfrm>
            <a:off x="-74085" y="2865889"/>
            <a:ext cx="2222925" cy="426437"/>
          </a:xfrm>
          <a:prstGeom prst="wedgeRoundRectCallout">
            <a:avLst>
              <a:gd name="adj1" fmla="val 62275"/>
              <a:gd name="adj2" fmla="val 45098"/>
              <a:gd name="adj3" fmla="val 0"/>
            </a:avLst>
          </a:prstGeom>
          <a:solidFill>
            <a:schemeClr val="lt1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2.點選【衛教專區】</a:t>
            </a:r>
            <a:endParaRPr sz="1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33194" y="740604"/>
            <a:ext cx="3799172" cy="422021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6"/>
          <p:cNvSpPr/>
          <p:nvPr/>
        </p:nvSpPr>
        <p:spPr>
          <a:xfrm>
            <a:off x="7265663" y="444942"/>
            <a:ext cx="1672598" cy="773004"/>
          </a:xfrm>
          <a:prstGeom prst="wedgeRoundRectCallout">
            <a:avLst>
              <a:gd name="adj1" fmla="val -67144"/>
              <a:gd name="adj2" fmla="val 41155"/>
              <a:gd name="adj3" fmla="val 0"/>
            </a:avLst>
          </a:prstGeom>
          <a:solidFill>
            <a:schemeClr val="lt1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zh-TW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3.跳轉至疾病相關衛教資訊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16192" cy="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zh-TW" sz="2500" b="1"/>
              <a:t>步驟一：點擊【個人健康回報】</a:t>
            </a:r>
            <a:endParaRPr sz="2500" b="1"/>
          </a:p>
        </p:txBody>
      </p:sp>
      <p:pic>
        <p:nvPicPr>
          <p:cNvPr id="62" name="Google Shape;6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6787" y="687468"/>
            <a:ext cx="2773429" cy="4264283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"/>
          <p:cNvSpPr/>
          <p:nvPr/>
        </p:nvSpPr>
        <p:spPr>
          <a:xfrm>
            <a:off x="3126787" y="2299527"/>
            <a:ext cx="1316100" cy="1878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80983" y="5378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zh-TW" b="1"/>
              <a:t>步驟二：請填寫姓名及電話</a:t>
            </a:r>
            <a:endParaRPr b="1"/>
          </a:p>
        </p:txBody>
      </p:sp>
      <p:pic>
        <p:nvPicPr>
          <p:cNvPr id="69" name="Google Shape;69;p3"/>
          <p:cNvPicPr preferRelativeResize="0"/>
          <p:nvPr/>
        </p:nvPicPr>
        <p:blipFill rotWithShape="1">
          <a:blip r:embed="rId3">
            <a:alphaModFix/>
          </a:blip>
          <a:srcRect l="20272" r="22275"/>
          <a:stretch/>
        </p:blipFill>
        <p:spPr>
          <a:xfrm>
            <a:off x="614049" y="864204"/>
            <a:ext cx="3624228" cy="40520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"/>
          <p:cNvSpPr/>
          <p:nvPr/>
        </p:nvSpPr>
        <p:spPr>
          <a:xfrm>
            <a:off x="4653025" y="1644578"/>
            <a:ext cx="3736762" cy="1854343"/>
          </a:xfrm>
          <a:prstGeom prst="wedgeRoundRectCallout">
            <a:avLst>
              <a:gd name="adj1" fmla="val -72952"/>
              <a:gd name="adj2" fmla="val 28707"/>
              <a:gd name="adj3" fmla="val 0"/>
            </a:avLst>
          </a:prstGeom>
          <a:solidFill>
            <a:schemeClr val="lt1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重要提醒!!!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接觸者填寫的姓名、電話必須與TRACE中的接觸者名冊資料一致，才可登入Health系統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fd0246921c_0_0"/>
          <p:cNvSpPr txBox="1">
            <a:spLocks noGrp="1"/>
          </p:cNvSpPr>
          <p:nvPr>
            <p:ph type="title"/>
          </p:nvPr>
        </p:nvSpPr>
        <p:spPr>
          <a:xfrm>
            <a:off x="0" y="18451"/>
            <a:ext cx="9144000" cy="675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78"/>
              <a:buNone/>
            </a:pPr>
            <a:r>
              <a:rPr lang="zh-TW" sz="2500" b="1"/>
              <a:t>狀況1：</a:t>
            </a:r>
            <a:r>
              <a:rPr lang="zh-TW" sz="2500" b="1">
                <a:solidFill>
                  <a:srgbClr val="000000"/>
                </a:solidFill>
              </a:rPr>
              <a:t>如果填寫資料與名冊不一致，會出現下圖說明</a:t>
            </a:r>
            <a:endParaRPr sz="2500" b="1"/>
          </a:p>
        </p:txBody>
      </p:sp>
      <p:pic>
        <p:nvPicPr>
          <p:cNvPr id="76" name="Google Shape;76;gfd0246921c_0_0"/>
          <p:cNvPicPr preferRelativeResize="0"/>
          <p:nvPr/>
        </p:nvPicPr>
        <p:blipFill rotWithShape="1">
          <a:blip r:embed="rId3">
            <a:alphaModFix/>
          </a:blip>
          <a:srcRect l="24023" r="21848"/>
          <a:stretch/>
        </p:blipFill>
        <p:spPr>
          <a:xfrm>
            <a:off x="1815452" y="694143"/>
            <a:ext cx="4365091" cy="4311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081600" cy="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25"/>
              <a:buFont typeface="Arial"/>
              <a:buNone/>
            </a:pPr>
            <a:r>
              <a:rPr lang="zh-TW" sz="2500" b="1"/>
              <a:t>步驟三：成功登入後，請詳讀法源依據說明</a:t>
            </a:r>
            <a:endParaRPr sz="2500" b="1"/>
          </a:p>
        </p:txBody>
      </p:sp>
      <p:pic>
        <p:nvPicPr>
          <p:cNvPr id="82" name="Google Shape;8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8428" y="1013902"/>
            <a:ext cx="3610139" cy="382195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5"/>
          <p:cNvSpPr/>
          <p:nvPr/>
        </p:nvSpPr>
        <p:spPr>
          <a:xfrm>
            <a:off x="2190703" y="4114977"/>
            <a:ext cx="1765587" cy="443673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"/>
          <p:cNvSpPr/>
          <p:nvPr/>
        </p:nvSpPr>
        <p:spPr>
          <a:xfrm>
            <a:off x="4572000" y="3875968"/>
            <a:ext cx="3489807" cy="682682"/>
          </a:xfrm>
          <a:prstGeom prst="wedgeRoundRectCallout">
            <a:avLst>
              <a:gd name="adj1" fmla="val -67214"/>
              <a:gd name="adj2" fmla="val 23819"/>
              <a:gd name="adj3" fmla="val 0"/>
            </a:avLst>
          </a:prstGeom>
          <a:solidFill>
            <a:schemeClr val="lt1"/>
          </a:solidFill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詳讀後，請點擊【我知道了】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3841" y="777240"/>
            <a:ext cx="4330079" cy="3232775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90" name="Google Shape;90;p6"/>
          <p:cNvGrpSpPr/>
          <p:nvPr/>
        </p:nvGrpSpPr>
        <p:grpSpPr>
          <a:xfrm>
            <a:off x="320040" y="777240"/>
            <a:ext cx="3512820" cy="4056597"/>
            <a:chOff x="538386" y="1893866"/>
            <a:chExt cx="2666048" cy="2939971"/>
          </a:xfrm>
        </p:grpSpPr>
        <p:pic>
          <p:nvPicPr>
            <p:cNvPr id="91" name="Google Shape;91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46006" y="3082905"/>
              <a:ext cx="2658428" cy="1750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38386" y="1893866"/>
              <a:ext cx="2658428" cy="12099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3" name="Google Shape;93;p6"/>
          <p:cNvSpPr txBox="1">
            <a:spLocks noGrp="1"/>
          </p:cNvSpPr>
          <p:nvPr>
            <p:ph type="title"/>
          </p:nvPr>
        </p:nvSpPr>
        <p:spPr>
          <a:xfrm>
            <a:off x="0" y="7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zh-TW" b="1"/>
              <a:t>步驟四：請點選是否覺得身體不適</a:t>
            </a:r>
            <a:endParaRPr b="1"/>
          </a:p>
        </p:txBody>
      </p:sp>
      <p:sp>
        <p:nvSpPr>
          <p:cNvPr id="94" name="Google Shape;94;p6"/>
          <p:cNvSpPr/>
          <p:nvPr/>
        </p:nvSpPr>
        <p:spPr>
          <a:xfrm>
            <a:off x="1013460" y="2802889"/>
            <a:ext cx="1592580" cy="588011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" name="Google Shape;95;p6"/>
          <p:cNvCxnSpPr/>
          <p:nvPr/>
        </p:nvCxnSpPr>
        <p:spPr>
          <a:xfrm rot="10800000" flipH="1">
            <a:off x="2476499" y="2476924"/>
            <a:ext cx="2148841" cy="75159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6" name="Google Shape;96;p6"/>
          <p:cNvSpPr/>
          <p:nvPr/>
        </p:nvSpPr>
        <p:spPr>
          <a:xfrm>
            <a:off x="5670631" y="4010015"/>
            <a:ext cx="253894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若回報覺得不舒服，請點選症狀(可複選)</a:t>
            </a:r>
            <a:endParaRPr sz="2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5682" y="967120"/>
            <a:ext cx="4075748" cy="3042895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02" name="Google Shape;102;p22"/>
          <p:cNvGrpSpPr/>
          <p:nvPr/>
        </p:nvGrpSpPr>
        <p:grpSpPr>
          <a:xfrm>
            <a:off x="320040" y="777240"/>
            <a:ext cx="3429000" cy="4233078"/>
            <a:chOff x="320040" y="777240"/>
            <a:chExt cx="3429000" cy="4233078"/>
          </a:xfrm>
        </p:grpSpPr>
        <p:pic>
          <p:nvPicPr>
            <p:cNvPr id="103" name="Google Shape;103;p22"/>
            <p:cNvPicPr preferRelativeResize="0"/>
            <p:nvPr/>
          </p:nvPicPr>
          <p:blipFill rotWithShape="1">
            <a:blip r:embed="rId4">
              <a:alphaModFix/>
            </a:blip>
            <a:srcRect l="435" r="2106"/>
            <a:stretch/>
          </p:blipFill>
          <p:spPr>
            <a:xfrm>
              <a:off x="320040" y="777240"/>
              <a:ext cx="3413760" cy="1669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2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20040" y="2446800"/>
              <a:ext cx="3429000" cy="25635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5" name="Google Shape;105;p22"/>
          <p:cNvSpPr txBox="1">
            <a:spLocks noGrp="1"/>
          </p:cNvSpPr>
          <p:nvPr>
            <p:ph type="title"/>
          </p:nvPr>
        </p:nvSpPr>
        <p:spPr>
          <a:xfrm>
            <a:off x="0" y="7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zh-TW" b="1"/>
              <a:t>相同電話者可一併回報</a:t>
            </a:r>
            <a:endParaRPr/>
          </a:p>
        </p:txBody>
      </p:sp>
      <p:sp>
        <p:nvSpPr>
          <p:cNvPr id="106" name="Google Shape;106;p22"/>
          <p:cNvSpPr/>
          <p:nvPr/>
        </p:nvSpPr>
        <p:spPr>
          <a:xfrm>
            <a:off x="442570" y="3047767"/>
            <a:ext cx="2308249" cy="594593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" name="Google Shape;107;p22"/>
          <p:cNvCxnSpPr/>
          <p:nvPr/>
        </p:nvCxnSpPr>
        <p:spPr>
          <a:xfrm rot="10800000" flipH="1">
            <a:off x="2479947" y="2597902"/>
            <a:ext cx="2259693" cy="84355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8" name="Google Shape;108;p22"/>
          <p:cNvSpPr/>
          <p:nvPr/>
        </p:nvSpPr>
        <p:spPr>
          <a:xfrm>
            <a:off x="5670631" y="4010015"/>
            <a:ext cx="253894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若回報覺得不舒服，請點選症狀(可複選)</a:t>
            </a:r>
            <a:endParaRPr sz="2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534" y="1384579"/>
            <a:ext cx="6239905" cy="256770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0" y="7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zh-TW" b="1"/>
              <a:t>回報成功，會呈現橘底白字</a:t>
            </a:r>
            <a:endParaRPr/>
          </a:p>
        </p:txBody>
      </p:sp>
      <p:sp>
        <p:nvSpPr>
          <p:cNvPr id="115" name="Google Shape;115;p23"/>
          <p:cNvSpPr/>
          <p:nvPr/>
        </p:nvSpPr>
        <p:spPr>
          <a:xfrm>
            <a:off x="2439011" y="2668432"/>
            <a:ext cx="2209190" cy="1347308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4"/>
          <p:cNvPicPr preferRelativeResize="0"/>
          <p:nvPr/>
        </p:nvPicPr>
        <p:blipFill rotWithShape="1">
          <a:blip r:embed="rId3">
            <a:alphaModFix/>
          </a:blip>
          <a:srcRect l="3230" t="18191" r="9576"/>
          <a:stretch/>
        </p:blipFill>
        <p:spPr>
          <a:xfrm>
            <a:off x="172029" y="1042725"/>
            <a:ext cx="4462728" cy="1723042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0" y="7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zh-TW" b="1"/>
              <a:t>想再次回報健康狀況，可以點擊橘底白字</a:t>
            </a:r>
            <a:endParaRPr/>
          </a:p>
        </p:txBody>
      </p:sp>
      <p:sp>
        <p:nvSpPr>
          <p:cNvPr id="122" name="Google Shape;122;p24"/>
          <p:cNvSpPr/>
          <p:nvPr/>
        </p:nvSpPr>
        <p:spPr>
          <a:xfrm>
            <a:off x="1218070" y="2262838"/>
            <a:ext cx="1181042" cy="487689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6838" y="2964180"/>
            <a:ext cx="4467631" cy="1791139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24" name="Google Shape;124;p24"/>
          <p:cNvCxnSpPr/>
          <p:nvPr/>
        </p:nvCxnSpPr>
        <p:spPr>
          <a:xfrm>
            <a:off x="2399112" y="2492188"/>
            <a:ext cx="1997726" cy="471992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Microsoft Office PowerPoint</Application>
  <PresentationFormat>如螢幕大小 (16:9)</PresentationFormat>
  <Paragraphs>28</Paragraphs>
  <Slides>12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4" baseType="lpstr">
      <vt:lpstr>Arial</vt:lpstr>
      <vt:lpstr>Simple Light</vt:lpstr>
      <vt:lpstr>接觸者健康追蹤管理系統操作手冊</vt:lpstr>
      <vt:lpstr>步驟一：點擊【個人健康回報】</vt:lpstr>
      <vt:lpstr>步驟二：請填寫姓名及電話</vt:lpstr>
      <vt:lpstr>狀況1：如果填寫資料與名冊不一致，會出現下圖說明</vt:lpstr>
      <vt:lpstr>步驟三：成功登入後，請詳讀法源依據說明</vt:lpstr>
      <vt:lpstr>步驟四：請點選是否覺得身體不適</vt:lpstr>
      <vt:lpstr>相同電話者可一併回報</vt:lpstr>
      <vt:lpstr>回報成功，會呈現橘底白字</vt:lpstr>
      <vt:lpstr>想再次回報健康狀況，可以點擊橘底白字</vt:lpstr>
      <vt:lpstr>聯絡衛生人員</vt:lpstr>
      <vt:lpstr>設定提醒回報通知</vt:lpstr>
      <vt:lpstr>查詢疾病相關資訊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接觸者健康追蹤管理系統操作手冊</dc:title>
  <dc:creator>王小棋</dc:creator>
  <cp:lastModifiedBy>王小棋</cp:lastModifiedBy>
  <cp:revision>1</cp:revision>
  <dcterms:modified xsi:type="dcterms:W3CDTF">2021-12-08T10:53:32Z</dcterms:modified>
</cp:coreProperties>
</file>