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82" r:id="rId4"/>
    <p:sldId id="258" r:id="rId5"/>
    <p:sldId id="280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64" r:id="rId14"/>
    <p:sldId id="284" r:id="rId15"/>
    <p:sldId id="276" r:id="rId16"/>
    <p:sldId id="277" r:id="rId17"/>
    <p:sldId id="262" r:id="rId18"/>
    <p:sldId id="261" r:id="rId19"/>
    <p:sldId id="259" r:id="rId20"/>
    <p:sldId id="260" r:id="rId21"/>
    <p:sldId id="275" r:id="rId22"/>
    <p:sldId id="279" r:id="rId23"/>
    <p:sldId id="278" r:id="rId24"/>
    <p:sldId id="281" r:id="rId2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3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50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935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742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839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430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410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5581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42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79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14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58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78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07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719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80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9F58B7-82DB-4BF6-B7D4-74FD948944E2}" type="datetimeFigureOut">
              <a:rPr lang="zh-TW" altLang="en-US" smtClean="0"/>
              <a:t>2019/11/6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76B6DA-1653-4342-B481-F93A55F8EF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295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6000">
              <a:schemeClr val="bg2">
                <a:tint val="97000"/>
                <a:hueMod val="92000"/>
                <a:satMod val="169000"/>
                <a:lumMod val="164000"/>
                <a:alpha val="98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755119" cy="2971801"/>
          </a:xfrm>
        </p:spPr>
        <p:txBody>
          <a:bodyPr>
            <a:normAutofit/>
          </a:bodyPr>
          <a:lstStyle/>
          <a:p>
            <a:r>
              <a:rPr lang="zh-TW" altLang="en-US" sz="6000" b="1" dirty="0" smtClean="0">
                <a:solidFill>
                  <a:srgbClr val="FFFF00"/>
                </a:solidFill>
              </a:rPr>
              <a:t>桃園市各級學校</a:t>
            </a:r>
            <a:r>
              <a:rPr lang="en-US" altLang="zh-TW" sz="6000" b="1" dirty="0" smtClean="0">
                <a:solidFill>
                  <a:srgbClr val="FFFF00"/>
                </a:solidFill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</a:rPr>
            </a:br>
            <a:r>
              <a:rPr lang="zh-TW" altLang="en-US" sz="6000" b="1" dirty="0" smtClean="0">
                <a:solidFill>
                  <a:srgbClr val="FFFF00"/>
                </a:solidFill>
              </a:rPr>
              <a:t>「戶外教育」採購參考手冊</a:t>
            </a:r>
            <a:r>
              <a:rPr lang="en-US" altLang="zh-TW" sz="6000" b="1" dirty="0" smtClean="0">
                <a:solidFill>
                  <a:srgbClr val="FFFF00"/>
                </a:solidFill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</a:rPr>
            </a:br>
            <a:r>
              <a:rPr lang="zh-TW" altLang="en-US" sz="6000" b="1" dirty="0" smtClean="0">
                <a:solidFill>
                  <a:srgbClr val="FFFF00"/>
                </a:solidFill>
              </a:rPr>
              <a:t>應注意事項</a:t>
            </a:r>
            <a:endParaRPr lang="zh-TW" alt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50758" y="4524092"/>
            <a:ext cx="6400800" cy="1947333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講師：大溪國小校長蕭富陽</a:t>
            </a:r>
            <a:endParaRPr lang="en-US" altLang="zh-TW" sz="2400" dirty="0" smtClean="0"/>
          </a:p>
          <a:p>
            <a:r>
              <a:rPr lang="zh-TW" altLang="en-US" sz="2400" dirty="0" smtClean="0"/>
              <a:t>助教：仁和國小主任姜依官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7178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7869" y="1136822"/>
            <a:ext cx="11291050" cy="379907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戶外教育課程活動內容應以學生學習為核心</a:t>
            </a:r>
            <a:r>
              <a:rPr lang="en-US" altLang="zh-TW" dirty="0" smtClean="0"/>
              <a:t>…</a:t>
            </a:r>
            <a:r>
              <a:rPr lang="zh-TW" altLang="en-US" dirty="0" smtClean="0">
                <a:solidFill>
                  <a:srgbClr val="FFFF00"/>
                </a:solidFill>
              </a:rPr>
              <a:t>可安排參訪公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>
                <a:solidFill>
                  <a:srgbClr val="FFFF00"/>
                </a:solidFill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</a:rPr>
              <a:t>  共機關、社教機構資源、漁市、海港、農場、牧場及具有合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>
                <a:solidFill>
                  <a:srgbClr val="FFFF00"/>
                </a:solidFill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</a:rPr>
              <a:t>  法性之生態中心等富有教育意義之場域</a:t>
            </a:r>
            <a:r>
              <a:rPr lang="zh-TW" altLang="en-US" dirty="0" smtClean="0"/>
              <a:t>，避免戶外教育流於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以旅遊玩樂性質為主之活動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鼓勵國中小將</a:t>
            </a:r>
            <a:r>
              <a:rPr lang="en-US" altLang="zh-TW" dirty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｢</a:t>
            </a:r>
            <a:r>
              <a:rPr lang="zh-TW" altLang="en-US" dirty="0" smtClean="0">
                <a:solidFill>
                  <a:srgbClr val="FFFF00"/>
                </a:solidFill>
              </a:rPr>
              <a:t>觀光工廠</a:t>
            </a:r>
            <a:r>
              <a:rPr lang="en-US" altLang="zh-TW" dirty="0" smtClean="0">
                <a:solidFill>
                  <a:srgbClr val="FFFF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｣</a:t>
            </a:r>
            <a:r>
              <a:rPr lang="zh-TW" altLang="en-US" dirty="0" smtClean="0"/>
              <a:t>納入生涯發展教育產業參訪及戶外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教育之場域，以加深學生對於臺灣產業實務的了解與認同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9258858" cy="887627"/>
          </a:xfrm>
        </p:spPr>
        <p:txBody>
          <a:bodyPr>
            <a:normAutofit fontScale="92500"/>
          </a:bodyPr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教育部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｢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鼓勵國民中小學辦理產業參訪及戶外教學時可納入觀光工廠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｣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函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11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05</a:t>
            </a:r>
            <a:r>
              <a:rPr lang="zh-TW" altLang="en-US" b="1" dirty="0" smtClean="0"/>
              <a:t>日臺教國署國字第</a:t>
            </a:r>
            <a:r>
              <a:rPr lang="en-US" altLang="zh-TW" b="1" dirty="0" smtClean="0"/>
              <a:t>1070135412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:P.21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169" y="1136822"/>
            <a:ext cx="11194750" cy="311939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實際擔任教學與輔導之教職員隨隊屬執行公務，參加校外教學之教職員工，其交通食宿等費用，由學校編列相關經費支應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相關隨行人員之費用不得納入免支付項目</a:t>
            </a:r>
            <a:r>
              <a:rPr lang="zh-TW" altLang="en-US" dirty="0" smtClean="0"/>
              <a:t>，以避免廠商將隨行人員費用納入額外支付事項，至影響活動品質與學生權益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9258858" cy="887627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桃園市有關學校辦理戶外教育相關隨行人員所需費用支應事宜</a:t>
            </a:r>
            <a:endParaRPr lang="en-US" altLang="zh-TW" b="1" dirty="0" smtClean="0"/>
          </a:p>
          <a:p>
            <a:r>
              <a:rPr lang="zh-TW" altLang="en-US" b="1" dirty="0" smtClean="0"/>
              <a:t>桃園市政府</a:t>
            </a:r>
            <a:r>
              <a:rPr lang="en-US" altLang="zh-TW" b="1" dirty="0" smtClean="0"/>
              <a:t>108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04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24</a:t>
            </a:r>
            <a:r>
              <a:rPr lang="zh-TW" altLang="en-US" b="1" dirty="0" smtClean="0"/>
              <a:t>日桃教小字第</a:t>
            </a:r>
            <a:r>
              <a:rPr lang="en-US" altLang="zh-TW" b="1" dirty="0" smtClean="0"/>
              <a:t>1080030509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169" y="1136822"/>
            <a:ext cx="11194750" cy="311939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學校</a:t>
            </a:r>
            <a:r>
              <a:rPr lang="zh-TW" altLang="en-US" dirty="0" smtClean="0">
                <a:solidFill>
                  <a:srgbClr val="FF0000"/>
                </a:solidFill>
              </a:rPr>
              <a:t>不得強制要求家長陪同</a:t>
            </a:r>
            <a:r>
              <a:rPr lang="zh-TW" altLang="en-US" dirty="0" smtClean="0"/>
              <a:t>，或以需負擔額外費用、未具備陪同人員與無障礙設施等理由，拒絕身心障礙學生參加    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9258858" cy="887627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教育局學校有關身心障礙學生校外教學權益保障相關事宜函</a:t>
            </a:r>
            <a:endParaRPr lang="en-US" altLang="zh-TW" b="1" dirty="0" smtClean="0"/>
          </a:p>
          <a:p>
            <a:r>
              <a:rPr lang="zh-TW" altLang="en-US" b="1" dirty="0" smtClean="0"/>
              <a:t>桃園市政府</a:t>
            </a:r>
            <a:r>
              <a:rPr lang="en-US" altLang="zh-TW" b="1" dirty="0" smtClean="0"/>
              <a:t>108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01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22</a:t>
            </a:r>
            <a:r>
              <a:rPr lang="zh-TW" altLang="en-US" b="1" dirty="0" smtClean="0"/>
              <a:t>日桃教小字第</a:t>
            </a:r>
            <a:r>
              <a:rPr lang="en-US" altLang="zh-TW" b="1" dirty="0" smtClean="0"/>
              <a:t>1080007381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:P.25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254" y="3925906"/>
            <a:ext cx="12055151" cy="150706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3.</a:t>
            </a:r>
            <a:r>
              <a:rPr lang="zh-TW" altLang="en-US" sz="4000" dirty="0" smtClean="0"/>
              <a:t>決標方式</a:t>
            </a:r>
            <a:r>
              <a:rPr lang="en-US" altLang="zh-TW" sz="4000" dirty="0" smtClean="0"/>
              <a:t>:</a:t>
            </a:r>
            <a:br>
              <a:rPr lang="en-US" altLang="zh-TW" sz="4000" dirty="0" smtClean="0"/>
            </a:br>
            <a:r>
              <a:rPr lang="zh-TW" altLang="en-US" sz="4000" dirty="0" smtClean="0"/>
              <a:t>   </a:t>
            </a:r>
            <a:r>
              <a:rPr lang="en-US" altLang="zh-TW" sz="4000" dirty="0" smtClean="0"/>
              <a:t>A.</a:t>
            </a:r>
            <a:r>
              <a:rPr lang="zh-TW" altLang="en-US" sz="4000" dirty="0" smtClean="0"/>
              <a:t>以價格為考量</a:t>
            </a:r>
            <a:r>
              <a:rPr lang="en-US" altLang="zh-TW" sz="4000" dirty="0" smtClean="0"/>
              <a:t>:</a:t>
            </a:r>
            <a:r>
              <a:rPr lang="zh-TW" altLang="en-US" sz="4000" dirty="0" smtClean="0">
                <a:solidFill>
                  <a:srgbClr val="FFFF00"/>
                </a:solidFill>
              </a:rPr>
              <a:t>最低標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最低標、評分及格最低標</a:t>
            </a:r>
            <a:r>
              <a:rPr lang="en-US" altLang="zh-TW" sz="4000" dirty="0" smtClean="0"/>
              <a:t>)</a:t>
            </a:r>
            <a:br>
              <a:rPr lang="en-US" altLang="zh-TW" sz="4000" dirty="0" smtClean="0"/>
            </a:br>
            <a:r>
              <a:rPr lang="zh-TW" altLang="en-US" sz="4000" dirty="0" smtClean="0"/>
              <a:t>   </a:t>
            </a:r>
            <a:r>
              <a:rPr lang="en-US" altLang="zh-TW" sz="4000" dirty="0" smtClean="0"/>
              <a:t>B.</a:t>
            </a:r>
            <a:r>
              <a:rPr lang="zh-TW" altLang="en-US" sz="4000" dirty="0" smtClean="0"/>
              <a:t>採綜合考量</a:t>
            </a:r>
            <a:r>
              <a:rPr lang="en-US" altLang="zh-TW" sz="4000" dirty="0" smtClean="0"/>
              <a:t>:</a:t>
            </a:r>
            <a:r>
              <a:rPr lang="zh-TW" altLang="en-US" sz="4000" dirty="0" smtClean="0">
                <a:solidFill>
                  <a:srgbClr val="FFFF00"/>
                </a:solidFill>
              </a:rPr>
              <a:t>最有利標</a:t>
            </a:r>
            <a:r>
              <a:rPr lang="en-US" altLang="zh-TW" sz="4000" dirty="0" smtClean="0">
                <a:solidFill>
                  <a:srgbClr val="FFFF00"/>
                </a:solidFill>
              </a:rPr>
              <a:t/>
            </a:r>
            <a:br>
              <a:rPr lang="en-US" altLang="zh-TW" sz="4000" dirty="0" smtClean="0">
                <a:solidFill>
                  <a:srgbClr val="FFFF00"/>
                </a:solidFill>
              </a:rPr>
            </a:br>
            <a:r>
              <a:rPr lang="zh-TW" altLang="en-US" sz="4000" dirty="0" smtClean="0"/>
              <a:t>      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適用最有利標、準用最有利標、參考最有利標精神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   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58" y="125964"/>
            <a:ext cx="8534400" cy="499188"/>
          </a:xfrm>
        </p:spPr>
        <p:txBody>
          <a:bodyPr/>
          <a:lstStyle/>
          <a:p>
            <a:r>
              <a:rPr lang="zh-TW" altLang="en-US" b="1" dirty="0" smtClean="0"/>
              <a:t>招、決標方式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:P.69-72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25152"/>
            <a:ext cx="63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1.</a:t>
            </a:r>
            <a:r>
              <a:rPr lang="zh-TW" altLang="en-US" sz="3600" dirty="0"/>
              <a:t>戶外教育屬</a:t>
            </a:r>
            <a:r>
              <a:rPr lang="zh-TW" altLang="en-US" sz="3600" dirty="0">
                <a:solidFill>
                  <a:srgbClr val="FFFF00"/>
                </a:solidFill>
              </a:rPr>
              <a:t>勞務</a:t>
            </a:r>
            <a:r>
              <a:rPr lang="zh-TW" altLang="en-US" sz="3600" dirty="0" smtClean="0"/>
              <a:t>採購</a:t>
            </a:r>
            <a:endParaRPr lang="zh-TW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0" y="1855990"/>
            <a:ext cx="12083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2.</a:t>
            </a:r>
            <a:r>
              <a:rPr lang="zh-TW" altLang="en-US" sz="3600" dirty="0" smtClean="0"/>
              <a:t> 採購金額大多集中在</a:t>
            </a:r>
            <a:r>
              <a:rPr lang="zh-TW" altLang="en-US" sz="3600" dirty="0" smtClean="0">
                <a:solidFill>
                  <a:srgbClr val="FFFF00"/>
                </a:solidFill>
              </a:rPr>
              <a:t>未達公告金額，並逾公告金額十分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</a:rPr>
              <a:t>   之一</a:t>
            </a:r>
            <a:r>
              <a:rPr lang="zh-TW" altLang="en-US" sz="3600" dirty="0" smtClean="0"/>
              <a:t>之採購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3097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5005" y="312577"/>
            <a:ext cx="8534400" cy="499188"/>
          </a:xfrm>
        </p:spPr>
        <p:txBody>
          <a:bodyPr/>
          <a:lstStyle/>
          <a:p>
            <a:r>
              <a:rPr lang="zh-TW" altLang="en-US" b="1" dirty="0" smtClean="0"/>
              <a:t>招、決標方式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:P.69-72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6652"/>
              </p:ext>
            </p:extLst>
          </p:nvPr>
        </p:nvGraphicFramePr>
        <p:xfrm>
          <a:off x="419878" y="1204858"/>
          <a:ext cx="1117807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6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6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採購金額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公告金額以上</a:t>
                      </a:r>
                      <a:endParaRPr lang="zh-TW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未達公告金額並逾公告金額十分之一</a:t>
                      </a:r>
                      <a:endParaRPr lang="zh-TW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活動類型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畢業戶外教育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畢業戶外教育</a:t>
                      </a:r>
                      <a:endParaRPr lang="en-US" altLang="zh-TW" sz="2000" dirty="0" smtClean="0"/>
                    </a:p>
                    <a:p>
                      <a:pPr algn="ctr"/>
                      <a:r>
                        <a:rPr lang="zh-TW" altLang="en-US" sz="2000" dirty="0" smtClean="0"/>
                        <a:t>一般戶外教育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一般戶外教育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/>
                        <a:t>活動特性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涉及住宿旅館、用餐地點、餐食組合、行程規劃、門票安排等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涉及住宿、用餐、行程規劃、門票安排等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目的明確、無餐食或特殊服務事項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決標方式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準用最有利標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參考最有利標精神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/>
                        <a:t>最低標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pPr algn="ctr"/>
                      <a:endParaRPr lang="en-US" altLang="zh-TW" sz="2000" dirty="0" smtClean="0"/>
                    </a:p>
                    <a:p>
                      <a:pPr algn="ctr"/>
                      <a:endParaRPr lang="en-US" altLang="zh-TW" sz="2000" dirty="0" smtClean="0"/>
                    </a:p>
                    <a:p>
                      <a:pPr algn="ctr"/>
                      <a:r>
                        <a:rPr lang="zh-TW" altLang="en-US" sz="2000" dirty="0" smtClean="0"/>
                        <a:t>備註說明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/>
                        <a:t>1.</a:t>
                      </a:r>
                      <a:r>
                        <a:rPr lang="zh-TW" altLang="en-US" sz="2000" dirty="0" smtClean="0"/>
                        <a:t>工程會</a:t>
                      </a:r>
                      <a:r>
                        <a:rPr lang="en-US" altLang="zh-TW" sz="2000" dirty="0" smtClean="0"/>
                        <a:t>94</a:t>
                      </a:r>
                      <a:r>
                        <a:rPr lang="zh-TW" altLang="en-US" sz="2000" dirty="0" smtClean="0"/>
                        <a:t>年</a:t>
                      </a:r>
                      <a:r>
                        <a:rPr lang="en-US" altLang="zh-TW" sz="2000" dirty="0" smtClean="0"/>
                        <a:t>9</a:t>
                      </a:r>
                      <a:r>
                        <a:rPr lang="zh-TW" altLang="en-US" sz="2000" dirty="0" smtClean="0"/>
                        <a:t>月</a:t>
                      </a:r>
                      <a:r>
                        <a:rPr lang="en-US" altLang="zh-TW" sz="2000" dirty="0" smtClean="0"/>
                        <a:t>22</a:t>
                      </a:r>
                      <a:r>
                        <a:rPr lang="zh-TW" altLang="en-US" sz="2000" dirty="0" smtClean="0"/>
                        <a:t>日工程企字第</a:t>
                      </a:r>
                      <a:r>
                        <a:rPr lang="en-US" altLang="zh-TW" sz="2000" dirty="0" smtClean="0"/>
                        <a:t>09400333120</a:t>
                      </a:r>
                      <a:r>
                        <a:rPr lang="zh-TW" altLang="en-US" sz="2000" dirty="0" smtClean="0"/>
                        <a:t>號解釋函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2.</a:t>
                      </a:r>
                      <a:r>
                        <a:rPr lang="zh-TW" altLang="en-US" sz="2000" dirty="0" smtClean="0"/>
                        <a:t>旅遊業屬政府採購法第</a:t>
                      </a:r>
                      <a:r>
                        <a:rPr lang="en-US" altLang="zh-TW" sz="2000" dirty="0" smtClean="0"/>
                        <a:t>22</a:t>
                      </a:r>
                      <a:r>
                        <a:rPr lang="zh-TW" altLang="en-US" sz="2000" dirty="0" smtClean="0"/>
                        <a:t>條第</a:t>
                      </a:r>
                      <a:r>
                        <a:rPr lang="en-US" altLang="zh-TW" sz="2000" dirty="0" smtClean="0"/>
                        <a:t>1</a:t>
                      </a:r>
                      <a:r>
                        <a:rPr lang="zh-TW" altLang="en-US" sz="2000" dirty="0" smtClean="0"/>
                        <a:t>項第</a:t>
                      </a:r>
                      <a:r>
                        <a:rPr lang="en-US" altLang="zh-TW" sz="2000" dirty="0" smtClean="0"/>
                        <a:t>9</a:t>
                      </a:r>
                      <a:r>
                        <a:rPr lang="zh-TW" altLang="en-US" sz="2000" dirty="0" smtClean="0"/>
                        <a:t>款規定所稱之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｢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專業服務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｣</a:t>
                      </a:r>
                    </a:p>
                    <a:p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3.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可採限制性招標、不用報上級機關同意、採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｢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準用最有利標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｣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辦理決標</a:t>
                      </a:r>
                      <a:endParaRPr lang="zh-TW" alt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altLang="zh-TW" sz="2000" dirty="0" smtClean="0"/>
                    </a:p>
                    <a:p>
                      <a:r>
                        <a:rPr lang="zh-TW" altLang="en-US" sz="2000" dirty="0" smtClean="0"/>
                        <a:t>為了防止廠商低價搶標，造成採購品質不佳，一般戶外教育也有採使用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｢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參考最有利標</a:t>
                      </a:r>
                      <a:r>
                        <a:rPr lang="en-US" altLang="zh-TW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｣</a:t>
                      </a:r>
                      <a:r>
                        <a:rPr lang="zh-TW" altLang="en-US" sz="2000" dirty="0" smtClean="0"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決標的案例</a:t>
                      </a:r>
                      <a:endParaRPr lang="zh-TW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0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293341"/>
            <a:ext cx="12109622" cy="502714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0000FF"/>
                </a:solidFill>
              </a:rPr>
              <a:t>藍色</a:t>
            </a:r>
            <a:r>
              <a:rPr lang="en-US" altLang="zh-TW" dirty="0" smtClean="0"/>
              <a:t>:</a:t>
            </a:r>
            <a:r>
              <a:rPr lang="zh-TW" altLang="en-US" dirty="0" smtClean="0"/>
              <a:t>為提供機關參考說明的文字，標案製作完成後，應將文字刪除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  <a:r>
              <a:rPr lang="en-US" altLang="zh-TW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【</a:t>
            </a:r>
            <a:r>
              <a:rPr lang="zh-TW" altLang="en-US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公告金額以上</a:t>
            </a:r>
            <a:r>
              <a:rPr lang="en-US" altLang="zh-TW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-</a:t>
            </a:r>
            <a:r>
              <a:rPr lang="zh-TW" altLang="en-US" dirty="0" smtClean="0"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準用最有利標適用</a:t>
            </a:r>
            <a: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br>
              <a:rPr lang="en-US" altLang="zh-TW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FF0000"/>
                </a:solidFill>
              </a:rPr>
              <a:t>紅色</a:t>
            </a:r>
            <a:r>
              <a:rPr lang="en-US" altLang="zh-TW" dirty="0" smtClean="0"/>
              <a:t>:</a:t>
            </a:r>
            <a:r>
              <a:rPr lang="zh-TW" altLang="en-US" dirty="0" smtClean="0"/>
              <a:t>文字部分機關可視實際狀況做文字修改或替換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以現金繳納押標金之繳納處所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0000"/>
                </a:solidFill>
              </a:rPr>
              <a:t>本校總務處出納組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>○○○</a:t>
            </a:r>
            <a:r>
              <a:rPr lang="en-US" altLang="zh-TW" dirty="0" smtClean="0"/>
              <a:t>:</a:t>
            </a:r>
            <a:r>
              <a:rPr lang="zh-TW" altLang="en-US" dirty="0" smtClean="0"/>
              <a:t>為金額、數字或地點，機關視實際需求填寫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例如</a:t>
            </a:r>
            <a:r>
              <a:rPr lang="en-US" altLang="zh-TW" dirty="0" smtClean="0"/>
              <a:t>:</a:t>
            </a:r>
            <a:r>
              <a:rPr lang="zh-TW" altLang="en-US" dirty="0" smtClean="0"/>
              <a:t>新臺幣</a:t>
            </a:r>
            <a:r>
              <a:rPr lang="en-US" altLang="zh-TW" dirty="0" smtClean="0">
                <a:solidFill>
                  <a:srgbClr val="FF0000"/>
                </a:solidFill>
              </a:rPr>
              <a:t>○○○</a:t>
            </a:r>
            <a:r>
              <a:rPr lang="zh-TW" altLang="en-US" dirty="0" smtClean="0"/>
              <a:t>元整、開標地點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本校</a:t>
            </a:r>
            <a:r>
              <a:rPr lang="en-US" altLang="zh-TW" dirty="0" smtClean="0">
                <a:solidFill>
                  <a:srgbClr val="FF0000"/>
                </a:solidFill>
              </a:rPr>
              <a:t>○○</a:t>
            </a:r>
            <a:r>
              <a:rPr lang="zh-TW" altLang="en-US" dirty="0" smtClean="0"/>
              <a:t>室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</a:t>
            </a:r>
            <a:r>
              <a:rPr lang="en-US" altLang="zh-TW" dirty="0" smtClean="0">
                <a:sym typeface="Wingdings" panose="05000000000000000000" pitchFamily="2" charset="2"/>
              </a:rPr>
              <a:t>:</a:t>
            </a:r>
            <a:r>
              <a:rPr lang="zh-TW" altLang="en-US" dirty="0" smtClean="0">
                <a:sym typeface="Wingdings" panose="05000000000000000000" pitchFamily="2" charset="2"/>
              </a:rPr>
              <a:t>為建議勾選項目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818" y="147147"/>
            <a:ext cx="8534400" cy="607541"/>
          </a:xfrm>
        </p:spPr>
        <p:txBody>
          <a:bodyPr/>
          <a:lstStyle/>
          <a:p>
            <a:r>
              <a:rPr lang="zh-TW" altLang="en-US" b="1" dirty="0" smtClean="0"/>
              <a:t>手冊範本使用說明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:P.73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14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8580" y="139959"/>
            <a:ext cx="8534400" cy="739346"/>
          </a:xfrm>
        </p:spPr>
        <p:txBody>
          <a:bodyPr/>
          <a:lstStyle/>
          <a:p>
            <a:r>
              <a:rPr lang="zh-TW" altLang="en-US" b="1" dirty="0" smtClean="0"/>
              <a:t>押標金與履約保證金</a:t>
            </a:r>
            <a:endParaRPr lang="zh-TW" altLang="en-US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49472"/>
              </p:ext>
            </p:extLst>
          </p:nvPr>
        </p:nvGraphicFramePr>
        <p:xfrm>
          <a:off x="186612" y="1106844"/>
          <a:ext cx="11659399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條文規 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修正條文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現行條文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內容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第三十條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勞務採購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以</a:t>
                      </a:r>
                      <a:r>
                        <a:rPr lang="zh-TW" altLang="en-US" sz="2800" dirty="0" smtClean="0"/>
                        <a:t>免收押標金保證金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為原則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第三十條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勞務採購，</a:t>
                      </a: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得</a:t>
                      </a:r>
                      <a:r>
                        <a:rPr lang="zh-TW" altLang="en-US" sz="2800" dirty="0" smtClean="0"/>
                        <a:t>免收押標金、保證金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修正依據</a:t>
                      </a:r>
                      <a:endParaRPr lang="zh-TW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2800" dirty="0" smtClean="0"/>
                        <a:t>108</a:t>
                      </a:r>
                      <a:r>
                        <a:rPr lang="zh-TW" altLang="en-US" sz="2800" dirty="0" smtClean="0"/>
                        <a:t>年</a:t>
                      </a:r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月</a:t>
                      </a:r>
                      <a:r>
                        <a:rPr lang="en-US" altLang="zh-TW" sz="2800" dirty="0" smtClean="0"/>
                        <a:t>22</a:t>
                      </a:r>
                      <a:r>
                        <a:rPr lang="zh-TW" altLang="en-US" sz="2800" dirty="0" smtClean="0"/>
                        <a:t>日總統華總一義字第</a:t>
                      </a:r>
                      <a:r>
                        <a:rPr lang="en-US" altLang="zh-TW" sz="2800" dirty="0" smtClean="0"/>
                        <a:t>10800049691</a:t>
                      </a:r>
                      <a:r>
                        <a:rPr lang="zh-TW" altLang="en-US" sz="2800" dirty="0" smtClean="0"/>
                        <a:t>號令修正公布</a:t>
                      </a:r>
                      <a:endParaRPr lang="zh-TW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說明</a:t>
                      </a:r>
                      <a:endParaRPr lang="zh-TW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2800" dirty="0" smtClean="0"/>
                        <a:t>1.</a:t>
                      </a:r>
                      <a:r>
                        <a:rPr lang="zh-TW" altLang="en-US" sz="2800" dirty="0" smtClean="0"/>
                        <a:t>若要收取押標金或保證金，可於進行招標上簽機關首長時敘明收取之理由</a:t>
                      </a:r>
                      <a:endParaRPr lang="en-US" altLang="zh-TW" sz="2800" dirty="0" smtClean="0"/>
                    </a:p>
                    <a:p>
                      <a:r>
                        <a:rPr lang="en-US" altLang="zh-TW" sz="2800" dirty="0" smtClean="0"/>
                        <a:t>2.</a:t>
                      </a:r>
                      <a:r>
                        <a:rPr lang="zh-TW" altLang="en-US" sz="2800" dirty="0" smtClean="0"/>
                        <a:t>收取保證金可避免廠商惡意不履行契約之效益。</a:t>
                      </a:r>
                      <a:endParaRPr lang="zh-TW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:P.54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716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1174" y="216244"/>
            <a:ext cx="8534400" cy="549876"/>
          </a:xfrm>
        </p:spPr>
        <p:txBody>
          <a:bodyPr/>
          <a:lstStyle/>
          <a:p>
            <a:r>
              <a:rPr lang="zh-TW" altLang="en-US" b="1" dirty="0" smtClean="0"/>
              <a:t>評審人員規定</a:t>
            </a:r>
            <a:endParaRPr lang="zh-TW" altLang="en-US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77546"/>
              </p:ext>
            </p:extLst>
          </p:nvPr>
        </p:nvGraphicFramePr>
        <p:xfrm>
          <a:off x="186612" y="1106844"/>
          <a:ext cx="1165939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3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8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條文規 定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修正條文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現行條文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內容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第九十四條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機關辦理評選，應成立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</a:rPr>
                        <a:t>五人以上</a:t>
                      </a:r>
                      <a:r>
                        <a:rPr lang="zh-TW" altLang="en-US" sz="2800" dirty="0" smtClean="0"/>
                        <a:t>之評選委員會，專家學者人數不得少於三分之一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/>
                        <a:t>第九十四條</a:t>
                      </a:r>
                      <a:endParaRPr lang="en-US" altLang="zh-TW" sz="2800" dirty="0" smtClean="0"/>
                    </a:p>
                    <a:p>
                      <a:r>
                        <a:rPr lang="zh-TW" altLang="en-US" sz="2800" dirty="0" smtClean="0"/>
                        <a:t>機關辦理評選，應成立</a:t>
                      </a:r>
                      <a:r>
                        <a:rPr lang="zh-TW" altLang="en-US" sz="2800" dirty="0" smtClean="0">
                          <a:solidFill>
                            <a:srgbClr val="0070C0"/>
                          </a:solidFill>
                        </a:rPr>
                        <a:t>五人至十七人</a:t>
                      </a:r>
                      <a:r>
                        <a:rPr lang="zh-TW" altLang="en-US" sz="2800" dirty="0" smtClean="0"/>
                        <a:t>之評選委員會，專家學者人數不得少於三分之一</a:t>
                      </a:r>
                      <a:endParaRPr lang="zh-TW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修正依據</a:t>
                      </a:r>
                      <a:endParaRPr lang="zh-TW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TW" sz="2800" dirty="0" smtClean="0"/>
                        <a:t>108</a:t>
                      </a:r>
                      <a:r>
                        <a:rPr lang="zh-TW" altLang="en-US" sz="2800" dirty="0" smtClean="0"/>
                        <a:t>年</a:t>
                      </a:r>
                      <a:r>
                        <a:rPr lang="en-US" altLang="zh-TW" sz="2800" dirty="0" smtClean="0"/>
                        <a:t>5</a:t>
                      </a:r>
                      <a:r>
                        <a:rPr lang="zh-TW" altLang="en-US" sz="2800" dirty="0" smtClean="0"/>
                        <a:t>月</a:t>
                      </a:r>
                      <a:r>
                        <a:rPr lang="en-US" altLang="zh-TW" sz="2800" dirty="0" smtClean="0"/>
                        <a:t>22</a:t>
                      </a:r>
                      <a:r>
                        <a:rPr lang="zh-TW" altLang="en-US" sz="2800" dirty="0" smtClean="0"/>
                        <a:t>日總統華總一義字第</a:t>
                      </a:r>
                      <a:r>
                        <a:rPr lang="en-US" altLang="zh-TW" sz="2800" dirty="0" smtClean="0"/>
                        <a:t>10800049691</a:t>
                      </a:r>
                      <a:r>
                        <a:rPr lang="zh-TW" altLang="en-US" sz="2800" dirty="0" smtClean="0"/>
                        <a:t>號令修正公布</a:t>
                      </a:r>
                      <a:endParaRPr lang="zh-TW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說明</a:t>
                      </a:r>
                      <a:endParaRPr lang="zh-TW" alt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altLang="en-US" sz="2800" dirty="0" smtClean="0"/>
                        <a:t>建議評選委員人數為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zh-TW" altLang="en-US" sz="2800" dirty="0" smtClean="0"/>
                        <a:t>或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zh-TW" altLang="en-US" sz="2800" dirty="0" smtClean="0"/>
                        <a:t>人</a:t>
                      </a:r>
                      <a:endParaRPr lang="zh-TW" alt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:P.64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9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4962" y="1017037"/>
            <a:ext cx="11520229" cy="1507067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評選</a:t>
            </a:r>
            <a:r>
              <a:rPr lang="en-US" altLang="zh-TW" dirty="0" smtClean="0"/>
              <a:t>(</a:t>
            </a:r>
            <a:r>
              <a:rPr lang="zh-TW" altLang="en-US" dirty="0" smtClean="0"/>
              <a:t>審</a:t>
            </a:r>
            <a:r>
              <a:rPr lang="en-US" altLang="zh-TW" dirty="0" smtClean="0"/>
              <a:t>)</a:t>
            </a:r>
            <a:r>
              <a:rPr lang="zh-TW" altLang="en-US" dirty="0" smtClean="0"/>
              <a:t>項目</a:t>
            </a:r>
            <a:r>
              <a:rPr lang="zh-TW" altLang="en-US" dirty="0" smtClean="0">
                <a:solidFill>
                  <a:srgbClr val="FFFF00"/>
                </a:solidFill>
              </a:rPr>
              <a:t>可以調整、更改</a:t>
            </a:r>
            <a:r>
              <a:rPr lang="zh-TW" altLang="en-US" dirty="0" smtClean="0"/>
              <a:t>，所占</a:t>
            </a:r>
            <a:r>
              <a:rPr lang="zh-TW" altLang="en-US" dirty="0" smtClean="0">
                <a:solidFill>
                  <a:srgbClr val="FFFF00"/>
                </a:solidFill>
              </a:rPr>
              <a:t>配分可以自行訂定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0318" y="69980"/>
            <a:ext cx="8534400" cy="947057"/>
          </a:xfrm>
        </p:spPr>
        <p:txBody>
          <a:bodyPr/>
          <a:lstStyle/>
          <a:p>
            <a:r>
              <a:rPr lang="zh-TW" altLang="en-US" b="1" dirty="0" smtClean="0"/>
              <a:t>評選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審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項目與分數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9899780" y="6188675"/>
            <a:ext cx="223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:P.99</a:t>
            </a:r>
            <a:r>
              <a:rPr lang="zh-TW" altLang="en-US" b="1" dirty="0" smtClean="0">
                <a:solidFill>
                  <a:srgbClr val="FFFF00"/>
                </a:solidFill>
              </a:rPr>
              <a:t>、</a:t>
            </a:r>
            <a:r>
              <a:rPr lang="en-US" altLang="zh-TW" b="1" dirty="0" smtClean="0">
                <a:solidFill>
                  <a:srgbClr val="FFFF00"/>
                </a:solidFill>
              </a:rPr>
              <a:t>101</a:t>
            </a:r>
          </a:p>
          <a:p>
            <a:r>
              <a:rPr lang="zh-TW" altLang="en-US" b="1" dirty="0">
                <a:solidFill>
                  <a:srgbClr val="FFFF00"/>
                </a:solidFill>
              </a:rPr>
              <a:t> </a:t>
            </a:r>
            <a:r>
              <a:rPr lang="zh-TW" altLang="en-US" b="1" dirty="0" smtClean="0">
                <a:solidFill>
                  <a:srgbClr val="FFFF00"/>
                </a:solidFill>
              </a:rPr>
              <a:t>       </a:t>
            </a:r>
            <a:r>
              <a:rPr lang="en-US" altLang="zh-TW" b="1" dirty="0" smtClean="0">
                <a:solidFill>
                  <a:srgbClr val="FFFF00"/>
                </a:solidFill>
              </a:rPr>
              <a:t>P.139</a:t>
            </a:r>
            <a:r>
              <a:rPr lang="zh-TW" altLang="en-US" b="1" dirty="0" smtClean="0">
                <a:solidFill>
                  <a:srgbClr val="FFFF00"/>
                </a:solidFill>
              </a:rPr>
              <a:t>、   </a:t>
            </a:r>
            <a:r>
              <a:rPr lang="en-US" altLang="zh-TW" b="1" dirty="0" smtClean="0">
                <a:solidFill>
                  <a:srgbClr val="FFFF00"/>
                </a:solidFill>
              </a:rPr>
              <a:t>141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394960" y="2545991"/>
            <a:ext cx="1152022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2.</a:t>
            </a:r>
            <a:r>
              <a:rPr lang="zh-TW" altLang="en-US" dirty="0" smtClean="0"/>
              <a:t>價格納入評比者，其所占全部評選項目之權重，</a:t>
            </a:r>
            <a:r>
              <a:rPr lang="zh-TW" altLang="en-US" dirty="0" smtClean="0">
                <a:solidFill>
                  <a:srgbClr val="FF0000"/>
                </a:solidFill>
              </a:rPr>
              <a:t>不得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低於</a:t>
            </a:r>
            <a:r>
              <a:rPr lang="en-US" altLang="zh-TW" dirty="0" smtClean="0">
                <a:solidFill>
                  <a:srgbClr val="FF0000"/>
                </a:solidFill>
              </a:rPr>
              <a:t>20%</a:t>
            </a:r>
            <a:r>
              <a:rPr lang="zh-TW" altLang="en-US" dirty="0" smtClean="0">
                <a:solidFill>
                  <a:srgbClr val="FF0000"/>
                </a:solidFill>
              </a:rPr>
              <a:t>，且不得逾</a:t>
            </a:r>
            <a:r>
              <a:rPr lang="en-US" altLang="zh-TW" dirty="0" smtClean="0">
                <a:solidFill>
                  <a:srgbClr val="FF0000"/>
                </a:solidFill>
              </a:rPr>
              <a:t>50%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94960" y="4076384"/>
            <a:ext cx="11520229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3.</a:t>
            </a:r>
            <a:r>
              <a:rPr lang="zh-TW" altLang="en-US" dirty="0" smtClean="0"/>
              <a:t>簡報與答詢配分</a:t>
            </a:r>
            <a:r>
              <a:rPr lang="zh-TW" altLang="en-US" dirty="0" smtClean="0">
                <a:solidFill>
                  <a:srgbClr val="FF0000"/>
                </a:solidFill>
              </a:rPr>
              <a:t>不得逾</a:t>
            </a:r>
            <a:r>
              <a:rPr lang="en-US" altLang="zh-TW" dirty="0" smtClean="0">
                <a:solidFill>
                  <a:srgbClr val="FF0000"/>
                </a:solidFill>
              </a:rPr>
              <a:t>20%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5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81" y="4587821"/>
            <a:ext cx="8812898" cy="845750"/>
          </a:xfrm>
        </p:spPr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擔心企劃書與標單價格不同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649" y="166818"/>
            <a:ext cx="8534400" cy="640492"/>
          </a:xfrm>
        </p:spPr>
        <p:txBody>
          <a:bodyPr/>
          <a:lstStyle/>
          <a:p>
            <a:r>
              <a:rPr lang="zh-TW" altLang="en-US" b="1" dirty="0" smtClean="0"/>
              <a:t>準用最有利標開標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9899780" y="6188675"/>
            <a:ext cx="2230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:P.81</a:t>
            </a:r>
            <a:r>
              <a:rPr lang="zh-TW" altLang="en-US" b="1" dirty="0" smtClean="0">
                <a:solidFill>
                  <a:srgbClr val="FFFF00"/>
                </a:solidFill>
              </a:rPr>
              <a:t>與</a:t>
            </a:r>
            <a:r>
              <a:rPr lang="en-US" altLang="zh-TW" b="1" dirty="0" smtClean="0">
                <a:solidFill>
                  <a:srgbClr val="FFFF00"/>
                </a:solidFill>
              </a:rPr>
              <a:t>P.124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09152" y="1316293"/>
            <a:ext cx="11862487" cy="8457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1.</a:t>
            </a:r>
            <a:r>
              <a:rPr lang="zh-TW" altLang="en-US" dirty="0" smtClean="0"/>
              <a:t>最低標開標方式機關可自行選擇</a:t>
            </a:r>
            <a:r>
              <a:rPr lang="en-US" altLang="zh-TW" dirty="0" smtClean="0"/>
              <a:t>: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en-US" altLang="zh-TW" dirty="0" smtClean="0"/>
              <a:t>□</a:t>
            </a:r>
            <a:r>
              <a:rPr lang="zh-TW" altLang="en-US" dirty="0" smtClean="0"/>
              <a:t>不分段開標；□ 分段開標</a:t>
            </a:r>
            <a:r>
              <a:rPr lang="en-US" altLang="zh-TW" dirty="0" smtClean="0">
                <a:solidFill>
                  <a:srgbClr val="FFFF00"/>
                </a:solidFill>
              </a:rPr>
              <a:t>(P.110)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148281" y="2617007"/>
            <a:ext cx="11784228" cy="8457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2.</a:t>
            </a:r>
            <a:r>
              <a:rPr lang="zh-TW" altLang="en-US" dirty="0" smtClean="0"/>
              <a:t>準用最有利標開標方式</a:t>
            </a:r>
            <a:r>
              <a:rPr lang="en-US" altLang="zh-TW" dirty="0" smtClean="0"/>
              <a:t>: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</a:t>
            </a:r>
            <a:r>
              <a:rPr lang="zh-TW" altLang="en-US" dirty="0" smtClean="0"/>
              <a:t>不分段開標 </a:t>
            </a:r>
            <a:r>
              <a:rPr lang="en-US" altLang="zh-TW" dirty="0" smtClean="0">
                <a:solidFill>
                  <a:srgbClr val="FFFF00"/>
                </a:solidFill>
              </a:rPr>
              <a:t>(P.81)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148281" y="3631631"/>
            <a:ext cx="11823358" cy="8457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3.</a:t>
            </a:r>
            <a:r>
              <a:rPr lang="zh-TW" altLang="en-US" dirty="0" smtClean="0"/>
              <a:t>參考最有利標開標方式</a:t>
            </a:r>
            <a:r>
              <a:rPr lang="en-US" altLang="zh-TW" dirty="0" smtClean="0"/>
              <a:t>:</a:t>
            </a:r>
            <a:r>
              <a:rPr lang="zh-TW" altLang="en-US" dirty="0" smtClean="0"/>
              <a:t>採不分段開標 </a:t>
            </a:r>
            <a:r>
              <a:rPr lang="en-US" altLang="zh-TW" dirty="0" smtClean="0">
                <a:solidFill>
                  <a:srgbClr val="FFFF00"/>
                </a:solidFill>
              </a:rPr>
              <a:t>(P.124)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111765" y="482827"/>
            <a:ext cx="5934471" cy="553541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一、前言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二、相關法規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三、戶外教育招標方式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四、採購注意事項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五、戶外教育採購常見錯誤態樣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</a:t>
            </a:r>
            <a:r>
              <a:rPr lang="zh-TW" altLang="en-US" dirty="0"/>
              <a:t> </a:t>
            </a:r>
            <a:r>
              <a:rPr lang="zh-TW" altLang="en-US" dirty="0" smtClean="0"/>
              <a:t>  法條、解釋函及建議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36" y="183991"/>
            <a:ext cx="4326711" cy="613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51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8772" y="5246656"/>
            <a:ext cx="11651951" cy="969319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契約訂定程序不可免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可參考採用</a:t>
            </a:r>
            <a:r>
              <a:rPr lang="en-US" altLang="zh-TW" dirty="0" smtClean="0"/>
              <a:t>P.179</a:t>
            </a:r>
            <a:r>
              <a:rPr lang="zh-TW" altLang="en-US" dirty="0" smtClean="0"/>
              <a:t>或</a:t>
            </a:r>
            <a:r>
              <a:rPr lang="en-US" altLang="zh-TW" dirty="0" smtClean="0"/>
              <a:t>P.187</a:t>
            </a:r>
            <a:r>
              <a:rPr lang="zh-TW" altLang="en-US" dirty="0" smtClean="0"/>
              <a:t>內容使用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5271" y="199769"/>
            <a:ext cx="8534400" cy="508686"/>
          </a:xfrm>
        </p:spPr>
        <p:txBody>
          <a:bodyPr/>
          <a:lstStyle/>
          <a:p>
            <a:r>
              <a:rPr lang="zh-TW" altLang="en-US" b="1" dirty="0" smtClean="0"/>
              <a:t>小額採購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18772" y="492903"/>
            <a:ext cx="110917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1.</a:t>
            </a:r>
            <a:r>
              <a:rPr lang="zh-TW" altLang="en-US" dirty="0" smtClean="0"/>
              <a:t>未達公告金額十分之一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新臺幣</a:t>
            </a:r>
            <a:r>
              <a:rPr lang="en-US" altLang="zh-TW" dirty="0" smtClean="0"/>
              <a:t>10</a:t>
            </a:r>
            <a:r>
              <a:rPr lang="zh-TW" altLang="en-US" dirty="0" smtClean="0"/>
              <a:t>萬元以下</a:t>
            </a:r>
            <a:r>
              <a:rPr lang="en-US" altLang="zh-TW" dirty="0" smtClean="0"/>
              <a:t>)</a:t>
            </a:r>
            <a:r>
              <a:rPr lang="zh-TW" altLang="en-US" dirty="0" smtClean="0"/>
              <a:t>之採購</a:t>
            </a:r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218773" y="1630400"/>
            <a:ext cx="110917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2.</a:t>
            </a:r>
            <a:r>
              <a:rPr lang="zh-TW" altLang="en-US" dirty="0" smtClean="0"/>
              <a:t>得不經公告程序，逕洽廠商採購，但議價、比價程序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不可少。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:P.143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18771" y="2734028"/>
            <a:ext cx="110917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3.</a:t>
            </a:r>
            <a:r>
              <a:rPr lang="zh-TW" altLang="en-US" dirty="0" smtClean="0"/>
              <a:t>同性質之採購，不宜一再洽同一家廠商採購</a:t>
            </a:r>
            <a:endParaRPr lang="zh-TW" altLang="en-US" dirty="0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218769" y="3837656"/>
            <a:ext cx="110917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dirty="0" smtClean="0"/>
              <a:t>4.</a:t>
            </a:r>
            <a:r>
              <a:rPr lang="zh-TW" altLang="en-US" dirty="0" smtClean="0"/>
              <a:t>不可意圖規避政府採購法而採行分割採購方式辦理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發票不可同一家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59666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003" y="2001416"/>
            <a:ext cx="11660187" cy="1492897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罰則內容各校可</a:t>
            </a:r>
            <a:r>
              <a:rPr lang="zh-TW" altLang="en-US" dirty="0" smtClean="0">
                <a:solidFill>
                  <a:srgbClr val="FFFF00"/>
                </a:solidFill>
              </a:rPr>
              <a:t>自行訂定</a:t>
            </a:r>
            <a:r>
              <a:rPr lang="zh-TW" altLang="en-US" dirty="0" smtClean="0"/>
              <a:t>，但處罰的金額要</a:t>
            </a:r>
            <a:r>
              <a:rPr lang="zh-TW" altLang="en-US" dirty="0" smtClean="0">
                <a:solidFill>
                  <a:srgbClr val="FFFF00"/>
                </a:solidFill>
              </a:rPr>
              <a:t>合理</a:t>
            </a:r>
            <a:r>
              <a:rPr lang="zh-TW" altLang="en-US" dirty="0" smtClean="0"/>
              <a:t>，要視採購金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額的大小訂定。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8979" y="200608"/>
            <a:ext cx="8534400" cy="555171"/>
          </a:xfrm>
        </p:spPr>
        <p:txBody>
          <a:bodyPr/>
          <a:lstStyle/>
          <a:p>
            <a:r>
              <a:rPr lang="zh-TW" altLang="en-US" b="1" dirty="0" smtClean="0"/>
              <a:t>罰則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:P.167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003" y="801087"/>
            <a:ext cx="117441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1.</a:t>
            </a:r>
            <a:r>
              <a:rPr lang="zh-TW" altLang="en-US" sz="3600" dirty="0" smtClean="0"/>
              <a:t>戶外</a:t>
            </a:r>
            <a:r>
              <a:rPr lang="zh-TW" altLang="en-US" sz="3600" dirty="0"/>
              <a:t>教育要訂定罰則，一般契約書中只有訂定延遲</a:t>
            </a:r>
            <a:r>
              <a:rPr lang="zh-TW" altLang="en-US" sz="3600" dirty="0" smtClean="0"/>
              <a:t>履約</a:t>
            </a:r>
            <a:endParaRPr lang="en-US" altLang="zh-TW" sz="3600" dirty="0" smtClean="0"/>
          </a:p>
          <a:p>
            <a:r>
              <a:rPr lang="zh-TW" altLang="en-US" sz="3600" dirty="0"/>
              <a:t> </a:t>
            </a:r>
            <a:r>
              <a:rPr lang="zh-TW" altLang="en-US" sz="3600" dirty="0" smtClean="0"/>
              <a:t>  條款，</a:t>
            </a:r>
            <a:r>
              <a:rPr lang="zh-TW" altLang="en-US" sz="3600" dirty="0"/>
              <a:t>但並</a:t>
            </a:r>
            <a:r>
              <a:rPr lang="zh-TW" altLang="en-US" sz="3600" dirty="0">
                <a:solidFill>
                  <a:srgbClr val="FFFF00"/>
                </a:solidFill>
              </a:rPr>
              <a:t>無罰</a:t>
            </a:r>
            <a:r>
              <a:rPr lang="zh-TW" altLang="en-US" sz="3600" dirty="0" smtClean="0">
                <a:solidFill>
                  <a:srgbClr val="FFFF00"/>
                </a:solidFill>
              </a:rPr>
              <a:t>則</a:t>
            </a:r>
            <a:r>
              <a:rPr lang="zh-TW" altLang="en-US" sz="3600" dirty="0" smtClean="0"/>
              <a:t>。</a:t>
            </a:r>
            <a:endParaRPr lang="zh-TW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255003" y="3439673"/>
            <a:ext cx="117441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cap="all" dirty="0" smtClean="0">
                <a:ln w="3175" cmpd="sng">
                  <a:noFill/>
                </a:ln>
                <a:solidFill>
                  <a:prstClr val="white"/>
                </a:solidFill>
                <a:cs typeface="+mj-cs"/>
              </a:rPr>
              <a:t>3.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prstClr val="white"/>
                </a:solidFill>
                <a:cs typeface="+mj-cs"/>
              </a:rPr>
              <a:t>舉例</a:t>
            </a:r>
            <a:r>
              <a:rPr lang="en-US" altLang="zh-TW" sz="3600" cap="all" dirty="0" smtClean="0">
                <a:ln w="3175" cmpd="sng">
                  <a:noFill/>
                </a:ln>
                <a:solidFill>
                  <a:prstClr val="white"/>
                </a:solidFill>
                <a:cs typeface="+mj-cs"/>
              </a:rPr>
              <a:t>: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查驗不合格或未履約事宜，於檢討會或驗收會議中</a:t>
            </a:r>
            <a:endParaRPr lang="en-US" altLang="zh-TW" sz="3600" cap="all" dirty="0" smtClean="0">
              <a:ln w="3175" cmpd="sng">
                <a:noFill/>
              </a:ln>
              <a:solidFill>
                <a:srgbClr val="FF0000"/>
              </a:solidFill>
              <a:cs typeface="+mj-cs"/>
            </a:endParaRPr>
          </a:p>
          <a:p>
            <a:r>
              <a:rPr lang="zh-TW" altLang="en-US" sz="3600" cap="all" dirty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 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  確認者，每項依契約單價扣減該項價金，並處以該項價</a:t>
            </a:r>
            <a:endParaRPr lang="en-US" altLang="zh-TW" sz="3600" cap="all" dirty="0" smtClean="0">
              <a:ln w="3175" cmpd="sng">
                <a:noFill/>
              </a:ln>
              <a:solidFill>
                <a:srgbClr val="FF0000"/>
              </a:solidFill>
              <a:cs typeface="+mj-cs"/>
            </a:endParaRPr>
          </a:p>
          <a:p>
            <a:r>
              <a:rPr lang="zh-TW" altLang="en-US" sz="3600" cap="all" dirty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 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  金○倍</a:t>
            </a:r>
            <a:r>
              <a:rPr lang="en-US" altLang="zh-TW" sz="3600" b="1" cap="all" dirty="0" smtClean="0">
                <a:ln w="3175" cmpd="sng">
                  <a:noFill/>
                </a:ln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</a:rPr>
              <a:t>【</a:t>
            </a:r>
            <a:r>
              <a:rPr lang="zh-TW" altLang="en-US" sz="3600" b="1" cap="all" dirty="0" smtClean="0">
                <a:ln w="3175" cmpd="sng">
                  <a:noFill/>
                </a:ln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</a:rPr>
              <a:t>機關自行訂定，未載明為</a:t>
            </a:r>
            <a:r>
              <a:rPr lang="en-US" altLang="zh-TW" sz="3600" b="1" cap="all" dirty="0" smtClean="0">
                <a:ln w="3175" cmpd="sng">
                  <a:noFill/>
                </a:ln>
                <a:solidFill>
                  <a:srgbClr val="0000FF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</a:rPr>
              <a:t>2</a:t>
            </a:r>
            <a:r>
              <a:rPr lang="en-US" altLang="zh-TW" sz="3600" b="1" cap="all" dirty="0" smtClean="0">
                <a:ln w="3175" cmpd="sng">
                  <a:noFill/>
                </a:ln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】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srgbClr val="FF0000"/>
                </a:solidFill>
                <a:cs typeface="+mj-cs"/>
              </a:rPr>
              <a:t>之罰款</a:t>
            </a:r>
            <a:r>
              <a:rPr lang="zh-TW" altLang="en-US" sz="3600" cap="all" dirty="0" smtClean="0">
                <a:ln w="3175" cmpd="sng">
                  <a:noFill/>
                </a:ln>
                <a:solidFill>
                  <a:prstClr val="white"/>
                </a:solidFill>
                <a:cs typeface="+mj-cs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1836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88" y="811680"/>
            <a:ext cx="11903676" cy="1698255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>
                <a:solidFill>
                  <a:srgbClr val="FFFF00"/>
                </a:solidFill>
              </a:rPr>
              <a:t>旅行責任險</a:t>
            </a:r>
            <a:r>
              <a:rPr lang="en-US" altLang="zh-TW" dirty="0" smtClean="0"/>
              <a:t>:</a:t>
            </a:r>
            <a:r>
              <a:rPr lang="zh-TW" altLang="en-US" dirty="0" smtClean="0"/>
              <a:t>旅行業</a:t>
            </a:r>
            <a:r>
              <a:rPr lang="zh-TW" altLang="en-US" dirty="0" smtClean="0">
                <a:solidFill>
                  <a:srgbClr val="FF0000"/>
                </a:solidFill>
              </a:rPr>
              <a:t>必須投保才能出團</a:t>
            </a:r>
            <a:r>
              <a:rPr lang="zh-TW" altLang="en-US" dirty="0" smtClean="0"/>
              <a:t>，屬產物保險、旅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行業之強制投保保險，由廠商自行負擔吸收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1232" y="0"/>
            <a:ext cx="8534400" cy="1077097"/>
          </a:xfrm>
        </p:spPr>
        <p:txBody>
          <a:bodyPr/>
          <a:lstStyle/>
          <a:p>
            <a:r>
              <a:rPr lang="zh-TW" altLang="en-US" b="1" dirty="0" smtClean="0"/>
              <a:t>保險</a:t>
            </a:r>
            <a:r>
              <a:rPr lang="zh-TW" altLang="en-US" dirty="0" smtClean="0"/>
              <a:t>  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:P.214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1232" y="2274838"/>
            <a:ext cx="119205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2.</a:t>
            </a:r>
            <a:r>
              <a:rPr lang="zh-TW" altLang="en-US" sz="3600" dirty="0">
                <a:solidFill>
                  <a:srgbClr val="FF0000"/>
                </a:solidFill>
              </a:rPr>
              <a:t>旅行平安險</a:t>
            </a:r>
            <a:r>
              <a:rPr lang="en-US" altLang="zh-TW" sz="3600" dirty="0"/>
              <a:t>:</a:t>
            </a:r>
            <a:r>
              <a:rPr lang="zh-TW" altLang="en-US" sz="3600" dirty="0"/>
              <a:t> 屬人身保險，為</a:t>
            </a:r>
            <a:r>
              <a:rPr lang="zh-TW" altLang="en-US" sz="3600" dirty="0">
                <a:solidFill>
                  <a:srgbClr val="FFFF00"/>
                </a:solidFill>
              </a:rPr>
              <a:t>自費投保</a:t>
            </a:r>
            <a:r>
              <a:rPr lang="zh-TW" altLang="en-US" sz="3600" dirty="0"/>
              <a:t>，</a:t>
            </a:r>
            <a:r>
              <a:rPr lang="zh-TW" altLang="en-US" sz="3600" dirty="0">
                <a:solidFill>
                  <a:srgbClr val="FF0000"/>
                </a:solidFill>
              </a:rPr>
              <a:t>不宜</a:t>
            </a:r>
            <a:r>
              <a:rPr lang="zh-TW" altLang="en-US" sz="3600" dirty="0"/>
              <a:t>放於採購</a:t>
            </a:r>
            <a:r>
              <a:rPr lang="zh-TW" altLang="en-US" sz="3600" dirty="0" smtClean="0"/>
              <a:t>合</a:t>
            </a:r>
            <a:endParaRPr lang="en-US" altLang="zh-TW" sz="3600" dirty="0" smtClean="0"/>
          </a:p>
          <a:p>
            <a:r>
              <a:rPr lang="zh-TW" altLang="en-US" sz="3600" dirty="0"/>
              <a:t> </a:t>
            </a:r>
            <a:r>
              <a:rPr lang="zh-TW" altLang="en-US" sz="3600" dirty="0" smtClean="0"/>
              <a:t>  約</a:t>
            </a:r>
            <a:r>
              <a:rPr lang="zh-TW" altLang="en-US" sz="3600" dirty="0"/>
              <a:t>中。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en-US" altLang="zh-TW" sz="3600" dirty="0" smtClean="0"/>
          </a:p>
          <a:p>
            <a:r>
              <a:rPr lang="zh-TW" altLang="en-US" sz="3600" dirty="0"/>
              <a:t> </a:t>
            </a:r>
            <a:r>
              <a:rPr lang="zh-TW" altLang="en-US" sz="3600" dirty="0" smtClean="0"/>
              <a:t> </a:t>
            </a:r>
            <a:endParaRPr lang="zh-TW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181232" y="3446317"/>
            <a:ext cx="11739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3.</a:t>
            </a:r>
            <a:r>
              <a:rPr lang="zh-TW" altLang="en-US" sz="3600" dirty="0"/>
              <a:t>可</a:t>
            </a:r>
            <a:r>
              <a:rPr lang="zh-TW" altLang="en-US" sz="3600" dirty="0">
                <a:solidFill>
                  <a:srgbClr val="FFFF00"/>
                </a:solidFill>
              </a:rPr>
              <a:t>提高旅行責任險額度</a:t>
            </a:r>
            <a:r>
              <a:rPr lang="zh-TW" altLang="en-US" sz="3600" dirty="0"/>
              <a:t>或由校方</a:t>
            </a:r>
            <a:r>
              <a:rPr lang="zh-TW" altLang="en-US" sz="3600" dirty="0">
                <a:solidFill>
                  <a:srgbClr val="FFFF00"/>
                </a:solidFill>
              </a:rPr>
              <a:t>另行為學生投保旅行</a:t>
            </a:r>
            <a:r>
              <a:rPr lang="zh-TW" altLang="en-US" sz="3600" dirty="0" smtClean="0">
                <a:solidFill>
                  <a:srgbClr val="FFFF00"/>
                </a:solidFill>
              </a:rPr>
              <a:t>平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</a:rPr>
              <a:t>  安</a:t>
            </a:r>
            <a:r>
              <a:rPr lang="zh-TW" altLang="en-US" sz="3600" dirty="0">
                <a:solidFill>
                  <a:srgbClr val="FFFF00"/>
                </a:solidFill>
              </a:rPr>
              <a:t>險</a:t>
            </a:r>
            <a:r>
              <a:rPr lang="zh-TW" altLang="en-US" sz="3600" dirty="0"/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6588" y="4549676"/>
            <a:ext cx="118143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4.</a:t>
            </a:r>
            <a:r>
              <a:rPr lang="zh-TW" altLang="en-US" sz="3600" dirty="0"/>
              <a:t>無法源依據強制要求學生或家長購買旅遊平安險，可</a:t>
            </a:r>
            <a:r>
              <a:rPr lang="zh-TW" altLang="en-US" sz="3600" dirty="0" smtClean="0"/>
              <a:t>於</a:t>
            </a:r>
            <a:endParaRPr lang="en-US" altLang="zh-TW" sz="3600" dirty="0" smtClean="0"/>
          </a:p>
          <a:p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</a:rPr>
              <a:t>  調查</a:t>
            </a:r>
            <a:r>
              <a:rPr lang="zh-TW" altLang="en-US" sz="3600" dirty="0">
                <a:solidFill>
                  <a:srgbClr val="FFFF00"/>
                </a:solidFill>
              </a:rPr>
              <a:t>是否參加戶外教育時，一併詢問是否同意由機關</a:t>
            </a:r>
            <a:r>
              <a:rPr lang="zh-TW" altLang="en-US" sz="3600" dirty="0" smtClean="0">
                <a:solidFill>
                  <a:srgbClr val="FFFF00"/>
                </a:solidFill>
              </a:rPr>
              <a:t>代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r>
              <a:rPr lang="zh-TW" altLang="en-US" sz="3600" dirty="0">
                <a:solidFill>
                  <a:srgbClr val="FFFF00"/>
                </a:solidFill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</a:rPr>
              <a:t>  為</a:t>
            </a:r>
            <a:r>
              <a:rPr lang="zh-TW" altLang="en-US" sz="3600" dirty="0">
                <a:solidFill>
                  <a:srgbClr val="FFFF00"/>
                </a:solidFill>
              </a:rPr>
              <a:t>投保旅遊平安險</a:t>
            </a:r>
            <a:r>
              <a:rPr lang="zh-TW" altLang="en-US" sz="3600" dirty="0"/>
              <a:t>。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59693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9020" y="691421"/>
            <a:ext cx="8534400" cy="784463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參加人數要註明學生</a:t>
            </a:r>
            <a:r>
              <a:rPr lang="en-US" altLang="zh-TW" dirty="0" smtClean="0"/>
              <a:t>+</a:t>
            </a:r>
            <a:r>
              <a:rPr lang="zh-TW" altLang="en-US" dirty="0" smtClean="0"/>
              <a:t>老師的人數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624" y="191278"/>
            <a:ext cx="8534400" cy="433873"/>
          </a:xfrm>
        </p:spPr>
        <p:txBody>
          <a:bodyPr/>
          <a:lstStyle/>
          <a:p>
            <a:r>
              <a:rPr lang="zh-TW" altLang="en-US" b="1" dirty="0" smtClean="0"/>
              <a:t>老師的費用</a:t>
            </a:r>
            <a:endParaRPr lang="zh-TW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199020" y="2000887"/>
            <a:ext cx="114082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3</a:t>
            </a:r>
            <a:r>
              <a:rPr lang="en-US" altLang="zh-TW" sz="3600" dirty="0" smtClean="0"/>
              <a:t>.</a:t>
            </a:r>
            <a:r>
              <a:rPr lang="zh-TW" altLang="en-US" sz="3600" dirty="0" smtClean="0"/>
              <a:t>老師的保險費用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不可</a:t>
            </a:r>
            <a:r>
              <a:rPr lang="zh-TW" altLang="en-US" sz="3600" dirty="0" smtClean="0"/>
              <a:t>由公庫中支付。</a:t>
            </a:r>
            <a:endParaRPr lang="en-US" altLang="zh-TW" sz="3600" dirty="0" smtClean="0"/>
          </a:p>
          <a:p>
            <a:r>
              <a:rPr lang="en-US" altLang="zh-TW" sz="3600" b="1" dirty="0" smtClean="0">
                <a:solidFill>
                  <a:srgbClr val="FFFF00"/>
                </a:solidFill>
              </a:rPr>
              <a:t>(</a:t>
            </a:r>
            <a:r>
              <a:rPr lang="zh-TW" altLang="zh-TW" sz="3600" b="1" dirty="0">
                <a:solidFill>
                  <a:srgbClr val="FFFF00"/>
                </a:solidFill>
              </a:rPr>
              <a:t>公務人員執行職務意外傷亡慰問金發給</a:t>
            </a:r>
            <a:r>
              <a:rPr lang="zh-TW" altLang="zh-TW" sz="3600" b="1" dirty="0" smtClean="0">
                <a:solidFill>
                  <a:srgbClr val="FFFF00"/>
                </a:solidFill>
              </a:rPr>
              <a:t>辦法</a:t>
            </a:r>
            <a:r>
              <a:rPr lang="en-US" altLang="zh-TW" sz="3600" b="1" dirty="0" smtClean="0">
                <a:solidFill>
                  <a:srgbClr val="FFFF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  </a:t>
            </a:r>
            <a:endParaRPr lang="zh-TW" alt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0618573" y="6488668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9020" y="1395994"/>
            <a:ext cx="6295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/>
              <a:t>2.</a:t>
            </a:r>
            <a:r>
              <a:rPr lang="zh-TW" altLang="en-US" sz="3600" dirty="0" smtClean="0"/>
              <a:t>教師費用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由學校編列</a:t>
            </a:r>
            <a:r>
              <a:rPr lang="zh-TW" altLang="en-US" sz="3600" dirty="0" smtClean="0"/>
              <a:t>經費</a:t>
            </a:r>
            <a:endParaRPr lang="zh-TW" altLang="en-US" sz="3600" dirty="0"/>
          </a:p>
        </p:txBody>
      </p:sp>
      <p:sp>
        <p:nvSpPr>
          <p:cNvPr id="7" name="矩形 6"/>
          <p:cNvSpPr/>
          <p:nvPr/>
        </p:nvSpPr>
        <p:spPr>
          <a:xfrm>
            <a:off x="199020" y="311616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3600" dirty="0" smtClean="0"/>
              <a:t>4.</a:t>
            </a:r>
            <a:r>
              <a:rPr lang="zh-TW" altLang="en-US" sz="3600" dirty="0" smtClean="0"/>
              <a:t>自</a:t>
            </a:r>
            <a:r>
              <a:rPr lang="zh-TW" altLang="en-US" sz="3600" dirty="0"/>
              <a:t>付、家長會、不</a:t>
            </a:r>
            <a:r>
              <a:rPr lang="zh-TW" altLang="en-US" sz="3600" dirty="0" smtClean="0"/>
              <a:t>買</a:t>
            </a:r>
            <a:r>
              <a:rPr lang="en-US" altLang="zh-TW" sz="3600" dirty="0" smtClean="0"/>
              <a:t>…</a:t>
            </a:r>
            <a:r>
              <a:rPr lang="en-US" altLang="zh-TW" sz="3600" dirty="0"/>
              <a:t/>
            </a:r>
            <a:br>
              <a:rPr lang="en-US" altLang="zh-TW" sz="3600" dirty="0"/>
            </a:br>
            <a:endParaRPr lang="zh-TW" altLang="en-US" sz="36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949" y="3674285"/>
            <a:ext cx="5196172" cy="283086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020" y="3888667"/>
            <a:ext cx="6368440" cy="270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2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166157" y="1828107"/>
            <a:ext cx="5520643" cy="3023812"/>
          </a:xfrm>
        </p:spPr>
        <p:txBody>
          <a:bodyPr>
            <a:normAutofit/>
          </a:bodyPr>
          <a:lstStyle/>
          <a:p>
            <a:pPr algn="ctr"/>
            <a:r>
              <a:rPr lang="zh-TW" altLang="en-US" sz="9600" b="1" dirty="0" smtClean="0"/>
              <a:t>簡報完畢</a:t>
            </a:r>
            <a:r>
              <a:rPr lang="en-US" altLang="zh-TW" sz="9600" b="1" dirty="0" smtClean="0"/>
              <a:t/>
            </a:r>
            <a:br>
              <a:rPr lang="en-US" altLang="zh-TW" sz="9600" b="1" dirty="0" smtClean="0"/>
            </a:br>
            <a:r>
              <a:rPr lang="zh-TW" altLang="en-US" sz="9600" b="1" dirty="0" smtClean="0"/>
              <a:t>謝謝</a:t>
            </a:r>
            <a:endParaRPr lang="zh-TW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419580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942391"/>
            <a:ext cx="12192000" cy="5747422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辦理次數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FF00"/>
                </a:solidFill>
              </a:rPr>
              <a:t>每學期</a:t>
            </a:r>
            <a:r>
              <a:rPr lang="zh-TW" altLang="en-US" dirty="0" smtClean="0"/>
              <a:t>以</a:t>
            </a:r>
            <a:r>
              <a:rPr lang="zh-TW" altLang="en-US" dirty="0" smtClean="0">
                <a:solidFill>
                  <a:srgbClr val="FFFF00"/>
                </a:solidFill>
              </a:rPr>
              <a:t>至少辦理</a:t>
            </a:r>
            <a:r>
              <a:rPr lang="en-US" altLang="zh-TW" dirty="0" smtClean="0">
                <a:solidFill>
                  <a:srgbClr val="FFFF00"/>
                </a:solidFill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</a:rPr>
              <a:t>次</a:t>
            </a:r>
            <a:r>
              <a:rPr lang="zh-TW" altLang="en-US" dirty="0" smtClean="0"/>
              <a:t>為原則。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辦理地點</a:t>
            </a:r>
            <a:r>
              <a:rPr lang="en-US" altLang="zh-TW" dirty="0" smtClean="0"/>
              <a:t>:</a:t>
            </a:r>
            <a:r>
              <a:rPr lang="zh-TW" altLang="en-US" dirty="0" smtClean="0"/>
              <a:t>以學校校園環境為起點，並以學生生活經驗為中心，把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握由近及遠之原則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A.</a:t>
            </a:r>
            <a:r>
              <a:rPr lang="zh-TW" altLang="en-US" dirty="0" smtClean="0"/>
              <a:t>國小低年級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由校園及在地社區出發，延伸至在地鄉鎮市區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B.</a:t>
            </a:r>
            <a:r>
              <a:rPr lang="zh-TW" altLang="en-US" dirty="0" smtClean="0"/>
              <a:t>國小中年級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由在地鄉鎮市區出發，延伸至鄰近鄉鎮市區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C.</a:t>
            </a:r>
            <a:r>
              <a:rPr lang="zh-TW" altLang="en-US" dirty="0" smtClean="0"/>
              <a:t>國小高年級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由在地直轄市、縣市出發，延伸至鄰近直轄市、縣市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D.</a:t>
            </a:r>
            <a:r>
              <a:rPr lang="zh-TW" altLang="en-US" dirty="0" smtClean="0"/>
              <a:t>國中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由在地直轄市、縣市出發，延伸至鄰近直轄市、縣市及全國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175055"/>
            <a:ext cx="8534400" cy="1052384"/>
          </a:xfrm>
        </p:spPr>
        <p:txBody>
          <a:bodyPr/>
          <a:lstStyle/>
          <a:p>
            <a:r>
              <a:rPr lang="zh-TW" altLang="en-US" b="1" dirty="0" smtClean="0"/>
              <a:t>相關法規規定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教育部國民中小學辦理戶外教育實施原則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08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03</a:t>
            </a:r>
            <a:r>
              <a:rPr lang="zh-TW" altLang="en-US" b="1" dirty="0" smtClean="0"/>
              <a:t>日臺教授國部字第</a:t>
            </a:r>
            <a:r>
              <a:rPr lang="en-US" altLang="zh-TW" b="1" dirty="0" smtClean="0"/>
              <a:t>1070086116</a:t>
            </a:r>
            <a:r>
              <a:rPr lang="zh-TW" altLang="en-US" b="1" dirty="0" smtClean="0"/>
              <a:t>號函修正</a:t>
            </a:r>
            <a:endParaRPr lang="zh-TW" altLang="en-US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:P.7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5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324" y="1136821"/>
            <a:ext cx="11714206" cy="455485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辦理日數規定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en-US" dirty="0" smtClean="0"/>
              <a:t>國民小學</a:t>
            </a:r>
            <a:r>
              <a:rPr lang="en-US" altLang="zh-TW" dirty="0" smtClean="0"/>
              <a:t>1-5</a:t>
            </a:r>
            <a:r>
              <a:rPr lang="zh-TW" altLang="en-US" dirty="0" smtClean="0"/>
              <a:t>年級及國民中學</a:t>
            </a:r>
            <a:r>
              <a:rPr lang="en-US" altLang="zh-TW" dirty="0" smtClean="0"/>
              <a:t>7</a:t>
            </a:r>
            <a:r>
              <a:rPr lang="zh-TW" altLang="en-US" dirty="0" smtClean="0"/>
              <a:t>年級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以</a:t>
            </a:r>
            <a:r>
              <a:rPr lang="en-US" altLang="zh-TW" dirty="0" smtClean="0">
                <a:solidFill>
                  <a:srgbClr val="FFFF00"/>
                </a:solidFill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</a:rPr>
              <a:t>日</a:t>
            </a:r>
            <a:r>
              <a:rPr lang="zh-TW" altLang="en-US" dirty="0" smtClean="0"/>
              <a:t>為原則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國民小學</a:t>
            </a:r>
            <a:r>
              <a:rPr lang="en-US" altLang="zh-TW" dirty="0" smtClean="0"/>
              <a:t>6</a:t>
            </a:r>
            <a:r>
              <a:rPr lang="zh-TW" altLang="en-US" dirty="0" smtClean="0"/>
              <a:t>年級及國民中學</a:t>
            </a:r>
            <a:r>
              <a:rPr lang="en-US" altLang="zh-TW" dirty="0" smtClean="0"/>
              <a:t>8-9</a:t>
            </a:r>
            <a:r>
              <a:rPr lang="zh-TW" altLang="en-US" dirty="0" smtClean="0"/>
              <a:t>年級</a:t>
            </a:r>
            <a:r>
              <a:rPr lang="en-US" altLang="zh-TW" dirty="0" smtClean="0"/>
              <a:t>:</a:t>
            </a:r>
            <a:r>
              <a:rPr lang="zh-TW" altLang="en-US" dirty="0" smtClean="0"/>
              <a:t>最多以</a:t>
            </a:r>
            <a:r>
              <a:rPr lang="en-US" altLang="zh-TW" dirty="0" smtClean="0">
                <a:solidFill>
                  <a:srgbClr val="FFFF00"/>
                </a:solidFill>
              </a:rPr>
              <a:t>3</a:t>
            </a:r>
            <a:r>
              <a:rPr lang="zh-TW" altLang="en-US" dirty="0" smtClean="0">
                <a:solidFill>
                  <a:srgbClr val="FFFF00"/>
                </a:solidFill>
              </a:rPr>
              <a:t>日</a:t>
            </a:r>
            <a:r>
              <a:rPr lang="zh-TW" altLang="en-US" dirty="0" smtClean="0"/>
              <a:t>為原則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3.</a:t>
            </a:r>
            <a:r>
              <a:rPr lang="zh-TW" altLang="en-US" dirty="0" smtClean="0"/>
              <a:t>學校如有特殊情形，須延長活動日數，應</a:t>
            </a:r>
            <a:r>
              <a:rPr lang="zh-TW" altLang="en-US" dirty="0" smtClean="0">
                <a:solidFill>
                  <a:srgbClr val="FF0000"/>
                </a:solidFill>
              </a:rPr>
              <a:t>事先報經桃園</a:t>
            </a: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en-US" altLang="zh-TW" dirty="0" smtClean="0">
                <a:solidFill>
                  <a:srgbClr val="FF0000"/>
                </a:solidFill>
              </a:rPr>
              <a:t/>
            </a:r>
            <a:br>
              <a:rPr lang="en-US" altLang="zh-TW" dirty="0" smtClean="0">
                <a:solidFill>
                  <a:srgbClr val="FF0000"/>
                </a:solidFill>
              </a:rPr>
            </a:br>
            <a:r>
              <a:rPr lang="zh-TW" altLang="en-US" dirty="0">
                <a:solidFill>
                  <a:srgbClr val="FF0000"/>
                </a:solidFill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  市政府教育局核准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桃園市市立國民中小學辦理戶外教育活動補充規定</a:t>
            </a:r>
            <a:endParaRPr lang="en-US" altLang="zh-TW" b="1" dirty="0" smtClean="0"/>
          </a:p>
          <a:p>
            <a:r>
              <a:rPr lang="zh-TW" altLang="en-US" b="1" dirty="0" smtClean="0"/>
              <a:t>桃園市政府</a:t>
            </a:r>
            <a:r>
              <a:rPr lang="en-US" altLang="zh-TW" b="1" dirty="0" smtClean="0"/>
              <a:t>104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11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日府教小字第</a:t>
            </a:r>
            <a:r>
              <a:rPr lang="en-US" altLang="zh-TW" b="1" dirty="0" smtClean="0"/>
              <a:t>1040284879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2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桃園市市立國民中小學辦理戶外教育活動補充規定</a:t>
            </a:r>
            <a:endParaRPr lang="en-US" altLang="zh-TW" b="1" dirty="0" smtClean="0"/>
          </a:p>
          <a:p>
            <a:r>
              <a:rPr lang="zh-TW" altLang="en-US" b="1" dirty="0" smtClean="0"/>
              <a:t>桃園市政府</a:t>
            </a:r>
            <a:r>
              <a:rPr lang="en-US" altLang="zh-TW" b="1" dirty="0" smtClean="0"/>
              <a:t>104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11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5</a:t>
            </a:r>
            <a:r>
              <a:rPr lang="zh-TW" altLang="en-US" b="1" dirty="0" smtClean="0"/>
              <a:t>日府教小字第</a:t>
            </a:r>
            <a:r>
              <a:rPr lang="en-US" altLang="zh-TW" b="1" dirty="0" smtClean="0"/>
              <a:t>1040284879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28839" y="1264509"/>
            <a:ext cx="11194750" cy="45484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 smtClean="0"/>
              <a:t>隨行人員規定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en-US" dirty="0" smtClean="0"/>
              <a:t>國民小學每班含導師在內</a:t>
            </a:r>
            <a:r>
              <a:rPr lang="zh-TW" altLang="en-US" dirty="0" smtClean="0">
                <a:solidFill>
                  <a:srgbClr val="FF0000"/>
                </a:solidFill>
              </a:rPr>
              <a:t>最多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人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國民中學每班除導師外，</a:t>
            </a:r>
            <a:r>
              <a:rPr lang="zh-TW" altLang="en-US" dirty="0" smtClean="0">
                <a:solidFill>
                  <a:srgbClr val="FF0000"/>
                </a:solidFill>
              </a:rPr>
              <a:t>每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solidFill>
                  <a:srgbClr val="FF0000"/>
                </a:solidFill>
              </a:rPr>
              <a:t>班最多加派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人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隨行人員所需費用</a:t>
            </a:r>
            <a:r>
              <a:rPr lang="zh-TW" altLang="en-US" dirty="0" smtClean="0">
                <a:solidFill>
                  <a:srgbClr val="FFFF00"/>
                </a:solidFill>
              </a:rPr>
              <a:t>由學校相關經費項下核實支應</a:t>
            </a:r>
            <a:r>
              <a:rPr lang="zh-TW" altLang="en-US" dirty="0" smtClean="0"/>
              <a:t>，其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  額度以決標單價金額為上限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:P.13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67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169" y="1136822"/>
            <a:ext cx="11194750" cy="511468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應租用合法之營業大客車車齡</a:t>
            </a:r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solidFill>
                  <a:srgbClr val="FF0000"/>
                </a:solidFill>
              </a:rPr>
              <a:t>年以下</a:t>
            </a:r>
            <a:r>
              <a:rPr lang="zh-TW" altLang="en-US" dirty="0" smtClean="0"/>
              <a:t>年份較新之車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輛為原則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>
                <a:solidFill>
                  <a:srgbClr val="FFFF00"/>
                </a:solidFill>
              </a:rPr>
              <a:t>離島地區或改裝裝載升降設備用車</a:t>
            </a:r>
            <a:r>
              <a:rPr lang="zh-TW" altLang="en-US" dirty="0" smtClean="0"/>
              <a:t>，因新車數量較少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得租用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zh-TW" altLang="en-US" dirty="0" smtClean="0">
                <a:solidFill>
                  <a:srgbClr val="FF0000"/>
                </a:solidFill>
              </a:rPr>
              <a:t>年以下</a:t>
            </a:r>
            <a:r>
              <a:rPr lang="zh-TW" altLang="en-US" dirty="0" smtClean="0"/>
              <a:t>年份較新之車輛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3.</a:t>
            </a:r>
            <a:r>
              <a:rPr lang="zh-TW" altLang="en-US" dirty="0" smtClean="0"/>
              <a:t>駕駛人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年內</a:t>
            </a:r>
            <a:r>
              <a:rPr lang="zh-TW" altLang="en-US" dirty="0" smtClean="0"/>
              <a:t>不得有重大違規及肇事紀錄    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學校辦理校外教學活動租用車輛應行注意事項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09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07</a:t>
            </a:r>
            <a:r>
              <a:rPr lang="zh-TW" altLang="en-US" b="1" dirty="0" smtClean="0"/>
              <a:t>日臺教學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五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字第</a:t>
            </a:r>
            <a:r>
              <a:rPr lang="en-US" altLang="zh-TW" b="1" dirty="0" smtClean="0"/>
              <a:t>1070135944B</a:t>
            </a:r>
            <a:r>
              <a:rPr lang="zh-TW" altLang="en-US" b="1" dirty="0" smtClean="0"/>
              <a:t>號修正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1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169" y="1136822"/>
            <a:ext cx="11194750" cy="492760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FF00"/>
                </a:solidFill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</a:rPr>
              <a:t>車以上應編成車隊</a:t>
            </a:r>
            <a:r>
              <a:rPr lang="zh-TW" altLang="en-US" dirty="0" smtClean="0"/>
              <a:t>，並指定有經驗值之教師擔任總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 領隊，</a:t>
            </a:r>
            <a:r>
              <a:rPr lang="en-US" altLang="zh-TW" dirty="0" smtClean="0">
                <a:solidFill>
                  <a:srgbClr val="FFFF00"/>
                </a:solidFill>
              </a:rPr>
              <a:t>5</a:t>
            </a:r>
            <a:r>
              <a:rPr lang="zh-TW" altLang="en-US" dirty="0" smtClean="0">
                <a:solidFill>
                  <a:srgbClr val="FFFF00"/>
                </a:solidFill>
              </a:rPr>
              <a:t>車以上另增副總領隊</a:t>
            </a:r>
            <a:r>
              <a:rPr lang="en-US" altLang="zh-TW" dirty="0" smtClean="0">
                <a:solidFill>
                  <a:srgbClr val="FFFF00"/>
                </a:solidFill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</a:rPr>
              <a:t>人或</a:t>
            </a:r>
            <a:r>
              <a:rPr lang="en-US" altLang="zh-TW" dirty="0" smtClean="0">
                <a:solidFill>
                  <a:srgbClr val="FFFF00"/>
                </a:solidFill>
              </a:rPr>
              <a:t>2</a:t>
            </a:r>
            <a:r>
              <a:rPr lang="zh-TW" altLang="en-US" dirty="0" smtClean="0">
                <a:solidFill>
                  <a:srgbClr val="FFFF00"/>
                </a:solidFill>
              </a:rPr>
              <a:t>人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/>
              <a:t>2.</a:t>
            </a:r>
            <a:r>
              <a:rPr lang="zh-TW" altLang="en-US" dirty="0" smtClean="0"/>
              <a:t>每車至少派遣</a:t>
            </a:r>
            <a:r>
              <a:rPr lang="en-US" altLang="zh-TW" dirty="0" smtClean="0">
                <a:solidFill>
                  <a:srgbClr val="FFFF00"/>
                </a:solidFill>
              </a:rPr>
              <a:t>1</a:t>
            </a:r>
            <a:r>
              <a:rPr lang="zh-TW" altLang="en-US" dirty="0" smtClean="0">
                <a:solidFill>
                  <a:srgbClr val="FFFF00"/>
                </a:solidFill>
              </a:rPr>
              <a:t>名教師擔任隨車領隊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3.</a:t>
            </a:r>
            <a:r>
              <a:rPr lang="zh-TW" altLang="en-US" dirty="0" smtClean="0"/>
              <a:t>依行車路線計畫行駛，</a:t>
            </a:r>
            <a:r>
              <a:rPr lang="zh-TW" altLang="en-US" dirty="0" smtClean="0">
                <a:solidFill>
                  <a:srgbClr val="FFFF00"/>
                </a:solidFill>
              </a:rPr>
              <a:t>不得隨意變更路線</a:t>
            </a:r>
            <a:r>
              <a:rPr lang="zh-TW" altLang="en-US" dirty="0" smtClean="0"/>
              <a:t>，必要時，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應經總領隊同意始得變更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學校辦理校外教學活動租用車輛應行注意事項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09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07</a:t>
            </a:r>
            <a:r>
              <a:rPr lang="zh-TW" altLang="en-US" b="1" dirty="0" smtClean="0"/>
              <a:t>日臺教學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五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字第</a:t>
            </a:r>
            <a:r>
              <a:rPr lang="en-US" altLang="zh-TW" b="1" dirty="0" smtClean="0"/>
              <a:t>1070135944B</a:t>
            </a:r>
            <a:r>
              <a:rPr lang="zh-TW" altLang="en-US" b="1" dirty="0" smtClean="0"/>
              <a:t>號修正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:P.14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08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169" y="1136821"/>
            <a:ext cx="11194750" cy="5183659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出發前學校應集合全體師生實施行前教育及安全宣導。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各車隨車領隊帶領學生實施逃生演練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dirty="0" smtClean="0"/>
              <a:t>演練於出發當日前實施，上車後隨車領隊應再行介紹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使學生熟悉各項逃生要領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3.</a:t>
            </a:r>
            <a:r>
              <a:rPr lang="zh-TW" altLang="en-US" dirty="0" smtClean="0"/>
              <a:t>隨車領隊應注意駕駛精神狀況及遵守交通規則，如有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異狀，應隨時與總領隊保持聯繫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學校辦理校外教學活動租用車輛應行注意事項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09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07</a:t>
            </a:r>
            <a:r>
              <a:rPr lang="zh-TW" altLang="en-US" b="1" dirty="0" smtClean="0"/>
              <a:t>日臺教學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五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字第</a:t>
            </a:r>
            <a:r>
              <a:rPr lang="en-US" altLang="zh-TW" b="1" dirty="0" smtClean="0"/>
              <a:t>1070135944B</a:t>
            </a:r>
            <a:r>
              <a:rPr lang="zh-TW" altLang="en-US" b="1" dirty="0" smtClean="0"/>
              <a:t>號修正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597978" y="6320481"/>
            <a:ext cx="1573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:P.15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296" y="949699"/>
            <a:ext cx="11194750" cy="262072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安排各類旅遊行程時應避免早出晚歸、行程過度緊湊、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 </a:t>
            </a:r>
            <a:r>
              <a:rPr lang="zh-TW" altLang="en-US" dirty="0" smtClean="0"/>
              <a:t>  行車距離或時間太長等情形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2.</a:t>
            </a:r>
            <a:r>
              <a:rPr lang="zh-TW" altLang="en-US" dirty="0" smtClean="0"/>
              <a:t>維護旅遊安全之外，同時避免駕駛人違反</a:t>
            </a:r>
            <a:r>
              <a:rPr lang="zh-TW" altLang="en-US" dirty="0" smtClean="0">
                <a:solidFill>
                  <a:srgbClr val="FFFF00"/>
                </a:solidFill>
              </a:rPr>
              <a:t>勞動基準法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r>
              <a:rPr lang="zh-TW" altLang="en-US" dirty="0">
                <a:solidFill>
                  <a:srgbClr val="FFFF00"/>
                </a:solidFill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</a:rPr>
              <a:t>  的及汽車運輸業管理規則</a:t>
            </a:r>
            <a:r>
              <a:rPr lang="zh-TW" altLang="en-US" dirty="0" smtClean="0"/>
              <a:t>規定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249195"/>
            <a:ext cx="8534400" cy="887627"/>
          </a:xfrm>
        </p:spPr>
        <p:txBody>
          <a:bodyPr/>
          <a:lstStyle/>
          <a:p>
            <a:r>
              <a:rPr lang="zh-TW" altLang="en-US" b="1" dirty="0" smtClean="0"/>
              <a:t>相關法規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教育部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｢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安排行程時務必遵守旅行業及交通運輸相關規定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｣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函</a:t>
            </a:r>
            <a:endParaRPr lang="en-US" altLang="zh-TW" b="1" dirty="0" smtClean="0"/>
          </a:p>
          <a:p>
            <a:r>
              <a:rPr lang="zh-TW" altLang="en-US" b="1" dirty="0" smtClean="0"/>
              <a:t>教育部</a:t>
            </a:r>
            <a:r>
              <a:rPr lang="en-US" altLang="zh-TW" b="1" dirty="0" smtClean="0"/>
              <a:t>107</a:t>
            </a:r>
            <a:r>
              <a:rPr lang="zh-TW" altLang="en-US" b="1" dirty="0" smtClean="0"/>
              <a:t>年</a:t>
            </a:r>
            <a:r>
              <a:rPr lang="en-US" altLang="zh-TW" b="1" dirty="0" smtClean="0"/>
              <a:t>08</a:t>
            </a:r>
            <a:r>
              <a:rPr lang="zh-TW" altLang="en-US" b="1" dirty="0" smtClean="0"/>
              <a:t>月</a:t>
            </a:r>
            <a:r>
              <a:rPr lang="en-US" altLang="zh-TW" b="1" dirty="0" smtClean="0"/>
              <a:t>08</a:t>
            </a:r>
            <a:r>
              <a:rPr lang="zh-TW" altLang="en-US" b="1" dirty="0" smtClean="0"/>
              <a:t>日臺教學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五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字第</a:t>
            </a:r>
            <a:r>
              <a:rPr lang="en-US" altLang="zh-TW" b="1" dirty="0" smtClean="0"/>
              <a:t>1070133674</a:t>
            </a:r>
            <a:r>
              <a:rPr lang="zh-TW" altLang="en-US" b="1" dirty="0" smtClean="0"/>
              <a:t>號函</a:t>
            </a:r>
            <a:endParaRPr lang="zh-TW" altLang="en-US" b="1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44169" y="3826476"/>
            <a:ext cx="11194750" cy="311939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245012" y="6320481"/>
            <a:ext cx="192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FF00"/>
                </a:solidFill>
              </a:rPr>
              <a:t>手冊</a:t>
            </a:r>
            <a:r>
              <a:rPr lang="en-US" altLang="zh-TW" b="1" dirty="0" smtClean="0">
                <a:solidFill>
                  <a:srgbClr val="FFFF00"/>
                </a:solidFill>
              </a:rPr>
              <a:t>:P.20</a:t>
            </a:r>
            <a:r>
              <a:rPr lang="zh-TW" altLang="en-US" b="1" dirty="0" smtClean="0">
                <a:solidFill>
                  <a:srgbClr val="FFFF00"/>
                </a:solidFill>
              </a:rPr>
              <a:t>、</a:t>
            </a:r>
            <a:r>
              <a:rPr lang="en-US" altLang="zh-TW" b="1" dirty="0" smtClean="0">
                <a:solidFill>
                  <a:srgbClr val="FFFF00"/>
                </a:solidFill>
              </a:rPr>
              <a:t>216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169" y="3349690"/>
            <a:ext cx="7907091" cy="34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7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10114</TotalTime>
  <Words>1478</Words>
  <Application>Microsoft Office PowerPoint</Application>
  <PresentationFormat>寬螢幕</PresentationFormat>
  <Paragraphs>168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1" baseType="lpstr">
      <vt:lpstr>微軟正黑體</vt:lpstr>
      <vt:lpstr>新細明體</vt:lpstr>
      <vt:lpstr>標楷體</vt:lpstr>
      <vt:lpstr>Century Gothic</vt:lpstr>
      <vt:lpstr>Wingdings</vt:lpstr>
      <vt:lpstr>Wingdings 3</vt:lpstr>
      <vt:lpstr>切割線</vt:lpstr>
      <vt:lpstr>桃園市各級學校 「戶外教育」採購參考手冊 應注意事項</vt:lpstr>
      <vt:lpstr>一、前言  二、相關法規  三、戶外教育招標方式  四、採購注意事項  五、戶外教育採購常見錯誤態樣        法條、解釋函及建議 </vt:lpstr>
      <vt:lpstr>1.辦理次數:每學期以至少辦理1次為原則。  2.辦理地點:以學校校園環境為起點，並以學生生活經驗為中心，把    握由近及遠之原則  A.國小低年級:由校園及在地社區出發，延伸至在地鄉鎮市區 B.國小中年級:由在地鄉鎮市區出發，延伸至鄰近鄉鎮市區 C.國小高年級:由在地直轄市、縣市出發，延伸至鄰近直轄市、縣市 D.國中:由在地直轄市、縣市出發，延伸至鄰近直轄市、縣市及全國 </vt:lpstr>
      <vt:lpstr>辦理日數規定 1.國民小學1-5年級及國民中學7年級:以1日為原則  2.國民小學6年級及國民中學8-9年級:最多以3日為原則  3.學校如有特殊情形，須延長活動日數，應事先報經桃園     市政府教育局核准</vt:lpstr>
      <vt:lpstr>PowerPoint 簡報</vt:lpstr>
      <vt:lpstr>1.應租用合法之營業大客車車齡5年以下年份較新之車    輛為原則  2.離島地區或改裝裝載升降設備用車，因新車數量較少    得租用10年以下年份較新之車輛  3.駕駛人1年內不得有重大違規及肇事紀錄     </vt:lpstr>
      <vt:lpstr>1. 2車以上應編成車隊，並指定有經驗值之教師擔任總     領隊，5車以上另增副總領隊1人或2人  2.每車至少派遣1名教師擔任隨車領隊  3.依行車路線計畫行駛，不得隨意變更路線，必要時，    應經總領隊同意始得變更</vt:lpstr>
      <vt:lpstr>1.出發前學校應集合全體師生實施行前教育及安全宣導。    各車隨車領隊帶領學生實施逃生演練  2.演練於出發當日前實施，上車後隨車領隊應再行介紹    使學生熟悉各項逃生要領  3.隨車領隊應注意駕駛精神狀況及遵守交通規則，如有    異狀，應隨時與總領隊保持聯繫</vt:lpstr>
      <vt:lpstr>1.安排各類旅遊行程時應避免早出晚歸、行程過度緊湊、    行車距離或時間太長等情形 2.維護旅遊安全之外，同時避免駕駛人違反勞動基準法    的及汽車運輸業管理規則規定</vt:lpstr>
      <vt:lpstr>1.戶外教育課程活動內容應以學生學習為核心…可安排參訪公    共機關、社教機構資源、漁市、海港、農場、牧場及具有合    法性之生態中心等富有教育意義之場域，避免戶外教育流於    以旅遊玩樂性質為主之活動  2.鼓勵國中小將｢觀光工廠｣納入生涯發展教育產業參訪及戶外    教育之場域，以加深學生對於臺灣產業實務的了解與認同</vt:lpstr>
      <vt:lpstr>實際擔任教學與輔導之教職員隨隊屬執行公務，參加校外教學之教職員工，其交通食宿等費用，由學校編列相關經費支應 相關隨行人員之費用不得納入免支付項目，以避免廠商將隨行人員費用納入額外支付事項，至影響活動品質與學生權益</vt:lpstr>
      <vt:lpstr>學校不得強制要求家長陪同，或以需負擔額外費用、未具備陪同人員與無障礙設施等理由，拒絕身心障礙學生參加       </vt:lpstr>
      <vt:lpstr>3.決標方式:    A.以價格為考量:最低標(最低標、評分及格最低標)    B.採綜合考量:最有利標       (適用最有利標、準用最有利標、參考最有利標精神)   </vt:lpstr>
      <vt:lpstr>PowerPoint 簡報</vt:lpstr>
      <vt:lpstr>藍色:為提供機關參考說明的文字，標案製作完成後，應將文字刪除 例如:【公告金額以上-準用最有利標適用】  紅色:文字部分機關可視實際狀況做文字修改或替換 例如:以現金繳納押標金之繳納處所:本校總務處出納組  ○○○:為金額、數字或地點，機關視實際需求填寫 例如:新臺幣○○○元整、開標地點:本校○○室  :為建議勾選項目 </vt:lpstr>
      <vt:lpstr>PowerPoint 簡報</vt:lpstr>
      <vt:lpstr>PowerPoint 簡報</vt:lpstr>
      <vt:lpstr>1.評選(審)項目可以調整、更改，所占配分可以自行訂定</vt:lpstr>
      <vt:lpstr>4.擔心企劃書與標單價格不同</vt:lpstr>
      <vt:lpstr>5.契約訂定程序不可免(可參考採用P.179或P.187內容使用</vt:lpstr>
      <vt:lpstr> 2.罰則內容各校可自行訂定，但處罰的金額要合理，要視採購金    額的大小訂定。 </vt:lpstr>
      <vt:lpstr>1.旅行責任險:旅行業必須投保才能出團，屬產物保險、旅    行業之強制投保保險，由廠商自行負擔吸收</vt:lpstr>
      <vt:lpstr>1.參加人數要註明學生+老師的人數</vt:lpstr>
      <vt:lpstr>簡報完畢 謝謝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學校戶外教育採購應注意事項</dc:title>
  <dc:creator>use</dc:creator>
  <cp:lastModifiedBy>楊振強</cp:lastModifiedBy>
  <cp:revision>91</cp:revision>
  <dcterms:created xsi:type="dcterms:W3CDTF">2019-10-27T11:37:02Z</dcterms:created>
  <dcterms:modified xsi:type="dcterms:W3CDTF">2019-11-06T02:35:19Z</dcterms:modified>
</cp:coreProperties>
</file>