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56" r:id="rId2"/>
    <p:sldId id="265" r:id="rId3"/>
    <p:sldId id="268" r:id="rId4"/>
    <p:sldId id="258" r:id="rId5"/>
    <p:sldId id="269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91" autoAdjust="0"/>
  </p:normalViewPr>
  <p:slideViewPr>
    <p:cSldViewPr>
      <p:cViewPr varScale="1">
        <p:scale>
          <a:sx n="92" d="100"/>
          <a:sy n="92" d="100"/>
        </p:scale>
        <p:origin x="15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D582F-7176-4882-8BED-7B8DB15D0936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6FBB-7D97-4F87-9EAF-8EBC1FBA4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1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未以原件歸檔者，應由承辦單位於影本空白處簽註無法以原件歸檔原因，並經權責長官核准後，辦理歸檔。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依序於各頁右下角編寫頁碼；但文件為雙面書寫或列印者，其背面頁碼於左下角為之，並統一以阿拉伯數字</a:t>
            </a:r>
            <a:r>
              <a:rPr lang="en-US" altLang="zh-TW" dirty="0"/>
              <a:t>1</a:t>
            </a:r>
            <a:r>
              <a:rPr lang="zh-TW" altLang="en-US" dirty="0"/>
              <a:t>，</a:t>
            </a:r>
            <a:r>
              <a:rPr lang="en-US" altLang="zh-TW" dirty="0"/>
              <a:t>2</a:t>
            </a:r>
            <a:r>
              <a:rPr lang="zh-TW" altLang="en-US" dirty="0"/>
              <a:t>，</a:t>
            </a:r>
            <a:r>
              <a:rPr lang="en-US" altLang="zh-TW" dirty="0"/>
              <a:t>3……</a:t>
            </a:r>
            <a:r>
              <a:rPr lang="zh-TW" altLang="en-US" dirty="0"/>
              <a:t>編寫，並於首頁編寫總頁數，先編本文，續編附件，簽稿併陳者，以簽為上，稿為下編寫</a:t>
            </a:r>
            <a:r>
              <a:rPr lang="en-US" altLang="zh-TW" dirty="0"/>
              <a:t>(</a:t>
            </a:r>
            <a:r>
              <a:rPr lang="zh-TW" altLang="en-US" dirty="0"/>
              <a:t>例外：簽稿決行人員不同</a:t>
            </a:r>
            <a:r>
              <a:rPr lang="en-US" altLang="zh-TW" dirty="0"/>
              <a:t>)</a:t>
            </a:r>
            <a:r>
              <a:rPr lang="zh-TW" altLang="en-US" dirty="0"/>
              <a:t>；並將總頁數登錄於公文管理系統中。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有附件者應隨文歸檔，附件頁碼之編寫，除已編有頁碼或為書籍型式或難以隨文裝訂者外，應併同其本文連續為之。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公文附件為</a:t>
            </a:r>
            <a:r>
              <a:rPr lang="en-US" altLang="zh-TW" dirty="0"/>
              <a:t>A3</a:t>
            </a:r>
            <a:r>
              <a:rPr lang="zh-TW" altLang="en-US" dirty="0"/>
              <a:t>規格或超過</a:t>
            </a:r>
            <a:r>
              <a:rPr lang="en-US" altLang="zh-TW" dirty="0"/>
              <a:t>A4</a:t>
            </a:r>
            <a:r>
              <a:rPr lang="zh-TW" altLang="en-US" dirty="0"/>
              <a:t>規格者，應以「蝴蝶頁」方式折齊，頁碼以一頁計。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6FBB-7D97-4F87-9EAF-8EBC1FBA4F7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41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未以原件歸檔者，應由承辦單位於影本空白處簽註無法以原件歸檔原因，並經權責長官核准後，辦理歸檔。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依序於各頁右下角編寫頁碼；但文件為雙面書寫或列印者，其背面頁碼於左下角為之，並統一以阿拉伯數字</a:t>
            </a:r>
            <a:r>
              <a:rPr lang="en-US" altLang="zh-TW" dirty="0"/>
              <a:t>1</a:t>
            </a:r>
            <a:r>
              <a:rPr lang="zh-TW" altLang="en-US" dirty="0"/>
              <a:t>，</a:t>
            </a:r>
            <a:r>
              <a:rPr lang="en-US" altLang="zh-TW" dirty="0"/>
              <a:t>2</a:t>
            </a:r>
            <a:r>
              <a:rPr lang="zh-TW" altLang="en-US" dirty="0"/>
              <a:t>，</a:t>
            </a:r>
            <a:r>
              <a:rPr lang="en-US" altLang="zh-TW" dirty="0"/>
              <a:t>3……</a:t>
            </a:r>
            <a:r>
              <a:rPr lang="zh-TW" altLang="en-US" dirty="0"/>
              <a:t>編寫，並於首頁編寫總頁數，先編本文，續編附件，簽稿併陳者，以簽為上，稿為下編寫</a:t>
            </a:r>
            <a:r>
              <a:rPr lang="en-US" altLang="zh-TW" dirty="0"/>
              <a:t>(</a:t>
            </a:r>
            <a:r>
              <a:rPr lang="zh-TW" altLang="en-US" dirty="0"/>
              <a:t>例外：簽稿決行人員不同</a:t>
            </a:r>
            <a:r>
              <a:rPr lang="en-US" altLang="zh-TW" dirty="0"/>
              <a:t>)</a:t>
            </a:r>
            <a:r>
              <a:rPr lang="zh-TW" altLang="en-US" dirty="0"/>
              <a:t>；並將總頁數登錄於公文管理系統中。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有附件者應隨文歸檔，附件頁碼之編寫，除已編有頁碼或為書籍型式或難以隨文裝訂者外，應併同其本文連續為之。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公文附件為</a:t>
            </a:r>
            <a:r>
              <a:rPr lang="en-US" altLang="zh-TW" dirty="0"/>
              <a:t>A3</a:t>
            </a:r>
            <a:r>
              <a:rPr lang="zh-TW" altLang="en-US" dirty="0"/>
              <a:t>規格或超過</a:t>
            </a:r>
            <a:r>
              <a:rPr lang="en-US" altLang="zh-TW" dirty="0"/>
              <a:t>A4</a:t>
            </a:r>
            <a:r>
              <a:rPr lang="zh-TW" altLang="en-US" dirty="0"/>
              <a:t>規格者，應以「蝴蝶頁」方式折齊，頁碼以一頁計。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6FBB-7D97-4F87-9EAF-8EBC1FBA4F7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12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6FBB-7D97-4F87-9EAF-8EBC1FBA4F7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7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年度：數字，如</a:t>
            </a:r>
            <a:r>
              <a:rPr lang="en-US" altLang="zh-TW" dirty="0"/>
              <a:t>106</a:t>
            </a:r>
            <a:r>
              <a:rPr lang="zh-TW" altLang="en-US" dirty="0"/>
              <a:t>年則填</a:t>
            </a:r>
            <a:r>
              <a:rPr lang="en-US" altLang="zh-TW" dirty="0"/>
              <a:t>106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分類號</a:t>
            </a:r>
            <a:r>
              <a:rPr lang="en-US" altLang="zh-TW" dirty="0"/>
              <a:t>/</a:t>
            </a:r>
            <a:r>
              <a:rPr lang="zh-TW" altLang="en-US" dirty="0"/>
              <a:t>案次號：數字，分類號</a:t>
            </a:r>
            <a:r>
              <a:rPr lang="en-US" altLang="zh-TW" dirty="0"/>
              <a:t>4-6</a:t>
            </a:r>
            <a:r>
              <a:rPr lang="zh-TW" altLang="en-US" dirty="0"/>
              <a:t>碼，案次號</a:t>
            </a:r>
            <a:r>
              <a:rPr lang="en-US" altLang="zh-TW" dirty="0"/>
              <a:t>1</a:t>
            </a:r>
            <a:r>
              <a:rPr lang="zh-TW" altLang="en-US" dirty="0"/>
              <a:t>碼，如</a:t>
            </a:r>
            <a:r>
              <a:rPr lang="en-US" altLang="zh-TW" dirty="0"/>
              <a:t>0199/2</a:t>
            </a:r>
            <a:r>
              <a:rPr lang="zh-TW" altLang="en-US" dirty="0"/>
              <a:t>、</a:t>
            </a:r>
            <a:r>
              <a:rPr lang="en-US" altLang="zh-TW" dirty="0"/>
              <a:t>010201/3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保存年限：定期檔填</a:t>
            </a:r>
            <a:r>
              <a:rPr lang="en-US" altLang="zh-TW" dirty="0"/>
              <a:t>00</a:t>
            </a:r>
            <a:r>
              <a:rPr lang="zh-TW" altLang="en-US" dirty="0"/>
              <a:t>年，永久檔則填永久。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收發來文字號：收發來文字號均填，或僅填收文字號</a:t>
            </a:r>
            <a:r>
              <a:rPr lang="en-US" altLang="zh-TW" dirty="0"/>
              <a:t>(</a:t>
            </a:r>
            <a:r>
              <a:rPr lang="zh-TW" altLang="en-US" dirty="0"/>
              <a:t>因歸檔認收文字號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單位名稱：填</a:t>
            </a:r>
            <a:r>
              <a:rPr lang="en-US" altLang="zh-TW" dirty="0"/>
              <a:t>OO</a:t>
            </a:r>
            <a:r>
              <a:rPr lang="zh-TW" altLang="en-US" dirty="0"/>
              <a:t>科</a:t>
            </a:r>
            <a:r>
              <a:rPr lang="en-US" altLang="zh-TW" dirty="0"/>
              <a:t>/</a:t>
            </a:r>
            <a:r>
              <a:rPr lang="zh-TW" altLang="en-US" dirty="0"/>
              <a:t>室。</a:t>
            </a:r>
            <a:endParaRPr lang="en-US" altLang="zh-TW" dirty="0"/>
          </a:p>
          <a:p>
            <a:r>
              <a:rPr lang="en-US" altLang="zh-TW" dirty="0"/>
              <a:t>6.</a:t>
            </a:r>
            <a:r>
              <a:rPr lang="zh-TW" altLang="en-US" dirty="0"/>
              <a:t>承辦人：請蓋承辦人職章而非簽名</a:t>
            </a:r>
            <a:r>
              <a:rPr lang="en-US" altLang="zh-TW" dirty="0"/>
              <a:t>(</a:t>
            </a:r>
            <a:r>
              <a:rPr lang="zh-TW" altLang="en-US" dirty="0"/>
              <a:t>依政風意見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案由：簡要摘錄案情，而非複製主旨或填密不錄由。</a:t>
            </a:r>
            <a:endParaRPr lang="en-US" altLang="zh-TW" dirty="0"/>
          </a:p>
          <a:p>
            <a:r>
              <a:rPr lang="en-US" altLang="zh-TW" dirty="0"/>
              <a:t>8.</a:t>
            </a:r>
            <a:r>
              <a:rPr lang="zh-TW" altLang="en-US" dirty="0"/>
              <a:t>案卷內文件起迄日期：如未併案，則僅填前方之日期</a:t>
            </a:r>
            <a:r>
              <a:rPr lang="en-US" altLang="zh-TW" dirty="0"/>
              <a:t>(</a:t>
            </a:r>
            <a:r>
              <a:rPr lang="zh-TW" altLang="en-US" dirty="0"/>
              <a:t>該案之來文日期或創號日期</a:t>
            </a:r>
            <a:r>
              <a:rPr lang="en-US" altLang="zh-TW" dirty="0"/>
              <a:t>)</a:t>
            </a:r>
            <a:r>
              <a:rPr lang="zh-TW" altLang="en-US" dirty="0"/>
              <a:t>；</a:t>
            </a:r>
            <a:r>
              <a:rPr lang="en-US" altLang="zh-TW" dirty="0"/>
              <a:t>2.</a:t>
            </a:r>
            <a:r>
              <a:rPr lang="zh-TW" altLang="en-US" dirty="0"/>
              <a:t>如有併案，則前後方日期均填</a:t>
            </a:r>
            <a:r>
              <a:rPr lang="en-US" altLang="zh-TW" dirty="0"/>
              <a:t>(</a:t>
            </a:r>
            <a:r>
              <a:rPr lang="zh-TW" altLang="en-US" dirty="0"/>
              <a:t>主案與末副案之來文日期或創號日期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9.</a:t>
            </a:r>
            <a:r>
              <a:rPr lang="zh-TW" altLang="en-US" dirty="0"/>
              <a:t>頁數：總頁數。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件數：依文號填，一文號算</a:t>
            </a:r>
            <a:r>
              <a:rPr lang="en-US" altLang="zh-TW" dirty="0"/>
              <a:t>1</a:t>
            </a:r>
            <a:r>
              <a:rPr lang="zh-TW" altLang="en-US" dirty="0"/>
              <a:t>件。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附件數：未編頁碼之歸檔附件</a:t>
            </a:r>
            <a:r>
              <a:rPr lang="en-US" altLang="zh-TW" dirty="0"/>
              <a:t>(</a:t>
            </a:r>
            <a:r>
              <a:rPr lang="zh-TW" altLang="en-US" dirty="0"/>
              <a:t>成冊或其他型式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12.</a:t>
            </a:r>
            <a:r>
              <a:rPr lang="zh-TW" altLang="en-US" dirty="0"/>
              <a:t>機密等級：密。</a:t>
            </a:r>
            <a:endParaRPr lang="en-US" altLang="zh-TW" dirty="0"/>
          </a:p>
          <a:p>
            <a:r>
              <a:rPr lang="en-US" altLang="zh-TW" dirty="0"/>
              <a:t>13.</a:t>
            </a:r>
            <a:r>
              <a:rPr lang="zh-TW" altLang="en-US" dirty="0"/>
              <a:t>保存期限或解密條件：填本件至</a:t>
            </a:r>
            <a:r>
              <a:rPr lang="en-US" altLang="zh-TW" dirty="0"/>
              <a:t>O</a:t>
            </a:r>
            <a:r>
              <a:rPr lang="zh-TW" altLang="en-US" dirty="0"/>
              <a:t>年</a:t>
            </a:r>
            <a:r>
              <a:rPr lang="en-US" altLang="zh-TW" dirty="0"/>
              <a:t>O</a:t>
            </a:r>
            <a:r>
              <a:rPr lang="zh-TW" altLang="en-US" dirty="0"/>
              <a:t>月</a:t>
            </a:r>
            <a:r>
              <a:rPr lang="en-US" altLang="zh-TW" dirty="0"/>
              <a:t>O</a:t>
            </a:r>
            <a:r>
              <a:rPr lang="zh-TW" altLang="en-US" dirty="0"/>
              <a:t>日解密最佳；如填其他，須敘明清楚；禁填附件抽存</a:t>
            </a:r>
            <a:r>
              <a:rPr lang="en-US" altLang="zh-TW" dirty="0"/>
              <a:t>(</a:t>
            </a:r>
            <a:r>
              <a:rPr lang="zh-TW" altLang="en-US" dirty="0"/>
              <a:t>辦</a:t>
            </a:r>
            <a:r>
              <a:rPr lang="en-US" altLang="zh-TW" dirty="0"/>
              <a:t>)</a:t>
            </a:r>
            <a:r>
              <a:rPr lang="zh-TW" altLang="en-US" dirty="0"/>
              <a:t>後解密。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16FBB-7D97-4F87-9EAF-8EBC1FBA4F7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51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2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80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9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2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9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70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303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7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5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08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74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57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56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81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25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37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BE36C8-9705-4A39-959A-A6906190BAD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1B6BD2-8694-49AD-A6AB-E798EA2E6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93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1680" y="1916833"/>
            <a:ext cx="5760640" cy="936104"/>
          </a:xfrm>
        </p:spPr>
        <p:txBody>
          <a:bodyPr>
            <a:noAutofit/>
          </a:bodyPr>
          <a:lstStyle/>
          <a:p>
            <a:r>
              <a:rPr lang="zh-TW" altLang="en-US" dirty="0"/>
              <a:t>檔案管理處理實務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7591" y="2852937"/>
            <a:ext cx="4928818" cy="1331758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/>
              <a:t>常見錯誤態樣</a:t>
            </a:r>
            <a:endParaRPr lang="en-US" altLang="zh-TW" sz="3600" dirty="0"/>
          </a:p>
          <a:p>
            <a:r>
              <a:rPr lang="zh-TW" altLang="en-US" sz="1400" b="1" dirty="0" smtClean="0"/>
              <a:t>經濟發展局</a:t>
            </a:r>
            <a:r>
              <a:rPr lang="zh-TW" altLang="en-US" sz="1400" b="1" dirty="0"/>
              <a:t>秘書室</a:t>
            </a:r>
            <a:endParaRPr lang="en-US" altLang="zh-TW" sz="1050" b="1" dirty="0"/>
          </a:p>
          <a:p>
            <a:r>
              <a:rPr lang="en-US" altLang="zh-TW" sz="1050" b="1" dirty="0" smtClean="0"/>
              <a:t>106.11.24</a:t>
            </a:r>
            <a:endParaRPr lang="en-US" altLang="zh-TW" sz="1050" b="1" dirty="0"/>
          </a:p>
          <a:p>
            <a:endParaRPr lang="zh-TW" altLang="en-US" sz="900" dirty="0"/>
          </a:p>
        </p:txBody>
      </p:sp>
    </p:spTree>
    <p:extLst>
      <p:ext uri="{BB962C8B-B14F-4D97-AF65-F5344CB8AC3E}">
        <p14:creationId xmlns:p14="http://schemas.microsoft.com/office/powerpoint/2010/main" val="19783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歸檔</a:t>
            </a:r>
            <a:r>
              <a:rPr lang="zh-TW" altLang="en-US" b="1" dirty="0" smtClean="0"/>
              <a:t>應</a:t>
            </a:r>
            <a:r>
              <a:rPr lang="zh-TW" altLang="en-US" b="1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文必</a:t>
            </a:r>
            <a:r>
              <a:rPr lang="zh-TW" altLang="en-US" dirty="0" smtClean="0">
                <a:solidFill>
                  <a:srgbClr val="FF0000"/>
                </a:solidFill>
              </a:rPr>
              <a:t>歸檔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 smtClean="0"/>
              <a:t>承</a:t>
            </a:r>
            <a:r>
              <a:rPr lang="zh-TW" altLang="en-US" dirty="0"/>
              <a:t>辨人應於案件</a:t>
            </a:r>
            <a:r>
              <a:rPr lang="zh-TW" altLang="en-US" dirty="0">
                <a:solidFill>
                  <a:srgbClr val="FF0000"/>
                </a:solidFill>
              </a:rPr>
              <a:t>辦畢後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日內</a:t>
            </a:r>
            <a:r>
              <a:rPr lang="zh-TW" altLang="en-US" dirty="0" smtClean="0"/>
              <a:t>，交登記桌併</a:t>
            </a:r>
            <a:r>
              <a:rPr lang="zh-TW" altLang="en-US" dirty="0"/>
              <a:t>同</a:t>
            </a:r>
            <a:r>
              <a:rPr lang="zh-TW" altLang="en-US" dirty="0">
                <a:solidFill>
                  <a:srgbClr val="FF0000"/>
                </a:solidFill>
              </a:rPr>
              <a:t>歸檔清單</a:t>
            </a:r>
            <a:r>
              <a:rPr lang="zh-TW" altLang="en-US" dirty="0"/>
              <a:t>送</a:t>
            </a:r>
            <a:r>
              <a:rPr lang="zh-TW" altLang="en-US" dirty="0">
                <a:solidFill>
                  <a:srgbClr val="FF0000"/>
                </a:solidFill>
              </a:rPr>
              <a:t>秘書室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檔案管理單位</a:t>
            </a:r>
            <a:r>
              <a:rPr lang="en-US" altLang="zh-TW" dirty="0"/>
              <a:t>)</a:t>
            </a:r>
            <a:r>
              <a:rPr lang="zh-TW" altLang="en-US" dirty="0"/>
              <a:t>歸檔。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原件歸檔</a:t>
            </a:r>
            <a:r>
              <a:rPr lang="zh-TW" altLang="en-US" dirty="0"/>
              <a:t>為原則，有</a:t>
            </a:r>
            <a:r>
              <a:rPr lang="zh-TW" altLang="en-US" dirty="0" smtClean="0"/>
              <a:t>附件</a:t>
            </a:r>
            <a:r>
              <a:rPr lang="en-US" altLang="zh-TW" dirty="0"/>
              <a:t>(</a:t>
            </a:r>
            <a:r>
              <a:rPr lang="zh-TW" altLang="en-US" dirty="0"/>
              <a:t>每種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份</a:t>
            </a:r>
            <a:r>
              <a:rPr lang="en-US" altLang="zh-TW" dirty="0"/>
              <a:t>)</a:t>
            </a:r>
            <a:r>
              <a:rPr lang="zh-TW" altLang="en-US" dirty="0" smtClean="0"/>
              <a:t>者</a:t>
            </a:r>
            <a:r>
              <a:rPr lang="zh-TW" altLang="en-US" dirty="0"/>
              <a:t>併</a:t>
            </a:r>
            <a:r>
              <a:rPr lang="zh-TW" altLang="en-US" dirty="0" smtClean="0"/>
              <a:t>同歸檔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3.</a:t>
            </a:r>
            <a:r>
              <a:rPr lang="zh-TW" altLang="en-US" dirty="0"/>
              <a:t>承辦人員應逐案於</a:t>
            </a:r>
            <a:r>
              <a:rPr lang="zh-TW" altLang="en-US" u="sng" dirty="0">
                <a:solidFill>
                  <a:srgbClr val="FF0000"/>
                </a:solidFill>
              </a:rPr>
              <a:t>紙</a:t>
            </a:r>
            <a:r>
              <a:rPr lang="zh-TW" altLang="en-US" u="sng" dirty="0" smtClean="0">
                <a:solidFill>
                  <a:srgbClr val="FF0000"/>
                </a:solidFill>
              </a:rPr>
              <a:t>本</a:t>
            </a:r>
            <a:r>
              <a:rPr lang="zh-TW" altLang="en-US" dirty="0" smtClean="0"/>
              <a:t>上</a:t>
            </a:r>
            <a:r>
              <a:rPr lang="zh-TW" altLang="en-US" dirty="0" smtClean="0">
                <a:solidFill>
                  <a:schemeClr val="tx1"/>
                </a:solidFill>
              </a:rPr>
              <a:t>編寫</a:t>
            </a:r>
            <a:r>
              <a:rPr lang="zh-TW" altLang="en-US" dirty="0" smtClean="0">
                <a:solidFill>
                  <a:srgbClr val="FF0000"/>
                </a:solidFill>
              </a:rPr>
              <a:t>頁碼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分類號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案</a:t>
            </a:r>
            <a:r>
              <a:rPr lang="zh-TW" altLang="en-US" dirty="0">
                <a:solidFill>
                  <a:srgbClr val="FF0000"/>
                </a:solidFill>
              </a:rPr>
              <a:t>次</a:t>
            </a:r>
            <a:r>
              <a:rPr lang="zh-TW" altLang="en-US" dirty="0" smtClean="0">
                <a:solidFill>
                  <a:srgbClr val="FF0000"/>
                </a:solidFill>
              </a:rPr>
              <a:t>號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、保存年限等資訊</a:t>
            </a:r>
            <a:r>
              <a:rPr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，並於</a:t>
            </a:r>
            <a:r>
              <a:rPr lang="zh-TW" altLang="en-US" u="sng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公文系統</a:t>
            </a:r>
            <a:r>
              <a:rPr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輸入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承辦資訊</a:t>
            </a:r>
            <a:r>
              <a:rPr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81950"/>
            <a:ext cx="3888432" cy="1766929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/>
              <a:t>公文</a:t>
            </a:r>
            <a:r>
              <a:rPr lang="zh-TW" altLang="en-US" b="1" dirty="0" smtClean="0"/>
              <a:t>系統承辦資訊輸入流程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490135"/>
            <a:ext cx="3888433" cy="3819185"/>
          </a:xfrm>
        </p:spPr>
        <p:txBody>
          <a:bodyPr>
            <a:normAutofit/>
          </a:bodyPr>
          <a:lstStyle/>
          <a:p>
            <a:r>
              <a:rPr lang="zh-TW" altLang="en-US" dirty="0"/>
              <a:t>紙本公文</a:t>
            </a:r>
            <a:r>
              <a:rPr lang="zh-TW" altLang="en-US" dirty="0" smtClean="0"/>
              <a:t>簽准</a:t>
            </a:r>
            <a:r>
              <a:rPr lang="zh-TW" altLang="en-US" dirty="0"/>
              <a:t>後，請承辦</a:t>
            </a:r>
            <a:r>
              <a:rPr lang="zh-TW" altLang="en-US" dirty="0" smtClean="0"/>
              <a:t>人員於公文</a:t>
            </a:r>
            <a:r>
              <a:rPr lang="zh-TW" altLang="en-US" dirty="0"/>
              <a:t>系統依序</a:t>
            </a:r>
            <a:r>
              <a:rPr lang="zh-TW" altLang="en-US" dirty="0" smtClean="0"/>
              <a:t>點選</a:t>
            </a:r>
            <a:r>
              <a:rPr lang="en-US" altLang="zh-TW" dirty="0" smtClean="0"/>
              <a:t>【</a:t>
            </a:r>
            <a:r>
              <a:rPr lang="en-US" altLang="zh-TW" dirty="0" smtClean="0">
                <a:solidFill>
                  <a:srgbClr val="FF0000"/>
                </a:solidFill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</a:rPr>
              <a:t>承辦公文</a:t>
            </a:r>
            <a:r>
              <a:rPr lang="zh-TW" altLang="en-US" dirty="0">
                <a:solidFill>
                  <a:srgbClr val="FF0000"/>
                </a:solidFill>
              </a:rPr>
              <a:t>匣</a:t>
            </a:r>
            <a:r>
              <a:rPr lang="en-US" altLang="zh-TW" dirty="0" smtClean="0"/>
              <a:t>】</a:t>
            </a:r>
            <a:r>
              <a:rPr lang="zh-TW" altLang="en-US" dirty="0"/>
              <a:t>→ 於清單上點選</a:t>
            </a:r>
            <a:r>
              <a:rPr lang="en-US" altLang="zh-TW" dirty="0" smtClean="0"/>
              <a:t>【</a:t>
            </a:r>
            <a:r>
              <a:rPr lang="en-US" altLang="zh-TW" dirty="0" smtClean="0">
                <a:solidFill>
                  <a:srgbClr val="FF0000"/>
                </a:solidFill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</a:rPr>
              <a:t>主辦公</a:t>
            </a:r>
            <a:r>
              <a:rPr lang="zh-TW" altLang="en-US" dirty="0">
                <a:solidFill>
                  <a:srgbClr val="FF0000"/>
                </a:solidFill>
              </a:rPr>
              <a:t>文</a:t>
            </a:r>
            <a:r>
              <a:rPr lang="en-US" altLang="zh-TW" dirty="0" smtClean="0"/>
              <a:t>】</a:t>
            </a:r>
            <a:r>
              <a:rPr lang="zh-TW" altLang="en-US" dirty="0"/>
              <a:t>→點選</a:t>
            </a:r>
            <a:r>
              <a:rPr lang="en-US" altLang="zh-TW" dirty="0" smtClean="0"/>
              <a:t>【</a:t>
            </a:r>
            <a:r>
              <a:rPr lang="en-US" altLang="zh-TW" dirty="0" smtClean="0">
                <a:solidFill>
                  <a:srgbClr val="FF0000"/>
                </a:solidFill>
              </a:rPr>
              <a:t>3.</a:t>
            </a:r>
            <a:r>
              <a:rPr lang="zh-TW" altLang="en-US" dirty="0" smtClean="0">
                <a:solidFill>
                  <a:srgbClr val="FF0000"/>
                </a:solidFill>
              </a:rPr>
              <a:t>承辦</a:t>
            </a:r>
            <a:r>
              <a:rPr lang="zh-TW" altLang="en-US" dirty="0">
                <a:solidFill>
                  <a:srgbClr val="FF0000"/>
                </a:solidFill>
              </a:rPr>
              <a:t>資訊</a:t>
            </a:r>
            <a:r>
              <a:rPr lang="en-US" altLang="zh-TW" dirty="0"/>
              <a:t>】</a:t>
            </a:r>
            <a:r>
              <a:rPr lang="zh-TW" altLang="en-US" dirty="0"/>
              <a:t>→ </a:t>
            </a:r>
            <a:r>
              <a:rPr lang="zh-TW" altLang="en-US" dirty="0" smtClean="0"/>
              <a:t>輸入相關訊息，含</a:t>
            </a:r>
            <a:r>
              <a:rPr lang="zh-TW" altLang="en-US" dirty="0" smtClean="0">
                <a:solidFill>
                  <a:srgbClr val="FF0000"/>
                </a:solidFill>
              </a:rPr>
              <a:t>決行單位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決行人員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分類號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案</a:t>
            </a:r>
            <a:r>
              <a:rPr lang="zh-TW" altLang="en-US" dirty="0">
                <a:solidFill>
                  <a:srgbClr val="FF0000"/>
                </a:solidFill>
              </a:rPr>
              <a:t>次</a:t>
            </a:r>
            <a:r>
              <a:rPr lang="zh-TW" altLang="en-US" dirty="0" smtClean="0">
                <a:solidFill>
                  <a:srgbClr val="FF0000"/>
                </a:solidFill>
              </a:rPr>
              <a:t>號</a:t>
            </a:r>
            <a:r>
              <a:rPr lang="zh-TW" altLang="en-US" dirty="0" smtClean="0">
                <a:solidFill>
                  <a:schemeClr val="tx1"/>
                </a:solidFill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數量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單位</a:t>
            </a:r>
            <a:r>
              <a:rPr lang="zh-TW" altLang="en-US" dirty="0" smtClean="0">
                <a:solidFill>
                  <a:schemeClr val="tx1"/>
                </a:solidFill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附件</a:t>
            </a:r>
            <a:r>
              <a:rPr lang="zh-TW" altLang="en-US" dirty="0" smtClean="0"/>
              <a:t>等。</a:t>
            </a:r>
            <a:endParaRPr lang="en-US" altLang="zh-TW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DB79654-FD18-4BA0-AE10-704C282D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581951"/>
            <a:ext cx="4003570" cy="267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4795130" y="3356992"/>
            <a:ext cx="4097350" cy="3103681"/>
            <a:chOff x="4795130" y="3356992"/>
            <a:chExt cx="4097350" cy="31036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130" y="3356992"/>
              <a:ext cx="4097350" cy="31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圓角矩形 3"/>
            <p:cNvSpPr/>
            <p:nvPr/>
          </p:nvSpPr>
          <p:spPr>
            <a:xfrm>
              <a:off x="5076056" y="5373216"/>
              <a:ext cx="3427506" cy="7920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5076056" y="3933056"/>
              <a:ext cx="3427506" cy="36004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6789809" y="4437112"/>
              <a:ext cx="1713753" cy="21602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1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75240" cy="868958"/>
          </a:xfrm>
        </p:spPr>
        <p:txBody>
          <a:bodyPr/>
          <a:lstStyle/>
          <a:p>
            <a:pPr algn="ctr"/>
            <a:r>
              <a:rPr lang="zh-TW" altLang="en-US" dirty="0"/>
              <a:t>    </a:t>
            </a:r>
            <a:r>
              <a:rPr lang="zh-TW" altLang="en-US" b="1" dirty="0"/>
              <a:t>常見錯誤態樣</a:t>
            </a:r>
            <a:r>
              <a:rPr lang="en-US" altLang="zh-TW" b="1" dirty="0"/>
              <a:t>1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4680520" cy="4539960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未掃描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掃描錯誤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內容不完整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頁面歪斜</a:t>
            </a:r>
            <a:endParaRPr lang="en-US" altLang="zh-TW" dirty="0"/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跳漏頁</a:t>
            </a:r>
            <a:endParaRPr lang="en-US" altLang="zh-TW" dirty="0"/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頁面倒置</a:t>
            </a:r>
            <a:endParaRPr lang="en-US" altLang="zh-TW" dirty="0"/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資料不符</a:t>
            </a:r>
            <a:endParaRPr lang="en-US" altLang="zh-TW" dirty="0"/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內容裁切</a:t>
            </a:r>
            <a:endParaRPr lang="en-US" altLang="zh-TW" dirty="0"/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修改內容後未重新掃描</a:t>
            </a:r>
            <a:endParaRPr lang="en-US" altLang="zh-TW" dirty="0"/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掃描影像檔未上傳</a:t>
            </a:r>
            <a:r>
              <a:rPr lang="en-US" altLang="zh-TW" dirty="0"/>
              <a:t>DDMS</a:t>
            </a:r>
            <a:r>
              <a:rPr lang="zh-TW" altLang="en-US" dirty="0"/>
              <a:t>系統等</a:t>
            </a:r>
            <a:r>
              <a:rPr lang="en-US" altLang="zh-TW" dirty="0"/>
              <a:t>..</a:t>
            </a:r>
            <a:r>
              <a:rPr lang="zh-TW" altLang="en-US" dirty="0"/>
              <a:t>。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提醒</a:t>
            </a: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r>
              <a:rPr lang="zh-TW" altLang="en-US" dirty="0"/>
              <a:t>請務必掃描成</a:t>
            </a:r>
            <a:r>
              <a:rPr lang="en-US" altLang="zh-TW" dirty="0">
                <a:solidFill>
                  <a:srgbClr val="FF0000"/>
                </a:solidFill>
              </a:rPr>
              <a:t>300dpi</a:t>
            </a:r>
            <a:r>
              <a:rPr lang="zh-TW" altLang="en-US" dirty="0">
                <a:solidFill>
                  <a:srgbClr val="FF0000"/>
                </a:solidFill>
              </a:rPr>
              <a:t>之</a:t>
            </a:r>
            <a:r>
              <a:rPr lang="en-US" altLang="zh-TW" dirty="0">
                <a:solidFill>
                  <a:srgbClr val="FF0000"/>
                </a:solidFill>
              </a:rPr>
              <a:t>tiff</a:t>
            </a:r>
            <a:r>
              <a:rPr lang="zh-TW" altLang="en-US" dirty="0">
                <a:solidFill>
                  <a:srgbClr val="FF0000"/>
                </a:solidFill>
              </a:rPr>
              <a:t>檔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黑白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/>
              <a:t>，仔細核對無誤後再送歸檔。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83" y="1916832"/>
            <a:ext cx="2702235" cy="398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6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2633" y="980728"/>
            <a:ext cx="6798734" cy="720080"/>
          </a:xfrm>
        </p:spPr>
        <p:txBody>
          <a:bodyPr/>
          <a:lstStyle/>
          <a:p>
            <a:r>
              <a:rPr lang="zh-TW" altLang="en-US" b="1" dirty="0"/>
              <a:t>常見錯誤態樣</a:t>
            </a:r>
            <a:r>
              <a:rPr lang="en-US" altLang="zh-TW" b="1" dirty="0"/>
              <a:t>2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sz="half" idx="2"/>
          </p:nvPr>
        </p:nvSpPr>
        <p:spPr>
          <a:xfrm>
            <a:off x="827584" y="2420888"/>
            <a:ext cx="7560840" cy="3456384"/>
          </a:xfrm>
        </p:spPr>
        <p:txBody>
          <a:bodyPr>
            <a:noAutofit/>
          </a:bodyPr>
          <a:lstStyle/>
          <a:p>
            <a:pPr marL="624078" indent="-514350">
              <a:lnSpc>
                <a:spcPct val="90000"/>
              </a:lnSpc>
              <a:buFont typeface="+mj-lt"/>
              <a:buAutoNum type="arabicPeriod"/>
            </a:pPr>
            <a:r>
              <a:rPr lang="zh-TW" altLang="en-US" sz="2200" b="1" dirty="0">
                <a:solidFill>
                  <a:srgbClr val="FF0000"/>
                </a:solidFill>
              </a:rPr>
              <a:t>年度</a:t>
            </a:r>
            <a:r>
              <a:rPr lang="zh-TW" altLang="en-US" sz="22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、案號、</a:t>
            </a:r>
            <a:r>
              <a:rPr lang="zh-TW" altLang="en-US" sz="2200" b="1" dirty="0">
                <a:solidFill>
                  <a:srgbClr val="FF0000"/>
                </a:solidFill>
              </a:rPr>
              <a:t>分類號與保存年限錯誤：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1900" dirty="0"/>
              <a:t>紙本漏填</a:t>
            </a:r>
            <a:endParaRPr lang="en-US" altLang="zh-TW" sz="1900" dirty="0"/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1900" dirty="0"/>
              <a:t>紙本與歸檔系統登載不符</a:t>
            </a:r>
            <a:endParaRPr lang="en-US" altLang="zh-TW" sz="1900" dirty="0"/>
          </a:p>
          <a:p>
            <a:pPr marL="624078" indent="-514350">
              <a:lnSpc>
                <a:spcPct val="90000"/>
              </a:lnSpc>
              <a:buFont typeface="+mj-lt"/>
              <a:buAutoNum type="arabicPeriod"/>
            </a:pPr>
            <a:r>
              <a:rPr lang="zh-TW" altLang="en-US" sz="2200" b="1" dirty="0">
                <a:solidFill>
                  <a:srgbClr val="FF0000"/>
                </a:solidFill>
              </a:rPr>
              <a:t>決行人錯誤：</a:t>
            </a:r>
            <a:r>
              <a:rPr lang="zh-TW" altLang="en-US" sz="1900" dirty="0"/>
              <a:t>紙本與系統不符。</a:t>
            </a:r>
            <a:r>
              <a:rPr lang="en-US" altLang="zh-TW" sz="1900" dirty="0"/>
              <a:t>(</a:t>
            </a:r>
            <a:r>
              <a:rPr lang="zh-TW" altLang="en-US" sz="1900" dirty="0"/>
              <a:t>例如：應為一層決行，登打成二層決</a:t>
            </a:r>
            <a:r>
              <a:rPr lang="zh-TW" altLang="en-US" sz="1900" dirty="0" smtClean="0"/>
              <a:t>行，或決</a:t>
            </a:r>
            <a:r>
              <a:rPr lang="zh-TW" altLang="en-US" sz="1900" dirty="0"/>
              <a:t>行人員</a:t>
            </a:r>
            <a:r>
              <a:rPr lang="zh-TW" altLang="en-US" sz="1900" dirty="0" smtClean="0"/>
              <a:t>錯誤等。</a:t>
            </a:r>
            <a:r>
              <a:rPr lang="en-US" altLang="zh-TW" sz="1900" dirty="0"/>
              <a:t>)</a:t>
            </a:r>
          </a:p>
          <a:p>
            <a:pPr marL="624078" indent="-514350">
              <a:lnSpc>
                <a:spcPct val="90000"/>
              </a:lnSpc>
              <a:buFont typeface="+mj-lt"/>
              <a:buAutoNum type="arabicPeriod"/>
            </a:pPr>
            <a:r>
              <a:rPr lang="zh-TW" altLang="en-US" sz="2200" b="1" dirty="0">
                <a:solidFill>
                  <a:srgbClr val="FF0000"/>
                </a:solidFill>
              </a:rPr>
              <a:t>頁碼錯誤</a:t>
            </a:r>
            <a:r>
              <a:rPr lang="zh-TW" altLang="en-US" b="1" dirty="0">
                <a:solidFill>
                  <a:srgbClr val="FF0000"/>
                </a:solidFill>
              </a:rPr>
              <a:t>：</a:t>
            </a:r>
            <a:r>
              <a:rPr lang="en-US" altLang="zh-TW" sz="1900" dirty="0"/>
              <a:t>1.</a:t>
            </a:r>
            <a:r>
              <a:rPr lang="zh-TW" altLang="en-US" sz="1900" dirty="0"/>
              <a:t>空白頁不編頁</a:t>
            </a:r>
            <a:r>
              <a:rPr lang="en-US" altLang="zh-TW" sz="1900" dirty="0"/>
              <a:t>2.</a:t>
            </a:r>
            <a:r>
              <a:rPr lang="zh-TW" altLang="en-US" sz="1900" dirty="0"/>
              <a:t>廢紙蓋章</a:t>
            </a:r>
            <a:r>
              <a:rPr lang="zh-TW" altLang="en-US" sz="1900" dirty="0" smtClean="0"/>
              <a:t>作廢</a:t>
            </a:r>
            <a:r>
              <a:rPr lang="en-US" altLang="zh-TW" sz="1900" dirty="0" smtClean="0"/>
              <a:t>(</a:t>
            </a:r>
            <a:r>
              <a:rPr lang="zh-TW" altLang="en-US" sz="1900" dirty="0" smtClean="0"/>
              <a:t>原則不用廢紙</a:t>
            </a:r>
            <a:r>
              <a:rPr lang="en-US" altLang="zh-TW" sz="1900" dirty="0" smtClean="0"/>
              <a:t>)3</a:t>
            </a:r>
            <a:r>
              <a:rPr lang="en-US" altLang="zh-TW" sz="1900" dirty="0"/>
              <a:t>.</a:t>
            </a:r>
            <a:r>
              <a:rPr lang="zh-TW" altLang="en-US" sz="1900" dirty="0"/>
              <a:t>展期單應編頁</a:t>
            </a:r>
            <a:r>
              <a:rPr lang="en-US" altLang="zh-TW" sz="1900" dirty="0"/>
              <a:t>4.</a:t>
            </a:r>
            <a:r>
              <a:rPr lang="zh-TW" altLang="en-US" sz="1900" dirty="0"/>
              <a:t>信封應編頁</a:t>
            </a:r>
            <a:r>
              <a:rPr lang="en-US" altLang="zh-TW" sz="1900" dirty="0"/>
              <a:t>5.</a:t>
            </a:r>
            <a:r>
              <a:rPr lang="zh-TW" altLang="en-US" sz="1900" dirty="0"/>
              <a:t>重要文件應編</a:t>
            </a:r>
            <a:r>
              <a:rPr lang="zh-TW" altLang="en-US" sz="1900" dirty="0" smtClean="0"/>
              <a:t>頁。</a:t>
            </a:r>
            <a:endParaRPr lang="en-US" altLang="zh-TW" sz="1900" dirty="0"/>
          </a:p>
          <a:p>
            <a:pPr marL="624078" indent="-514350">
              <a:lnSpc>
                <a:spcPct val="90000"/>
              </a:lnSpc>
              <a:buFont typeface="+mj-lt"/>
              <a:buAutoNum type="arabicPeriod"/>
            </a:pPr>
            <a:r>
              <a:rPr lang="zh-TW" altLang="en-US" sz="2200" b="1" dirty="0">
                <a:solidFill>
                  <a:srgbClr val="FF0000"/>
                </a:solidFill>
              </a:rPr>
              <a:t>附件錯誤：</a:t>
            </a:r>
            <a:r>
              <a:rPr lang="zh-TW" altLang="en-US" sz="1900" dirty="0"/>
              <a:t>紙本展期申請單或附件漏送、未全或未記載。</a:t>
            </a:r>
          </a:p>
          <a:p>
            <a:pPr marL="0" indent="0">
              <a:buNone/>
            </a:pPr>
            <a:r>
              <a:rPr lang="en-US" altLang="zh-TW" sz="2000" b="1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【</a:t>
            </a:r>
            <a:r>
              <a:rPr lang="zh-TW" altLang="en-US" sz="2000" b="1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提醒</a:t>
            </a:r>
            <a:r>
              <a:rPr lang="en-US" altLang="zh-TW" sz="2000" b="1" dirty="0">
                <a:solidFill>
                  <a:srgbClr val="0070C0"/>
                </a:solidFill>
                <a:latin typeface="新細明體" panose="02020500000000000000" pitchFamily="18" charset="-120"/>
              </a:rPr>
              <a:t>】</a:t>
            </a:r>
            <a:r>
              <a:rPr lang="zh-TW" altLang="en-US" sz="2000" b="1" dirty="0">
                <a:solidFill>
                  <a:srgbClr val="0070C0"/>
                </a:solidFill>
              </a:rPr>
              <a:t>結案前承辦人應仔細核對結案資訊，登記桌請再次核對。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42919ACB-B9E8-4F23-BE04-1A943C66D3AA}"/>
              </a:ext>
            </a:extLst>
          </p:cNvPr>
          <p:cNvSpPr txBox="1">
            <a:spLocks/>
          </p:cNvSpPr>
          <p:nvPr/>
        </p:nvSpPr>
        <p:spPr>
          <a:xfrm>
            <a:off x="2375756" y="1700138"/>
            <a:ext cx="4392488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000" b="1" dirty="0">
                <a:solidFill>
                  <a:srgbClr val="7030A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【</a:t>
            </a:r>
            <a:r>
              <a:rPr lang="zh-TW" altLang="en-US" sz="2000" b="1" dirty="0">
                <a:solidFill>
                  <a:srgbClr val="7030A0"/>
                </a:solidFill>
              </a:rPr>
              <a:t>紙本與公文系統資訊不一致</a:t>
            </a:r>
            <a:r>
              <a:rPr lang="en-US" altLang="zh-TW" sz="2000" b="1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endParaRPr lang="zh-TW" alt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0"/>
            <a:ext cx="52999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1" y="620688"/>
            <a:ext cx="2520280" cy="1656184"/>
          </a:xfrm>
        </p:spPr>
        <p:txBody>
          <a:bodyPr>
            <a:normAutofit/>
          </a:bodyPr>
          <a:lstStyle/>
          <a:p>
            <a:r>
              <a:rPr lang="zh-TW" altLang="en-US" dirty="0"/>
              <a:t>機密檔案歸檔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sz="half" idx="2"/>
          </p:nvPr>
        </p:nvSpPr>
        <p:spPr>
          <a:xfrm>
            <a:off x="683569" y="2420888"/>
            <a:ext cx="2304255" cy="3682509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/>
              <a:t>年度</a:t>
            </a:r>
            <a:endParaRPr lang="en-US" altLang="zh-TW" sz="16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/>
              <a:t>分類號</a:t>
            </a:r>
            <a:r>
              <a:rPr lang="en-US" altLang="zh-TW" sz="1600" dirty="0"/>
              <a:t>/</a:t>
            </a:r>
            <a:r>
              <a:rPr lang="zh-TW" altLang="en-US" sz="1600" dirty="0"/>
              <a:t>案次號</a:t>
            </a:r>
            <a:endParaRPr lang="en-US" altLang="zh-TW" sz="16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/>
              <a:t>卷次號</a:t>
            </a:r>
            <a:r>
              <a:rPr lang="en-US" altLang="zh-TW" sz="1600" dirty="0"/>
              <a:t>/</a:t>
            </a:r>
            <a:r>
              <a:rPr lang="zh-TW" altLang="en-US" sz="1600" dirty="0"/>
              <a:t>目次號</a:t>
            </a:r>
            <a:endParaRPr lang="en-US" altLang="zh-TW" sz="16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/>
              <a:t>保存年限</a:t>
            </a:r>
            <a:endParaRPr lang="en-US" altLang="zh-TW" sz="16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FF0000"/>
                </a:solidFill>
              </a:rPr>
              <a:t>收發來文字號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/>
              <a:t>單位名稱</a:t>
            </a:r>
            <a:endParaRPr lang="en-US" altLang="zh-TW" sz="16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FF0000"/>
                </a:solidFill>
              </a:rPr>
              <a:t>承辦人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/>
              <a:t>案由</a:t>
            </a:r>
            <a:endParaRPr lang="en-US" altLang="zh-TW" sz="16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FF0000"/>
                </a:solidFill>
              </a:rPr>
              <a:t>案卷內文件起迄日期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/>
              <a:t>頁數</a:t>
            </a:r>
            <a:endParaRPr lang="en-US" altLang="zh-TW" sz="16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/>
              <a:t>件數</a:t>
            </a:r>
            <a:endParaRPr lang="en-US" altLang="zh-TW" sz="16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/>
              <a:t>附件數</a:t>
            </a:r>
            <a:endParaRPr lang="en-US" altLang="zh-TW" sz="16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/>
              <a:t>機密等級</a:t>
            </a:r>
            <a:endParaRPr lang="en-US" altLang="zh-TW" sz="1600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solidFill>
                  <a:srgbClr val="FF0000"/>
                </a:solidFill>
              </a:rPr>
              <a:t>保存期限或解密條件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740700" y="4836938"/>
            <a:ext cx="2688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</a:rPr>
              <a:t>嚴禁填「附件抽存</a:t>
            </a:r>
            <a:r>
              <a:rPr lang="en-US" altLang="zh-TW" sz="1400" b="1" dirty="0">
                <a:solidFill>
                  <a:srgbClr val="0070C0"/>
                </a:solidFill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</a:rPr>
              <a:t>辦</a:t>
            </a:r>
            <a:r>
              <a:rPr lang="en-US" altLang="zh-TW" sz="1400" b="1" dirty="0">
                <a:solidFill>
                  <a:srgbClr val="0070C0"/>
                </a:solidFill>
              </a:rPr>
              <a:t>)</a:t>
            </a:r>
            <a:r>
              <a:rPr lang="zh-TW" altLang="en-US" sz="1400" b="1" dirty="0">
                <a:solidFill>
                  <a:srgbClr val="0070C0"/>
                </a:solidFill>
              </a:rPr>
              <a:t>後解密」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752019" y="2903804"/>
            <a:ext cx="26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</a:rPr>
              <a:t>前面填「主案來文或創號日期」，後面填「末副案來文或創號日期」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445949" y="1772816"/>
            <a:ext cx="828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</a:rPr>
              <a:t>蓋職章</a:t>
            </a:r>
          </a:p>
        </p:txBody>
      </p:sp>
      <p:sp>
        <p:nvSpPr>
          <p:cNvPr id="7" name="文字方塊 6"/>
          <p:cNvSpPr txBox="1"/>
          <p:nvPr/>
        </p:nvSpPr>
        <p:spPr>
          <a:xfrm rot="10800000" flipH="1" flipV="1">
            <a:off x="4067944" y="1749733"/>
            <a:ext cx="1368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</a:rPr>
              <a:t>收文文號必填</a:t>
            </a:r>
          </a:p>
        </p:txBody>
      </p:sp>
    </p:spTree>
    <p:extLst>
      <p:ext uri="{BB962C8B-B14F-4D97-AF65-F5344CB8AC3E}">
        <p14:creationId xmlns:p14="http://schemas.microsoft.com/office/powerpoint/2010/main" val="42360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1207</TotalTime>
  <Words>1177</Words>
  <Application>Microsoft Office PowerPoint</Application>
  <PresentationFormat>如螢幕大小 (4:3)</PresentationFormat>
  <Paragraphs>74</Paragraphs>
  <Slides>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微軟正黑體</vt:lpstr>
      <vt:lpstr>新細明體</vt:lpstr>
      <vt:lpstr>新細明體</vt:lpstr>
      <vt:lpstr>Arial</vt:lpstr>
      <vt:lpstr>Calibri</vt:lpstr>
      <vt:lpstr>Garamond</vt:lpstr>
      <vt:lpstr>Wingdings</vt:lpstr>
      <vt:lpstr>有機</vt:lpstr>
      <vt:lpstr>檔案管理處理實務</vt:lpstr>
      <vt:lpstr>歸檔應注意事項</vt:lpstr>
      <vt:lpstr>公文系統承辦資訊輸入流程</vt:lpstr>
      <vt:lpstr>    常見錯誤態樣1</vt:lpstr>
      <vt:lpstr>常見錯誤態樣2</vt:lpstr>
      <vt:lpstr>機密檔案歸檔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檔案管理教育訓練</dc:title>
  <dc:creator>user</dc:creator>
  <cp:lastModifiedBy>李孟芯</cp:lastModifiedBy>
  <cp:revision>50</cp:revision>
  <dcterms:created xsi:type="dcterms:W3CDTF">2017-11-13T01:02:44Z</dcterms:created>
  <dcterms:modified xsi:type="dcterms:W3CDTF">2017-11-23T03:48:19Z</dcterms:modified>
</cp:coreProperties>
</file>