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98"/>
  </p:notesMasterIdLst>
  <p:handoutMasterIdLst>
    <p:handoutMasterId r:id="rId99"/>
  </p:handoutMasterIdLst>
  <p:sldIdLst>
    <p:sldId id="256" r:id="rId2"/>
    <p:sldId id="294" r:id="rId3"/>
    <p:sldId id="389" r:id="rId4"/>
    <p:sldId id="357" r:id="rId5"/>
    <p:sldId id="390" r:id="rId6"/>
    <p:sldId id="359" r:id="rId7"/>
    <p:sldId id="391" r:id="rId8"/>
    <p:sldId id="361" r:id="rId9"/>
    <p:sldId id="292" r:id="rId10"/>
    <p:sldId id="258" r:id="rId11"/>
    <p:sldId id="259" r:id="rId12"/>
    <p:sldId id="260" r:id="rId13"/>
    <p:sldId id="261" r:id="rId14"/>
    <p:sldId id="262" r:id="rId15"/>
    <p:sldId id="309" r:id="rId16"/>
    <p:sldId id="310" r:id="rId17"/>
    <p:sldId id="311" r:id="rId18"/>
    <p:sldId id="355" r:id="rId19"/>
    <p:sldId id="340" r:id="rId20"/>
    <p:sldId id="345" r:id="rId21"/>
    <p:sldId id="268" r:id="rId22"/>
    <p:sldId id="314" r:id="rId23"/>
    <p:sldId id="315" r:id="rId24"/>
    <p:sldId id="316" r:id="rId25"/>
    <p:sldId id="317" r:id="rId26"/>
    <p:sldId id="362" r:id="rId27"/>
    <p:sldId id="363" r:id="rId28"/>
    <p:sldId id="364" r:id="rId29"/>
    <p:sldId id="392" r:id="rId30"/>
    <p:sldId id="393" r:id="rId31"/>
    <p:sldId id="394" r:id="rId32"/>
    <p:sldId id="395" r:id="rId33"/>
    <p:sldId id="313" r:id="rId34"/>
    <p:sldId id="318" r:id="rId35"/>
    <p:sldId id="319" r:id="rId36"/>
    <p:sldId id="320" r:id="rId37"/>
    <p:sldId id="321" r:id="rId38"/>
    <p:sldId id="322" r:id="rId39"/>
    <p:sldId id="323" r:id="rId40"/>
    <p:sldId id="324" r:id="rId41"/>
    <p:sldId id="325" r:id="rId42"/>
    <p:sldId id="365" r:id="rId43"/>
    <p:sldId id="366" r:id="rId44"/>
    <p:sldId id="326" r:id="rId45"/>
    <p:sldId id="327" r:id="rId46"/>
    <p:sldId id="328" r:id="rId47"/>
    <p:sldId id="329" r:id="rId48"/>
    <p:sldId id="367" r:id="rId49"/>
    <p:sldId id="368" r:id="rId50"/>
    <p:sldId id="403" r:id="rId51"/>
    <p:sldId id="369" r:id="rId52"/>
    <p:sldId id="370" r:id="rId53"/>
    <p:sldId id="371" r:id="rId54"/>
    <p:sldId id="372" r:id="rId55"/>
    <p:sldId id="373" r:id="rId56"/>
    <p:sldId id="396" r:id="rId57"/>
    <p:sldId id="397" r:id="rId58"/>
    <p:sldId id="398" r:id="rId59"/>
    <p:sldId id="399" r:id="rId60"/>
    <p:sldId id="400" r:id="rId61"/>
    <p:sldId id="330" r:id="rId62"/>
    <p:sldId id="331" r:id="rId63"/>
    <p:sldId id="332" r:id="rId64"/>
    <p:sldId id="333" r:id="rId65"/>
    <p:sldId id="334" r:id="rId66"/>
    <p:sldId id="335" r:id="rId67"/>
    <p:sldId id="353" r:id="rId68"/>
    <p:sldId id="346" r:id="rId69"/>
    <p:sldId id="347" r:id="rId70"/>
    <p:sldId id="348" r:id="rId71"/>
    <p:sldId id="349" r:id="rId72"/>
    <p:sldId id="354" r:id="rId73"/>
    <p:sldId id="341" r:id="rId74"/>
    <p:sldId id="342" r:id="rId75"/>
    <p:sldId id="344" r:id="rId76"/>
    <p:sldId id="352" r:id="rId77"/>
    <p:sldId id="374" r:id="rId78"/>
    <p:sldId id="375" r:id="rId79"/>
    <p:sldId id="382" r:id="rId80"/>
    <p:sldId id="380" r:id="rId81"/>
    <p:sldId id="381" r:id="rId82"/>
    <p:sldId id="383" r:id="rId83"/>
    <p:sldId id="376" r:id="rId84"/>
    <p:sldId id="379" r:id="rId85"/>
    <p:sldId id="377" r:id="rId86"/>
    <p:sldId id="378" r:id="rId87"/>
    <p:sldId id="384" r:id="rId88"/>
    <p:sldId id="385" r:id="rId89"/>
    <p:sldId id="386" r:id="rId90"/>
    <p:sldId id="387" r:id="rId91"/>
    <p:sldId id="388" r:id="rId92"/>
    <p:sldId id="401" r:id="rId93"/>
    <p:sldId id="402" r:id="rId94"/>
    <p:sldId id="287" r:id="rId95"/>
    <p:sldId id="343" r:id="rId96"/>
    <p:sldId id="288" r:id="rId97"/>
  </p:sldIdLst>
  <p:sldSz cx="9144000" cy="6858000" type="screen4x3"/>
  <p:notesSz cx="6797675" cy="987425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70" autoAdjust="0"/>
  </p:normalViewPr>
  <p:slideViewPr>
    <p:cSldViewPr>
      <p:cViewPr varScale="1">
        <p:scale>
          <a:sx n="85" d="100"/>
          <a:sy n="85" d="100"/>
        </p:scale>
        <p:origin x="-924" y="-96"/>
      </p:cViewPr>
      <p:guideLst>
        <p:guide orient="horz" pos="2160"/>
        <p:guide pos="2880"/>
      </p:guideLst>
    </p:cSldViewPr>
  </p:slideViewPr>
  <p:outlineViewPr>
    <p:cViewPr>
      <p:scale>
        <a:sx n="33" d="100"/>
        <a:sy n="33" d="100"/>
      </p:scale>
      <p:origin x="0" y="151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306F5D-909B-496F-B685-D6954C2BBD0B}" type="doc">
      <dgm:prSet loTypeId="urn:microsoft.com/office/officeart/2005/8/layout/vList3#1" loCatId="list" qsTypeId="urn:microsoft.com/office/officeart/2005/8/quickstyle/simple1" qsCatId="simple" csTypeId="urn:microsoft.com/office/officeart/2005/8/colors/accent1_2" csCatId="accent1" phldr="1"/>
      <dgm:spPr/>
    </dgm:pt>
    <dgm:pt modelId="{BFB6C255-7DC3-4DF2-93AB-B2DB96429495}">
      <dgm:prSet phldrT="[文字]"/>
      <dgm:spPr/>
      <dgm:t>
        <a:bodyPr/>
        <a:lstStyle/>
        <a:p>
          <a:r>
            <a:rPr lang="zh-TW" altLang="en-US" dirty="0" smtClean="0"/>
            <a:t>身分公務員</a:t>
          </a:r>
          <a:endParaRPr lang="zh-TW" altLang="en-US" dirty="0"/>
        </a:p>
      </dgm:t>
    </dgm:pt>
    <dgm:pt modelId="{36484C5F-E807-4A6A-B097-48267817621E}" type="parTrans" cxnId="{EE71222D-D46A-45A7-B884-170BC629B6BF}">
      <dgm:prSet/>
      <dgm:spPr/>
      <dgm:t>
        <a:bodyPr/>
        <a:lstStyle/>
        <a:p>
          <a:endParaRPr lang="zh-TW" altLang="en-US"/>
        </a:p>
      </dgm:t>
    </dgm:pt>
    <dgm:pt modelId="{0B995623-A0A5-4C8D-A2EA-648418709680}" type="sibTrans" cxnId="{EE71222D-D46A-45A7-B884-170BC629B6BF}">
      <dgm:prSet/>
      <dgm:spPr/>
      <dgm:t>
        <a:bodyPr/>
        <a:lstStyle/>
        <a:p>
          <a:endParaRPr lang="zh-TW" altLang="en-US"/>
        </a:p>
      </dgm:t>
    </dgm:pt>
    <dgm:pt modelId="{6CE81918-64E0-41CA-9657-660BD8DB69FE}">
      <dgm:prSet phldrT="[文字]"/>
      <dgm:spPr/>
      <dgm:t>
        <a:bodyPr/>
        <a:lstStyle/>
        <a:p>
          <a:r>
            <a:rPr lang="zh-TW" altLang="en-US" dirty="0" smtClean="0"/>
            <a:t>授權公務員</a:t>
          </a:r>
          <a:endParaRPr lang="zh-TW" altLang="en-US" dirty="0"/>
        </a:p>
      </dgm:t>
    </dgm:pt>
    <dgm:pt modelId="{6BBA4EE0-C780-4BDC-9291-0AEB0F0BF89B}" type="parTrans" cxnId="{3475B3AC-E6AA-46D3-891D-F00EE107E630}">
      <dgm:prSet/>
      <dgm:spPr/>
      <dgm:t>
        <a:bodyPr/>
        <a:lstStyle/>
        <a:p>
          <a:endParaRPr lang="zh-TW" altLang="en-US"/>
        </a:p>
      </dgm:t>
    </dgm:pt>
    <dgm:pt modelId="{FAD5050E-D1EA-4546-B11E-797FE971EFAA}" type="sibTrans" cxnId="{3475B3AC-E6AA-46D3-891D-F00EE107E630}">
      <dgm:prSet/>
      <dgm:spPr/>
      <dgm:t>
        <a:bodyPr/>
        <a:lstStyle/>
        <a:p>
          <a:endParaRPr lang="zh-TW" altLang="en-US"/>
        </a:p>
      </dgm:t>
    </dgm:pt>
    <dgm:pt modelId="{A458BBB1-6BAE-4C20-B654-2D824A2750F7}">
      <dgm:prSet phldrT="[文字]"/>
      <dgm:spPr/>
      <dgm:t>
        <a:bodyPr/>
        <a:lstStyle/>
        <a:p>
          <a:r>
            <a:rPr lang="zh-TW" altLang="en-US" dirty="0" smtClean="0"/>
            <a:t>委託公務員</a:t>
          </a:r>
          <a:endParaRPr lang="zh-TW" altLang="en-US" dirty="0"/>
        </a:p>
      </dgm:t>
    </dgm:pt>
    <dgm:pt modelId="{E108D1C5-417A-4CAE-B865-CFF81514BBE6}" type="parTrans" cxnId="{F5750758-FA58-4764-85E6-D6DEDC876A29}">
      <dgm:prSet/>
      <dgm:spPr/>
      <dgm:t>
        <a:bodyPr/>
        <a:lstStyle/>
        <a:p>
          <a:endParaRPr lang="zh-TW" altLang="en-US"/>
        </a:p>
      </dgm:t>
    </dgm:pt>
    <dgm:pt modelId="{1B92A115-853B-42D2-8153-C550C46C554F}" type="sibTrans" cxnId="{F5750758-FA58-4764-85E6-D6DEDC876A29}">
      <dgm:prSet/>
      <dgm:spPr/>
      <dgm:t>
        <a:bodyPr/>
        <a:lstStyle/>
        <a:p>
          <a:endParaRPr lang="zh-TW" altLang="en-US"/>
        </a:p>
      </dgm:t>
    </dgm:pt>
    <dgm:pt modelId="{B4613AA3-3712-4E28-8C22-22FAEF4CBAF3}" type="pres">
      <dgm:prSet presAssocID="{4E306F5D-909B-496F-B685-D6954C2BBD0B}" presName="linearFlow" presStyleCnt="0">
        <dgm:presLayoutVars>
          <dgm:dir/>
          <dgm:resizeHandles val="exact"/>
        </dgm:presLayoutVars>
      </dgm:prSet>
      <dgm:spPr/>
    </dgm:pt>
    <dgm:pt modelId="{C0BD0ECF-63C4-47D2-95AF-9011ECC219E7}" type="pres">
      <dgm:prSet presAssocID="{BFB6C255-7DC3-4DF2-93AB-B2DB96429495}" presName="composite" presStyleCnt="0"/>
      <dgm:spPr/>
    </dgm:pt>
    <dgm:pt modelId="{1D01592A-DBDE-45F1-BDEE-249072866FE0}" type="pres">
      <dgm:prSet presAssocID="{BFB6C255-7DC3-4DF2-93AB-B2DB96429495}" presName="imgShp" presStyleLbl="fgImgPlace1" presStyleIdx="0" presStyleCnt="3"/>
      <dgm:spPr/>
    </dgm:pt>
    <dgm:pt modelId="{402F7632-6BF7-46FE-99A4-650673F8BECE}" type="pres">
      <dgm:prSet presAssocID="{BFB6C255-7DC3-4DF2-93AB-B2DB96429495}" presName="txShp" presStyleLbl="node1" presStyleIdx="0" presStyleCnt="3">
        <dgm:presLayoutVars>
          <dgm:bulletEnabled val="1"/>
        </dgm:presLayoutVars>
      </dgm:prSet>
      <dgm:spPr/>
      <dgm:t>
        <a:bodyPr/>
        <a:lstStyle/>
        <a:p>
          <a:endParaRPr lang="zh-TW" altLang="en-US"/>
        </a:p>
      </dgm:t>
    </dgm:pt>
    <dgm:pt modelId="{57BC1BEE-2017-4C92-90D3-8600555A7858}" type="pres">
      <dgm:prSet presAssocID="{0B995623-A0A5-4C8D-A2EA-648418709680}" presName="spacing" presStyleCnt="0"/>
      <dgm:spPr/>
    </dgm:pt>
    <dgm:pt modelId="{32BCF89D-9F93-446A-97EB-64FE89D100BA}" type="pres">
      <dgm:prSet presAssocID="{6CE81918-64E0-41CA-9657-660BD8DB69FE}" presName="composite" presStyleCnt="0"/>
      <dgm:spPr/>
    </dgm:pt>
    <dgm:pt modelId="{9862AF33-6A0D-4CC2-86FE-BD8DA92C87D5}" type="pres">
      <dgm:prSet presAssocID="{6CE81918-64E0-41CA-9657-660BD8DB69FE}" presName="imgShp" presStyleLbl="fgImgPlace1" presStyleIdx="1" presStyleCnt="3"/>
      <dgm:spPr/>
    </dgm:pt>
    <dgm:pt modelId="{3DE406D8-50AF-48E9-A279-2899C423EB6F}" type="pres">
      <dgm:prSet presAssocID="{6CE81918-64E0-41CA-9657-660BD8DB69FE}" presName="txShp" presStyleLbl="node1" presStyleIdx="1" presStyleCnt="3">
        <dgm:presLayoutVars>
          <dgm:bulletEnabled val="1"/>
        </dgm:presLayoutVars>
      </dgm:prSet>
      <dgm:spPr/>
      <dgm:t>
        <a:bodyPr/>
        <a:lstStyle/>
        <a:p>
          <a:endParaRPr lang="zh-TW" altLang="en-US"/>
        </a:p>
      </dgm:t>
    </dgm:pt>
    <dgm:pt modelId="{EDCDF895-14ED-434B-90AF-3831345E596B}" type="pres">
      <dgm:prSet presAssocID="{FAD5050E-D1EA-4546-B11E-797FE971EFAA}" presName="spacing" presStyleCnt="0"/>
      <dgm:spPr/>
    </dgm:pt>
    <dgm:pt modelId="{71220783-4706-4C52-A1F4-0A5313948E64}" type="pres">
      <dgm:prSet presAssocID="{A458BBB1-6BAE-4C20-B654-2D824A2750F7}" presName="composite" presStyleCnt="0"/>
      <dgm:spPr/>
    </dgm:pt>
    <dgm:pt modelId="{18421110-C675-4AB8-9697-0DEEA8744E0A}" type="pres">
      <dgm:prSet presAssocID="{A458BBB1-6BAE-4C20-B654-2D824A2750F7}" presName="imgShp" presStyleLbl="fgImgPlace1" presStyleIdx="2" presStyleCnt="3"/>
      <dgm:spPr/>
    </dgm:pt>
    <dgm:pt modelId="{AEDB7D0E-2AEB-40FB-94B2-CB2E8C02B78B}" type="pres">
      <dgm:prSet presAssocID="{A458BBB1-6BAE-4C20-B654-2D824A2750F7}" presName="txShp" presStyleLbl="node1" presStyleIdx="2" presStyleCnt="3">
        <dgm:presLayoutVars>
          <dgm:bulletEnabled val="1"/>
        </dgm:presLayoutVars>
      </dgm:prSet>
      <dgm:spPr/>
      <dgm:t>
        <a:bodyPr/>
        <a:lstStyle/>
        <a:p>
          <a:endParaRPr lang="zh-TW" altLang="en-US"/>
        </a:p>
      </dgm:t>
    </dgm:pt>
  </dgm:ptLst>
  <dgm:cxnLst>
    <dgm:cxn modelId="{F5750758-FA58-4764-85E6-D6DEDC876A29}" srcId="{4E306F5D-909B-496F-B685-D6954C2BBD0B}" destId="{A458BBB1-6BAE-4C20-B654-2D824A2750F7}" srcOrd="2" destOrd="0" parTransId="{E108D1C5-417A-4CAE-B865-CFF81514BBE6}" sibTransId="{1B92A115-853B-42D2-8153-C550C46C554F}"/>
    <dgm:cxn modelId="{C30B2A39-D96B-43B1-8CE7-3B4423EB0E5C}" type="presOf" srcId="{4E306F5D-909B-496F-B685-D6954C2BBD0B}" destId="{B4613AA3-3712-4E28-8C22-22FAEF4CBAF3}" srcOrd="0" destOrd="0" presId="urn:microsoft.com/office/officeart/2005/8/layout/vList3#1"/>
    <dgm:cxn modelId="{7480EE51-E822-4497-8926-5D19F882973D}" type="presOf" srcId="{6CE81918-64E0-41CA-9657-660BD8DB69FE}" destId="{3DE406D8-50AF-48E9-A279-2899C423EB6F}" srcOrd="0" destOrd="0" presId="urn:microsoft.com/office/officeart/2005/8/layout/vList3#1"/>
    <dgm:cxn modelId="{E628E841-28D2-4571-9C73-3B87E34924EA}" type="presOf" srcId="{A458BBB1-6BAE-4C20-B654-2D824A2750F7}" destId="{AEDB7D0E-2AEB-40FB-94B2-CB2E8C02B78B}" srcOrd="0" destOrd="0" presId="urn:microsoft.com/office/officeart/2005/8/layout/vList3#1"/>
    <dgm:cxn modelId="{EE71222D-D46A-45A7-B884-170BC629B6BF}" srcId="{4E306F5D-909B-496F-B685-D6954C2BBD0B}" destId="{BFB6C255-7DC3-4DF2-93AB-B2DB96429495}" srcOrd="0" destOrd="0" parTransId="{36484C5F-E807-4A6A-B097-48267817621E}" sibTransId="{0B995623-A0A5-4C8D-A2EA-648418709680}"/>
    <dgm:cxn modelId="{4C77D524-855F-4FE7-8201-C83D0A7D603E}" type="presOf" srcId="{BFB6C255-7DC3-4DF2-93AB-B2DB96429495}" destId="{402F7632-6BF7-46FE-99A4-650673F8BECE}" srcOrd="0" destOrd="0" presId="urn:microsoft.com/office/officeart/2005/8/layout/vList3#1"/>
    <dgm:cxn modelId="{3475B3AC-E6AA-46D3-891D-F00EE107E630}" srcId="{4E306F5D-909B-496F-B685-D6954C2BBD0B}" destId="{6CE81918-64E0-41CA-9657-660BD8DB69FE}" srcOrd="1" destOrd="0" parTransId="{6BBA4EE0-C780-4BDC-9291-0AEB0F0BF89B}" sibTransId="{FAD5050E-D1EA-4546-B11E-797FE971EFAA}"/>
    <dgm:cxn modelId="{D5829750-ACD5-473D-B915-977D923114CA}" type="presParOf" srcId="{B4613AA3-3712-4E28-8C22-22FAEF4CBAF3}" destId="{C0BD0ECF-63C4-47D2-95AF-9011ECC219E7}" srcOrd="0" destOrd="0" presId="urn:microsoft.com/office/officeart/2005/8/layout/vList3#1"/>
    <dgm:cxn modelId="{A31CD975-A277-41A5-8ADD-EE3D9D6EA13F}" type="presParOf" srcId="{C0BD0ECF-63C4-47D2-95AF-9011ECC219E7}" destId="{1D01592A-DBDE-45F1-BDEE-249072866FE0}" srcOrd="0" destOrd="0" presId="urn:microsoft.com/office/officeart/2005/8/layout/vList3#1"/>
    <dgm:cxn modelId="{57BB0274-D22C-428A-A520-4D7E274326D3}" type="presParOf" srcId="{C0BD0ECF-63C4-47D2-95AF-9011ECC219E7}" destId="{402F7632-6BF7-46FE-99A4-650673F8BECE}" srcOrd="1" destOrd="0" presId="urn:microsoft.com/office/officeart/2005/8/layout/vList3#1"/>
    <dgm:cxn modelId="{393CA981-C1B5-4F7F-A83F-D69515BADD88}" type="presParOf" srcId="{B4613AA3-3712-4E28-8C22-22FAEF4CBAF3}" destId="{57BC1BEE-2017-4C92-90D3-8600555A7858}" srcOrd="1" destOrd="0" presId="urn:microsoft.com/office/officeart/2005/8/layout/vList3#1"/>
    <dgm:cxn modelId="{4C8B277F-823D-49AF-8B69-69214E974952}" type="presParOf" srcId="{B4613AA3-3712-4E28-8C22-22FAEF4CBAF3}" destId="{32BCF89D-9F93-446A-97EB-64FE89D100BA}" srcOrd="2" destOrd="0" presId="urn:microsoft.com/office/officeart/2005/8/layout/vList3#1"/>
    <dgm:cxn modelId="{7D7426B9-B863-4118-8309-F50B88B93556}" type="presParOf" srcId="{32BCF89D-9F93-446A-97EB-64FE89D100BA}" destId="{9862AF33-6A0D-4CC2-86FE-BD8DA92C87D5}" srcOrd="0" destOrd="0" presId="urn:microsoft.com/office/officeart/2005/8/layout/vList3#1"/>
    <dgm:cxn modelId="{A23CF0F3-B2BF-479C-AED8-357DF14538E1}" type="presParOf" srcId="{32BCF89D-9F93-446A-97EB-64FE89D100BA}" destId="{3DE406D8-50AF-48E9-A279-2899C423EB6F}" srcOrd="1" destOrd="0" presId="urn:microsoft.com/office/officeart/2005/8/layout/vList3#1"/>
    <dgm:cxn modelId="{F6FE6643-5B82-4A5C-AA11-63AB7FCB607D}" type="presParOf" srcId="{B4613AA3-3712-4E28-8C22-22FAEF4CBAF3}" destId="{EDCDF895-14ED-434B-90AF-3831345E596B}" srcOrd="3" destOrd="0" presId="urn:microsoft.com/office/officeart/2005/8/layout/vList3#1"/>
    <dgm:cxn modelId="{B6590118-50F2-4770-98BA-D451B076EB7F}" type="presParOf" srcId="{B4613AA3-3712-4E28-8C22-22FAEF4CBAF3}" destId="{71220783-4706-4C52-A1F4-0A5313948E64}" srcOrd="4" destOrd="0" presId="urn:microsoft.com/office/officeart/2005/8/layout/vList3#1"/>
    <dgm:cxn modelId="{970A65BB-9BCC-4D9B-A217-EDE486947655}" type="presParOf" srcId="{71220783-4706-4C52-A1F4-0A5313948E64}" destId="{18421110-C675-4AB8-9697-0DEEA8744E0A}" srcOrd="0" destOrd="0" presId="urn:microsoft.com/office/officeart/2005/8/layout/vList3#1"/>
    <dgm:cxn modelId="{7684BB05-D3E7-46B1-89CA-78FAD2BE0B4D}" type="presParOf" srcId="{71220783-4706-4C52-A1F4-0A5313948E64}" destId="{AEDB7D0E-2AEB-40FB-94B2-CB2E8C02B78B}"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B6A728-A5EA-407A-B249-B1D5F62B790B}"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zh-TW" altLang="en-US"/>
        </a:p>
      </dgm:t>
    </dgm:pt>
    <dgm:pt modelId="{D2555210-AF5F-4120-9391-BCC55F637DDD}">
      <dgm:prSet phldrT="[文字]"/>
      <dgm:spPr/>
      <dgm:t>
        <a:bodyPr/>
        <a:lstStyle/>
        <a:p>
          <a:r>
            <a:rPr lang="zh-TW" altLang="en-US" dirty="0" smtClean="0"/>
            <a:t>車手集團</a:t>
          </a:r>
          <a:endParaRPr lang="zh-TW" altLang="en-US" dirty="0"/>
        </a:p>
      </dgm:t>
    </dgm:pt>
    <dgm:pt modelId="{62B82376-5909-4F71-B709-68EFE7ECF328}" type="parTrans" cxnId="{248E5F42-B2F6-4657-A407-7115FD72860E}">
      <dgm:prSet/>
      <dgm:spPr/>
      <dgm:t>
        <a:bodyPr/>
        <a:lstStyle/>
        <a:p>
          <a:endParaRPr lang="zh-TW" altLang="en-US"/>
        </a:p>
      </dgm:t>
    </dgm:pt>
    <dgm:pt modelId="{F597A2B5-06B2-417F-B72D-DF480A5A5A53}" type="sibTrans" cxnId="{248E5F42-B2F6-4657-A407-7115FD72860E}">
      <dgm:prSet/>
      <dgm:spPr/>
      <dgm:t>
        <a:bodyPr/>
        <a:lstStyle/>
        <a:p>
          <a:endParaRPr lang="zh-TW" altLang="en-US"/>
        </a:p>
      </dgm:t>
    </dgm:pt>
    <dgm:pt modelId="{7BD53537-6A23-4326-AB3C-4A8794D48897}">
      <dgm:prSet phldrT="[文字]"/>
      <dgm:spPr/>
      <dgm:t>
        <a:bodyPr/>
        <a:lstStyle/>
        <a:p>
          <a:r>
            <a:rPr lang="zh-TW" altLang="en-US" dirty="0" smtClean="0"/>
            <a:t>電信機房</a:t>
          </a:r>
          <a:endParaRPr lang="zh-TW" altLang="en-US" dirty="0"/>
        </a:p>
      </dgm:t>
    </dgm:pt>
    <dgm:pt modelId="{0DA391AC-4336-427F-96C8-A4C2D08C15FA}" type="parTrans" cxnId="{4529DE19-A7EA-413B-A386-4F9DEEE3CF41}">
      <dgm:prSet/>
      <dgm:spPr/>
      <dgm:t>
        <a:bodyPr/>
        <a:lstStyle/>
        <a:p>
          <a:endParaRPr lang="zh-TW" altLang="en-US"/>
        </a:p>
      </dgm:t>
    </dgm:pt>
    <dgm:pt modelId="{243F22C5-F283-4564-B122-F2FB37308A35}" type="sibTrans" cxnId="{4529DE19-A7EA-413B-A386-4F9DEEE3CF41}">
      <dgm:prSet/>
      <dgm:spPr/>
      <dgm:t>
        <a:bodyPr/>
        <a:lstStyle/>
        <a:p>
          <a:endParaRPr lang="zh-TW" altLang="en-US"/>
        </a:p>
      </dgm:t>
    </dgm:pt>
    <dgm:pt modelId="{55EF1C8A-3042-40D2-A3C1-30996C24C309}">
      <dgm:prSet phldrT="[文字]"/>
      <dgm:spPr/>
      <dgm:t>
        <a:bodyPr/>
        <a:lstStyle/>
        <a:p>
          <a:r>
            <a:rPr lang="zh-TW" altLang="en-US" dirty="0" smtClean="0"/>
            <a:t>帳戶資料</a:t>
          </a:r>
          <a:endParaRPr lang="zh-TW" altLang="en-US" dirty="0"/>
        </a:p>
      </dgm:t>
    </dgm:pt>
    <dgm:pt modelId="{436BE0DA-6D9E-461D-8EC8-748EBD5CD634}" type="parTrans" cxnId="{A9D11038-D932-4844-8457-27014DF6E995}">
      <dgm:prSet/>
      <dgm:spPr/>
      <dgm:t>
        <a:bodyPr/>
        <a:lstStyle/>
        <a:p>
          <a:endParaRPr lang="zh-TW" altLang="en-US"/>
        </a:p>
      </dgm:t>
    </dgm:pt>
    <dgm:pt modelId="{A92B2C56-8844-451A-98E3-F665B678DD52}" type="sibTrans" cxnId="{A9D11038-D932-4844-8457-27014DF6E995}">
      <dgm:prSet/>
      <dgm:spPr/>
      <dgm:t>
        <a:bodyPr/>
        <a:lstStyle/>
        <a:p>
          <a:endParaRPr lang="zh-TW" altLang="en-US"/>
        </a:p>
      </dgm:t>
    </dgm:pt>
    <dgm:pt modelId="{12BADD83-4090-4867-AE83-9ED6FE87A290}">
      <dgm:prSet phldrT="[文字]" custT="1"/>
      <dgm:spPr/>
      <dgm:t>
        <a:bodyPr/>
        <a:lstStyle/>
        <a:p>
          <a:r>
            <a:rPr lang="zh-TW" altLang="en-US" sz="2400" dirty="0" smtClean="0">
              <a:solidFill>
                <a:srgbClr val="FF0000"/>
              </a:solidFill>
            </a:rPr>
            <a:t>詐欺集團</a:t>
          </a:r>
          <a:r>
            <a:rPr lang="en-US" altLang="zh-TW" sz="2400" dirty="0" smtClean="0">
              <a:solidFill>
                <a:srgbClr val="FF0000"/>
              </a:solidFill>
            </a:rPr>
            <a:t>???</a:t>
          </a:r>
          <a:endParaRPr lang="zh-TW" altLang="en-US" sz="2400" dirty="0">
            <a:solidFill>
              <a:srgbClr val="FF0000"/>
            </a:solidFill>
          </a:endParaRPr>
        </a:p>
      </dgm:t>
    </dgm:pt>
    <dgm:pt modelId="{52E7D7CC-4351-457C-801F-A5A2084E6DDB}" type="parTrans" cxnId="{670CFD16-C407-4C28-9523-C2F80CBA1011}">
      <dgm:prSet/>
      <dgm:spPr/>
      <dgm:t>
        <a:bodyPr/>
        <a:lstStyle/>
        <a:p>
          <a:endParaRPr lang="zh-TW" altLang="en-US"/>
        </a:p>
      </dgm:t>
    </dgm:pt>
    <dgm:pt modelId="{CCF68FEF-EDF1-4AFF-9914-FEB63CC2644A}" type="sibTrans" cxnId="{670CFD16-C407-4C28-9523-C2F80CBA1011}">
      <dgm:prSet/>
      <dgm:spPr/>
      <dgm:t>
        <a:bodyPr/>
        <a:lstStyle/>
        <a:p>
          <a:endParaRPr lang="zh-TW" altLang="en-US"/>
        </a:p>
      </dgm:t>
    </dgm:pt>
    <dgm:pt modelId="{A6A0CAB8-614B-42E2-9B99-354EF4BCE9FC}" type="pres">
      <dgm:prSet presAssocID="{A1B6A728-A5EA-407A-B249-B1D5F62B790B}" presName="Name0" presStyleCnt="0">
        <dgm:presLayoutVars>
          <dgm:chMax val="4"/>
          <dgm:resizeHandles val="exact"/>
        </dgm:presLayoutVars>
      </dgm:prSet>
      <dgm:spPr/>
      <dgm:t>
        <a:bodyPr/>
        <a:lstStyle/>
        <a:p>
          <a:endParaRPr lang="zh-TW" altLang="en-US"/>
        </a:p>
      </dgm:t>
    </dgm:pt>
    <dgm:pt modelId="{6653952C-80CC-46ED-B4CD-A195211E3316}" type="pres">
      <dgm:prSet presAssocID="{A1B6A728-A5EA-407A-B249-B1D5F62B790B}" presName="ellipse" presStyleLbl="trBgShp" presStyleIdx="0" presStyleCnt="1"/>
      <dgm:spPr/>
    </dgm:pt>
    <dgm:pt modelId="{8AAA0CB3-D0BF-429B-8BF7-361C1C2E31C8}" type="pres">
      <dgm:prSet presAssocID="{A1B6A728-A5EA-407A-B249-B1D5F62B790B}" presName="arrow1" presStyleLbl="fgShp" presStyleIdx="0" presStyleCnt="1"/>
      <dgm:spPr/>
    </dgm:pt>
    <dgm:pt modelId="{95E798CF-C436-437B-AACD-CEE773CF8255}" type="pres">
      <dgm:prSet presAssocID="{A1B6A728-A5EA-407A-B249-B1D5F62B790B}" presName="rectangle" presStyleLbl="revTx" presStyleIdx="0" presStyleCnt="1">
        <dgm:presLayoutVars>
          <dgm:bulletEnabled val="1"/>
        </dgm:presLayoutVars>
      </dgm:prSet>
      <dgm:spPr/>
      <dgm:t>
        <a:bodyPr/>
        <a:lstStyle/>
        <a:p>
          <a:endParaRPr lang="zh-TW" altLang="en-US"/>
        </a:p>
      </dgm:t>
    </dgm:pt>
    <dgm:pt modelId="{88362FD8-37B2-4163-8B59-30C2C5D034F0}" type="pres">
      <dgm:prSet presAssocID="{7BD53537-6A23-4326-AB3C-4A8794D48897}" presName="item1" presStyleLbl="node1" presStyleIdx="0" presStyleCnt="3" custScaleX="111826" custScaleY="124848">
        <dgm:presLayoutVars>
          <dgm:bulletEnabled val="1"/>
        </dgm:presLayoutVars>
      </dgm:prSet>
      <dgm:spPr/>
      <dgm:t>
        <a:bodyPr/>
        <a:lstStyle/>
        <a:p>
          <a:endParaRPr lang="zh-TW" altLang="en-US"/>
        </a:p>
      </dgm:t>
    </dgm:pt>
    <dgm:pt modelId="{3E34BE47-42FE-4ED3-9996-EEF54DCCB643}" type="pres">
      <dgm:prSet presAssocID="{55EF1C8A-3042-40D2-A3C1-30996C24C309}" presName="item2" presStyleLbl="node1" presStyleIdx="1" presStyleCnt="3" custScaleX="190172" custScaleY="110868">
        <dgm:presLayoutVars>
          <dgm:bulletEnabled val="1"/>
        </dgm:presLayoutVars>
      </dgm:prSet>
      <dgm:spPr/>
      <dgm:t>
        <a:bodyPr/>
        <a:lstStyle/>
        <a:p>
          <a:endParaRPr lang="zh-TW" altLang="en-US"/>
        </a:p>
      </dgm:t>
    </dgm:pt>
    <dgm:pt modelId="{8C96A532-FE7D-4A91-955C-AC6CF1E2ECED}" type="pres">
      <dgm:prSet presAssocID="{12BADD83-4090-4867-AE83-9ED6FE87A290}" presName="item3" presStyleLbl="node1" presStyleIdx="2" presStyleCnt="3" custScaleX="184025" custLinFactNeighborX="72748" custLinFactNeighborY="18744">
        <dgm:presLayoutVars>
          <dgm:bulletEnabled val="1"/>
        </dgm:presLayoutVars>
      </dgm:prSet>
      <dgm:spPr/>
      <dgm:t>
        <a:bodyPr/>
        <a:lstStyle/>
        <a:p>
          <a:endParaRPr lang="zh-TW" altLang="en-US"/>
        </a:p>
      </dgm:t>
    </dgm:pt>
    <dgm:pt modelId="{81475A86-85C4-4A30-BB4F-2B2B096CDFAD}" type="pres">
      <dgm:prSet presAssocID="{A1B6A728-A5EA-407A-B249-B1D5F62B790B}" presName="funnel" presStyleLbl="trAlignAcc1" presStyleIdx="0" presStyleCnt="1" custScaleX="186255" custScaleY="122818" custLinFactNeighborX="4769" custLinFactNeighborY="15160"/>
      <dgm:spPr/>
    </dgm:pt>
  </dgm:ptLst>
  <dgm:cxnLst>
    <dgm:cxn modelId="{38003615-B29C-419C-AC54-2942EBB5F41B}" type="presOf" srcId="{D2555210-AF5F-4120-9391-BCC55F637DDD}" destId="{8C96A532-FE7D-4A91-955C-AC6CF1E2ECED}" srcOrd="0" destOrd="0" presId="urn:microsoft.com/office/officeart/2005/8/layout/funnel1"/>
    <dgm:cxn modelId="{248E5F42-B2F6-4657-A407-7115FD72860E}" srcId="{A1B6A728-A5EA-407A-B249-B1D5F62B790B}" destId="{D2555210-AF5F-4120-9391-BCC55F637DDD}" srcOrd="0" destOrd="0" parTransId="{62B82376-5909-4F71-B709-68EFE7ECF328}" sibTransId="{F597A2B5-06B2-417F-B72D-DF480A5A5A53}"/>
    <dgm:cxn modelId="{7B080FCD-F14D-4A56-AB4C-87EB1A5CC017}" type="presOf" srcId="{A1B6A728-A5EA-407A-B249-B1D5F62B790B}" destId="{A6A0CAB8-614B-42E2-9B99-354EF4BCE9FC}" srcOrd="0" destOrd="0" presId="urn:microsoft.com/office/officeart/2005/8/layout/funnel1"/>
    <dgm:cxn modelId="{98FA7145-D7EA-4439-A425-D953AE7F6334}" type="presOf" srcId="{7BD53537-6A23-4326-AB3C-4A8794D48897}" destId="{3E34BE47-42FE-4ED3-9996-EEF54DCCB643}" srcOrd="0" destOrd="0" presId="urn:microsoft.com/office/officeart/2005/8/layout/funnel1"/>
    <dgm:cxn modelId="{9FA84A4D-A512-444D-B7E1-13A3B4C21892}" type="presOf" srcId="{55EF1C8A-3042-40D2-A3C1-30996C24C309}" destId="{88362FD8-37B2-4163-8B59-30C2C5D034F0}" srcOrd="0" destOrd="0" presId="urn:microsoft.com/office/officeart/2005/8/layout/funnel1"/>
    <dgm:cxn modelId="{4529DE19-A7EA-413B-A386-4F9DEEE3CF41}" srcId="{A1B6A728-A5EA-407A-B249-B1D5F62B790B}" destId="{7BD53537-6A23-4326-AB3C-4A8794D48897}" srcOrd="1" destOrd="0" parTransId="{0DA391AC-4336-427F-96C8-A4C2D08C15FA}" sibTransId="{243F22C5-F283-4564-B122-F2FB37308A35}"/>
    <dgm:cxn modelId="{670CFD16-C407-4C28-9523-C2F80CBA1011}" srcId="{A1B6A728-A5EA-407A-B249-B1D5F62B790B}" destId="{12BADD83-4090-4867-AE83-9ED6FE87A290}" srcOrd="3" destOrd="0" parTransId="{52E7D7CC-4351-457C-801F-A5A2084E6DDB}" sibTransId="{CCF68FEF-EDF1-4AFF-9914-FEB63CC2644A}"/>
    <dgm:cxn modelId="{53E69C54-95B3-4016-B2D8-01CF2129C363}" type="presOf" srcId="{12BADD83-4090-4867-AE83-9ED6FE87A290}" destId="{95E798CF-C436-437B-AACD-CEE773CF8255}" srcOrd="0" destOrd="0" presId="urn:microsoft.com/office/officeart/2005/8/layout/funnel1"/>
    <dgm:cxn modelId="{A9D11038-D932-4844-8457-27014DF6E995}" srcId="{A1B6A728-A5EA-407A-B249-B1D5F62B790B}" destId="{55EF1C8A-3042-40D2-A3C1-30996C24C309}" srcOrd="2" destOrd="0" parTransId="{436BE0DA-6D9E-461D-8EC8-748EBD5CD634}" sibTransId="{A92B2C56-8844-451A-98E3-F665B678DD52}"/>
    <dgm:cxn modelId="{615E09FE-D7B8-4E6D-A193-201783320613}" type="presParOf" srcId="{A6A0CAB8-614B-42E2-9B99-354EF4BCE9FC}" destId="{6653952C-80CC-46ED-B4CD-A195211E3316}" srcOrd="0" destOrd="0" presId="urn:microsoft.com/office/officeart/2005/8/layout/funnel1"/>
    <dgm:cxn modelId="{970519D1-ADDC-4C32-AF6B-F9AA1F3A2F36}" type="presParOf" srcId="{A6A0CAB8-614B-42E2-9B99-354EF4BCE9FC}" destId="{8AAA0CB3-D0BF-429B-8BF7-361C1C2E31C8}" srcOrd="1" destOrd="0" presId="urn:microsoft.com/office/officeart/2005/8/layout/funnel1"/>
    <dgm:cxn modelId="{4F743582-11FF-4A33-9F75-1E4C71BC3128}" type="presParOf" srcId="{A6A0CAB8-614B-42E2-9B99-354EF4BCE9FC}" destId="{95E798CF-C436-437B-AACD-CEE773CF8255}" srcOrd="2" destOrd="0" presId="urn:microsoft.com/office/officeart/2005/8/layout/funnel1"/>
    <dgm:cxn modelId="{27A5E6BF-FD10-4BD2-88CE-0E36F37F2E19}" type="presParOf" srcId="{A6A0CAB8-614B-42E2-9B99-354EF4BCE9FC}" destId="{88362FD8-37B2-4163-8B59-30C2C5D034F0}" srcOrd="3" destOrd="0" presId="urn:microsoft.com/office/officeart/2005/8/layout/funnel1"/>
    <dgm:cxn modelId="{EF0B4AD4-2D41-463D-8FD9-F6C4AB889608}" type="presParOf" srcId="{A6A0CAB8-614B-42E2-9B99-354EF4BCE9FC}" destId="{3E34BE47-42FE-4ED3-9996-EEF54DCCB643}" srcOrd="4" destOrd="0" presId="urn:microsoft.com/office/officeart/2005/8/layout/funnel1"/>
    <dgm:cxn modelId="{62F56BDF-2BB9-42C0-B5A4-E83F68422447}" type="presParOf" srcId="{A6A0CAB8-614B-42E2-9B99-354EF4BCE9FC}" destId="{8C96A532-FE7D-4A91-955C-AC6CF1E2ECED}" srcOrd="5" destOrd="0" presId="urn:microsoft.com/office/officeart/2005/8/layout/funnel1"/>
    <dgm:cxn modelId="{818BDFA0-3E9C-4FCC-8CC6-1FBD1BF63DFC}" type="presParOf" srcId="{A6A0CAB8-614B-42E2-9B99-354EF4BCE9FC}" destId="{81475A86-85C4-4A30-BB4F-2B2B096CDFAD}"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8EBD8549-64FB-46EB-B459-E6794663C2F2}" type="datetimeFigureOut">
              <a:rPr lang="zh-TW" altLang="en-US" smtClean="0"/>
              <a:t>2016/9/1</a:t>
            </a:fld>
            <a:endParaRPr lang="zh-TW" altLang="en-US"/>
          </a:p>
        </p:txBody>
      </p:sp>
      <p:sp>
        <p:nvSpPr>
          <p:cNvPr id="4" name="頁尾版面配置區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63C8FEA6-7366-4ABC-8177-BBC2863DC7A2}" type="slidenum">
              <a:rPr lang="zh-TW" altLang="en-US" smtClean="0"/>
              <a:t>‹#›</a:t>
            </a:fld>
            <a:endParaRPr lang="zh-TW" altLang="en-US"/>
          </a:p>
        </p:txBody>
      </p:sp>
    </p:spTree>
    <p:extLst>
      <p:ext uri="{BB962C8B-B14F-4D97-AF65-F5344CB8AC3E}">
        <p14:creationId xmlns:p14="http://schemas.microsoft.com/office/powerpoint/2010/main" val="287274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2D85F79F-4FC9-4867-B18D-B532174641C9}" type="datetimeFigureOut">
              <a:rPr lang="zh-TW" altLang="en-US" smtClean="0"/>
              <a:pPr/>
              <a:t>2016/9/1</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0097C0F7-4186-4581-B3F9-45B471DF8588}" type="slidenum">
              <a:rPr lang="zh-TW" altLang="en-US" smtClean="0"/>
              <a:pPr/>
              <a:t>‹#›</a:t>
            </a:fld>
            <a:endParaRPr lang="zh-TW" altLang="en-US"/>
          </a:p>
        </p:txBody>
      </p:sp>
    </p:spTree>
    <p:extLst>
      <p:ext uri="{BB962C8B-B14F-4D97-AF65-F5344CB8AC3E}">
        <p14:creationId xmlns:p14="http://schemas.microsoft.com/office/powerpoint/2010/main" val="3112839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7E10ABA-C01E-4FAC-AC36-278E3A8BF25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7E10ABA-C01E-4FAC-AC36-278E3A8BF25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7E10ABA-C01E-4FAC-AC36-278E3A8BF254}" type="slidenum">
              <a:rPr lang="zh-TW" altLang="en-US" smtClean="0"/>
              <a:pPr/>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7E10ABA-C01E-4FAC-AC36-278E3A8BF254}" type="slidenum">
              <a:rPr lang="zh-TW" altLang="en-US" smtClean="0"/>
              <a:pPr/>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7E10ABA-C01E-4FAC-AC36-278E3A8BF25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7E10ABA-C01E-4FAC-AC36-278E3A8BF254}" type="slidenum">
              <a:rPr lang="zh-TW" altLang="en-US" smtClean="0"/>
              <a:pPr/>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7E10ABA-C01E-4FAC-AC36-278E3A8BF25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7E10ABA-C01E-4FAC-AC36-278E3A8BF25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7E10ABA-C01E-4FAC-AC36-278E3A8BF25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7E10ABA-C01E-4FAC-AC36-278E3A8BF254}" type="slidenum">
              <a:rPr lang="zh-TW" altLang="en-US" smtClean="0"/>
              <a:pPr/>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AA2CA37F-26F1-4E65-8BD2-C8BA7F563064}" type="datetimeFigureOut">
              <a:rPr lang="zh-TW" altLang="en-US" smtClean="0"/>
              <a:pPr/>
              <a:t>2016/9/1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7E10ABA-C01E-4FAC-AC36-278E3A8BF254}" type="slidenum">
              <a:rPr lang="zh-TW" altLang="en-US" smtClean="0"/>
              <a:pPr/>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A2CA37F-26F1-4E65-8BD2-C8BA7F563064}" type="datetimeFigureOut">
              <a:rPr lang="zh-TW" altLang="en-US" smtClean="0"/>
              <a:pPr/>
              <a:t>2016/9/1</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7E10ABA-C01E-4FAC-AC36-278E3A8BF254}" type="slidenum">
              <a:rPr lang="zh-TW" altLang="en-US" smtClean="0"/>
              <a:pPr/>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wmf"/><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2" Type="http://schemas.openxmlformats.org/officeDocument/2006/relationships/hyperlink" Target="&#21555;&#20625;&#20154;&#22577;&#23566;.mp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w.news.yahoo.com/lightbox/atm-40-photo-090108505.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20117;&#22825;&#21338;&#33067;&#36867;&#22577;&#23566;.mp4"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172.16.16.162/FLAW/FLAWDAT01.asp?lsid=FL010107"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BBB(1).avi" TargetMode="External"/><Relationship Id="rId2" Type="http://schemas.openxmlformats.org/officeDocument/2006/relationships/hyperlink" Target="AAAA(1).avi"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32993;&#26223;&#24428;&#22577;&#23566;.mp4"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zh-TW" dirty="0"/>
              <a:t>公務員申領或侵占小額</a:t>
            </a:r>
            <a:r>
              <a:rPr lang="zh-TW" altLang="zh-TW" dirty="0" smtClean="0"/>
              <a:t>款項</a:t>
            </a:r>
            <a:r>
              <a:rPr lang="en-US" altLang="zh-TW" dirty="0" smtClean="0"/>
              <a:t/>
            </a:r>
            <a:br>
              <a:rPr lang="en-US" altLang="zh-TW" dirty="0" smtClean="0"/>
            </a:br>
            <a:r>
              <a:rPr lang="zh-TW" altLang="en-US" dirty="0" smtClean="0"/>
              <a:t>案例研析</a:t>
            </a:r>
            <a:endParaRPr lang="zh-TW" altLang="en-US" dirty="0">
              <a:latin typeface="標楷體" pitchFamily="65" charset="-120"/>
              <a:ea typeface="標楷體" pitchFamily="65" charset="-120"/>
            </a:endParaRPr>
          </a:p>
        </p:txBody>
      </p:sp>
      <p:sp>
        <p:nvSpPr>
          <p:cNvPr id="3" name="副標題 2"/>
          <p:cNvSpPr>
            <a:spLocks noGrp="1"/>
          </p:cNvSpPr>
          <p:nvPr>
            <p:ph type="subTitle" idx="1"/>
          </p:nvPr>
        </p:nvSpPr>
        <p:spPr/>
        <p:txBody>
          <a:bodyPr/>
          <a:lstStyle/>
          <a:p>
            <a:r>
              <a:rPr lang="zh-TW" altLang="en-US" dirty="0" smtClean="0">
                <a:latin typeface="標楷體" pitchFamily="65" charset="-120"/>
                <a:ea typeface="標楷體" pitchFamily="65" charset="-120"/>
              </a:rPr>
              <a:t>桃園地方法院檢察署檢察官  </a:t>
            </a:r>
            <a:r>
              <a:rPr lang="zh-TW" altLang="en-US" dirty="0">
                <a:latin typeface="標楷體" pitchFamily="65" charset="-120"/>
                <a:ea typeface="標楷體" pitchFamily="65" charset="-120"/>
              </a:rPr>
              <a:t>黃柏嘉</a:t>
            </a:r>
          </a:p>
        </p:txBody>
      </p:sp>
    </p:spTree>
    <p:extLst>
      <p:ext uri="{BB962C8B-B14F-4D97-AF65-F5344CB8AC3E}">
        <p14:creationId xmlns:p14="http://schemas.microsoft.com/office/powerpoint/2010/main" val="158188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57200" y="1196752"/>
            <a:ext cx="8229600" cy="5472608"/>
          </a:xfrm>
        </p:spPr>
        <p:txBody>
          <a:bodyPr>
            <a:normAutofit/>
          </a:bodyPr>
          <a:lstStyle/>
          <a:p>
            <a:endParaRPr lang="en-US" altLang="zh-TW" dirty="0" smtClean="0"/>
          </a:p>
          <a:p>
            <a:r>
              <a:rPr lang="zh-TW" altLang="en-US" dirty="0" smtClean="0"/>
              <a:t>國家</a:t>
            </a:r>
            <a:r>
              <a:rPr lang="zh-TW" altLang="en-US" dirty="0"/>
              <a:t>賠償法第</a:t>
            </a:r>
            <a:r>
              <a:rPr lang="en-US" altLang="zh-TW" dirty="0"/>
              <a:t>2</a:t>
            </a:r>
            <a:r>
              <a:rPr lang="zh-TW" altLang="en-US" dirty="0"/>
              <a:t>條</a:t>
            </a:r>
            <a:r>
              <a:rPr lang="zh-TW" altLang="en-US" dirty="0" smtClean="0"/>
              <a:t>：依法令從事公務之人員</a:t>
            </a:r>
            <a:endParaRPr lang="en-US" altLang="zh-TW" dirty="0"/>
          </a:p>
          <a:p>
            <a:pPr marL="0" indent="0">
              <a:buNone/>
            </a:pPr>
            <a:endParaRPr lang="en-US" altLang="zh-TW" dirty="0" smtClean="0"/>
          </a:p>
          <a:p>
            <a:r>
              <a:rPr lang="zh-TW" altLang="en-US" dirty="0" smtClean="0"/>
              <a:t>公務員服務法：受有俸給之文武職公務員，及其他公營事業機關服務人員</a:t>
            </a:r>
            <a:endParaRPr lang="en-US" altLang="zh-TW" dirty="0" smtClean="0"/>
          </a:p>
          <a:p>
            <a:endParaRPr lang="en-US" altLang="zh-TW" dirty="0" smtClean="0"/>
          </a:p>
          <a:p>
            <a:r>
              <a:rPr lang="zh-TW" altLang="en-US" dirty="0" smtClean="0"/>
              <a:t>公教人員保險法：指法定機關或公立學校編制內之有給專任人員。</a:t>
            </a:r>
            <a:r>
              <a:rPr lang="en-US" altLang="zh-TW" dirty="0" smtClean="0"/>
              <a:t>EX</a:t>
            </a:r>
            <a:r>
              <a:rPr lang="zh-TW" altLang="en-US" dirty="0" smtClean="0"/>
              <a:t>：中央民意代表、政府機關及公營事業機構編制內職員</a:t>
            </a:r>
            <a:endParaRPr lang="en-US" altLang="zh-TW" dirty="0"/>
          </a:p>
          <a:p>
            <a:endParaRPr lang="en-US" altLang="zh-TW" dirty="0" smtClean="0"/>
          </a:p>
          <a:p>
            <a:r>
              <a:rPr lang="zh-TW" altLang="en-US" dirty="0"/>
              <a:t>公務人員任用法實行細則第</a:t>
            </a:r>
            <a:r>
              <a:rPr lang="en-US" altLang="zh-TW" dirty="0"/>
              <a:t>2</a:t>
            </a:r>
            <a:r>
              <a:rPr lang="zh-TW" altLang="en-US" dirty="0" smtClean="0"/>
              <a:t>條：各機關組織法中定有職稱官等職等之文職人員</a:t>
            </a:r>
            <a:endParaRPr lang="en-US" altLang="zh-TW" dirty="0"/>
          </a:p>
          <a:p>
            <a:pPr marL="0" indent="0">
              <a:buNone/>
            </a:pPr>
            <a:endParaRPr lang="zh-TW" altLang="en-US" dirty="0"/>
          </a:p>
        </p:txBody>
      </p:sp>
      <p:sp>
        <p:nvSpPr>
          <p:cNvPr id="3" name="標題 2"/>
          <p:cNvSpPr>
            <a:spLocks noGrp="1"/>
          </p:cNvSpPr>
          <p:nvPr>
            <p:ph type="title"/>
          </p:nvPr>
        </p:nvSpPr>
        <p:spPr>
          <a:xfrm>
            <a:off x="843581" y="332656"/>
            <a:ext cx="7843219" cy="1084982"/>
          </a:xfrm>
        </p:spPr>
        <p:txBody>
          <a:bodyPr>
            <a:normAutofit fontScale="90000"/>
          </a:bodyPr>
          <a:lstStyle/>
          <a:p>
            <a:r>
              <a:rPr lang="en-US" altLang="zh-TW" dirty="0" smtClean="0"/>
              <a:t/>
            </a:r>
            <a:br>
              <a:rPr lang="en-US" altLang="zh-TW" dirty="0" smtClean="0"/>
            </a:br>
            <a:r>
              <a:rPr lang="en-US" altLang="zh-TW" dirty="0"/>
              <a:t/>
            </a:r>
            <a:br>
              <a:rPr lang="en-US" altLang="zh-TW" dirty="0"/>
            </a:br>
            <a:r>
              <a:rPr lang="en-US" altLang="zh-TW" dirty="0" smtClean="0"/>
              <a:t/>
            </a:r>
            <a:br>
              <a:rPr lang="en-US" altLang="zh-TW" dirty="0" smtClean="0"/>
            </a:br>
            <a:r>
              <a:rPr lang="en-US" altLang="zh-TW" dirty="0" smtClean="0"/>
              <a:t/>
            </a:r>
            <a:br>
              <a:rPr lang="en-US" altLang="zh-TW" dirty="0" smtClean="0"/>
            </a:br>
            <a:r>
              <a:rPr lang="en-US" altLang="zh-TW" dirty="0"/>
              <a:t/>
            </a:r>
            <a:br>
              <a:rPr lang="en-US" altLang="zh-TW" dirty="0"/>
            </a:br>
            <a:r>
              <a:rPr lang="en-US" altLang="zh-TW" dirty="0" smtClean="0"/>
              <a:t/>
            </a:r>
            <a:br>
              <a:rPr lang="en-US" altLang="zh-TW" dirty="0" smtClean="0"/>
            </a:br>
            <a:r>
              <a:rPr lang="zh-TW" altLang="en-US" dirty="0"/>
              <a:t>壹、公務員身分認定</a:t>
            </a:r>
            <a:r>
              <a:rPr lang="en-US" altLang="zh-TW" dirty="0"/>
              <a:t/>
            </a:r>
            <a:br>
              <a:rPr lang="en-US" altLang="zh-TW" dirty="0"/>
            </a:br>
            <a:r>
              <a:rPr lang="en-US" altLang="zh-TW" dirty="0" smtClean="0"/>
              <a:t>	</a:t>
            </a:r>
            <a:endParaRPr lang="zh-TW" altLang="en-US" dirty="0"/>
          </a:p>
        </p:txBody>
      </p:sp>
      <p:sp>
        <p:nvSpPr>
          <p:cNvPr id="4" name="圓角矩形 3"/>
          <p:cNvSpPr/>
          <p:nvPr/>
        </p:nvSpPr>
        <p:spPr>
          <a:xfrm>
            <a:off x="755576" y="1340768"/>
            <a:ext cx="2520280"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最廣義公務員</a:t>
            </a:r>
            <a:endParaRPr lang="zh-TW" altLang="en-US" dirty="0"/>
          </a:p>
        </p:txBody>
      </p:sp>
      <p:sp>
        <p:nvSpPr>
          <p:cNvPr id="5" name="圓角矩形 4"/>
          <p:cNvSpPr/>
          <p:nvPr/>
        </p:nvSpPr>
        <p:spPr>
          <a:xfrm>
            <a:off x="755576" y="2276872"/>
            <a:ext cx="216024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廣義公務員</a:t>
            </a:r>
            <a:endParaRPr lang="zh-TW" altLang="en-US" dirty="0"/>
          </a:p>
        </p:txBody>
      </p:sp>
      <p:sp>
        <p:nvSpPr>
          <p:cNvPr id="6" name="圓角矩形 5"/>
          <p:cNvSpPr/>
          <p:nvPr/>
        </p:nvSpPr>
        <p:spPr>
          <a:xfrm>
            <a:off x="807577" y="3499250"/>
            <a:ext cx="223224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狹義公務員</a:t>
            </a:r>
            <a:endParaRPr lang="zh-TW" altLang="en-US" dirty="0"/>
          </a:p>
        </p:txBody>
      </p:sp>
      <p:sp>
        <p:nvSpPr>
          <p:cNvPr id="7" name="圓角矩形 6"/>
          <p:cNvSpPr/>
          <p:nvPr/>
        </p:nvSpPr>
        <p:spPr>
          <a:xfrm>
            <a:off x="843581" y="5301208"/>
            <a:ext cx="2160240" cy="432048"/>
          </a:xfrm>
          <a:prstGeom prst="roundRect">
            <a:avLst>
              <a:gd name="adj" fmla="val 146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最狹義公務員</a:t>
            </a:r>
            <a:endParaRPr lang="zh-TW" altLang="en-US" dirty="0"/>
          </a:p>
        </p:txBody>
      </p:sp>
    </p:spTree>
    <p:extLst>
      <p:ext uri="{BB962C8B-B14F-4D97-AF65-F5344CB8AC3E}">
        <p14:creationId xmlns:p14="http://schemas.microsoft.com/office/powerpoint/2010/main" val="3461156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smtClean="0"/>
              <a:t>刑法上公務員</a:t>
            </a:r>
            <a:endParaRPr lang="zh-TW" altLang="en-US" dirty="0"/>
          </a:p>
        </p:txBody>
      </p:sp>
      <p:graphicFrame>
        <p:nvGraphicFramePr>
          <p:cNvPr id="9" name="資料庫圖表 8"/>
          <p:cNvGraphicFramePr/>
          <p:nvPr>
            <p:extLst>
              <p:ext uri="{D42A27DB-BD31-4B8C-83A1-F6EECF244321}">
                <p14:modId xmlns:p14="http://schemas.microsoft.com/office/powerpoint/2010/main" val="4226721074"/>
              </p:ext>
            </p:extLst>
          </p:nvPr>
        </p:nvGraphicFramePr>
        <p:xfrm>
          <a:off x="3275856" y="1484784"/>
          <a:ext cx="5400600"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文字方塊 9"/>
          <p:cNvSpPr txBox="1"/>
          <p:nvPr/>
        </p:nvSpPr>
        <p:spPr>
          <a:xfrm>
            <a:off x="539552" y="4653136"/>
            <a:ext cx="8208912" cy="1631216"/>
          </a:xfrm>
          <a:prstGeom prst="rect">
            <a:avLst/>
          </a:prstGeom>
          <a:noFill/>
        </p:spPr>
        <p:txBody>
          <a:bodyPr wrap="square" rtlCol="0">
            <a:spAutoFit/>
          </a:bodyPr>
          <a:lstStyle/>
          <a:p>
            <a:r>
              <a:rPr lang="zh-TW" altLang="en-US" sz="2000" dirty="0" smtClean="0"/>
              <a:t>刑法第</a:t>
            </a:r>
            <a:r>
              <a:rPr lang="en-US" altLang="zh-TW" sz="2000" dirty="0" smtClean="0"/>
              <a:t>10</a:t>
            </a:r>
            <a:r>
              <a:rPr lang="zh-TW" altLang="en-US" sz="2000" dirty="0" smtClean="0"/>
              <a:t>條第</a:t>
            </a:r>
            <a:r>
              <a:rPr lang="en-US" altLang="zh-TW" sz="2000" dirty="0" smtClean="0"/>
              <a:t>2</a:t>
            </a:r>
            <a:r>
              <a:rPr lang="zh-TW" altLang="en-US" sz="2000" dirty="0" smtClean="0"/>
              <a:t>項規定：公務員者，謂下列人員：</a:t>
            </a:r>
            <a:endParaRPr lang="en-US" altLang="zh-TW" sz="2000" dirty="0" smtClean="0"/>
          </a:p>
          <a:p>
            <a:r>
              <a:rPr lang="zh-TW" altLang="en-US" sz="2000" dirty="0"/>
              <a:t>一</a:t>
            </a:r>
            <a:r>
              <a:rPr lang="zh-TW" altLang="en-US" sz="2000" dirty="0" smtClean="0"/>
              <a:t>、依法令服務於國家、地方自治團體所屬機關而具有法定職務權限，以及其他依法令從事於公共事務，而具有法定職務權限者。</a:t>
            </a:r>
            <a:endParaRPr lang="en-US" altLang="zh-TW" sz="2000" dirty="0" smtClean="0"/>
          </a:p>
          <a:p>
            <a:r>
              <a:rPr lang="zh-TW" altLang="en-US" sz="2000" dirty="0"/>
              <a:t>二</a:t>
            </a:r>
            <a:r>
              <a:rPr lang="zh-TW" altLang="en-US" sz="2000" dirty="0" smtClean="0"/>
              <a:t>、受國家、地方自治團體所屬機關依法委託，從事與委託機關權限有關之公共事務者。</a:t>
            </a:r>
            <a:endParaRPr lang="zh-TW" altLang="en-US" sz="2000" dirty="0"/>
          </a:p>
        </p:txBody>
      </p:sp>
      <p:pic>
        <p:nvPicPr>
          <p:cNvPr id="1026" name="Picture 2" descr="C:\Program Files\Microsoft Office\MEDIA\CAGCAT10\j0233018.wmf"/>
          <p:cNvPicPr>
            <a:picLocks noChangeAspect="1" noChangeArrowheads="1"/>
          </p:cNvPicPr>
          <p:nvPr/>
        </p:nvPicPr>
        <p:blipFill>
          <a:blip r:embed="rId7" cstate="print"/>
          <a:srcRect/>
          <a:stretch>
            <a:fillRect/>
          </a:stretch>
        </p:blipFill>
        <p:spPr bwMode="auto">
          <a:xfrm>
            <a:off x="971600" y="1700808"/>
            <a:ext cx="2736304" cy="2779611"/>
          </a:xfrm>
          <a:prstGeom prst="rect">
            <a:avLst/>
          </a:prstGeom>
          <a:noFill/>
        </p:spPr>
      </p:pic>
    </p:spTree>
    <p:extLst>
      <p:ext uri="{BB962C8B-B14F-4D97-AF65-F5344CB8AC3E}">
        <p14:creationId xmlns:p14="http://schemas.microsoft.com/office/powerpoint/2010/main" val="3144603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刑法上公務員</a:t>
            </a:r>
            <a:endParaRPr lang="zh-TW" altLang="en-US" dirty="0"/>
          </a:p>
        </p:txBody>
      </p:sp>
      <p:pic>
        <p:nvPicPr>
          <p:cNvPr id="2050" name="Picture 2" descr="C:\Program Files\Microsoft Office\MEDIA\CAGCAT10\j0234657.wmf"/>
          <p:cNvPicPr>
            <a:picLocks noGrp="1" noChangeAspect="1" noChangeArrowheads="1"/>
          </p:cNvPicPr>
          <p:nvPr>
            <p:ph sz="quarter" idx="13"/>
          </p:nvPr>
        </p:nvPicPr>
        <p:blipFill>
          <a:blip r:embed="rId2" cstate="print"/>
          <a:stretch>
            <a:fillRect/>
          </a:stretch>
        </p:blipFill>
        <p:spPr bwMode="auto">
          <a:xfrm>
            <a:off x="1730832" y="3568998"/>
            <a:ext cx="1713586" cy="1667866"/>
          </a:xfrm>
          <a:prstGeom prst="rect">
            <a:avLst/>
          </a:prstGeom>
          <a:noFill/>
        </p:spPr>
      </p:pic>
      <p:sp>
        <p:nvSpPr>
          <p:cNvPr id="4" name="內容版面配置區 3"/>
          <p:cNvSpPr>
            <a:spLocks noGrp="1"/>
          </p:cNvSpPr>
          <p:nvPr>
            <p:ph sz="quarter" idx="14"/>
          </p:nvPr>
        </p:nvSpPr>
        <p:spPr>
          <a:xfrm>
            <a:off x="3707904" y="1524000"/>
            <a:ext cx="5000232" cy="4572000"/>
          </a:xfrm>
        </p:spPr>
        <p:txBody>
          <a:bodyPr>
            <a:normAutofit/>
          </a:bodyPr>
          <a:lstStyle/>
          <a:p>
            <a:pPr>
              <a:buNone/>
            </a:pPr>
            <a:endParaRPr lang="en-US" altLang="zh-TW" dirty="0" smtClean="0"/>
          </a:p>
          <a:p>
            <a:pPr>
              <a:buNone/>
            </a:pPr>
            <a:endParaRPr lang="en-US" altLang="zh-TW" dirty="0" smtClean="0"/>
          </a:p>
          <a:p>
            <a:pPr>
              <a:buNone/>
            </a:pPr>
            <a:r>
              <a:rPr lang="zh-TW" altLang="en-US" dirty="0" smtClean="0"/>
              <a:t>   依法令服務於國家或地方自治團體所屬機關而具有</a:t>
            </a:r>
            <a:r>
              <a:rPr lang="zh-TW" altLang="en-US" u="sng" dirty="0" smtClean="0"/>
              <a:t>法定職務權限</a:t>
            </a:r>
            <a:r>
              <a:rPr lang="zh-TW" altLang="en-US" dirty="0" smtClean="0"/>
              <a:t>之人員而言。</a:t>
            </a:r>
            <a:endParaRPr lang="en-US" altLang="zh-TW" dirty="0" smtClean="0"/>
          </a:p>
          <a:p>
            <a:pPr>
              <a:buNone/>
            </a:pPr>
            <a:r>
              <a:rPr lang="zh-TW" altLang="en-US" dirty="0" smtClean="0"/>
              <a:t>   若無法定職務權限，縱然在國一或地方自治團體所屬機關服務，仍非屬刑法上公務員。</a:t>
            </a:r>
            <a:endParaRPr lang="en-US" altLang="zh-TW" dirty="0" smtClean="0"/>
          </a:p>
          <a:p>
            <a:pPr>
              <a:buNone/>
            </a:pPr>
            <a:r>
              <a:rPr lang="en-US" altLang="zh-TW" dirty="0" smtClean="0"/>
              <a:t>EX:</a:t>
            </a:r>
            <a:r>
              <a:rPr lang="zh-TW" altLang="en-US" dirty="0" smtClean="0"/>
              <a:t>技工、工友或司機</a:t>
            </a:r>
            <a:endParaRPr lang="en-US" altLang="zh-TW" dirty="0" smtClean="0"/>
          </a:p>
          <a:p>
            <a:pPr>
              <a:buNone/>
            </a:pPr>
            <a:endParaRPr lang="zh-TW" altLang="en-US" dirty="0"/>
          </a:p>
        </p:txBody>
      </p:sp>
      <p:sp>
        <p:nvSpPr>
          <p:cNvPr id="7" name="圓角矩形 6"/>
          <p:cNvSpPr/>
          <p:nvPr/>
        </p:nvSpPr>
        <p:spPr>
          <a:xfrm>
            <a:off x="3779912" y="1484784"/>
            <a:ext cx="288032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smtClean="0">
                <a:solidFill>
                  <a:schemeClr val="accent2">
                    <a:lumMod val="75000"/>
                  </a:schemeClr>
                </a:solidFill>
                <a:effectLst>
                  <a:outerShdw blurRad="38100" dist="38100" dir="2700000" algn="tl">
                    <a:srgbClr val="000000">
                      <a:alpha val="43137"/>
                    </a:srgbClr>
                  </a:outerShdw>
                </a:effectLst>
              </a:rPr>
              <a:t>身分公務員</a:t>
            </a:r>
            <a:endParaRPr lang="zh-TW" altLang="en-US" sz="3200" b="1" dirty="0">
              <a:solidFill>
                <a:schemeClr val="accent2">
                  <a:lumMod val="75000"/>
                </a:schemeClr>
              </a:solidFill>
              <a:effectLst>
                <a:outerShdw blurRad="38100" dist="38100" dir="2700000" algn="tl">
                  <a:srgbClr val="000000">
                    <a:alpha val="43137"/>
                  </a:srgbClr>
                </a:outerShdw>
              </a:effectLst>
            </a:endParaRPr>
          </a:p>
        </p:txBody>
      </p:sp>
      <p:sp>
        <p:nvSpPr>
          <p:cNvPr id="8" name="圓角矩形圖說文字 7"/>
          <p:cNvSpPr/>
          <p:nvPr/>
        </p:nvSpPr>
        <p:spPr>
          <a:xfrm>
            <a:off x="539552" y="1988840"/>
            <a:ext cx="1994520" cy="1476744"/>
          </a:xfrm>
          <a:prstGeom prst="wedgeRoundRectCallout">
            <a:avLst>
              <a:gd name="adj1" fmla="val 154816"/>
              <a:gd name="adj2" fmla="val 4612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職權範圍內，所應為或得為之事務，不以涉及公權力行使之事項為限。</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刑法上公務員</a:t>
            </a:r>
            <a:endParaRPr lang="zh-TW" altLang="en-US" dirty="0"/>
          </a:p>
        </p:txBody>
      </p:sp>
      <p:pic>
        <p:nvPicPr>
          <p:cNvPr id="3074" name="Picture 2" descr="C:\Program Files\Microsoft Office\MEDIA\CAGCAT10\j0234657.wmf"/>
          <p:cNvPicPr>
            <a:picLocks noGrp="1" noChangeAspect="1" noChangeArrowheads="1"/>
          </p:cNvPicPr>
          <p:nvPr>
            <p:ph sz="quarter" idx="13"/>
          </p:nvPr>
        </p:nvPicPr>
        <p:blipFill>
          <a:blip r:embed="rId2" cstate="print"/>
          <a:srcRect/>
          <a:stretch>
            <a:fillRect/>
          </a:stretch>
        </p:blipFill>
        <p:spPr bwMode="auto">
          <a:xfrm>
            <a:off x="827584" y="1556792"/>
            <a:ext cx="2832770" cy="2757189"/>
          </a:xfrm>
          <a:prstGeom prst="rect">
            <a:avLst/>
          </a:prstGeom>
          <a:noFill/>
        </p:spPr>
      </p:pic>
      <p:sp>
        <p:nvSpPr>
          <p:cNvPr id="4" name="內容版面配置區 3"/>
          <p:cNvSpPr>
            <a:spLocks noGrp="1"/>
          </p:cNvSpPr>
          <p:nvPr>
            <p:ph sz="quarter" idx="14"/>
          </p:nvPr>
        </p:nvSpPr>
        <p:spPr>
          <a:xfrm>
            <a:off x="3851920" y="1524000"/>
            <a:ext cx="4856216" cy="4572000"/>
          </a:xfrm>
        </p:spPr>
        <p:txBody>
          <a:bodyPr>
            <a:normAutofit/>
          </a:bodyPr>
          <a:lstStyle/>
          <a:p>
            <a:endParaRPr lang="en-US" altLang="zh-TW" dirty="0" smtClean="0"/>
          </a:p>
          <a:p>
            <a:endParaRPr lang="en-US" altLang="zh-TW" dirty="0" smtClean="0"/>
          </a:p>
          <a:p>
            <a:r>
              <a:rPr lang="zh-TW" altLang="en-US" dirty="0" smtClean="0"/>
              <a:t>非服務於國家或地方行政機關之人員，依法令授權而從事於公共事務且具有法定職務權限之人員（執行公權力）</a:t>
            </a:r>
            <a:endParaRPr lang="en-US" altLang="zh-TW" dirty="0" smtClean="0"/>
          </a:p>
          <a:p>
            <a:r>
              <a:rPr lang="en-US" altLang="zh-TW" dirty="0" smtClean="0"/>
              <a:t>EX:</a:t>
            </a:r>
            <a:r>
              <a:rPr lang="zh-TW" altLang="en-US" dirty="0" smtClean="0"/>
              <a:t>農田水利會會長及其專任委員、更生保護法規定之更生保護會人員、</a:t>
            </a:r>
            <a:r>
              <a:rPr lang="zh-TW" altLang="en-US" u="sng" dirty="0" smtClean="0"/>
              <a:t>依政府採購法規定</a:t>
            </a:r>
            <a:r>
              <a:rPr lang="zh-TW" altLang="en-US" dirty="0" smtClean="0"/>
              <a:t>承辦各公立學校、公營事業之承辦、兼辦採購之人員。</a:t>
            </a:r>
            <a:endParaRPr lang="en-US" altLang="zh-TW" dirty="0" smtClean="0"/>
          </a:p>
        </p:txBody>
      </p:sp>
      <p:sp>
        <p:nvSpPr>
          <p:cNvPr id="5" name="圓角矩形 4"/>
          <p:cNvSpPr/>
          <p:nvPr/>
        </p:nvSpPr>
        <p:spPr>
          <a:xfrm>
            <a:off x="4211960" y="1556792"/>
            <a:ext cx="288032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smtClean="0">
                <a:solidFill>
                  <a:schemeClr val="accent2">
                    <a:lumMod val="75000"/>
                  </a:schemeClr>
                </a:solidFill>
                <a:effectLst>
                  <a:outerShdw blurRad="38100" dist="38100" dir="2700000" algn="tl">
                    <a:srgbClr val="000000">
                      <a:alpha val="43137"/>
                    </a:srgbClr>
                  </a:outerShdw>
                </a:effectLst>
              </a:rPr>
              <a:t>授權公務員</a:t>
            </a:r>
            <a:endParaRPr lang="zh-TW" altLang="en-US" sz="3200" b="1" dirty="0">
              <a:solidFill>
                <a:schemeClr val="accent2">
                  <a:lumMod val="75000"/>
                </a:schemeClr>
              </a:solidFill>
              <a:effectLst>
                <a:outerShdw blurRad="38100" dist="38100" dir="2700000" algn="tl">
                  <a:srgbClr val="000000">
                    <a:alpha val="43137"/>
                  </a:srgbClr>
                </a:outerShdw>
              </a:effectLst>
            </a:endParaRPr>
          </a:p>
        </p:txBody>
      </p:sp>
      <p:sp>
        <p:nvSpPr>
          <p:cNvPr id="3" name="雲朵形圖說文字 2"/>
          <p:cNvSpPr/>
          <p:nvPr/>
        </p:nvSpPr>
        <p:spPr>
          <a:xfrm>
            <a:off x="179512" y="4509120"/>
            <a:ext cx="3096344" cy="2088232"/>
          </a:xfrm>
          <a:prstGeom prst="cloudCallout">
            <a:avLst>
              <a:gd name="adj1" fmla="val 79663"/>
              <a:gd name="adj2" fmla="val -15619"/>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altLang="zh-TW" dirty="0" smtClean="0"/>
              <a:t>1.</a:t>
            </a:r>
            <a:r>
              <a:rPr lang="zh-TW" altLang="en-US" dirty="0" smtClean="0"/>
              <a:t>政府機關適用採購法</a:t>
            </a:r>
            <a:endParaRPr lang="en-US" altLang="zh-TW" dirty="0" smtClean="0"/>
          </a:p>
          <a:p>
            <a:r>
              <a:rPr lang="en-US" altLang="zh-TW" dirty="0" smtClean="0"/>
              <a:t>2.</a:t>
            </a:r>
            <a:r>
              <a:rPr lang="zh-TW" altLang="en-US" dirty="0" smtClean="0"/>
              <a:t>採購金額在公告金額以上</a:t>
            </a:r>
            <a:endParaRPr lang="en-US" altLang="zh-TW" dirty="0" smtClean="0"/>
          </a:p>
          <a:p>
            <a:r>
              <a:rPr lang="en-US" altLang="zh-TW" dirty="0" smtClean="0"/>
              <a:t>3.</a:t>
            </a:r>
            <a:r>
              <a:rPr lang="zh-TW" altLang="en-US" dirty="0" smtClean="0"/>
              <a:t>需有招標、審標、決標</a:t>
            </a: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刑法上公務員</a:t>
            </a:r>
            <a:endParaRPr lang="zh-TW" altLang="en-US" dirty="0"/>
          </a:p>
        </p:txBody>
      </p:sp>
      <p:sp>
        <p:nvSpPr>
          <p:cNvPr id="3" name="內容版面配置區 2"/>
          <p:cNvSpPr>
            <a:spLocks noGrp="1"/>
          </p:cNvSpPr>
          <p:nvPr>
            <p:ph sz="quarter" idx="13"/>
          </p:nvPr>
        </p:nvSpPr>
        <p:spPr>
          <a:xfrm>
            <a:off x="457200" y="1524000"/>
            <a:ext cx="3250704" cy="4572000"/>
          </a:xfrm>
        </p:spPr>
        <p:txBody>
          <a:bodyPr>
            <a:normAutofit/>
          </a:bodyPr>
          <a:lstStyle/>
          <a:p>
            <a:endParaRPr lang="zh-TW" altLang="en-US" dirty="0"/>
          </a:p>
        </p:txBody>
      </p:sp>
      <p:sp>
        <p:nvSpPr>
          <p:cNvPr id="4" name="內容版面配置區 3"/>
          <p:cNvSpPr>
            <a:spLocks noGrp="1"/>
          </p:cNvSpPr>
          <p:nvPr>
            <p:ph sz="quarter" idx="14"/>
          </p:nvPr>
        </p:nvSpPr>
        <p:spPr>
          <a:xfrm>
            <a:off x="3851920" y="1524000"/>
            <a:ext cx="4856216" cy="4572000"/>
          </a:xfrm>
        </p:spPr>
        <p:txBody>
          <a:bodyPr>
            <a:normAutofit/>
          </a:bodyPr>
          <a:lstStyle/>
          <a:p>
            <a:endParaRPr lang="en-US" altLang="zh-TW" dirty="0" smtClean="0"/>
          </a:p>
          <a:p>
            <a:endParaRPr lang="en-US" altLang="zh-TW" dirty="0" smtClean="0"/>
          </a:p>
          <a:p>
            <a:r>
              <a:rPr lang="zh-TW" altLang="en-US" dirty="0" smtClean="0"/>
              <a:t>受國家或地方自治團體所屬機關依法委託，從事與委託機關權限有關公共事務之人員</a:t>
            </a:r>
            <a:endParaRPr lang="en-US" altLang="zh-TW" dirty="0" smtClean="0"/>
          </a:p>
          <a:p>
            <a:r>
              <a:rPr lang="zh-TW" altLang="en-US" sz="2800" dirty="0" smtClean="0">
                <a:latin typeface="標楷體" pitchFamily="65" charset="-120"/>
                <a:ea typeface="標楷體" pitchFamily="65" charset="-120"/>
              </a:rPr>
              <a:t>依</a:t>
            </a:r>
            <a:r>
              <a:rPr lang="zh-TW" altLang="en-US" sz="2800" dirty="0">
                <a:latin typeface="標楷體" pitchFamily="65" charset="-120"/>
                <a:ea typeface="標楷體" pitchFamily="65" charset="-120"/>
              </a:rPr>
              <a:t>建築法委託經主管機關認可之專業機構或人員，檢查供公眾使用</a:t>
            </a:r>
            <a:r>
              <a:rPr lang="zh-TW" altLang="en-US" sz="2800" dirty="0" smtClean="0">
                <a:latin typeface="標楷體" pitchFamily="65" charset="-120"/>
                <a:ea typeface="標楷體" pitchFamily="65" charset="-120"/>
              </a:rPr>
              <a:t>之建築物</a:t>
            </a:r>
            <a:r>
              <a:rPr lang="zh-TW" altLang="en-US" sz="2800" dirty="0">
                <a:latin typeface="標楷體" pitchFamily="65" charset="-120"/>
                <a:ea typeface="標楷體" pitchFamily="65" charset="-120"/>
              </a:rPr>
              <a:t>，其承辦人員視為公務員。</a:t>
            </a:r>
          </a:p>
          <a:p>
            <a:endParaRPr lang="zh-TW" altLang="en-US" dirty="0"/>
          </a:p>
        </p:txBody>
      </p:sp>
      <p:sp>
        <p:nvSpPr>
          <p:cNvPr id="5" name="圓角矩形 4"/>
          <p:cNvSpPr/>
          <p:nvPr/>
        </p:nvSpPr>
        <p:spPr>
          <a:xfrm>
            <a:off x="4139952" y="1556792"/>
            <a:ext cx="295232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b="1" dirty="0" smtClean="0">
                <a:solidFill>
                  <a:schemeClr val="accent2">
                    <a:lumMod val="75000"/>
                  </a:schemeClr>
                </a:solidFill>
                <a:effectLst>
                  <a:outerShdw blurRad="38100" dist="38100" dir="2700000" algn="tl">
                    <a:srgbClr val="000000">
                      <a:alpha val="43137"/>
                    </a:srgbClr>
                  </a:outerShdw>
                </a:effectLst>
              </a:rPr>
              <a:t>委託公務員</a:t>
            </a:r>
            <a:endParaRPr lang="zh-TW" altLang="en-US" sz="3200" b="1" dirty="0">
              <a:solidFill>
                <a:schemeClr val="accent2">
                  <a:lumMod val="75000"/>
                </a:schemeClr>
              </a:solidFill>
              <a:effectLst>
                <a:outerShdw blurRad="38100" dist="38100" dir="2700000" algn="tl">
                  <a:srgbClr val="000000">
                    <a:alpha val="43137"/>
                  </a:srgbClr>
                </a:outerShdw>
              </a:effectLst>
            </a:endParaRPr>
          </a:p>
        </p:txBody>
      </p:sp>
      <p:pic>
        <p:nvPicPr>
          <p:cNvPr id="4098" name="Picture 2" descr="C:\Program Files\Microsoft Office\MEDIA\CAGCAT10\j0234657.wmf"/>
          <p:cNvPicPr>
            <a:picLocks noChangeAspect="1" noChangeArrowheads="1"/>
          </p:cNvPicPr>
          <p:nvPr/>
        </p:nvPicPr>
        <p:blipFill>
          <a:blip r:embed="rId2" cstate="print"/>
          <a:srcRect/>
          <a:stretch>
            <a:fillRect/>
          </a:stretch>
        </p:blipFill>
        <p:spPr bwMode="auto">
          <a:xfrm>
            <a:off x="741759" y="3068959"/>
            <a:ext cx="2894137" cy="281691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標楷體" pitchFamily="65" charset="-120"/>
                <a:ea typeface="標楷體" pitchFamily="65" charset="-120"/>
              </a:rPr>
              <a:t>最高法院</a:t>
            </a:r>
            <a:r>
              <a:rPr lang="en-US" altLang="zh-TW" dirty="0" smtClean="0">
                <a:latin typeface="標楷體" pitchFamily="65" charset="-120"/>
                <a:ea typeface="標楷體" pitchFamily="65" charset="-120"/>
              </a:rPr>
              <a:t>103</a:t>
            </a:r>
            <a:r>
              <a:rPr lang="zh-TW" altLang="en-US" dirty="0">
                <a:latin typeface="標楷體" pitchFamily="65" charset="-120"/>
                <a:ea typeface="標楷體" pitchFamily="65" charset="-120"/>
              </a:rPr>
              <a:t>年度台非第</a:t>
            </a:r>
            <a:r>
              <a:rPr lang="en-US" altLang="zh-TW" dirty="0">
                <a:latin typeface="標楷體" pitchFamily="65" charset="-120"/>
                <a:ea typeface="標楷體" pitchFamily="65" charset="-120"/>
              </a:rPr>
              <a:t>338</a:t>
            </a:r>
            <a:r>
              <a:rPr lang="zh-TW" altLang="en-US" dirty="0" smtClean="0">
                <a:latin typeface="標楷體" pitchFamily="65" charset="-120"/>
                <a:ea typeface="標楷體" pitchFamily="65" charset="-120"/>
              </a:rPr>
              <a:t>號判決</a:t>
            </a:r>
            <a:endParaRPr lang="zh-TW" altLang="en-US" dirty="0">
              <a:latin typeface="標楷體" pitchFamily="65" charset="-120"/>
              <a:ea typeface="標楷體" pitchFamily="65" charset="-120"/>
            </a:endParaRPr>
          </a:p>
        </p:txBody>
      </p:sp>
      <p:sp>
        <p:nvSpPr>
          <p:cNvPr id="3" name="內容版面配置區 2"/>
          <p:cNvSpPr>
            <a:spLocks noGrp="1"/>
          </p:cNvSpPr>
          <p:nvPr>
            <p:ph sz="quarter" idx="13"/>
          </p:nvPr>
        </p:nvSpPr>
        <p:spPr>
          <a:xfrm>
            <a:off x="899592" y="1412776"/>
            <a:ext cx="7762056" cy="4572000"/>
          </a:xfrm>
        </p:spPr>
        <p:txBody>
          <a:bodyPr>
            <a:normAutofit fontScale="70000" lnSpcReduction="20000"/>
          </a:bodyPr>
          <a:lstStyle/>
          <a:p>
            <a:r>
              <a:rPr lang="zh-TW" altLang="en-US" dirty="0"/>
              <a:t>修正後刑法第十條第二項第一款前段規定依法令服務於國家、地方自治團 體所屬機關而具有法定職務權限之公務員，著重在其服務於上開機關之</a:t>
            </a:r>
            <a:r>
              <a:rPr lang="zh-TW" altLang="en-US" dirty="0" smtClean="0"/>
              <a:t>身分</a:t>
            </a:r>
            <a:r>
              <a:rPr lang="zh-TW" altLang="en-US" dirty="0"/>
              <a:t>，即學說上所謂身分公務員。其所謂「國家、地方自治團體所屬機關</a:t>
            </a:r>
            <a:r>
              <a:rPr lang="zh-TW" altLang="en-US" dirty="0" smtClean="0"/>
              <a:t>」，</a:t>
            </a:r>
            <a:r>
              <a:rPr lang="zh-TW" altLang="en-US" dirty="0"/>
              <a:t>除基於國家公權力作用，行使國家統治權之公務機關外，亦兼及於</a:t>
            </a:r>
            <a:r>
              <a:rPr lang="zh-TW" altLang="en-US" dirty="0" smtClean="0"/>
              <a:t>其他以</a:t>
            </a:r>
            <a:r>
              <a:rPr lang="zh-TW" altLang="en-US" dirty="0"/>
              <a:t>公法組織設立，為達成照顧、服務、滿足民生需求等增進公共及社會</a:t>
            </a:r>
            <a:r>
              <a:rPr lang="zh-TW" altLang="en-US" dirty="0" smtClean="0"/>
              <a:t>成員</a:t>
            </a:r>
            <a:r>
              <a:rPr lang="zh-TW" altLang="en-US" dirty="0"/>
              <a:t>利益之公共任務，而以公法型態之利用關係，提供人民給付、服務、</a:t>
            </a:r>
            <a:r>
              <a:rPr lang="zh-TW" altLang="en-US" dirty="0" smtClean="0"/>
              <a:t>救濟</a:t>
            </a:r>
            <a:r>
              <a:rPr lang="zh-TW" altLang="en-US" dirty="0"/>
              <a:t>、照顧、教養、保護或輔助等單純統治行為之公務機關。</a:t>
            </a:r>
            <a:r>
              <a:rPr lang="zh-TW" altLang="en-US" b="1" dirty="0"/>
              <a:t>又所稱「</a:t>
            </a:r>
            <a:r>
              <a:rPr lang="zh-TW" altLang="en-US" b="1" dirty="0" smtClean="0"/>
              <a:t>依法令</a:t>
            </a:r>
            <a:r>
              <a:rPr lang="zh-TW" altLang="en-US" b="1" dirty="0"/>
              <a:t>」係指依法律與命令而言，此之命令又包括行政程序法第一百五十條之 法規命令與第一百五十九條之行政規則在內；故此類公務員之任用方式， 或依考試、或經選舉、聘用、派用、僱用，均所不論；亦不論其係專職</a:t>
            </a:r>
            <a:r>
              <a:rPr lang="zh-TW" altLang="en-US" b="1" dirty="0" smtClean="0"/>
              <a:t>或兼職</a:t>
            </a:r>
            <a:r>
              <a:rPr lang="zh-TW" altLang="en-US" b="1" dirty="0"/>
              <a:t>、長期性或臨時性、職位高低，</a:t>
            </a:r>
            <a:r>
              <a:rPr lang="zh-TW" altLang="en-US" b="1" i="1" dirty="0"/>
              <a:t>只須有法令之任用依據即可。</a:t>
            </a:r>
            <a:r>
              <a:rPr lang="zh-TW" altLang="en-US" dirty="0"/>
              <a:t>至所謂 「法定」職務權限，自亦包含依法律與以行政命令所定之職務在內。依</a:t>
            </a:r>
            <a:r>
              <a:rPr lang="zh-TW" altLang="en-US" dirty="0" smtClean="0"/>
              <a:t>法律</a:t>
            </a:r>
            <a:r>
              <a:rPr lang="zh-TW" altLang="en-US" dirty="0"/>
              <a:t>者，如組織條例、組織通則；以行政命令者，如組織規程、處務規程</a:t>
            </a:r>
            <a:r>
              <a:rPr lang="zh-TW" altLang="en-US" dirty="0" smtClean="0"/>
              <a:t>、業務</a:t>
            </a:r>
            <a:r>
              <a:rPr lang="zh-TW" altLang="en-US" dirty="0"/>
              <a:t>管理規則、機關其他之內部行政規章等固無庸論，即機關長官基於</a:t>
            </a:r>
            <a:r>
              <a:rPr lang="zh-TW" altLang="en-US" dirty="0" smtClean="0"/>
              <a:t>內部</a:t>
            </a:r>
            <a:r>
              <a:rPr lang="zh-TW" altLang="en-US" dirty="0"/>
              <a:t>事務分配而為之職務命令，亦屬之。再者，凡為公務員在其職務範圍內 所應為或得為之事務均為其「法定職務權限」，並不以涉及公權力行使</a:t>
            </a:r>
            <a:r>
              <a:rPr lang="zh-TW" altLang="en-US" dirty="0" smtClean="0"/>
              <a:t>之事項</a:t>
            </a:r>
            <a:r>
              <a:rPr lang="zh-TW" altLang="en-US" dirty="0"/>
              <a:t>為限，即無關公權力之公行政作用及其他私經濟行為，亦均包括在內 。</a:t>
            </a:r>
            <a:r>
              <a:rPr lang="zh-TW" altLang="en-US" b="1" dirty="0"/>
              <a:t>至機關內部單純提供機械性、肉體性勞務之人員，如清潔工、保全員、 水電維修技工，因僅從事間接性、附屬性之輔助行為，而不具有對外</a:t>
            </a:r>
            <a:r>
              <a:rPr lang="zh-TW" altLang="en-US" b="1" dirty="0" smtClean="0"/>
              <a:t>直接履行</a:t>
            </a:r>
            <a:r>
              <a:rPr lang="zh-TW" altLang="en-US" b="1" dirty="0"/>
              <a:t>公共行政任務之功能，縱依法令服務於上開機關而具有法定職務，</a:t>
            </a:r>
            <a:r>
              <a:rPr lang="zh-TW" altLang="en-US" b="1" dirty="0" smtClean="0"/>
              <a:t>則非本條款</a:t>
            </a:r>
            <a:r>
              <a:rPr lang="zh-TW" altLang="en-US" b="1" dirty="0"/>
              <a:t>所稱之身分公務員。 </a:t>
            </a:r>
            <a:r>
              <a:rPr lang="en-US" altLang="zh-TW" sz="3200" b="1" dirty="0" smtClean="0"/>
              <a:t>(</a:t>
            </a:r>
            <a:r>
              <a:rPr lang="zh-TW" altLang="en-US" sz="3200" b="1" dirty="0"/>
              <a:t>身分公務員</a:t>
            </a:r>
            <a:r>
              <a:rPr lang="en-US" altLang="zh-TW" sz="3200" b="1" dirty="0" smtClean="0"/>
              <a:t>)</a:t>
            </a:r>
            <a:endParaRPr lang="zh-TW" altLang="en-US" sz="3200" b="1" dirty="0"/>
          </a:p>
        </p:txBody>
      </p:sp>
    </p:spTree>
    <p:extLst>
      <p:ext uri="{BB962C8B-B14F-4D97-AF65-F5344CB8AC3E}">
        <p14:creationId xmlns:p14="http://schemas.microsoft.com/office/powerpoint/2010/main" val="100098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標楷體" pitchFamily="65" charset="-120"/>
                <a:ea typeface="標楷體" pitchFamily="65" charset="-120"/>
              </a:rPr>
              <a:t>最高法院</a:t>
            </a:r>
            <a:r>
              <a:rPr lang="en-US" altLang="zh-TW" dirty="0" smtClean="0">
                <a:latin typeface="標楷體" pitchFamily="65" charset="-120"/>
                <a:ea typeface="標楷體" pitchFamily="65" charset="-120"/>
              </a:rPr>
              <a:t>101</a:t>
            </a:r>
            <a:r>
              <a:rPr lang="zh-TW" altLang="en-US" dirty="0">
                <a:latin typeface="標楷體" pitchFamily="65" charset="-120"/>
                <a:ea typeface="標楷體" pitchFamily="65" charset="-120"/>
              </a:rPr>
              <a:t>年度台上第</a:t>
            </a:r>
            <a:r>
              <a:rPr lang="en-US" altLang="zh-TW" dirty="0">
                <a:latin typeface="標楷體" pitchFamily="65" charset="-120"/>
                <a:ea typeface="標楷體" pitchFamily="65" charset="-120"/>
              </a:rPr>
              <a:t>5303</a:t>
            </a:r>
            <a:r>
              <a:rPr lang="zh-TW" altLang="en-US" dirty="0" smtClean="0">
                <a:latin typeface="標楷體" pitchFamily="65" charset="-120"/>
                <a:ea typeface="標楷體" pitchFamily="65" charset="-120"/>
              </a:rPr>
              <a:t>號判決</a:t>
            </a:r>
            <a:endParaRPr lang="zh-TW" altLang="en-US" dirty="0">
              <a:latin typeface="標楷體" pitchFamily="65" charset="-120"/>
              <a:ea typeface="標楷體" pitchFamily="65" charset="-120"/>
            </a:endParaRPr>
          </a:p>
        </p:txBody>
      </p:sp>
      <p:sp>
        <p:nvSpPr>
          <p:cNvPr id="3" name="內容版面配置區 2"/>
          <p:cNvSpPr>
            <a:spLocks noGrp="1"/>
          </p:cNvSpPr>
          <p:nvPr>
            <p:ph sz="quarter" idx="13"/>
          </p:nvPr>
        </p:nvSpPr>
        <p:spPr>
          <a:xfrm>
            <a:off x="914400" y="1447800"/>
            <a:ext cx="7762056" cy="4572000"/>
          </a:xfrm>
        </p:spPr>
        <p:txBody>
          <a:bodyPr>
            <a:normAutofit fontScale="70000" lnSpcReduction="20000"/>
          </a:bodyPr>
          <a:lstStyle/>
          <a:p>
            <a:r>
              <a:rPr lang="zh-TW" altLang="en-US" dirty="0"/>
              <a:t>原不具刑法上公務員身分之人，依法令而從事公共事務時，因常肩負達成 一定行政目的之任務，自應嚴予規範其職權之行使，俾其恪遵依法行政</a:t>
            </a:r>
            <a:r>
              <a:rPr lang="zh-TW" altLang="en-US" dirty="0" smtClean="0"/>
              <a:t>原則</a:t>
            </a:r>
            <a:r>
              <a:rPr lang="zh-TW" altLang="en-US" dirty="0"/>
              <a:t>，悉以法律與相關法規為準則，並負擔特別保護與服從之義務，</a:t>
            </a:r>
            <a:r>
              <a:rPr lang="zh-TW" altLang="en-US" b="1" dirty="0"/>
              <a:t>刑法</a:t>
            </a:r>
            <a:r>
              <a:rPr lang="zh-TW" altLang="en-US" b="1" dirty="0" smtClean="0"/>
              <a:t>第十</a:t>
            </a:r>
            <a:r>
              <a:rPr lang="zh-TW" altLang="en-US" b="1" dirty="0"/>
              <a:t>條第二項第一款後段</a:t>
            </a:r>
            <a:r>
              <a:rPr lang="zh-TW" altLang="en-US" dirty="0"/>
              <a:t>規定其就該公共事務之行為，亦屬刑法上公務員， 即本此旨趣。</a:t>
            </a:r>
            <a:r>
              <a:rPr lang="zh-TW" altLang="en-US" b="1" dirty="0"/>
              <a:t>國家營繕工程與財物購置等採購行為，雖非國家本其</a:t>
            </a:r>
            <a:r>
              <a:rPr lang="zh-TW" altLang="en-US" b="1" dirty="0" smtClean="0"/>
              <a:t>統治權主體</a:t>
            </a:r>
            <a:r>
              <a:rPr lang="zh-TW" altLang="en-US" b="1" dirty="0"/>
              <a:t>之地位，基於國家高權作用，課予人民義務、負擔之行使公權力行為 ，然其涉及國家經濟利益資源之運用與分配，攸關憲法所揭櫫人民平等</a:t>
            </a:r>
            <a:r>
              <a:rPr lang="zh-TW" altLang="en-US" b="1" dirty="0" smtClean="0"/>
              <a:t>權之</a:t>
            </a:r>
            <a:r>
              <a:rPr lang="zh-TW" altLang="en-US" b="1" dirty="0"/>
              <a:t>保障等公共利益之考量，尤應遵守依法行政，以實現平等原則，核與得 由權責機關及其承辦人員，純依私法上契約自由原則，選擇締約相對人、 議訂契約方式、內容等私經濟行為顯然有別，其本具有公共事務之性質甚 明，要非因「政府採購法」或其前身即「各機關營繕工程及購置定製變賣 財物稽察條例」之規定使然，但由於此等法律規定益彰顯其公共事務之本 質，殆無疑義。</a:t>
            </a:r>
            <a:r>
              <a:rPr lang="zh-TW" altLang="en-US" dirty="0"/>
              <a:t>是</a:t>
            </a:r>
            <a:r>
              <a:rPr lang="zh-TW" altLang="en-US" b="1" dirty="0"/>
              <a:t>公立學校校長依法令而經辦該校工程營繕與財物購置等 事務，就該事務之執行，自屬上開規定所指依法令而從事公共事務之</a:t>
            </a:r>
            <a:r>
              <a:rPr lang="zh-TW" altLang="en-US" b="1" dirty="0" smtClean="0"/>
              <a:t>公務員</a:t>
            </a:r>
            <a:r>
              <a:rPr lang="zh-TW" altLang="en-US" b="1" dirty="0"/>
              <a:t>。</a:t>
            </a:r>
            <a:r>
              <a:rPr lang="zh-TW" altLang="en-US" dirty="0"/>
              <a:t>依卷附「高雄市立各級學校分層負責明細表」所示，各該學校校長負 責綜理學校財物購置、工程招標、比價、訂約及監督驗收相關業務之第一 層核定權責，而周○○、曾○○與陳○○均擔任公立學校校長，為彼等所 自承，如果實在，則彼等就本件其所屬學校事務之工程、</a:t>
            </a:r>
            <a:r>
              <a:rPr lang="zh-TW" altLang="en-US" dirty="0" smtClean="0"/>
              <a:t>採購</a:t>
            </a:r>
            <a:r>
              <a:rPr lang="zh-TW" altLang="en-US" dirty="0"/>
              <a:t>等事務，</a:t>
            </a:r>
            <a:r>
              <a:rPr lang="zh-TW" altLang="en-US" dirty="0" smtClean="0"/>
              <a:t>具有</a:t>
            </a:r>
            <a:r>
              <a:rPr lang="zh-TW" altLang="en-US" dirty="0"/>
              <a:t>公務員身分</a:t>
            </a:r>
            <a:r>
              <a:rPr lang="zh-TW" altLang="en-US" dirty="0" smtClean="0"/>
              <a:t>。</a:t>
            </a:r>
            <a:r>
              <a:rPr lang="en-US" altLang="zh-TW" sz="2900" dirty="0" smtClean="0">
                <a:latin typeface="標楷體" pitchFamily="65" charset="-120"/>
                <a:ea typeface="標楷體" pitchFamily="65" charset="-120"/>
              </a:rPr>
              <a:t>(</a:t>
            </a:r>
            <a:r>
              <a:rPr lang="zh-TW" altLang="en-US" sz="2900" dirty="0">
                <a:latin typeface="標楷體" pitchFamily="65" charset="-120"/>
                <a:ea typeface="標楷體" pitchFamily="65" charset="-120"/>
              </a:rPr>
              <a:t>授權公務員</a:t>
            </a:r>
            <a:r>
              <a:rPr lang="en-US" altLang="zh-TW" sz="2900" dirty="0" smtClean="0">
                <a:latin typeface="標楷體" pitchFamily="65" charset="-120"/>
                <a:ea typeface="標楷體" pitchFamily="65" charset="-120"/>
              </a:rPr>
              <a:t>)</a:t>
            </a:r>
            <a:endParaRPr lang="zh-TW" altLang="en-US" sz="2900" dirty="0">
              <a:latin typeface="標楷體" pitchFamily="65" charset="-120"/>
              <a:ea typeface="標楷體" pitchFamily="65" charset="-120"/>
            </a:endParaRPr>
          </a:p>
        </p:txBody>
      </p:sp>
    </p:spTree>
    <p:extLst>
      <p:ext uri="{BB962C8B-B14F-4D97-AF65-F5344CB8AC3E}">
        <p14:creationId xmlns:p14="http://schemas.microsoft.com/office/powerpoint/2010/main" val="545229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標楷體" pitchFamily="65" charset="-120"/>
                <a:ea typeface="標楷體" pitchFamily="65" charset="-120"/>
              </a:rPr>
              <a:t>最高法院</a:t>
            </a:r>
            <a:r>
              <a:rPr lang="en-US" altLang="zh-TW" dirty="0" smtClean="0">
                <a:latin typeface="標楷體" pitchFamily="65" charset="-120"/>
                <a:ea typeface="標楷體" pitchFamily="65" charset="-120"/>
              </a:rPr>
              <a:t>99</a:t>
            </a:r>
            <a:r>
              <a:rPr lang="zh-TW" altLang="en-US" dirty="0">
                <a:latin typeface="標楷體" pitchFamily="65" charset="-120"/>
                <a:ea typeface="標楷體" pitchFamily="65" charset="-120"/>
              </a:rPr>
              <a:t>年度台上第</a:t>
            </a:r>
            <a:r>
              <a:rPr lang="en-US" altLang="zh-TW" dirty="0">
                <a:latin typeface="標楷體" pitchFamily="65" charset="-120"/>
                <a:ea typeface="標楷體" pitchFamily="65" charset="-120"/>
              </a:rPr>
              <a:t>6570</a:t>
            </a:r>
            <a:r>
              <a:rPr lang="zh-TW" altLang="en-US" dirty="0" smtClean="0">
                <a:latin typeface="標楷體" pitchFamily="65" charset="-120"/>
                <a:ea typeface="標楷體" pitchFamily="65" charset="-120"/>
              </a:rPr>
              <a:t>號判決</a:t>
            </a:r>
            <a:endParaRPr lang="zh-TW" altLang="en-US" dirty="0">
              <a:latin typeface="標楷體" pitchFamily="65" charset="-120"/>
              <a:ea typeface="標楷體" pitchFamily="65" charset="-120"/>
            </a:endParaRPr>
          </a:p>
        </p:txBody>
      </p:sp>
      <p:sp>
        <p:nvSpPr>
          <p:cNvPr id="3" name="內容版面配置區 2"/>
          <p:cNvSpPr>
            <a:spLocks noGrp="1"/>
          </p:cNvSpPr>
          <p:nvPr>
            <p:ph sz="quarter" idx="13"/>
          </p:nvPr>
        </p:nvSpPr>
        <p:spPr>
          <a:xfrm>
            <a:off x="914400" y="1447800"/>
            <a:ext cx="7762056" cy="4572000"/>
          </a:xfrm>
        </p:spPr>
        <p:txBody>
          <a:bodyPr>
            <a:normAutofit/>
          </a:bodyPr>
          <a:lstStyle/>
          <a:p>
            <a:r>
              <a:rPr lang="zh-TW" altLang="en-US" dirty="0"/>
              <a:t>修正後刑法第十條第二項第二款所稱之「委託公務員」，必須係受國家、 地方自治團體所屬機關依法委託，從事與委託機關權限有關之公共事務者 為限，所謂「從事與委託機關權限有關之公共事務」，係指</a:t>
            </a:r>
            <a:r>
              <a:rPr lang="zh-TW" altLang="en-US" b="1" dirty="0"/>
              <a:t>受託人得於</a:t>
            </a:r>
            <a:r>
              <a:rPr lang="zh-TW" altLang="en-US" b="1" dirty="0" smtClean="0"/>
              <a:t>其受</a:t>
            </a:r>
            <a:r>
              <a:rPr lang="zh-TW" altLang="en-US" b="1" dirty="0"/>
              <a:t>任範圍內單獨行使委託機關公務上之權力而言</a:t>
            </a:r>
            <a:r>
              <a:rPr lang="zh-TW" altLang="en-US" dirty="0"/>
              <a:t>，如其所行使之事務非屬 委託機關之法定職權事項，縱使係依法委託行使，仍非本條款之委託</a:t>
            </a:r>
            <a:r>
              <a:rPr lang="zh-TW" altLang="en-US" dirty="0" smtClean="0"/>
              <a:t>公務員。</a:t>
            </a:r>
            <a:r>
              <a:rPr lang="en-US" altLang="zh-TW" sz="3200" dirty="0" smtClean="0"/>
              <a:t>(</a:t>
            </a:r>
            <a:r>
              <a:rPr lang="zh-TW" altLang="en-US" sz="3200" dirty="0"/>
              <a:t>委託公務員</a:t>
            </a:r>
            <a:r>
              <a:rPr lang="en-US" altLang="zh-TW" sz="3200" dirty="0" smtClean="0"/>
              <a:t>)</a:t>
            </a:r>
            <a:endParaRPr lang="zh-TW" altLang="en-US" sz="3200" dirty="0"/>
          </a:p>
        </p:txBody>
      </p:sp>
    </p:spTree>
    <p:extLst>
      <p:ext uri="{BB962C8B-B14F-4D97-AF65-F5344CB8AC3E}">
        <p14:creationId xmlns:p14="http://schemas.microsoft.com/office/powerpoint/2010/main" val="628867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200" dirty="0"/>
              <a:t>臺灣高等法院花蓮</a:t>
            </a:r>
            <a:r>
              <a:rPr lang="zh-TW" altLang="en-US" sz="3200" dirty="0" smtClean="0"/>
              <a:t>分院</a:t>
            </a:r>
            <a:r>
              <a:rPr lang="en-US" altLang="zh-TW" sz="3200" dirty="0" smtClean="0"/>
              <a:t>99</a:t>
            </a:r>
            <a:r>
              <a:rPr lang="zh-TW" altLang="en-US" sz="3200" dirty="0"/>
              <a:t>年度上更</a:t>
            </a:r>
            <a:r>
              <a:rPr lang="en-US" altLang="zh-TW" sz="3200" dirty="0"/>
              <a:t>(</a:t>
            </a:r>
            <a:r>
              <a:rPr lang="zh-TW" altLang="en-US" sz="3200" dirty="0"/>
              <a:t>二</a:t>
            </a:r>
            <a:r>
              <a:rPr lang="en-US" altLang="zh-TW" sz="3200" dirty="0"/>
              <a:t>)</a:t>
            </a:r>
            <a:r>
              <a:rPr lang="zh-TW" altLang="en-US" sz="3200" dirty="0"/>
              <a:t>字第</a:t>
            </a:r>
            <a:r>
              <a:rPr lang="en-US" altLang="zh-TW" sz="3200" dirty="0"/>
              <a:t>60</a:t>
            </a:r>
            <a:r>
              <a:rPr lang="zh-TW" altLang="en-US" sz="3200" dirty="0" smtClean="0"/>
              <a:t>號</a:t>
            </a:r>
            <a:r>
              <a:rPr lang="zh-TW" altLang="en-US" sz="3200" dirty="0"/>
              <a:t>刑事判決　　　</a:t>
            </a:r>
          </a:p>
        </p:txBody>
      </p:sp>
      <p:sp>
        <p:nvSpPr>
          <p:cNvPr id="3" name="內容版面配置區 2"/>
          <p:cNvSpPr>
            <a:spLocks noGrp="1"/>
          </p:cNvSpPr>
          <p:nvPr>
            <p:ph sz="quarter" idx="13"/>
          </p:nvPr>
        </p:nvSpPr>
        <p:spPr>
          <a:xfrm>
            <a:off x="914400" y="1447800"/>
            <a:ext cx="7762056" cy="4572000"/>
          </a:xfrm>
        </p:spPr>
        <p:txBody>
          <a:bodyPr>
            <a:normAutofit fontScale="62500" lnSpcReduction="20000"/>
          </a:bodyPr>
          <a:lstStyle/>
          <a:p>
            <a:r>
              <a:rPr lang="zh-TW" altLang="en-US" dirty="0"/>
              <a:t>而修正後刑法第</a:t>
            </a:r>
            <a:r>
              <a:rPr lang="en-US" altLang="zh-TW" dirty="0"/>
              <a:t>10</a:t>
            </a:r>
            <a:r>
              <a:rPr lang="zh-TW" altLang="en-US" dirty="0"/>
              <a:t>條第</a:t>
            </a:r>
            <a:r>
              <a:rPr lang="en-US" altLang="zh-TW" dirty="0"/>
              <a:t>2</a:t>
            </a:r>
            <a:r>
              <a:rPr lang="zh-TW" altLang="en-US" dirty="0"/>
              <a:t>項第</a:t>
            </a:r>
            <a:r>
              <a:rPr lang="en-US" altLang="zh-TW" dirty="0"/>
              <a:t>2</a:t>
            </a:r>
            <a:r>
              <a:rPr lang="zh-TW" altLang="en-US" dirty="0"/>
              <a:t>款所稱之「委託公務員」，必 須係受國家、地方自治團體所屬機關依法委託，從事與委託 機關權限有關之公共事務者為限，所謂「從事與委託機關權 限有關之公共事務」，係指受託人得於其受任範圍內單獨行 使委託機關公務上之權力而言，如其所行使之事務非屬委託 機關之法定職權事項，縱使係依法委託行使，仍非本條款之 委託公務員。又刑事訴訟法所規定之「鑑定」乃法定證據方 法之一，非屬檢察官或法官之法定權能，僅在必要時，檢察 官或法官基於發現真實之必要，因其職務上不具有自行判斷 之知識能力，而選任具有特別知識經驗者，對於受託鑑定事 項，予以鑑識、測驗及斷定，供檢察官調查或法官認定事實 之參考。此與諸如筆跡鑑定等事項，當鑑定機關無從鑑定時 ，檢察官或法官得自行「比對」，製成勘驗筆錄，以為判斷 之依據，而屬勘驗程序者，非可比擬。因此刑事訴訟法乃於 鑑定章節就其選任及進行鑑定之程序為規定，以供選任及進 行鑑定之依憑，並非將屬檢察官或法官原有之鑑定權能，委 託他人行使。被選任之鑑定人所執行者，乃基於其本身之特 別知識經驗，而為鑑定事項之獨立判定，並非行使委託機關 公務上之權力。此從刑事訴訟法第</a:t>
            </a:r>
            <a:r>
              <a:rPr lang="en-US" altLang="zh-TW" dirty="0"/>
              <a:t>203</a:t>
            </a:r>
            <a:r>
              <a:rPr lang="zh-TW" altLang="en-US" dirty="0"/>
              <a:t>條第</a:t>
            </a:r>
            <a:r>
              <a:rPr lang="en-US" altLang="zh-TW" dirty="0"/>
              <a:t>3</a:t>
            </a:r>
            <a:r>
              <a:rPr lang="zh-TW" altLang="en-US" dirty="0"/>
              <a:t>項、第</a:t>
            </a:r>
            <a:r>
              <a:rPr lang="en-US" altLang="zh-TW" dirty="0"/>
              <a:t>203</a:t>
            </a:r>
            <a:r>
              <a:rPr lang="zh-TW" altLang="en-US" dirty="0"/>
              <a:t>條之</a:t>
            </a:r>
            <a:r>
              <a:rPr lang="en-US" altLang="zh-TW" dirty="0"/>
              <a:t>1 </a:t>
            </a:r>
            <a:r>
              <a:rPr lang="zh-TW" altLang="en-US" dirty="0"/>
              <a:t>至同條之</a:t>
            </a:r>
            <a:r>
              <a:rPr lang="en-US" altLang="zh-TW" dirty="0"/>
              <a:t>3</a:t>
            </a:r>
            <a:r>
              <a:rPr lang="zh-TW" altLang="en-US" dirty="0"/>
              <a:t>、第</a:t>
            </a:r>
            <a:r>
              <a:rPr lang="en-US" altLang="zh-TW" dirty="0"/>
              <a:t>204</a:t>
            </a:r>
            <a:r>
              <a:rPr lang="zh-TW" altLang="en-US" dirty="0"/>
              <a:t>條、同條之</a:t>
            </a:r>
            <a:r>
              <a:rPr lang="en-US" altLang="zh-TW" dirty="0"/>
              <a:t>1</a:t>
            </a:r>
            <a:r>
              <a:rPr lang="zh-TW" altLang="en-US" dirty="0"/>
              <a:t>、第</a:t>
            </a:r>
            <a:r>
              <a:rPr lang="en-US" altLang="zh-TW" dirty="0"/>
              <a:t>205</a:t>
            </a:r>
            <a:r>
              <a:rPr lang="zh-TW" altLang="en-US" dirty="0"/>
              <a:t>條及同條之</a:t>
            </a:r>
            <a:r>
              <a:rPr lang="en-US" altLang="zh-TW" dirty="0"/>
              <a:t>1</a:t>
            </a:r>
            <a:r>
              <a:rPr lang="zh-TW" altLang="en-US" dirty="0"/>
              <a:t>等規定 ，受選任之鑑定人並未因此而取得檢察官、法官調查證據或 其他職務之權限，益見其並未因此而享有公權力之行使甚明 。此在法院或檢察官依同法第</a:t>
            </a:r>
            <a:r>
              <a:rPr lang="en-US" altLang="zh-TW" dirty="0"/>
              <a:t>208</a:t>
            </a:r>
            <a:r>
              <a:rPr lang="zh-TW" altLang="en-US" dirty="0"/>
              <a:t>條第</a:t>
            </a:r>
            <a:r>
              <a:rPr lang="en-US" altLang="zh-TW" dirty="0"/>
              <a:t>1</a:t>
            </a:r>
            <a:r>
              <a:rPr lang="zh-TW" altLang="en-US" dirty="0"/>
              <a:t>項之規定囑託學校為 鑑定之情形，並無不同。</a:t>
            </a:r>
            <a:r>
              <a:rPr lang="zh-TW" altLang="en-US" b="1" dirty="0"/>
              <a:t>據此，本件花蓮地檢署、內政部警 政署刑事警察局就犯罪嫌疑人之尿液是否含有毒品成分之鑑 定事項，囑託慈濟大學進行專業鑑定，而該大學濫用藥物檢 驗中心本其專業知識經驗，而就鑑定事項為獨立判定，即難 謂係於受任範圍內，具行使檢察官公務上之權力，而得認屬 「委託公務員」之範疇。</a:t>
            </a:r>
            <a:r>
              <a:rPr lang="zh-TW" altLang="en-US" dirty="0"/>
              <a:t>更何況被告僅係該檢驗中心雇用之 司機，僅擔任收送尿液檢體之工作，屬外圍人員，根本不參 與核心之鑑驗工作，何能論被告以委託公務員？ </a:t>
            </a:r>
          </a:p>
        </p:txBody>
      </p:sp>
    </p:spTree>
    <p:extLst>
      <p:ext uri="{BB962C8B-B14F-4D97-AF65-F5344CB8AC3E}">
        <p14:creationId xmlns:p14="http://schemas.microsoft.com/office/powerpoint/2010/main" val="120158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最高法院</a:t>
            </a:r>
            <a:r>
              <a:rPr lang="en-US" altLang="zh-TW" dirty="0" smtClean="0"/>
              <a:t>98</a:t>
            </a:r>
            <a:r>
              <a:rPr lang="zh-TW" altLang="en-US" dirty="0" smtClean="0"/>
              <a:t>台上字第</a:t>
            </a:r>
            <a:r>
              <a:rPr lang="en-US" altLang="zh-TW" dirty="0" smtClean="0"/>
              <a:t>2828</a:t>
            </a:r>
            <a:r>
              <a:rPr lang="zh-TW" altLang="en-US" dirty="0" smtClean="0"/>
              <a:t>號判決</a:t>
            </a:r>
            <a:r>
              <a:rPr lang="en-US" altLang="zh-TW" dirty="0" smtClean="0"/>
              <a:t> </a:t>
            </a:r>
            <a:endParaRPr lang="zh-TW" altLang="en-US" dirty="0"/>
          </a:p>
        </p:txBody>
      </p:sp>
      <p:sp>
        <p:nvSpPr>
          <p:cNvPr id="3" name="內容版面配置區 2"/>
          <p:cNvSpPr>
            <a:spLocks noGrp="1"/>
          </p:cNvSpPr>
          <p:nvPr>
            <p:ph sz="quarter" idx="13"/>
          </p:nvPr>
        </p:nvSpPr>
        <p:spPr>
          <a:xfrm>
            <a:off x="914400" y="1447800"/>
            <a:ext cx="7762056" cy="4572000"/>
          </a:xfrm>
        </p:spPr>
        <p:txBody>
          <a:bodyPr>
            <a:normAutofit fontScale="47500" lnSpcReduction="20000"/>
          </a:bodyPr>
          <a:lstStyle/>
          <a:p>
            <a:r>
              <a:rPr lang="zh-TW" altLang="en-US" dirty="0"/>
              <a:t>貪污治罪條例第二條有關公務員之定義，已於九十五年五 月五日配合刑法第十條第二項有關公務員之定義而為修正，並自 同年七月一日施行。而刑法第十條第二項原規定：「稱公務員者 ，謂依法令從事於公務之人員」，嗣修正為「稱公務員者，謂下 列人員：</a:t>
            </a:r>
            <a:r>
              <a:rPr lang="en-US" altLang="zh-TW" dirty="0"/>
              <a:t>(</a:t>
            </a:r>
            <a:r>
              <a:rPr lang="zh-TW" altLang="en-US" dirty="0"/>
              <a:t>一</a:t>
            </a:r>
            <a:r>
              <a:rPr lang="en-US" altLang="zh-TW" dirty="0"/>
              <a:t>)</a:t>
            </a:r>
            <a:r>
              <a:rPr lang="zh-TW" altLang="en-US" dirty="0"/>
              <a:t>依法令服務於國家、地方自治團體所屬機關而具有法 定職務權限，以及其他依法令從事於公共事務，而具有法定職務 權限者。</a:t>
            </a:r>
            <a:r>
              <a:rPr lang="en-US" altLang="zh-TW" dirty="0"/>
              <a:t>(</a:t>
            </a:r>
            <a:r>
              <a:rPr lang="zh-TW" altLang="en-US" dirty="0"/>
              <a:t>二</a:t>
            </a:r>
            <a:r>
              <a:rPr lang="en-US" altLang="zh-TW" dirty="0"/>
              <a:t>)</a:t>
            </a:r>
            <a:r>
              <a:rPr lang="zh-TW" altLang="en-US" dirty="0"/>
              <a:t>受國家、地方自治團體所屬機關依法委託，從事與委 託機關權限有關之公共事務者。」是修正後公務員之主體，限於 服務於國家、地方自治團體所屬機關之公務人員（即身分公務員 ），或係依法令從事於公共事務而具有法定職務權限者（即授權 公務員），或係受機關委託而從事與委託機關權限有關之公共事 務者（即委託公務員）。其中第一款所謂「依法令」，係指依法 律與命令而言，而此之命令包括行政程序法第一百五十條之法規 命令與第一百五十九條所稱之行政規則在內，是該款所稱之「法 定職務權限」，自指法律與行政命令所賦與之職務權限。考其修 正之立法意旨，端以舊法有關公務員之定義極為抽象、模糊，為 避免因具有公務員身分，未區別其從事職務之種類，即課予刑事 責任，而有不當擴大刑罰權之情形，允宜針對公務性質檢討修正 ，予以適度限縮公務員概念之範圍。而替代役實施條例第三條前 段規定：「本條例所稱替代役，指役齡男子於需用機關擔任輔助 性工作，履行政府公共事務或其他社會服務。」；第四條規定： 「替代役之分類區別如下：一、一般替代役：</a:t>
            </a:r>
            <a:r>
              <a:rPr lang="en-US" altLang="zh-TW" dirty="0"/>
              <a:t>(</a:t>
            </a:r>
            <a:r>
              <a:rPr lang="zh-TW" altLang="en-US" dirty="0"/>
              <a:t>一</a:t>
            </a:r>
            <a:r>
              <a:rPr lang="en-US" altLang="zh-TW" dirty="0"/>
              <a:t>)</a:t>
            </a:r>
            <a:r>
              <a:rPr lang="zh-TW" altLang="en-US" dirty="0"/>
              <a:t>警察役。</a:t>
            </a:r>
            <a:r>
              <a:rPr lang="en-US" altLang="zh-TW" dirty="0"/>
              <a:t>(</a:t>
            </a:r>
            <a:r>
              <a:rPr lang="zh-TW" altLang="en-US" dirty="0"/>
              <a:t>二</a:t>
            </a:r>
            <a:r>
              <a:rPr lang="en-US" altLang="zh-TW" dirty="0"/>
              <a:t>)</a:t>
            </a:r>
            <a:r>
              <a:rPr lang="zh-TW" altLang="en-US" dirty="0"/>
              <a:t>消防 役。</a:t>
            </a:r>
            <a:r>
              <a:rPr lang="en-US" altLang="zh-TW" dirty="0"/>
              <a:t>(</a:t>
            </a:r>
            <a:r>
              <a:rPr lang="zh-TW" altLang="en-US" dirty="0"/>
              <a:t>三</a:t>
            </a:r>
            <a:r>
              <a:rPr lang="en-US" altLang="zh-TW" dirty="0"/>
              <a:t>)</a:t>
            </a:r>
            <a:r>
              <a:rPr lang="zh-TW" altLang="en-US" dirty="0"/>
              <a:t>社會役。</a:t>
            </a:r>
            <a:r>
              <a:rPr lang="en-US" altLang="zh-TW" dirty="0"/>
              <a:t>(</a:t>
            </a:r>
            <a:r>
              <a:rPr lang="zh-TW" altLang="en-US" dirty="0"/>
              <a:t>四</a:t>
            </a:r>
            <a:r>
              <a:rPr lang="en-US" altLang="zh-TW" dirty="0"/>
              <a:t>)</a:t>
            </a:r>
            <a:r>
              <a:rPr lang="zh-TW" altLang="en-US" dirty="0"/>
              <a:t>環保役。</a:t>
            </a:r>
            <a:r>
              <a:rPr lang="en-US" altLang="zh-TW" dirty="0"/>
              <a:t>(</a:t>
            </a:r>
            <a:r>
              <a:rPr lang="zh-TW" altLang="en-US" dirty="0"/>
              <a:t>五</a:t>
            </a:r>
            <a:r>
              <a:rPr lang="en-US" altLang="zh-TW" dirty="0"/>
              <a:t>)</a:t>
            </a:r>
            <a:r>
              <a:rPr lang="zh-TW" altLang="en-US" dirty="0"/>
              <a:t>醫療役。</a:t>
            </a:r>
            <a:r>
              <a:rPr lang="en-US" altLang="zh-TW" dirty="0"/>
              <a:t>(</a:t>
            </a:r>
            <a:r>
              <a:rPr lang="zh-TW" altLang="en-US" dirty="0"/>
              <a:t>六</a:t>
            </a:r>
            <a:r>
              <a:rPr lang="en-US" altLang="zh-TW" dirty="0"/>
              <a:t>)</a:t>
            </a:r>
            <a:r>
              <a:rPr lang="zh-TW" altLang="en-US" dirty="0"/>
              <a:t>教育服務役。</a:t>
            </a:r>
            <a:r>
              <a:rPr lang="en-US" altLang="zh-TW" dirty="0"/>
              <a:t>(</a:t>
            </a:r>
            <a:r>
              <a:rPr lang="zh-TW" altLang="en-US" dirty="0"/>
              <a:t>七</a:t>
            </a:r>
            <a:r>
              <a:rPr lang="en-US" altLang="zh-TW" dirty="0"/>
              <a:t>)</a:t>
            </a:r>
            <a:r>
              <a:rPr lang="zh-TW" altLang="en-US" dirty="0"/>
              <a:t>農業服 務役。</a:t>
            </a:r>
            <a:r>
              <a:rPr lang="en-US" altLang="zh-TW" dirty="0"/>
              <a:t>(</a:t>
            </a:r>
            <a:r>
              <a:rPr lang="zh-TW" altLang="en-US" dirty="0"/>
              <a:t>八</a:t>
            </a:r>
            <a:r>
              <a:rPr lang="en-US" altLang="zh-TW" dirty="0"/>
              <a:t>)</a:t>
            </a:r>
            <a:r>
              <a:rPr lang="zh-TW" altLang="en-US" dirty="0"/>
              <a:t>其他經行政院指定之役別。二、研發替代役」。</a:t>
            </a:r>
            <a:r>
              <a:rPr lang="zh-TW" altLang="en-US" sz="2900" b="1" dirty="0"/>
              <a:t>基此， 替代役役男服役期間，依兵役法第二十五條第二項規定，並無現 役軍人身分；且其非經國家考試及格，亦未經人事銓合格實授 任用，按諸前揭刑法第十條第二項規定之文義及立法理由之說明 ，雖非上揭第一款前段所定之身分公務員；但是否屬於同款後段 之授權公務員，應視其工作性質於事務要件上，是否從事於公共 事務而具有公權力行為資為判斷。若依其役別所擔任之工作符合 具有「其他依法令從事於公共事務，而具有法定職務權限」之情 形，例如替代役實施條例第四條第一項第一款所定一般替代役之 警察役別，依該條例施行細則第三條第一款第一點明定，警察役 包括擔任矯正機關警衛之輔助勤務等，是替代役男奉派往監獄、 看守所擔任立哨、崗哨、巡邏勤務者，因其從事於法定之公共事 務，乃具有法定職務權限，應視為刑法上之公務員，而屬同款後 段之授權公務員。至若所擔任之工作，於事務要件上，並非從事 於公共事務而具有公權力之行為者，例如被派擔任兒童與少年、 老人與病、殘榮民及身心障礙者之照顧，資源回收、環境清潔維 護，特殊教育與國外輔助教學及中輟生之輔導，農業資源展覽導 覽服務等與公權力行使無關事務，即非屬公務員。</a:t>
            </a:r>
          </a:p>
        </p:txBody>
      </p:sp>
    </p:spTree>
    <p:extLst>
      <p:ext uri="{BB962C8B-B14F-4D97-AF65-F5344CB8AC3E}">
        <p14:creationId xmlns:p14="http://schemas.microsoft.com/office/powerpoint/2010/main" val="3727035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en-US" dirty="0" smtClean="0"/>
              <a:t>壹、前言</a:t>
            </a:r>
            <a:endParaRPr lang="en-US" altLang="zh-TW" dirty="0" smtClean="0"/>
          </a:p>
          <a:p>
            <a:r>
              <a:rPr lang="zh-TW" altLang="en-US" dirty="0"/>
              <a:t>貳、公務員身分認定</a:t>
            </a:r>
            <a:endParaRPr lang="en-US" altLang="zh-TW" dirty="0"/>
          </a:p>
          <a:p>
            <a:r>
              <a:rPr lang="zh-TW" altLang="en-US" dirty="0"/>
              <a:t>參、</a:t>
            </a:r>
            <a:r>
              <a:rPr lang="zh-TW" altLang="en-US" dirty="0" smtClean="0"/>
              <a:t>公務員利用職務詐取</a:t>
            </a:r>
            <a:r>
              <a:rPr lang="zh-TW" altLang="en-US" dirty="0"/>
              <a:t>財物</a:t>
            </a:r>
            <a:r>
              <a:rPr lang="zh-TW" altLang="en-US" dirty="0" smtClean="0"/>
              <a:t>案例檢討</a:t>
            </a:r>
            <a:endParaRPr lang="en-US" altLang="zh-TW" dirty="0" smtClean="0"/>
          </a:p>
          <a:p>
            <a:r>
              <a:rPr lang="zh-TW" altLang="en-US" dirty="0" smtClean="0"/>
              <a:t>肆、圖利案例</a:t>
            </a:r>
            <a:endParaRPr lang="en-US" altLang="zh-TW" dirty="0" smtClean="0"/>
          </a:p>
          <a:p>
            <a:r>
              <a:rPr lang="zh-TW" altLang="en-US" dirty="0" smtClean="0"/>
              <a:t>伍、</a:t>
            </a:r>
            <a:r>
              <a:rPr lang="zh-TW" altLang="en-US" dirty="0"/>
              <a:t>公務員違背職務收受賄賂</a:t>
            </a:r>
            <a:r>
              <a:rPr lang="zh-TW" altLang="en-US" dirty="0" smtClean="0"/>
              <a:t>案例</a:t>
            </a:r>
            <a:endParaRPr lang="en-US" altLang="zh-TW" dirty="0" smtClean="0"/>
          </a:p>
          <a:p>
            <a:r>
              <a:rPr lang="zh-TW" altLang="en-US" dirty="0"/>
              <a:t>陸</a:t>
            </a:r>
            <a:r>
              <a:rPr lang="zh-TW" altLang="en-US" dirty="0" smtClean="0"/>
              <a:t>、侵占財物案例</a:t>
            </a:r>
            <a:endParaRPr lang="en-US" altLang="zh-TW" dirty="0" smtClean="0"/>
          </a:p>
          <a:p>
            <a:r>
              <a:rPr lang="zh-TW" altLang="en-US" dirty="0" smtClean="0"/>
              <a:t>柒、洩密案例研析</a:t>
            </a:r>
            <a:endParaRPr lang="en-US" altLang="zh-TW" dirty="0" smtClean="0"/>
          </a:p>
          <a:p>
            <a:pPr marL="0" indent="0">
              <a:buNone/>
            </a:pPr>
            <a:endParaRPr lang="zh-TW" altLang="en-US" dirty="0"/>
          </a:p>
        </p:txBody>
      </p:sp>
      <p:sp>
        <p:nvSpPr>
          <p:cNvPr id="2" name="標題 1"/>
          <p:cNvSpPr>
            <a:spLocks noGrp="1"/>
          </p:cNvSpPr>
          <p:nvPr>
            <p:ph type="title"/>
          </p:nvPr>
        </p:nvSpPr>
        <p:spPr/>
        <p:txBody>
          <a:bodyPr/>
          <a:lstStyle/>
          <a:p>
            <a:r>
              <a:rPr lang="zh-TW" altLang="en-US" dirty="0" smtClean="0"/>
              <a:t>報告大綱</a:t>
            </a:r>
            <a:endParaRPr lang="zh-TW" altLang="en-US" dirty="0"/>
          </a:p>
        </p:txBody>
      </p:sp>
    </p:spTree>
    <p:extLst>
      <p:ext uri="{BB962C8B-B14F-4D97-AF65-F5344CB8AC3E}">
        <p14:creationId xmlns:p14="http://schemas.microsoft.com/office/powerpoint/2010/main" val="3904414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最高法院</a:t>
            </a:r>
            <a:r>
              <a:rPr lang="en-US" altLang="zh-TW" dirty="0" smtClean="0"/>
              <a:t>98</a:t>
            </a:r>
            <a:r>
              <a:rPr lang="zh-TW" altLang="en-US" dirty="0" smtClean="0"/>
              <a:t>台上字第</a:t>
            </a:r>
            <a:r>
              <a:rPr lang="en-US" altLang="zh-TW" dirty="0"/>
              <a:t>6231</a:t>
            </a:r>
            <a:r>
              <a:rPr lang="zh-TW" altLang="en-US" dirty="0" smtClean="0"/>
              <a:t>號判決</a:t>
            </a:r>
            <a:r>
              <a:rPr lang="en-US" altLang="zh-TW" dirty="0" smtClean="0"/>
              <a:t> </a:t>
            </a:r>
            <a:endParaRPr lang="zh-TW" altLang="en-US" dirty="0"/>
          </a:p>
        </p:txBody>
      </p:sp>
      <p:sp>
        <p:nvSpPr>
          <p:cNvPr id="3" name="內容版面配置區 2"/>
          <p:cNvSpPr>
            <a:spLocks noGrp="1"/>
          </p:cNvSpPr>
          <p:nvPr>
            <p:ph sz="quarter" idx="13"/>
          </p:nvPr>
        </p:nvSpPr>
        <p:spPr>
          <a:xfrm>
            <a:off x="914400" y="1447800"/>
            <a:ext cx="7762056" cy="4572000"/>
          </a:xfrm>
        </p:spPr>
        <p:txBody>
          <a:bodyPr>
            <a:normAutofit fontScale="70000" lnSpcReduction="20000"/>
          </a:bodyPr>
          <a:lstStyle/>
          <a:p>
            <a:r>
              <a:rPr lang="zh-TW" altLang="en-US" dirty="0"/>
              <a:t>修正前刑法第十條第二項：「稱公務員者，謂依法令從事於公務之人員」 之規定，已修正為：「稱公務員者，謂下列人員：一、依法令服務於國家 、地方自治團體所屬機關而具有法定職務權限，以及其他依法令從事於公 共事務，而具有法定職務權限者。二、受國家、地方自治團體所屬機關依 法委託，從事與委託機關權限有關之公共事務者。」學理上依其類型之不 同，稱之為「身分公務員」（第一款前段）、「授權公務員」（第一款後 段）及「委託公務員」（第二款）。又同法第十條第三項規定：「稱公文 書者，謂公務員職務上製作之文書。」固僅為純文字之修正（即「制作」 二字，依法律統一用語表修正為「製作」），然因刑法上公務員之概念已 有更易，則公文書之範疇如何，自亦應依修正後公務員之定義以界定此等 人員基於職務上製作之文書，是否屬於刑法規範之公文書。查</a:t>
            </a:r>
            <a:r>
              <a:rPr lang="zh-TW" altLang="en-US" b="1" dirty="0"/>
              <a:t>公立醫院， 在其組織及性質上雖然可以認為是屬於國家或地方自治團體所屬機關</a:t>
            </a:r>
            <a:r>
              <a:rPr lang="zh-TW" altLang="en-US" dirty="0"/>
              <a:t>，</a:t>
            </a:r>
            <a:r>
              <a:rPr lang="zh-TW" altLang="en-US" dirty="0" smtClean="0"/>
              <a:t>但是</a:t>
            </a:r>
            <a:r>
              <a:rPr lang="zh-TW" altLang="en-US" dirty="0"/>
              <a:t>在此等機構服務的人員所從事之工作，實際上與私立醫院，並無多大</a:t>
            </a:r>
            <a:r>
              <a:rPr lang="zh-TW" altLang="en-US" dirty="0" smtClean="0"/>
              <a:t>差別</a:t>
            </a:r>
            <a:r>
              <a:rPr lang="zh-TW" altLang="en-US" dirty="0"/>
              <a:t>。亦即此等機構所從事之事務，能否認係依法代表、代理國家或地方</a:t>
            </a:r>
            <a:r>
              <a:rPr lang="zh-TW" altLang="en-US" dirty="0" smtClean="0"/>
              <a:t>自治</a:t>
            </a:r>
            <a:r>
              <a:rPr lang="zh-TW" altLang="en-US" dirty="0"/>
              <a:t>團體處理公共事務，非無疑義。</a:t>
            </a:r>
            <a:r>
              <a:rPr lang="zh-TW" altLang="en-US" b="1" dirty="0"/>
              <a:t>因此服務於公立醫院之人員，除合於</a:t>
            </a:r>
            <a:r>
              <a:rPr lang="zh-TW" altLang="en-US" b="1" dirty="0" smtClean="0"/>
              <a:t>修正</a:t>
            </a:r>
            <a:r>
              <a:rPr lang="zh-TW" altLang="en-US" b="1" dirty="0"/>
              <a:t>後刑法第十條第二項第一款後段所規定之依法令從事於公共事務，而</a:t>
            </a:r>
            <a:r>
              <a:rPr lang="zh-TW" altLang="en-US" b="1" dirty="0" smtClean="0"/>
              <a:t>具有</a:t>
            </a:r>
            <a:r>
              <a:rPr lang="zh-TW" altLang="en-US" b="1" dirty="0"/>
              <a:t>法定職務權限者外，應不具修正後刑法所稱之公務員身分。</a:t>
            </a:r>
            <a:r>
              <a:rPr lang="zh-TW" altLang="en-US" dirty="0"/>
              <a:t>從而本件</a:t>
            </a:r>
            <a:r>
              <a:rPr lang="zh-TW" altLang="en-US" dirty="0" smtClean="0"/>
              <a:t>偽造</a:t>
            </a:r>
            <a:r>
              <a:rPr lang="zh-TW" altLang="en-US" dirty="0"/>
              <a:t>由三軍總醫院出具之診斷證明書，得否認係公務員職務上製作之文書？ 而具公文書性質？即非無疑。 </a:t>
            </a:r>
            <a:endParaRPr lang="zh-TW" altLang="en-US" sz="2900" b="1" dirty="0"/>
          </a:p>
        </p:txBody>
      </p:sp>
    </p:spTree>
    <p:extLst>
      <p:ext uri="{BB962C8B-B14F-4D97-AF65-F5344CB8AC3E}">
        <p14:creationId xmlns:p14="http://schemas.microsoft.com/office/powerpoint/2010/main" val="1373646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7"/>
          <p:cNvSpPr>
            <a:spLocks noGrp="1"/>
          </p:cNvSpPr>
          <p:nvPr>
            <p:ph idx="1"/>
          </p:nvPr>
        </p:nvSpPr>
        <p:spPr/>
        <p:txBody>
          <a:bodyPr/>
          <a:lstStyle/>
          <a:p>
            <a:pPr marL="514350" indent="-514350">
              <a:buNone/>
            </a:pPr>
            <a:endParaRPr lang="en-US" altLang="zh-TW" dirty="0" smtClean="0"/>
          </a:p>
          <a:p>
            <a:pPr marL="514350" indent="-514350">
              <a:buNone/>
            </a:pP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二</a:t>
            </a:r>
            <a:r>
              <a:rPr lang="zh-TW" altLang="en-US" dirty="0">
                <a:latin typeface="標楷體" pitchFamily="65" charset="-120"/>
                <a:ea typeface="標楷體" pitchFamily="65" charset="-120"/>
              </a:rPr>
              <a:t>、利用職務上之機會，以詐術使人將本人之</a:t>
            </a:r>
            <a:r>
              <a:rPr lang="zh-TW" altLang="en-US" dirty="0" smtClean="0">
                <a:latin typeface="標楷體" pitchFamily="65" charset="-120"/>
                <a:ea typeface="標楷體" pitchFamily="65" charset="-120"/>
              </a:rPr>
              <a:t>物</a:t>
            </a:r>
            <a:endParaRPr lang="en-US" altLang="zh-TW" dirty="0" smtClean="0">
              <a:latin typeface="標楷體" pitchFamily="65" charset="-120"/>
              <a:ea typeface="標楷體" pitchFamily="65" charset="-120"/>
            </a:endParaRPr>
          </a:p>
          <a:p>
            <a:pPr marL="514350" indent="-514350">
              <a:buNone/>
            </a:pPr>
            <a:r>
              <a:rPr lang="zh-TW" altLang="en-US" dirty="0" smtClean="0">
                <a:latin typeface="標楷體" pitchFamily="65" charset="-120"/>
                <a:ea typeface="標楷體" pitchFamily="65" charset="-120"/>
              </a:rPr>
              <a:t> 或</a:t>
            </a:r>
            <a:r>
              <a:rPr lang="zh-TW" altLang="en-US" dirty="0">
                <a:latin typeface="標楷體" pitchFamily="65" charset="-120"/>
                <a:ea typeface="標楷體" pitchFamily="65" charset="-120"/>
              </a:rPr>
              <a:t>第三人之物交付者</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r>
              <a:rPr lang="zh-TW" altLang="en-US" dirty="0"/>
              <a:t>貪污治罪條例第</a:t>
            </a:r>
            <a:r>
              <a:rPr lang="en-US" altLang="zh-TW" dirty="0"/>
              <a:t>5</a:t>
            </a:r>
            <a:r>
              <a:rPr lang="zh-TW" altLang="en-US" dirty="0"/>
              <a:t>條第</a:t>
            </a:r>
            <a:r>
              <a:rPr lang="en-US" altLang="zh-TW" dirty="0"/>
              <a:t>1</a:t>
            </a:r>
            <a:r>
              <a:rPr lang="zh-TW" altLang="en-US" dirty="0" smtClean="0"/>
              <a:t>項</a:t>
            </a:r>
            <a:endParaRPr lang="en-US" altLang="zh-TW" dirty="0" smtClean="0"/>
          </a:p>
          <a:p>
            <a:pPr marL="514350" indent="-514350">
              <a:buNone/>
            </a:pPr>
            <a:r>
              <a:rPr lang="zh-TW" altLang="en-US" dirty="0" smtClean="0"/>
              <a:t>   第</a:t>
            </a:r>
            <a:r>
              <a:rPr lang="en-US" altLang="zh-TW" dirty="0"/>
              <a:t>2</a:t>
            </a:r>
            <a:r>
              <a:rPr lang="zh-TW" altLang="en-US" dirty="0"/>
              <a:t>款</a:t>
            </a:r>
            <a:r>
              <a:rPr lang="en-US" altLang="zh-TW" dirty="0" smtClean="0">
                <a:latin typeface="標楷體" pitchFamily="65" charset="-120"/>
                <a:ea typeface="標楷體" pitchFamily="65" charset="-120"/>
              </a:rPr>
              <a:t>)】</a:t>
            </a:r>
          </a:p>
          <a:p>
            <a:pPr marL="514350" indent="-514350">
              <a:buNone/>
            </a:pPr>
            <a:endParaRPr lang="en-US" altLang="zh-TW" dirty="0">
              <a:latin typeface="標楷體" pitchFamily="65" charset="-120"/>
              <a:ea typeface="標楷體" pitchFamily="65" charset="-120"/>
            </a:endParaRPr>
          </a:p>
          <a:p>
            <a:pPr marL="514350" indent="-514350">
              <a:buNone/>
            </a:pPr>
            <a:r>
              <a:rPr lang="en-US" altLang="zh-TW" dirty="0" smtClean="0"/>
              <a:t>【</a:t>
            </a:r>
            <a:r>
              <a:rPr lang="zh-TW" altLang="en-US" dirty="0" smtClean="0"/>
              <a:t>前項</a:t>
            </a:r>
            <a:r>
              <a:rPr lang="zh-TW" altLang="en-US" dirty="0"/>
              <a:t>第一款及第二款之未遂犯罰之</a:t>
            </a:r>
            <a:r>
              <a:rPr lang="zh-TW" altLang="en-US" dirty="0" smtClean="0"/>
              <a:t>。</a:t>
            </a:r>
            <a:r>
              <a:rPr lang="en-US" altLang="zh-TW" dirty="0" smtClean="0"/>
              <a:t>(</a:t>
            </a:r>
            <a:r>
              <a:rPr lang="zh-TW" altLang="en-US" dirty="0" smtClean="0"/>
              <a:t>貪污</a:t>
            </a:r>
            <a:r>
              <a:rPr lang="zh-TW" altLang="en-US" dirty="0"/>
              <a:t>治罪</a:t>
            </a:r>
            <a:r>
              <a:rPr lang="zh-TW" altLang="en-US" dirty="0" smtClean="0"/>
              <a:t>條</a:t>
            </a:r>
            <a:endParaRPr lang="en-US" altLang="zh-TW" dirty="0" smtClean="0"/>
          </a:p>
          <a:p>
            <a:pPr marL="514350" indent="-514350">
              <a:buNone/>
            </a:pPr>
            <a:r>
              <a:rPr lang="zh-TW" altLang="en-US" dirty="0"/>
              <a:t> </a:t>
            </a:r>
            <a:r>
              <a:rPr lang="zh-TW" altLang="en-US" dirty="0" smtClean="0"/>
              <a:t> 例</a:t>
            </a:r>
            <a:r>
              <a:rPr lang="zh-TW" altLang="en-US" dirty="0"/>
              <a:t>第</a:t>
            </a:r>
            <a:r>
              <a:rPr lang="en-US" altLang="zh-TW" dirty="0"/>
              <a:t>5</a:t>
            </a:r>
            <a:r>
              <a:rPr lang="zh-TW" altLang="en-US" dirty="0"/>
              <a:t>條</a:t>
            </a:r>
            <a:r>
              <a:rPr lang="zh-TW" altLang="en-US" dirty="0" smtClean="0"/>
              <a:t>第</a:t>
            </a:r>
            <a:r>
              <a:rPr lang="en-US" altLang="zh-TW" dirty="0" smtClean="0"/>
              <a:t>2</a:t>
            </a:r>
            <a:r>
              <a:rPr lang="zh-TW" altLang="en-US" dirty="0" smtClean="0"/>
              <a:t>項</a:t>
            </a:r>
            <a:r>
              <a:rPr lang="en-US" altLang="zh-TW" dirty="0" smtClean="0"/>
              <a:t>)】</a:t>
            </a:r>
            <a:endParaRPr lang="zh-TW" altLang="en-US" dirty="0">
              <a:latin typeface="標楷體" pitchFamily="65" charset="-120"/>
              <a:ea typeface="標楷體" pitchFamily="65" charset="-120"/>
            </a:endParaRPr>
          </a:p>
        </p:txBody>
      </p:sp>
      <p:sp>
        <p:nvSpPr>
          <p:cNvPr id="2" name="標題 1"/>
          <p:cNvSpPr>
            <a:spLocks noGrp="1"/>
          </p:cNvSpPr>
          <p:nvPr>
            <p:ph type="title"/>
          </p:nvPr>
        </p:nvSpPr>
        <p:spPr/>
        <p:txBody>
          <a:bodyPr>
            <a:normAutofit fontScale="90000"/>
          </a:bodyPr>
          <a:lstStyle/>
          <a:p>
            <a:r>
              <a:rPr lang="zh-TW" altLang="en-US" sz="4000" dirty="0" smtClean="0"/>
              <a:t>參、公務員利用職務</a:t>
            </a:r>
            <a:r>
              <a:rPr lang="zh-TW" altLang="en-US" sz="4000" dirty="0"/>
              <a:t>詐取財物案例檢討</a:t>
            </a:r>
            <a:r>
              <a:rPr lang="en-US" altLang="zh-TW" dirty="0"/>
              <a:t/>
            </a:r>
            <a:br>
              <a:rPr lang="en-US" altLang="zh-TW" dirty="0"/>
            </a:br>
            <a:endParaRPr lang="zh-TW" altLang="en-US" dirty="0"/>
          </a:p>
        </p:txBody>
      </p:sp>
      <p:sp>
        <p:nvSpPr>
          <p:cNvPr id="4" name="矩形 3"/>
          <p:cNvSpPr/>
          <p:nvPr/>
        </p:nvSpPr>
        <p:spPr>
          <a:xfrm>
            <a:off x="467544" y="2204864"/>
            <a:ext cx="8424936" cy="646331"/>
          </a:xfrm>
          <a:prstGeom prst="rect">
            <a:avLst/>
          </a:prstGeom>
        </p:spPr>
        <p:txBody>
          <a:bodyPr wrap="square">
            <a:spAutoFit/>
          </a:bodyPr>
          <a:lstStyle/>
          <a:p>
            <a:pPr fontAlgn="auto">
              <a:spcBef>
                <a:spcPts val="0"/>
              </a:spcBef>
              <a:spcAft>
                <a:spcPts val="0"/>
              </a:spcAft>
              <a:defRPr/>
            </a:pPr>
            <a:endParaRPr lang="en-US" altLang="zh-TW" dirty="0" smtClean="0">
              <a:solidFill>
                <a:srgbClr val="002060"/>
              </a:solidFill>
              <a:latin typeface="+mn-ea"/>
            </a:endParaRPr>
          </a:p>
          <a:p>
            <a:pPr fontAlgn="auto">
              <a:spcBef>
                <a:spcPts val="0"/>
              </a:spcBef>
              <a:spcAft>
                <a:spcPts val="0"/>
              </a:spcAft>
              <a:defRPr/>
            </a:pPr>
            <a:endParaRPr lang="zh-TW" altLang="en-US" dirty="0">
              <a:solidFill>
                <a:schemeClr val="accent1">
                  <a:lumMod val="50000"/>
                </a:schemeClr>
              </a:solidFill>
              <a:latin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r>
              <a:rPr lang="zh-TW" altLang="en-US" dirty="0"/>
              <a:t>利用職務機會詐取財物罪，其所謂</a:t>
            </a:r>
            <a:r>
              <a:rPr lang="zh-TW" altLang="en-US" b="1" dirty="0"/>
              <a:t>「利用職務上之機會」</a:t>
            </a:r>
            <a:r>
              <a:rPr lang="zh-TW" altLang="en-US" dirty="0"/>
              <a:t>，係指假借職務 上一切機會，予以利用者而言。其所利用者，職務本身固有之事機，固無 論矣，即使由</a:t>
            </a:r>
            <a:r>
              <a:rPr lang="zh-TW" altLang="en-US" b="1" dirty="0"/>
              <a:t>職務上所衍生之機會，亦包括在內</a:t>
            </a:r>
            <a:r>
              <a:rPr lang="zh-TW" altLang="en-US" dirty="0"/>
              <a:t>，要不以職務上有</a:t>
            </a:r>
            <a:r>
              <a:rPr lang="zh-TW" altLang="en-US" dirty="0" smtClean="0"/>
              <a:t>決定權者</a:t>
            </a:r>
            <a:r>
              <a:rPr lang="zh-TW" altLang="en-US" dirty="0"/>
              <a:t>為限。然必也因法律或命令賦予行為人以一定之職務，而行為人竟利用 職務本身固有之事機，或由該職務上所衍生之機會，予以詐財者，始足</a:t>
            </a:r>
            <a:r>
              <a:rPr lang="zh-TW" altLang="en-US" dirty="0" smtClean="0"/>
              <a:t>當之</a:t>
            </a:r>
            <a:r>
              <a:rPr lang="zh-TW" altLang="en-US" dirty="0"/>
              <a:t>。 </a:t>
            </a:r>
            <a:r>
              <a:rPr lang="en-US" altLang="zh-TW" dirty="0" smtClean="0"/>
              <a:t>(</a:t>
            </a:r>
            <a:r>
              <a:rPr lang="zh-TW" altLang="en-US" dirty="0" smtClean="0"/>
              <a:t>最高法院</a:t>
            </a:r>
            <a:r>
              <a:rPr lang="en-US" altLang="zh-TW" dirty="0" smtClean="0"/>
              <a:t>97</a:t>
            </a:r>
            <a:r>
              <a:rPr lang="zh-TW" altLang="en-US" dirty="0"/>
              <a:t>年度台上第</a:t>
            </a:r>
            <a:r>
              <a:rPr lang="en-US" altLang="zh-TW" dirty="0"/>
              <a:t>6802</a:t>
            </a:r>
            <a:r>
              <a:rPr lang="zh-TW" altLang="en-US" dirty="0" smtClean="0"/>
              <a:t>號判決</a:t>
            </a:r>
            <a:r>
              <a:rPr lang="en-US" altLang="zh-TW" dirty="0" smtClean="0"/>
              <a:t>)</a:t>
            </a:r>
          </a:p>
          <a:p>
            <a:r>
              <a:rPr lang="zh-TW" altLang="en-US" dirty="0" smtClean="0"/>
              <a:t>利用</a:t>
            </a:r>
            <a:r>
              <a:rPr lang="zh-TW" altLang="en-US" b="1" dirty="0"/>
              <a:t>職務上所衍生之</a:t>
            </a:r>
            <a:r>
              <a:rPr lang="zh-TW" altLang="en-US" b="1" dirty="0" smtClean="0"/>
              <a:t>機會也算</a:t>
            </a:r>
            <a:r>
              <a:rPr lang="en-US" altLang="zh-TW" b="1" dirty="0" smtClean="0"/>
              <a:t>!!!</a:t>
            </a:r>
            <a:endParaRPr lang="zh-TW" altLang="en-US" dirty="0"/>
          </a:p>
        </p:txBody>
      </p:sp>
      <p:sp>
        <p:nvSpPr>
          <p:cNvPr id="2" name="標題 1"/>
          <p:cNvSpPr>
            <a:spLocks noGrp="1"/>
          </p:cNvSpPr>
          <p:nvPr>
            <p:ph type="title"/>
          </p:nvPr>
        </p:nvSpPr>
        <p:spPr/>
        <p:txBody>
          <a:bodyPr>
            <a:normAutofit/>
          </a:bodyPr>
          <a:lstStyle/>
          <a:p>
            <a:r>
              <a:rPr lang="zh-TW" altLang="en-US" sz="3600" dirty="0" smtClean="0"/>
              <a:t>參、</a:t>
            </a:r>
            <a:r>
              <a:rPr lang="zh-TW" altLang="en-US" sz="3600" dirty="0"/>
              <a:t>公務員利用職務詐取財物案例檢討</a:t>
            </a:r>
          </a:p>
        </p:txBody>
      </p:sp>
    </p:spTree>
    <p:extLst>
      <p:ext uri="{BB962C8B-B14F-4D97-AF65-F5344CB8AC3E}">
        <p14:creationId xmlns:p14="http://schemas.microsoft.com/office/powerpoint/2010/main" val="3117863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a:bodyPr>
          <a:lstStyle/>
          <a:p>
            <a:r>
              <a:rPr lang="zh-TW" altLang="en-US" dirty="0"/>
              <a:t>公務員利用職務上之機會，詐取財物罪，其犯罪客體須係具體之財物，</a:t>
            </a:r>
            <a:r>
              <a:rPr lang="zh-TW" altLang="en-US" dirty="0" smtClean="0"/>
              <a:t>財產</a:t>
            </a:r>
            <a:r>
              <a:rPr lang="zh-TW" altLang="en-US" dirty="0"/>
              <a:t>上不法之利益並不包括在內</a:t>
            </a:r>
            <a:r>
              <a:rPr lang="zh-TW" altLang="en-US" dirty="0" smtClean="0"/>
              <a:t>。</a:t>
            </a:r>
            <a:r>
              <a:rPr lang="en-US" altLang="zh-TW" dirty="0" smtClean="0"/>
              <a:t>(</a:t>
            </a:r>
            <a:r>
              <a:rPr lang="zh-TW" altLang="en-US" dirty="0" smtClean="0"/>
              <a:t>最高法院</a:t>
            </a:r>
            <a:r>
              <a:rPr lang="en-US" altLang="zh-TW" dirty="0" smtClean="0"/>
              <a:t>96</a:t>
            </a:r>
            <a:r>
              <a:rPr lang="zh-TW" altLang="en-US" dirty="0"/>
              <a:t>年度台上字第</a:t>
            </a:r>
            <a:r>
              <a:rPr lang="en-US" altLang="zh-TW" dirty="0"/>
              <a:t>6512</a:t>
            </a:r>
            <a:r>
              <a:rPr lang="zh-TW" altLang="en-US" dirty="0" smtClean="0"/>
              <a:t>號判決</a:t>
            </a:r>
            <a:r>
              <a:rPr lang="en-US" altLang="zh-TW" dirty="0" smtClean="0"/>
              <a:t>)</a:t>
            </a:r>
          </a:p>
          <a:p>
            <a:pPr marL="0" indent="0">
              <a:buNone/>
            </a:pPr>
            <a:endParaRPr lang="en-US" altLang="zh-TW" dirty="0" smtClean="0"/>
          </a:p>
          <a:p>
            <a:r>
              <a:rPr lang="zh-TW" altLang="en-US" dirty="0"/>
              <a:t>比較</a:t>
            </a:r>
            <a:r>
              <a:rPr lang="zh-TW" altLang="en-US" dirty="0" smtClean="0"/>
              <a:t>刑法第</a:t>
            </a:r>
            <a:r>
              <a:rPr lang="en-US" altLang="zh-TW" dirty="0" smtClean="0"/>
              <a:t>339</a:t>
            </a:r>
            <a:r>
              <a:rPr lang="zh-TW" altLang="en-US" dirty="0" smtClean="0"/>
              <a:t>條規定</a:t>
            </a:r>
            <a:r>
              <a:rPr lang="en-US" altLang="zh-TW" dirty="0" smtClean="0"/>
              <a:t>:[</a:t>
            </a:r>
            <a:r>
              <a:rPr lang="zh-TW" altLang="en-US" b="1" dirty="0">
                <a:latin typeface="標楷體" pitchFamily="65" charset="-120"/>
                <a:ea typeface="標楷體" pitchFamily="65" charset="-120"/>
              </a:rPr>
              <a:t>意圖為自己或第三人不法之所有，以詐術使人將本人或第三人之物交付</a:t>
            </a:r>
            <a:r>
              <a:rPr lang="zh-TW" altLang="en-US" b="1" dirty="0" smtClean="0">
                <a:latin typeface="標楷體" pitchFamily="65" charset="-120"/>
                <a:ea typeface="標楷體" pitchFamily="65" charset="-120"/>
              </a:rPr>
              <a:t>者</a:t>
            </a:r>
            <a:r>
              <a:rPr lang="zh-TW" altLang="en-US" dirty="0" smtClean="0"/>
              <a:t>，</a:t>
            </a:r>
            <a:r>
              <a:rPr lang="zh-TW" altLang="en-US" dirty="0"/>
              <a:t>處五年以下有期徒刑、拘役或科或併科五十萬元以下罰金</a:t>
            </a:r>
            <a:r>
              <a:rPr lang="zh-TW" altLang="en-US" dirty="0" smtClean="0"/>
              <a:t>。</a:t>
            </a:r>
            <a:r>
              <a:rPr lang="en-US" altLang="zh-TW" dirty="0" smtClean="0"/>
              <a:t>(</a:t>
            </a:r>
            <a:r>
              <a:rPr lang="zh-TW" altLang="en-US" dirty="0" smtClean="0"/>
              <a:t>第</a:t>
            </a:r>
            <a:r>
              <a:rPr lang="en-US" altLang="zh-TW" dirty="0" smtClean="0"/>
              <a:t>1</a:t>
            </a:r>
            <a:r>
              <a:rPr lang="zh-TW" altLang="en-US" dirty="0" smtClean="0"/>
              <a:t>項</a:t>
            </a:r>
            <a:r>
              <a:rPr lang="en-US" altLang="zh-TW" dirty="0" smtClean="0"/>
              <a:t>)</a:t>
            </a:r>
            <a:r>
              <a:rPr lang="zh-TW" altLang="en-US" b="1" dirty="0" smtClean="0"/>
              <a:t>以</a:t>
            </a:r>
            <a:r>
              <a:rPr lang="zh-TW" altLang="en-US" b="1" dirty="0"/>
              <a:t>前項方法得財產上不法之利益或使第三人得之者，亦同</a:t>
            </a:r>
            <a:r>
              <a:rPr lang="zh-TW" altLang="en-US" dirty="0" smtClean="0"/>
              <a:t>。</a:t>
            </a:r>
            <a:r>
              <a:rPr lang="en-US" altLang="zh-TW" dirty="0" smtClean="0"/>
              <a:t>(</a:t>
            </a:r>
            <a:r>
              <a:rPr lang="zh-TW" altLang="en-US" dirty="0" smtClean="0"/>
              <a:t>第</a:t>
            </a:r>
            <a:r>
              <a:rPr lang="en-US" altLang="zh-TW" dirty="0" smtClean="0"/>
              <a:t>2</a:t>
            </a:r>
            <a:r>
              <a:rPr lang="zh-TW" altLang="en-US" dirty="0" smtClean="0"/>
              <a:t>項</a:t>
            </a:r>
            <a:r>
              <a:rPr lang="en-US" altLang="zh-TW" dirty="0" smtClean="0"/>
              <a:t>)</a:t>
            </a:r>
            <a:r>
              <a:rPr lang="zh-TW" altLang="en-US" dirty="0" smtClean="0"/>
              <a:t> </a:t>
            </a:r>
            <a:r>
              <a:rPr lang="zh-TW" altLang="en-US" dirty="0"/>
              <a:t>前二項之未遂犯罰之</a:t>
            </a:r>
            <a:r>
              <a:rPr lang="zh-TW" altLang="en-US" dirty="0" smtClean="0"/>
              <a:t>。</a:t>
            </a:r>
            <a:r>
              <a:rPr lang="en-US" altLang="zh-TW" dirty="0" smtClean="0"/>
              <a:t>(</a:t>
            </a:r>
            <a:r>
              <a:rPr lang="zh-TW" altLang="en-US" dirty="0"/>
              <a:t>第</a:t>
            </a:r>
            <a:r>
              <a:rPr lang="en-US" altLang="zh-TW" dirty="0" smtClean="0"/>
              <a:t>3</a:t>
            </a:r>
            <a:r>
              <a:rPr lang="zh-TW" altLang="en-US" dirty="0" smtClean="0"/>
              <a:t>項</a:t>
            </a:r>
            <a:r>
              <a:rPr lang="en-US" altLang="zh-TW" dirty="0" smtClean="0"/>
              <a:t>)]</a:t>
            </a:r>
            <a:endParaRPr lang="zh-TW" altLang="en-US" dirty="0"/>
          </a:p>
        </p:txBody>
      </p:sp>
      <p:sp>
        <p:nvSpPr>
          <p:cNvPr id="2" name="標題 1"/>
          <p:cNvSpPr>
            <a:spLocks noGrp="1"/>
          </p:cNvSpPr>
          <p:nvPr>
            <p:ph type="title"/>
          </p:nvPr>
        </p:nvSpPr>
        <p:spPr/>
        <p:txBody>
          <a:bodyPr>
            <a:normAutofit fontScale="90000"/>
          </a:bodyPr>
          <a:lstStyle/>
          <a:p>
            <a:r>
              <a:rPr lang="zh-TW" altLang="en-US" sz="4000" dirty="0"/>
              <a:t>參、公務員利用職務詐取財物案例檢討</a:t>
            </a:r>
            <a:r>
              <a:rPr lang="en-US" altLang="zh-TW" dirty="0"/>
              <a:t/>
            </a:r>
            <a:br>
              <a:rPr lang="en-US" altLang="zh-TW" dirty="0"/>
            </a:br>
            <a:endParaRPr lang="zh-TW" altLang="en-US" dirty="0"/>
          </a:p>
        </p:txBody>
      </p:sp>
    </p:spTree>
    <p:extLst>
      <p:ext uri="{BB962C8B-B14F-4D97-AF65-F5344CB8AC3E}">
        <p14:creationId xmlns:p14="http://schemas.microsoft.com/office/powerpoint/2010/main" val="16709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10000"/>
          </a:bodyPr>
          <a:lstStyle/>
          <a:p>
            <a:r>
              <a:rPr lang="zh-TW" altLang="en-US" dirty="0"/>
              <a:t>貪污治罪條例第五條第一項第二款利用職務上之機會詐取財物罪，就</a:t>
            </a:r>
            <a:r>
              <a:rPr lang="zh-TW" altLang="en-US" dirty="0" smtClean="0"/>
              <a:t>詐取財物</a:t>
            </a:r>
            <a:r>
              <a:rPr lang="zh-TW" altLang="en-US" dirty="0"/>
              <a:t>之要件言，與刑法詐欺取財罪相同，必須行為人意圖為自己或第三人 不法之所有，以詐術使人將本人或第三人之物交付為要件；</a:t>
            </a:r>
            <a:r>
              <a:rPr lang="zh-TW" altLang="en-US" b="1" dirty="0"/>
              <a:t>所謂以詐術使 人交付，必須被詐欺人因其詐術而陷於錯誤，若其所用方法不能認為詐術 ，亦不致使人陷於錯誤，即不構成該罪。</a:t>
            </a:r>
            <a:r>
              <a:rPr lang="zh-TW" altLang="en-US" dirty="0"/>
              <a:t>又因詐欺取財罪，係侵害財產權 之犯罪，以施用詐術之一方取得財物，致被詐欺之一方因而生財產上之損 害為必要，若無所</a:t>
            </a:r>
            <a:r>
              <a:rPr lang="zh-TW" altLang="en-US" b="1" dirty="0"/>
              <a:t>損害</a:t>
            </a:r>
            <a:r>
              <a:rPr lang="zh-TW" altLang="en-US" dirty="0"/>
              <a:t>，行為人除按其情形或應成立其他罪名外，並</a:t>
            </a:r>
            <a:r>
              <a:rPr lang="zh-TW" altLang="en-US" dirty="0" smtClean="0"/>
              <a:t>無論以</a:t>
            </a:r>
            <a:r>
              <a:rPr lang="zh-TW" altLang="en-US" dirty="0"/>
              <a:t>詐欺取財罪之餘地。 </a:t>
            </a:r>
            <a:r>
              <a:rPr lang="en-US" altLang="zh-TW" dirty="0" smtClean="0"/>
              <a:t>(</a:t>
            </a:r>
            <a:r>
              <a:rPr lang="zh-TW" altLang="en-US" dirty="0" smtClean="0"/>
              <a:t>最高法院</a:t>
            </a:r>
            <a:r>
              <a:rPr lang="en-US" altLang="zh-TW" dirty="0"/>
              <a:t>94</a:t>
            </a:r>
            <a:r>
              <a:rPr lang="zh-TW" altLang="en-US" dirty="0"/>
              <a:t>年度台上第</a:t>
            </a:r>
            <a:r>
              <a:rPr lang="en-US" altLang="zh-TW" dirty="0"/>
              <a:t>5286</a:t>
            </a:r>
            <a:r>
              <a:rPr lang="zh-TW" altLang="en-US" dirty="0" smtClean="0"/>
              <a:t>號判決</a:t>
            </a:r>
            <a:r>
              <a:rPr lang="en-US" altLang="zh-TW" dirty="0" smtClean="0"/>
              <a:t>)</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參、公務員利用職務詐取財物案例檢討</a:t>
            </a:r>
          </a:p>
        </p:txBody>
      </p:sp>
    </p:spTree>
    <p:extLst>
      <p:ext uri="{BB962C8B-B14F-4D97-AF65-F5344CB8AC3E}">
        <p14:creationId xmlns:p14="http://schemas.microsoft.com/office/powerpoint/2010/main" val="3031173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a:t>又所謂詐術，固不以欺罔為限， 即利用人之錯誤而使其為財物之交付，亦屬之，惟必須</a:t>
            </a:r>
            <a:r>
              <a:rPr lang="zh-TW" altLang="en-US" b="1" dirty="0"/>
              <a:t>行為人有告知</a:t>
            </a:r>
            <a:r>
              <a:rPr lang="zh-TW" altLang="en-US" b="1" dirty="0" smtClean="0"/>
              <a:t>他人之</a:t>
            </a:r>
            <a:r>
              <a:rPr lang="zh-TW" altLang="en-US" b="1" dirty="0"/>
              <a:t>義務竟不為告知，而積極利用他人之錯誤，始足成立</a:t>
            </a:r>
            <a:r>
              <a:rPr lang="zh-TW" altLang="en-US" dirty="0" smtClean="0"/>
              <a:t>。</a:t>
            </a:r>
            <a:r>
              <a:rPr lang="en-US" altLang="zh-TW" dirty="0" smtClean="0"/>
              <a:t>(</a:t>
            </a:r>
            <a:r>
              <a:rPr lang="zh-TW" altLang="en-US" dirty="0" smtClean="0"/>
              <a:t>最高法院</a:t>
            </a:r>
            <a:r>
              <a:rPr lang="en-US" altLang="zh-TW" dirty="0" smtClean="0"/>
              <a:t>92</a:t>
            </a:r>
            <a:r>
              <a:rPr lang="zh-TW" altLang="en-US" dirty="0"/>
              <a:t>年度台上第</a:t>
            </a:r>
            <a:r>
              <a:rPr lang="en-US" altLang="zh-TW" dirty="0"/>
              <a:t>1141</a:t>
            </a:r>
            <a:r>
              <a:rPr lang="zh-TW" altLang="en-US" dirty="0" smtClean="0"/>
              <a:t>號判決</a:t>
            </a:r>
            <a:r>
              <a:rPr lang="en-US" altLang="zh-TW" dirty="0" smtClean="0"/>
              <a:t>)</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參、公務員利用職務詐取財物案例檢討</a:t>
            </a:r>
          </a:p>
        </p:txBody>
      </p:sp>
    </p:spTree>
    <p:extLst>
      <p:ext uri="{BB962C8B-B14F-4D97-AF65-F5344CB8AC3E}">
        <p14:creationId xmlns:p14="http://schemas.microsoft.com/office/powerpoint/2010/main" val="2389084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10000"/>
          </a:bodyPr>
          <a:lstStyle/>
          <a:p>
            <a:r>
              <a:rPr lang="zh-TW" altLang="en-US" dirty="0" smtClean="0"/>
              <a:t>刑法第</a:t>
            </a:r>
            <a:r>
              <a:rPr lang="en-US" altLang="zh-TW" dirty="0" smtClean="0"/>
              <a:t>339</a:t>
            </a:r>
            <a:r>
              <a:rPr lang="zh-TW" altLang="en-US" dirty="0" smtClean="0"/>
              <a:t>條</a:t>
            </a:r>
            <a:r>
              <a:rPr lang="en-US" altLang="zh-TW" dirty="0" smtClean="0"/>
              <a:t>:</a:t>
            </a:r>
            <a:r>
              <a:rPr lang="zh-TW" altLang="en-US" dirty="0"/>
              <a:t>意圖為自己或第三人不法之所有，以詐術使人將本人或第三人之物交付者 ，處五年以下有期徒刑、拘役或科或併科五十萬元以下罰金。 </a:t>
            </a:r>
            <a:r>
              <a:rPr lang="en-US" altLang="zh-TW" dirty="0" smtClean="0"/>
              <a:t>(</a:t>
            </a:r>
            <a:r>
              <a:rPr lang="zh-TW" altLang="en-US" dirty="0" smtClean="0"/>
              <a:t>第</a:t>
            </a:r>
            <a:r>
              <a:rPr lang="en-US" altLang="zh-TW" dirty="0" smtClean="0"/>
              <a:t>1</a:t>
            </a:r>
            <a:r>
              <a:rPr lang="zh-TW" altLang="en-US" dirty="0" smtClean="0"/>
              <a:t>項</a:t>
            </a:r>
            <a:r>
              <a:rPr lang="en-US" altLang="zh-TW" dirty="0" smtClean="0"/>
              <a:t>)</a:t>
            </a:r>
            <a:r>
              <a:rPr lang="zh-TW" altLang="en-US" dirty="0" smtClean="0"/>
              <a:t>以</a:t>
            </a:r>
            <a:r>
              <a:rPr lang="zh-TW" altLang="en-US" dirty="0"/>
              <a:t>前項方法得財產上不法之利益或使第三人得之者，亦同。 前二項之未遂犯罰之</a:t>
            </a:r>
            <a:r>
              <a:rPr lang="zh-TW" altLang="en-US" dirty="0" smtClean="0"/>
              <a:t>。</a:t>
            </a:r>
            <a:r>
              <a:rPr lang="zh-TW" altLang="en-US" dirty="0"/>
              <a:t> </a:t>
            </a:r>
            <a:r>
              <a:rPr lang="zh-TW" altLang="en-US" dirty="0" smtClean="0"/>
              <a:t> </a:t>
            </a:r>
            <a:r>
              <a:rPr lang="en-US" altLang="zh-TW" dirty="0"/>
              <a:t>(</a:t>
            </a:r>
            <a:r>
              <a:rPr lang="zh-TW" altLang="en-US" dirty="0" smtClean="0"/>
              <a:t>第</a:t>
            </a:r>
            <a:r>
              <a:rPr lang="en-US" altLang="zh-TW" dirty="0" smtClean="0"/>
              <a:t>2</a:t>
            </a:r>
            <a:r>
              <a:rPr lang="zh-TW" altLang="en-US" dirty="0" smtClean="0"/>
              <a:t>項</a:t>
            </a:r>
            <a:r>
              <a:rPr lang="en-US" altLang="zh-TW" dirty="0" smtClean="0"/>
              <a:t>)</a:t>
            </a:r>
          </a:p>
          <a:p>
            <a:r>
              <a:rPr lang="zh-TW" altLang="en-US" dirty="0" smtClean="0"/>
              <a:t>刑法第</a:t>
            </a:r>
            <a:r>
              <a:rPr lang="en-US" altLang="zh-TW" dirty="0" smtClean="0"/>
              <a:t>339</a:t>
            </a:r>
            <a:r>
              <a:rPr lang="zh-TW" altLang="en-US" dirty="0" smtClean="0"/>
              <a:t>條之</a:t>
            </a:r>
            <a:r>
              <a:rPr lang="en-US" altLang="zh-TW" dirty="0" smtClean="0"/>
              <a:t>1:</a:t>
            </a:r>
            <a:r>
              <a:rPr lang="zh-TW" altLang="en-US" dirty="0"/>
              <a:t>意圖為自己或第三人不法之所有，以不正方法由收費設備取得他人之物者 ，處一年以下有期徒刑、拘役或十萬元以下罰金</a:t>
            </a:r>
            <a:r>
              <a:rPr lang="zh-TW" altLang="en-US" dirty="0" smtClean="0"/>
              <a:t>。</a:t>
            </a:r>
            <a:r>
              <a:rPr lang="en-US" altLang="zh-TW" dirty="0"/>
              <a:t> (</a:t>
            </a:r>
            <a:r>
              <a:rPr lang="zh-TW" altLang="en-US" dirty="0"/>
              <a:t>第</a:t>
            </a:r>
            <a:r>
              <a:rPr lang="en-US" altLang="zh-TW" dirty="0"/>
              <a:t>1</a:t>
            </a:r>
            <a:r>
              <a:rPr lang="zh-TW" altLang="en-US" dirty="0"/>
              <a:t>項</a:t>
            </a:r>
            <a:r>
              <a:rPr lang="en-US" altLang="zh-TW" dirty="0"/>
              <a:t>)</a:t>
            </a:r>
            <a:r>
              <a:rPr lang="zh-TW" altLang="en-US" dirty="0" smtClean="0"/>
              <a:t> </a:t>
            </a:r>
            <a:r>
              <a:rPr lang="zh-TW" altLang="en-US" dirty="0"/>
              <a:t>以前項方法得財產上不法之利益或使第三人得之者，亦同</a:t>
            </a:r>
            <a:r>
              <a:rPr lang="zh-TW" altLang="en-US" dirty="0" smtClean="0"/>
              <a:t>。</a:t>
            </a:r>
            <a:r>
              <a:rPr lang="zh-TW" altLang="en-US" dirty="0"/>
              <a:t> </a:t>
            </a:r>
            <a:r>
              <a:rPr lang="en-US" altLang="zh-TW" dirty="0"/>
              <a:t>(</a:t>
            </a:r>
            <a:r>
              <a:rPr lang="zh-TW" altLang="en-US" dirty="0"/>
              <a:t>第</a:t>
            </a:r>
            <a:r>
              <a:rPr lang="en-US" altLang="zh-TW" dirty="0"/>
              <a:t>2</a:t>
            </a:r>
            <a:r>
              <a:rPr lang="zh-TW" altLang="en-US" dirty="0"/>
              <a:t>項</a:t>
            </a:r>
            <a:r>
              <a:rPr lang="en-US" altLang="zh-TW" dirty="0" smtClean="0"/>
              <a:t>)</a:t>
            </a:r>
            <a:r>
              <a:rPr lang="zh-TW" altLang="en-US" dirty="0" smtClean="0"/>
              <a:t> </a:t>
            </a:r>
            <a:r>
              <a:rPr lang="zh-TW" altLang="en-US" dirty="0"/>
              <a:t>前二項之未遂犯罰之</a:t>
            </a:r>
            <a:r>
              <a:rPr lang="zh-TW" altLang="en-US" dirty="0" smtClean="0"/>
              <a:t>。</a:t>
            </a:r>
            <a:r>
              <a:rPr lang="zh-TW" altLang="en-US" dirty="0"/>
              <a:t> </a:t>
            </a:r>
            <a:r>
              <a:rPr lang="en-US" altLang="zh-TW" dirty="0"/>
              <a:t>(</a:t>
            </a:r>
            <a:r>
              <a:rPr lang="zh-TW" altLang="en-US" dirty="0" smtClean="0"/>
              <a:t>第</a:t>
            </a:r>
            <a:r>
              <a:rPr lang="en-US" altLang="zh-TW" dirty="0" smtClean="0"/>
              <a:t>3</a:t>
            </a:r>
            <a:r>
              <a:rPr lang="zh-TW" altLang="en-US" dirty="0" smtClean="0"/>
              <a:t>項</a:t>
            </a:r>
            <a:r>
              <a:rPr lang="en-US" altLang="zh-TW" dirty="0"/>
              <a:t>)</a:t>
            </a:r>
          </a:p>
          <a:p>
            <a:endParaRPr lang="en-US" altLang="zh-TW" dirty="0" smtClean="0"/>
          </a:p>
        </p:txBody>
      </p:sp>
      <p:sp>
        <p:nvSpPr>
          <p:cNvPr id="3" name="標題 2"/>
          <p:cNvSpPr>
            <a:spLocks noGrp="1"/>
          </p:cNvSpPr>
          <p:nvPr>
            <p:ph type="title"/>
          </p:nvPr>
        </p:nvSpPr>
        <p:spPr/>
        <p:txBody>
          <a:bodyPr/>
          <a:lstStyle/>
          <a:p>
            <a:r>
              <a:rPr lang="zh-TW" altLang="en-US" dirty="0" smtClean="0"/>
              <a:t>相關法律規定說明</a:t>
            </a:r>
            <a:r>
              <a:rPr lang="en-US" altLang="zh-TW" dirty="0" smtClean="0"/>
              <a:t>:</a:t>
            </a:r>
            <a:endParaRPr lang="zh-TW" altLang="en-US" dirty="0"/>
          </a:p>
        </p:txBody>
      </p:sp>
    </p:spTree>
    <p:extLst>
      <p:ext uri="{BB962C8B-B14F-4D97-AF65-F5344CB8AC3E}">
        <p14:creationId xmlns:p14="http://schemas.microsoft.com/office/powerpoint/2010/main" val="4110277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20000"/>
          </a:bodyPr>
          <a:lstStyle/>
          <a:p>
            <a:r>
              <a:rPr lang="zh-TW" altLang="en-US" dirty="0" smtClean="0"/>
              <a:t>刑法第</a:t>
            </a:r>
            <a:r>
              <a:rPr lang="en-US" altLang="zh-TW" dirty="0" smtClean="0"/>
              <a:t>339</a:t>
            </a:r>
            <a:r>
              <a:rPr lang="zh-TW" altLang="en-US" dirty="0" smtClean="0"/>
              <a:t>條之</a:t>
            </a:r>
            <a:r>
              <a:rPr lang="en-US" altLang="zh-TW" dirty="0" smtClean="0"/>
              <a:t>2:</a:t>
            </a:r>
            <a:r>
              <a:rPr lang="zh-TW" altLang="en-US" dirty="0"/>
              <a:t>意圖為自己或第三人不法之所有，以不正方法由自動付款設備取得他人之 物者，處三年以下有期徒刑、拘役或三十萬元以下罰金</a:t>
            </a:r>
            <a:r>
              <a:rPr lang="zh-TW" altLang="en-US" dirty="0" smtClean="0"/>
              <a:t>。</a:t>
            </a:r>
            <a:r>
              <a:rPr lang="en-US" altLang="zh-TW" dirty="0" smtClean="0"/>
              <a:t>(</a:t>
            </a:r>
            <a:r>
              <a:rPr lang="zh-TW" altLang="en-US" dirty="0" smtClean="0"/>
              <a:t>第</a:t>
            </a:r>
            <a:r>
              <a:rPr lang="en-US" altLang="zh-TW" dirty="0" smtClean="0"/>
              <a:t>1</a:t>
            </a:r>
            <a:r>
              <a:rPr lang="zh-TW" altLang="en-US" dirty="0" smtClean="0"/>
              <a:t>項</a:t>
            </a:r>
            <a:r>
              <a:rPr lang="en-US" altLang="zh-TW" dirty="0" smtClean="0"/>
              <a:t>)</a:t>
            </a:r>
            <a:r>
              <a:rPr lang="zh-TW" altLang="en-US" dirty="0" smtClean="0"/>
              <a:t> </a:t>
            </a:r>
            <a:r>
              <a:rPr lang="zh-TW" altLang="en-US" dirty="0"/>
              <a:t>以前項方法得財產上不法之利益或使第三人得之者，亦同</a:t>
            </a:r>
            <a:r>
              <a:rPr lang="zh-TW" altLang="en-US" dirty="0" smtClean="0"/>
              <a:t>。</a:t>
            </a:r>
            <a:r>
              <a:rPr lang="en-US" altLang="zh-TW" dirty="0"/>
              <a:t> (</a:t>
            </a:r>
            <a:r>
              <a:rPr lang="zh-TW" altLang="en-US" dirty="0" smtClean="0"/>
              <a:t>第</a:t>
            </a:r>
            <a:r>
              <a:rPr lang="en-US" altLang="zh-TW" dirty="0" smtClean="0"/>
              <a:t>2</a:t>
            </a:r>
            <a:r>
              <a:rPr lang="zh-TW" altLang="en-US" dirty="0" smtClean="0"/>
              <a:t>項</a:t>
            </a:r>
            <a:r>
              <a:rPr lang="en-US" altLang="zh-TW" dirty="0"/>
              <a:t>)</a:t>
            </a:r>
            <a:r>
              <a:rPr lang="zh-TW" altLang="en-US" dirty="0" smtClean="0"/>
              <a:t> </a:t>
            </a:r>
            <a:r>
              <a:rPr lang="zh-TW" altLang="en-US" dirty="0"/>
              <a:t>前二項之未遂犯罰之</a:t>
            </a:r>
            <a:r>
              <a:rPr lang="zh-TW" altLang="en-US" dirty="0" smtClean="0"/>
              <a:t>。</a:t>
            </a:r>
            <a:r>
              <a:rPr lang="en-US" altLang="zh-TW" dirty="0"/>
              <a:t> (</a:t>
            </a:r>
            <a:r>
              <a:rPr lang="zh-TW" altLang="en-US" dirty="0" smtClean="0"/>
              <a:t>第</a:t>
            </a:r>
            <a:r>
              <a:rPr lang="en-US" altLang="zh-TW" dirty="0" smtClean="0"/>
              <a:t>3</a:t>
            </a:r>
            <a:r>
              <a:rPr lang="zh-TW" altLang="en-US" dirty="0" smtClean="0"/>
              <a:t>項</a:t>
            </a:r>
            <a:r>
              <a:rPr lang="en-US" altLang="zh-TW" dirty="0" smtClean="0"/>
              <a:t>)</a:t>
            </a:r>
          </a:p>
          <a:p>
            <a:r>
              <a:rPr lang="zh-TW" altLang="en-US" dirty="0" smtClean="0"/>
              <a:t>刑法第</a:t>
            </a:r>
            <a:r>
              <a:rPr lang="en-US" altLang="zh-TW" dirty="0" smtClean="0"/>
              <a:t>339</a:t>
            </a:r>
            <a:r>
              <a:rPr lang="zh-TW" altLang="en-US" dirty="0" smtClean="0"/>
              <a:t>條之</a:t>
            </a:r>
            <a:r>
              <a:rPr lang="en-US" altLang="zh-TW" dirty="0" smtClean="0"/>
              <a:t>3:</a:t>
            </a:r>
            <a:r>
              <a:rPr lang="zh-TW" altLang="en-US" dirty="0" smtClean="0"/>
              <a:t>意圖為自己或第三人不法之所有，以不正方法將虛偽資料或不正指令輸入 電腦或其相關設備，製作財產權之得喪、變更紀錄，而取得他人之財產者 ，處七年以下有期徒刑，得併科七十萬元以下罰金。 </a:t>
            </a:r>
            <a:r>
              <a:rPr lang="en-US" altLang="zh-TW" dirty="0" smtClean="0"/>
              <a:t>(</a:t>
            </a:r>
            <a:r>
              <a:rPr lang="zh-TW" altLang="en-US" dirty="0" smtClean="0"/>
              <a:t>第</a:t>
            </a:r>
            <a:r>
              <a:rPr lang="en-US" altLang="zh-TW" dirty="0" smtClean="0"/>
              <a:t>1</a:t>
            </a:r>
            <a:r>
              <a:rPr lang="zh-TW" altLang="en-US" dirty="0" smtClean="0"/>
              <a:t>項</a:t>
            </a:r>
            <a:r>
              <a:rPr lang="en-US" altLang="zh-TW" dirty="0" smtClean="0"/>
              <a:t>)</a:t>
            </a:r>
            <a:r>
              <a:rPr lang="zh-TW" altLang="en-US" dirty="0" smtClean="0"/>
              <a:t>以前項方法得財產上不法之利益或使第三人得之者，亦同。 </a:t>
            </a:r>
            <a:r>
              <a:rPr lang="en-US" altLang="zh-TW" dirty="0"/>
              <a:t>(</a:t>
            </a:r>
            <a:r>
              <a:rPr lang="zh-TW" altLang="en-US" dirty="0"/>
              <a:t>第</a:t>
            </a:r>
            <a:r>
              <a:rPr lang="en-US" altLang="zh-TW" dirty="0"/>
              <a:t>2</a:t>
            </a:r>
            <a:r>
              <a:rPr lang="zh-TW" altLang="en-US" dirty="0"/>
              <a:t>項</a:t>
            </a:r>
            <a:r>
              <a:rPr lang="en-US" altLang="zh-TW" dirty="0"/>
              <a:t>)</a:t>
            </a:r>
            <a:r>
              <a:rPr lang="zh-TW" altLang="en-US" dirty="0" smtClean="0"/>
              <a:t>前二項之未遂犯罰之。</a:t>
            </a:r>
            <a:r>
              <a:rPr lang="en-US" altLang="zh-TW" dirty="0"/>
              <a:t> (</a:t>
            </a:r>
            <a:r>
              <a:rPr lang="zh-TW" altLang="en-US" dirty="0"/>
              <a:t>第</a:t>
            </a:r>
            <a:r>
              <a:rPr lang="en-US" altLang="zh-TW" dirty="0"/>
              <a:t>3</a:t>
            </a:r>
            <a:r>
              <a:rPr lang="zh-TW" altLang="en-US" dirty="0"/>
              <a:t>項</a:t>
            </a:r>
            <a:r>
              <a:rPr lang="en-US" altLang="zh-TW" dirty="0"/>
              <a:t>)</a:t>
            </a:r>
            <a:endParaRPr lang="zh-TW" altLang="en-US" dirty="0"/>
          </a:p>
        </p:txBody>
      </p:sp>
      <p:sp>
        <p:nvSpPr>
          <p:cNvPr id="3" name="標題 2"/>
          <p:cNvSpPr>
            <a:spLocks noGrp="1"/>
          </p:cNvSpPr>
          <p:nvPr>
            <p:ph type="title"/>
          </p:nvPr>
        </p:nvSpPr>
        <p:spPr/>
        <p:txBody>
          <a:bodyPr/>
          <a:lstStyle/>
          <a:p>
            <a:r>
              <a:rPr lang="zh-TW" altLang="en-US" dirty="0"/>
              <a:t>相關法律規定說明</a:t>
            </a:r>
            <a:r>
              <a:rPr lang="en-US" altLang="zh-TW" dirty="0"/>
              <a:t>:</a:t>
            </a:r>
            <a:endParaRPr lang="zh-TW" altLang="en-US" dirty="0"/>
          </a:p>
        </p:txBody>
      </p:sp>
    </p:spTree>
    <p:extLst>
      <p:ext uri="{BB962C8B-B14F-4D97-AF65-F5344CB8AC3E}">
        <p14:creationId xmlns:p14="http://schemas.microsoft.com/office/powerpoint/2010/main" val="1208617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刑法第</a:t>
            </a:r>
            <a:r>
              <a:rPr lang="en-US" altLang="zh-TW" dirty="0" smtClean="0"/>
              <a:t>339</a:t>
            </a:r>
            <a:r>
              <a:rPr lang="zh-TW" altLang="en-US" dirty="0" smtClean="0"/>
              <a:t>條之</a:t>
            </a:r>
            <a:r>
              <a:rPr lang="en-US" altLang="zh-TW" dirty="0" smtClean="0"/>
              <a:t>4:</a:t>
            </a:r>
          </a:p>
          <a:p>
            <a:pPr marL="0" indent="0">
              <a:buNone/>
            </a:pPr>
            <a:r>
              <a:rPr lang="zh-TW" altLang="en-US" dirty="0"/>
              <a:t>犯第三百三十九條詐欺罪而有下列情形之一者，處一年以上七年以下有期 徒刑，得併科一百萬元以下罰金： 一、冒用政府機關或公務員名義犯之。 二、三人以上共同犯之。 三、以廣播電視、電子通訊、網際網路或其他媒體等傳播工具，對公眾散 布而犯之</a:t>
            </a:r>
            <a:r>
              <a:rPr lang="zh-TW" altLang="en-US" dirty="0" smtClean="0"/>
              <a:t>。</a:t>
            </a:r>
            <a:r>
              <a:rPr lang="en-US" altLang="zh-TW" dirty="0" smtClean="0"/>
              <a:t>(</a:t>
            </a:r>
            <a:r>
              <a:rPr lang="zh-TW" altLang="en-US" dirty="0" smtClean="0"/>
              <a:t>第</a:t>
            </a:r>
            <a:r>
              <a:rPr lang="en-US" altLang="zh-TW" dirty="0" smtClean="0"/>
              <a:t>1</a:t>
            </a:r>
            <a:r>
              <a:rPr lang="zh-TW" altLang="en-US" dirty="0" smtClean="0"/>
              <a:t>項</a:t>
            </a:r>
            <a:r>
              <a:rPr lang="en-US" altLang="zh-TW" dirty="0" smtClean="0"/>
              <a:t>)</a:t>
            </a:r>
            <a:r>
              <a:rPr lang="zh-TW" altLang="en-US" dirty="0" smtClean="0"/>
              <a:t> </a:t>
            </a:r>
            <a:r>
              <a:rPr lang="zh-TW" altLang="en-US" dirty="0"/>
              <a:t>前項之未遂犯罰之</a:t>
            </a:r>
            <a:r>
              <a:rPr lang="zh-TW" altLang="en-US" dirty="0" smtClean="0"/>
              <a:t>。</a:t>
            </a:r>
            <a:r>
              <a:rPr lang="en-US" altLang="zh-TW" dirty="0" smtClean="0"/>
              <a:t>(</a:t>
            </a:r>
            <a:r>
              <a:rPr lang="zh-TW" altLang="en-US" dirty="0" smtClean="0"/>
              <a:t>第</a:t>
            </a:r>
            <a:r>
              <a:rPr lang="en-US" altLang="zh-TW" dirty="0" smtClean="0"/>
              <a:t>2</a:t>
            </a:r>
            <a:r>
              <a:rPr lang="zh-TW" altLang="en-US" dirty="0" smtClean="0"/>
              <a:t>項</a:t>
            </a:r>
            <a:r>
              <a:rPr lang="en-US" altLang="zh-TW" dirty="0" smtClean="0"/>
              <a:t>)</a:t>
            </a:r>
            <a:endParaRPr lang="zh-TW" altLang="en-US" dirty="0"/>
          </a:p>
        </p:txBody>
      </p:sp>
      <p:sp>
        <p:nvSpPr>
          <p:cNvPr id="3" name="標題 2"/>
          <p:cNvSpPr>
            <a:spLocks noGrp="1"/>
          </p:cNvSpPr>
          <p:nvPr>
            <p:ph type="title"/>
          </p:nvPr>
        </p:nvSpPr>
        <p:spPr/>
        <p:txBody>
          <a:bodyPr/>
          <a:lstStyle/>
          <a:p>
            <a:r>
              <a:rPr lang="zh-TW" altLang="en-US" dirty="0"/>
              <a:t>相關法律規定說明</a:t>
            </a:r>
            <a:r>
              <a:rPr lang="en-US" altLang="zh-TW" dirty="0"/>
              <a:t>:</a:t>
            </a:r>
            <a:endParaRPr lang="zh-TW" altLang="en-US" dirty="0"/>
          </a:p>
        </p:txBody>
      </p:sp>
    </p:spTree>
    <p:extLst>
      <p:ext uri="{BB962C8B-B14F-4D97-AF65-F5344CB8AC3E}">
        <p14:creationId xmlns:p14="http://schemas.microsoft.com/office/powerpoint/2010/main" val="3527477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3743665050"/>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標題 2"/>
          <p:cNvSpPr>
            <a:spLocks noGrp="1"/>
          </p:cNvSpPr>
          <p:nvPr>
            <p:ph type="title"/>
          </p:nvPr>
        </p:nvSpPr>
        <p:spPr/>
        <p:txBody>
          <a:bodyPr/>
          <a:lstStyle/>
          <a:p>
            <a:r>
              <a:rPr lang="zh-TW" altLang="en-US" dirty="0"/>
              <a:t>相關</a:t>
            </a:r>
            <a:r>
              <a:rPr lang="zh-TW" altLang="en-US" dirty="0" smtClean="0"/>
              <a:t>法律議題說明</a:t>
            </a:r>
            <a:r>
              <a:rPr lang="en-US" altLang="zh-TW" dirty="0"/>
              <a:t>:</a:t>
            </a:r>
            <a:endParaRPr lang="zh-TW" altLang="en-US" dirty="0"/>
          </a:p>
        </p:txBody>
      </p:sp>
    </p:spTree>
    <p:extLst>
      <p:ext uri="{BB962C8B-B14F-4D97-AF65-F5344CB8AC3E}">
        <p14:creationId xmlns:p14="http://schemas.microsoft.com/office/powerpoint/2010/main" val="3624898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hlinkClick r:id="rId2" action="ppaction://hlinkfile"/>
              </a:rPr>
              <a:t>一個檢察官的故事</a:t>
            </a:r>
            <a:r>
              <a:rPr lang="en-US" altLang="zh-TW" dirty="0" smtClean="0">
                <a:hlinkClick r:id="rId2" action="ppaction://hlinkfile"/>
              </a:rPr>
              <a:t>…</a:t>
            </a:r>
            <a:endParaRPr lang="zh-TW" altLang="en-US" dirty="0"/>
          </a:p>
        </p:txBody>
      </p:sp>
      <p:sp>
        <p:nvSpPr>
          <p:cNvPr id="3" name="標題 2"/>
          <p:cNvSpPr>
            <a:spLocks noGrp="1"/>
          </p:cNvSpPr>
          <p:nvPr>
            <p:ph type="title"/>
          </p:nvPr>
        </p:nvSpPr>
        <p:spPr/>
        <p:txBody>
          <a:bodyPr/>
          <a:lstStyle/>
          <a:p>
            <a:r>
              <a:rPr lang="zh-TW" altLang="en-US" dirty="0"/>
              <a:t>壹、前言</a:t>
            </a:r>
            <a:r>
              <a:rPr lang="en-US" altLang="zh-TW" dirty="0"/>
              <a:t>:</a:t>
            </a:r>
            <a:r>
              <a:rPr lang="zh-TW" altLang="en-US" dirty="0"/>
              <a:t>案例檢討</a:t>
            </a:r>
          </a:p>
        </p:txBody>
      </p:sp>
    </p:spTree>
    <p:extLst>
      <p:ext uri="{BB962C8B-B14F-4D97-AF65-F5344CB8AC3E}">
        <p14:creationId xmlns:p14="http://schemas.microsoft.com/office/powerpoint/2010/main" val="2903517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常見詐欺手法</a:t>
            </a:r>
            <a:r>
              <a:rPr lang="en-US" altLang="zh-TW" dirty="0" smtClean="0"/>
              <a:t>….</a:t>
            </a:r>
          </a:p>
          <a:p>
            <a:r>
              <a:rPr lang="zh-TW" altLang="en-US" dirty="0"/>
              <a:t>錯誤設定付款</a:t>
            </a:r>
            <a:r>
              <a:rPr lang="zh-TW" altLang="en-US" dirty="0" smtClean="0"/>
              <a:t>模式、我是你老友，急需借錢周轉、你現在涉嫌犯罪要凍結財產、你兒子在我手上</a:t>
            </a:r>
            <a:r>
              <a:rPr lang="en-US" altLang="zh-TW" dirty="0" smtClean="0"/>
              <a:t>---</a:t>
            </a:r>
            <a:r>
              <a:rPr lang="zh-TW" altLang="en-US" dirty="0" smtClean="0"/>
              <a:t>爸我好痛、寄送不實帳單、你中大獎了</a:t>
            </a:r>
            <a:r>
              <a:rPr lang="en-US" altLang="zh-TW" dirty="0" smtClean="0"/>
              <a:t>……</a:t>
            </a:r>
          </a:p>
          <a:p>
            <a:r>
              <a:rPr lang="zh-TW" altLang="en-US" dirty="0"/>
              <a:t>犯罪手法的說</a:t>
            </a:r>
            <a:r>
              <a:rPr lang="zh-TW" altLang="en-US" dirty="0" smtClean="0"/>
              <a:t>詞不斷更新升級，但是核心的模式不變，就是要你付錢、</a:t>
            </a:r>
            <a:r>
              <a:rPr lang="zh-TW" altLang="en-US" dirty="0"/>
              <a:t>付錢</a:t>
            </a:r>
            <a:r>
              <a:rPr lang="zh-TW" altLang="en-US" dirty="0" smtClean="0"/>
              <a:t>、</a:t>
            </a:r>
            <a:r>
              <a:rPr lang="zh-TW" altLang="en-US" dirty="0"/>
              <a:t>付錢</a:t>
            </a:r>
            <a:r>
              <a:rPr lang="zh-TW" altLang="en-US" dirty="0" smtClean="0"/>
              <a:t>、</a:t>
            </a:r>
            <a:r>
              <a:rPr lang="zh-TW" altLang="en-US" dirty="0"/>
              <a:t>付錢</a:t>
            </a:r>
            <a:r>
              <a:rPr lang="zh-TW" altLang="en-US" dirty="0" smtClean="0"/>
              <a:t>、付錢</a:t>
            </a:r>
            <a:r>
              <a:rPr lang="en-US" altLang="zh-TW" dirty="0" smtClean="0"/>
              <a:t>…</a:t>
            </a:r>
          </a:p>
        </p:txBody>
      </p:sp>
      <p:sp>
        <p:nvSpPr>
          <p:cNvPr id="3" name="標題 2"/>
          <p:cNvSpPr>
            <a:spLocks noGrp="1"/>
          </p:cNvSpPr>
          <p:nvPr>
            <p:ph type="title"/>
          </p:nvPr>
        </p:nvSpPr>
        <p:spPr/>
        <p:txBody>
          <a:bodyPr/>
          <a:lstStyle/>
          <a:p>
            <a:r>
              <a:rPr lang="zh-TW" altLang="en-US" dirty="0"/>
              <a:t>相關法律議題說明</a:t>
            </a:r>
            <a:r>
              <a:rPr lang="en-US" altLang="zh-TW" dirty="0"/>
              <a:t>:</a:t>
            </a:r>
            <a:endParaRPr lang="zh-TW" altLang="en-US" dirty="0"/>
          </a:p>
        </p:txBody>
      </p:sp>
    </p:spTree>
    <p:extLst>
      <p:ext uri="{BB962C8B-B14F-4D97-AF65-F5344CB8AC3E}">
        <p14:creationId xmlns:p14="http://schemas.microsoft.com/office/powerpoint/2010/main" val="3959538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25000" lnSpcReduction="20000"/>
          </a:bodyPr>
          <a:lstStyle/>
          <a:p>
            <a:r>
              <a:rPr lang="zh-TW" altLang="en-US" sz="4400" b="1" dirty="0"/>
              <a:t>一銀</a:t>
            </a:r>
            <a:r>
              <a:rPr lang="en-US" altLang="zh-TW" sz="4400" b="1" dirty="0"/>
              <a:t>ATM</a:t>
            </a:r>
            <a:r>
              <a:rPr lang="zh-TW" altLang="en-US" sz="4400" b="1" dirty="0"/>
              <a:t>盜領</a:t>
            </a:r>
            <a:r>
              <a:rPr lang="en-US" altLang="zh-TW" sz="4400" b="1" dirty="0"/>
              <a:t>/</a:t>
            </a:r>
            <a:r>
              <a:rPr lang="zh-TW" altLang="en-US" sz="4400" b="1" dirty="0"/>
              <a:t>一罪一罰論處 主嫌</a:t>
            </a:r>
            <a:r>
              <a:rPr lang="en-US" altLang="zh-TW" sz="4400" b="1" dirty="0"/>
              <a:t>40</a:t>
            </a:r>
            <a:r>
              <a:rPr lang="zh-TW" altLang="en-US" sz="4400" b="1" dirty="0"/>
              <a:t>年起跳</a:t>
            </a:r>
          </a:p>
          <a:p>
            <a:r>
              <a:rPr lang="zh-TW" altLang="en-US" sz="4400" i="1" dirty="0"/>
              <a:t>作者記者</a:t>
            </a:r>
            <a:r>
              <a:rPr lang="zh-TW" altLang="en-US" sz="4400" i="1" dirty="0" smtClean="0"/>
              <a:t>何</a:t>
            </a:r>
            <a:r>
              <a:rPr lang="en-US" altLang="zh-TW" sz="4400" i="1" dirty="0" smtClean="0"/>
              <a:t>OO</a:t>
            </a:r>
            <a:r>
              <a:rPr lang="zh-TW" altLang="en-US" sz="4400" i="1" dirty="0" smtClean="0"/>
              <a:t>／</a:t>
            </a:r>
            <a:r>
              <a:rPr lang="zh-TW" altLang="en-US" sz="4400" i="1" dirty="0"/>
              <a:t>台北報導 </a:t>
            </a:r>
            <a:r>
              <a:rPr lang="en-US" altLang="zh-TW" sz="4400" i="1" dirty="0"/>
              <a:t>| </a:t>
            </a:r>
            <a:r>
              <a:rPr lang="zh-TW" altLang="en-US" sz="4400" i="1" dirty="0"/>
              <a:t>民報 </a:t>
            </a:r>
            <a:r>
              <a:rPr lang="en-US" altLang="zh-TW" sz="4400" i="1" dirty="0"/>
              <a:t>– 2016</a:t>
            </a:r>
            <a:r>
              <a:rPr lang="zh-TW" altLang="en-US" sz="4400" i="1" dirty="0"/>
              <a:t>年</a:t>
            </a:r>
            <a:r>
              <a:rPr lang="en-US" altLang="zh-TW" sz="4400" i="1" dirty="0"/>
              <a:t>7</a:t>
            </a:r>
            <a:r>
              <a:rPr lang="zh-TW" altLang="en-US" sz="4400" i="1" dirty="0"/>
              <a:t>月</a:t>
            </a:r>
            <a:r>
              <a:rPr lang="en-US" altLang="zh-TW" sz="4400" i="1" dirty="0"/>
              <a:t>18</a:t>
            </a:r>
            <a:r>
              <a:rPr lang="zh-TW" altLang="en-US" sz="4400" i="1" dirty="0"/>
              <a:t>日 下午</a:t>
            </a:r>
            <a:r>
              <a:rPr lang="en-US" altLang="zh-TW" sz="4400" i="1" dirty="0"/>
              <a:t>5:01</a:t>
            </a:r>
            <a:endParaRPr lang="zh-TW" altLang="en-US" sz="4400" dirty="0"/>
          </a:p>
          <a:p>
            <a:r>
              <a:rPr lang="zh-TW" altLang="en-US" sz="4400" b="1" dirty="0"/>
              <a:t>相關內容</a:t>
            </a:r>
          </a:p>
          <a:p>
            <a:r>
              <a:rPr lang="zh-TW" altLang="en-US" sz="4400" dirty="0">
                <a:hlinkClick r:id="rId2"/>
              </a:rPr>
              <a:t>觀賞相片</a:t>
            </a:r>
            <a:r>
              <a:rPr lang="zh-TW" altLang="en-US" sz="4400" dirty="0"/>
              <a:t>一銀</a:t>
            </a:r>
            <a:r>
              <a:rPr lang="en-US" altLang="zh-TW" sz="4400" dirty="0"/>
              <a:t>ATM</a:t>
            </a:r>
            <a:r>
              <a:rPr lang="zh-TW" altLang="en-US" sz="4400" dirty="0"/>
              <a:t>盜領</a:t>
            </a:r>
            <a:r>
              <a:rPr lang="en-US" altLang="zh-TW" sz="4400" dirty="0"/>
              <a:t>/</a:t>
            </a:r>
            <a:r>
              <a:rPr lang="zh-TW" altLang="en-US" sz="4400" dirty="0"/>
              <a:t>一罪一罰論處 主嫌</a:t>
            </a:r>
            <a:r>
              <a:rPr lang="en-US" altLang="zh-TW" sz="4400" dirty="0"/>
              <a:t>40</a:t>
            </a:r>
            <a:r>
              <a:rPr lang="zh-TW" altLang="en-US" sz="4400" dirty="0"/>
              <a:t>年起跳</a:t>
            </a:r>
          </a:p>
          <a:p>
            <a:r>
              <a:rPr lang="zh-TW" altLang="en-US" sz="4400" dirty="0"/>
              <a:t>第一銀行</a:t>
            </a:r>
            <a:r>
              <a:rPr lang="en-US" altLang="zh-TW" sz="4400" dirty="0"/>
              <a:t>ATM</a:t>
            </a:r>
            <a:r>
              <a:rPr lang="zh-TW" altLang="en-US" sz="4400" dirty="0"/>
              <a:t>盜領案，跨國犯罪集團橫行全球卻在台灣踢到鐵板。警方指出，目前落網</a:t>
            </a:r>
            <a:r>
              <a:rPr lang="en-US" altLang="zh-TW" sz="4400" dirty="0"/>
              <a:t>3</a:t>
            </a:r>
            <a:r>
              <a:rPr lang="zh-TW" altLang="en-US" sz="4400" dirty="0"/>
              <a:t>嫌國籍分別拉脫維亞、羅馬尼亞及摩爾多瓦，均與我國無引渡條約，不會將嫌犯送回國籍地，一定是在我國服完刑期，再依法驅逐出境。而一罪一罰的坐牢刑期，恐怕也會讓這</a:t>
            </a:r>
            <a:r>
              <a:rPr lang="en-US" altLang="zh-TW" sz="4400" dirty="0"/>
              <a:t>3</a:t>
            </a:r>
            <a:r>
              <a:rPr lang="zh-TW" altLang="en-US" sz="4400" dirty="0"/>
              <a:t>名嫌犯在牢裡慢慢變老。</a:t>
            </a:r>
          </a:p>
          <a:p>
            <a:r>
              <a:rPr lang="zh-TW" altLang="en-US" sz="4400" dirty="0"/>
              <a:t> </a:t>
            </a:r>
          </a:p>
          <a:p>
            <a:r>
              <a:rPr lang="zh-TW" altLang="en-US" sz="4400" dirty="0"/>
              <a:t>一銀被盜領</a:t>
            </a:r>
            <a:r>
              <a:rPr lang="en-US" altLang="zh-TW" sz="4400" dirty="0"/>
              <a:t>8327</a:t>
            </a:r>
            <a:r>
              <a:rPr lang="zh-TW" altLang="en-US" sz="4400" dirty="0"/>
              <a:t>餘萬元，警方</a:t>
            </a:r>
            <a:r>
              <a:rPr lang="en-US" altLang="zh-TW" sz="4400" dirty="0"/>
              <a:t>7</a:t>
            </a:r>
            <a:r>
              <a:rPr lang="zh-TW" altLang="en-US" sz="4400" dirty="0"/>
              <a:t>天偵破，刑事身手讓外國大開眼界。警政署長陳國恩指出，跨國駭客全球橫行無阻，滲透逾</a:t>
            </a:r>
            <a:r>
              <a:rPr lang="en-US" altLang="zh-TW" sz="4400" dirty="0"/>
              <a:t>100</a:t>
            </a:r>
            <a:r>
              <a:rPr lang="zh-TW" altLang="en-US" sz="4400" dirty="0"/>
              <a:t>家銀行，至少</a:t>
            </a:r>
            <a:r>
              <a:rPr lang="en-US" altLang="zh-TW" sz="4400" dirty="0"/>
              <a:t>30</a:t>
            </a:r>
            <a:r>
              <a:rPr lang="zh-TW" altLang="en-US" sz="4400" dirty="0"/>
              <a:t>國受害，損失金額已知至少</a:t>
            </a:r>
            <a:r>
              <a:rPr lang="en-US" altLang="zh-TW" sz="4400" dirty="0"/>
              <a:t>3</a:t>
            </a:r>
            <a:r>
              <a:rPr lang="zh-TW" altLang="en-US" sz="4400" dirty="0"/>
              <a:t>億美元，但許多銀行擔心自己名聲受損而不願報案，黑數可能是</a:t>
            </a:r>
            <a:r>
              <a:rPr lang="en-US" altLang="zh-TW" sz="4400" dirty="0"/>
              <a:t>3</a:t>
            </a:r>
            <a:r>
              <a:rPr lang="zh-TW" altLang="en-US" sz="4400" dirty="0"/>
              <a:t>億美元的</a:t>
            </a:r>
            <a:r>
              <a:rPr lang="en-US" altLang="zh-TW" sz="4400" dirty="0"/>
              <a:t>3</a:t>
            </a:r>
            <a:r>
              <a:rPr lang="zh-TW" altLang="en-US" sz="4400" dirty="0"/>
              <a:t>倍，約</a:t>
            </a:r>
            <a:r>
              <a:rPr lang="en-US" altLang="zh-TW" sz="4400" dirty="0"/>
              <a:t>300</a:t>
            </a:r>
            <a:r>
              <a:rPr lang="zh-TW" altLang="en-US" sz="4400" dirty="0"/>
              <a:t>億台幣，迄今懸案未破。</a:t>
            </a:r>
          </a:p>
          <a:p>
            <a:r>
              <a:rPr lang="zh-TW" altLang="en-US" sz="4400" dirty="0"/>
              <a:t> </a:t>
            </a:r>
          </a:p>
          <a:p>
            <a:r>
              <a:rPr lang="zh-TW" altLang="en-US" sz="4400" dirty="0"/>
              <a:t>警方指出，目前朝</a:t>
            </a:r>
            <a:r>
              <a:rPr lang="en-US" altLang="zh-TW" sz="4400" dirty="0"/>
              <a:t>《</a:t>
            </a:r>
            <a:r>
              <a:rPr lang="zh-TW" altLang="en-US" sz="4400" dirty="0"/>
              <a:t>刑法</a:t>
            </a:r>
            <a:r>
              <a:rPr lang="en-US" altLang="zh-TW" sz="4400" dirty="0"/>
              <a:t>》</a:t>
            </a:r>
            <a:r>
              <a:rPr lang="zh-TW" altLang="en-US" sz="4400" dirty="0"/>
              <a:t>詐欺及妨礙電腦使用罪偵辦，以一罪一罰論處，以一銀被盜領</a:t>
            </a:r>
            <a:r>
              <a:rPr lang="en-US" altLang="zh-TW" sz="4400" dirty="0"/>
              <a:t>41</a:t>
            </a:r>
            <a:r>
              <a:rPr lang="zh-TW" altLang="en-US" sz="4400" dirty="0"/>
              <a:t>台</a:t>
            </a:r>
            <a:r>
              <a:rPr lang="en-US" altLang="zh-TW" sz="4400" dirty="0"/>
              <a:t>ATM</a:t>
            </a:r>
            <a:r>
              <a:rPr lang="zh-TW" altLang="en-US" sz="4400" dirty="0"/>
              <a:t>來算，至少</a:t>
            </a:r>
            <a:r>
              <a:rPr lang="en-US" altLang="zh-TW" sz="4400" dirty="0"/>
              <a:t>41</a:t>
            </a:r>
            <a:r>
              <a:rPr lang="zh-TW" altLang="en-US" sz="4400" dirty="0"/>
              <a:t>條詐欺與妨礙電腦使用罪等著</a:t>
            </a:r>
            <a:r>
              <a:rPr lang="en-US" altLang="zh-TW" sz="4400" dirty="0"/>
              <a:t>3</a:t>
            </a:r>
            <a:r>
              <a:rPr lang="zh-TW" altLang="en-US" sz="4400" dirty="0"/>
              <a:t>名外籍嫌犯。以去年</a:t>
            </a:r>
            <a:r>
              <a:rPr lang="en-US" altLang="zh-TW" sz="4400" dirty="0"/>
              <a:t>6</a:t>
            </a:r>
            <a:r>
              <a:rPr lang="zh-TW" altLang="en-US" sz="4400" dirty="0"/>
              <a:t>月新修訂、最可能起訴的</a:t>
            </a:r>
            <a:r>
              <a:rPr lang="en-US" altLang="zh-TW" sz="4400" dirty="0"/>
              <a:t>《</a:t>
            </a:r>
            <a:r>
              <a:rPr lang="zh-TW" altLang="en-US" sz="4400" dirty="0"/>
              <a:t>刑法</a:t>
            </a:r>
            <a:r>
              <a:rPr lang="en-US" altLang="zh-TW" sz="4400" dirty="0"/>
              <a:t>》</a:t>
            </a:r>
            <a:r>
              <a:rPr lang="zh-TW" altLang="en-US" sz="4400" dirty="0"/>
              <a:t>第</a:t>
            </a:r>
            <a:r>
              <a:rPr lang="en-US" altLang="zh-TW" sz="4400" dirty="0"/>
              <a:t>339-4</a:t>
            </a:r>
            <a:r>
              <a:rPr lang="zh-TW" altLang="en-US" sz="4400" dirty="0"/>
              <a:t>條加重詐欺罪，每條罪名都是</a:t>
            </a:r>
            <a:r>
              <a:rPr lang="en-US" altLang="zh-TW" sz="4400" dirty="0"/>
              <a:t>1</a:t>
            </a:r>
            <a:r>
              <a:rPr lang="zh-TW" altLang="en-US" sz="4400" dirty="0"/>
              <a:t>年以上</a:t>
            </a:r>
            <a:r>
              <a:rPr lang="en-US" altLang="zh-TW" sz="4400" dirty="0"/>
              <a:t>7</a:t>
            </a:r>
            <a:r>
              <a:rPr lang="zh-TW" altLang="en-US" sz="4400" dirty="0"/>
              <a:t>年以下，得併科</a:t>
            </a:r>
            <a:r>
              <a:rPr lang="en-US" altLang="zh-TW" sz="4400" dirty="0"/>
              <a:t>100</a:t>
            </a:r>
            <a:r>
              <a:rPr lang="zh-TW" altLang="en-US" sz="4400" dirty="0"/>
              <a:t>萬元以下罰金。</a:t>
            </a:r>
          </a:p>
          <a:p>
            <a:r>
              <a:rPr lang="zh-TW" altLang="en-US" sz="4400" dirty="0"/>
              <a:t> </a:t>
            </a:r>
          </a:p>
          <a:p>
            <a:r>
              <a:rPr lang="zh-TW" altLang="en-US" sz="4400" b="1" dirty="0"/>
              <a:t>各別犯罪角色也會有不同的刑度。若主嫌安德魯被視為「車手頭」論罪，依經驗每項罪名至少各判</a:t>
            </a:r>
            <a:r>
              <a:rPr lang="en-US" altLang="zh-TW" sz="4400" b="1" dirty="0"/>
              <a:t>1</a:t>
            </a:r>
            <a:r>
              <a:rPr lang="zh-TW" altLang="en-US" sz="4400" b="1" dirty="0"/>
              <a:t>到</a:t>
            </a:r>
            <a:r>
              <a:rPr lang="en-US" altLang="zh-TW" sz="4400" b="1" dirty="0"/>
              <a:t>2</a:t>
            </a:r>
            <a:r>
              <a:rPr lang="zh-TW" altLang="en-US" sz="4400" b="1" dirty="0"/>
              <a:t>年，檢方起訴安德魯「恐怕</a:t>
            </a:r>
            <a:r>
              <a:rPr lang="en-US" altLang="zh-TW" sz="4400" b="1" dirty="0"/>
              <a:t>40</a:t>
            </a:r>
            <a:r>
              <a:rPr lang="zh-TW" altLang="en-US" sz="4400" b="1" dirty="0"/>
              <a:t>年刑期起跳」，但宣判合併應執行刑期，「就要看檢察官的數學能力了」。</a:t>
            </a:r>
          </a:p>
          <a:p>
            <a:r>
              <a:rPr lang="zh-TW" altLang="en-US" sz="4400" b="1" dirty="0"/>
              <a:t> </a:t>
            </a:r>
          </a:p>
          <a:p>
            <a:r>
              <a:rPr lang="zh-TW" altLang="en-US" sz="4400" dirty="0"/>
              <a:t>至於兩名羅馬尼亞及摩爾多瓦籍車手，則要看兩人在犯罪集團中各自扮演的角色，如以提領車手部分來看，兩人應非</a:t>
            </a:r>
            <a:r>
              <a:rPr lang="en-US" altLang="zh-TW" sz="4400" dirty="0"/>
              <a:t>41</a:t>
            </a:r>
            <a:r>
              <a:rPr lang="zh-TW" altLang="en-US" sz="4400" dirty="0"/>
              <a:t>台提款機的車手，因此各自一罪一罰的刑期會比涉嫌</a:t>
            </a:r>
            <a:r>
              <a:rPr lang="en-US" altLang="zh-TW" sz="4400" dirty="0"/>
              <a:t>41</a:t>
            </a:r>
            <a:r>
              <a:rPr lang="zh-TW" altLang="en-US" sz="4400" dirty="0"/>
              <a:t>件「頭兒」安德魯來得短；另外也要看還沒找到的</a:t>
            </a:r>
            <a:r>
              <a:rPr lang="en-US" altLang="zh-TW" sz="4400" dirty="0"/>
              <a:t>2000</a:t>
            </a:r>
            <a:r>
              <a:rPr lang="zh-TW" altLang="en-US" sz="4400" dirty="0"/>
              <a:t>萬贓款去向，是否與此</a:t>
            </a:r>
            <a:r>
              <a:rPr lang="en-US" altLang="zh-TW" sz="4400" dirty="0"/>
              <a:t>3</a:t>
            </a:r>
            <a:r>
              <a:rPr lang="zh-TW" altLang="en-US" sz="4400" dirty="0"/>
              <a:t>嫌有關，可能另涉犯</a:t>
            </a:r>
            <a:r>
              <a:rPr lang="en-US" altLang="zh-TW" sz="4400" dirty="0"/>
              <a:t>《</a:t>
            </a:r>
            <a:r>
              <a:rPr lang="zh-TW" altLang="en-US" sz="4400" dirty="0"/>
              <a:t>洗錢防制法</a:t>
            </a:r>
            <a:r>
              <a:rPr lang="en-US" altLang="zh-TW" sz="4400" dirty="0"/>
              <a:t>》</a:t>
            </a:r>
            <a:r>
              <a:rPr lang="zh-TW" altLang="en-US" sz="4400" dirty="0"/>
              <a:t>。</a:t>
            </a:r>
          </a:p>
          <a:p>
            <a:r>
              <a:rPr lang="zh-TW" altLang="en-US" sz="4400" dirty="0"/>
              <a:t> </a:t>
            </a:r>
          </a:p>
          <a:p>
            <a:r>
              <a:rPr lang="zh-TW" altLang="en-US" sz="4400" dirty="0"/>
              <a:t>「反正再怎麼說，不可能讓</a:t>
            </a:r>
            <a:r>
              <a:rPr lang="en-US" altLang="zh-TW" sz="4400" dirty="0"/>
              <a:t>3</a:t>
            </a:r>
            <a:r>
              <a:rPr lang="zh-TW" altLang="en-US" sz="4400" dirty="0"/>
              <a:t>嫌沒坐牢就送回去」，警方指出，目前世界各國對跨國犯罪都是採「被害人屬地主義」，不可能如我國民在海外犯罪後，還要政府嚷嚷要他國送回台灣審理。至於安德魯落網後擔心會被判死刑，警方則大笑說：「他想太多了」。</a:t>
            </a:r>
          </a:p>
          <a:p>
            <a:endParaRPr lang="zh-TW" altLang="en-US" dirty="0"/>
          </a:p>
        </p:txBody>
      </p:sp>
      <p:sp>
        <p:nvSpPr>
          <p:cNvPr id="3" name="標題 2"/>
          <p:cNvSpPr>
            <a:spLocks noGrp="1"/>
          </p:cNvSpPr>
          <p:nvPr>
            <p:ph type="title"/>
          </p:nvPr>
        </p:nvSpPr>
        <p:spPr/>
        <p:txBody>
          <a:bodyPr/>
          <a:lstStyle/>
          <a:p>
            <a:r>
              <a:rPr lang="zh-TW" altLang="en-US" dirty="0" smtClean="0"/>
              <a:t>相關議題說明</a:t>
            </a:r>
            <a:endParaRPr lang="zh-TW" altLang="en-US" dirty="0"/>
          </a:p>
        </p:txBody>
      </p:sp>
    </p:spTree>
    <p:extLst>
      <p:ext uri="{BB962C8B-B14F-4D97-AF65-F5344CB8AC3E}">
        <p14:creationId xmlns:p14="http://schemas.microsoft.com/office/powerpoint/2010/main" val="2954436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五、宣告多數有期徒刑者，於各刑中之最長期以上，各刑合併之刑期以下 ，定其刑期。但不得逾三十年。 </a:t>
            </a:r>
            <a:r>
              <a:rPr lang="en-US" altLang="zh-TW" dirty="0" smtClean="0"/>
              <a:t>(</a:t>
            </a:r>
            <a:r>
              <a:rPr lang="zh-TW" altLang="en-US" dirty="0" smtClean="0"/>
              <a:t>刑法第</a:t>
            </a:r>
            <a:r>
              <a:rPr lang="en-US" altLang="zh-TW" dirty="0" smtClean="0"/>
              <a:t>51</a:t>
            </a:r>
            <a:r>
              <a:rPr lang="zh-TW" altLang="en-US" dirty="0" smtClean="0"/>
              <a:t>條第</a:t>
            </a:r>
            <a:r>
              <a:rPr lang="en-US" altLang="zh-TW" dirty="0" smtClean="0"/>
              <a:t>5</a:t>
            </a:r>
            <a:r>
              <a:rPr lang="zh-TW" altLang="en-US" dirty="0" smtClean="0"/>
              <a:t>款</a:t>
            </a:r>
            <a:r>
              <a:rPr lang="en-US" altLang="zh-TW" dirty="0" smtClean="0"/>
              <a:t>)</a:t>
            </a:r>
            <a:endParaRPr lang="zh-TW" altLang="en-US" dirty="0"/>
          </a:p>
        </p:txBody>
      </p:sp>
      <p:sp>
        <p:nvSpPr>
          <p:cNvPr id="3" name="標題 2"/>
          <p:cNvSpPr>
            <a:spLocks noGrp="1"/>
          </p:cNvSpPr>
          <p:nvPr>
            <p:ph type="title"/>
          </p:nvPr>
        </p:nvSpPr>
        <p:spPr/>
        <p:txBody>
          <a:bodyPr/>
          <a:lstStyle/>
          <a:p>
            <a:r>
              <a:rPr lang="zh-TW" altLang="en-US" dirty="0"/>
              <a:t>相關議題說明</a:t>
            </a:r>
          </a:p>
        </p:txBody>
      </p:sp>
    </p:spTree>
    <p:extLst>
      <p:ext uri="{BB962C8B-B14F-4D97-AF65-F5344CB8AC3E}">
        <p14:creationId xmlns:p14="http://schemas.microsoft.com/office/powerpoint/2010/main" val="2769511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7"/>
          <p:cNvSpPr>
            <a:spLocks noGrp="1"/>
          </p:cNvSpPr>
          <p:nvPr>
            <p:ph idx="1"/>
          </p:nvPr>
        </p:nvSpPr>
        <p:spPr/>
        <p:txBody>
          <a:bodyPr/>
          <a:lstStyle/>
          <a:p>
            <a:pPr marL="514350" indent="-514350">
              <a:buNone/>
            </a:pPr>
            <a:endParaRPr lang="en-US" altLang="zh-TW" dirty="0" smtClean="0"/>
          </a:p>
          <a:p>
            <a:pPr marL="514350" indent="-514350">
              <a:buNone/>
            </a:pPr>
            <a:r>
              <a:rPr lang="zh-TW" altLang="en-US" dirty="0" smtClean="0">
                <a:latin typeface="標楷體" pitchFamily="65" charset="-120"/>
                <a:ea typeface="標楷體" pitchFamily="65" charset="-120"/>
              </a:rPr>
              <a:t>詐領差旅費班費、油料費、鐘點費</a:t>
            </a:r>
            <a:r>
              <a:rPr lang="en-US" altLang="zh-TW" dirty="0" smtClean="0">
                <a:latin typeface="標楷體" pitchFamily="65" charset="-120"/>
                <a:ea typeface="標楷體" pitchFamily="65" charset="-120"/>
              </a:rPr>
              <a:t>…</a:t>
            </a:r>
          </a:p>
        </p:txBody>
      </p:sp>
      <p:sp>
        <p:nvSpPr>
          <p:cNvPr id="2" name="標題 1"/>
          <p:cNvSpPr>
            <a:spLocks noGrp="1"/>
          </p:cNvSpPr>
          <p:nvPr>
            <p:ph type="title"/>
          </p:nvPr>
        </p:nvSpPr>
        <p:spPr/>
        <p:txBody>
          <a:bodyPr>
            <a:normAutofit/>
          </a:bodyPr>
          <a:lstStyle/>
          <a:p>
            <a:r>
              <a:rPr lang="zh-TW" altLang="en-US" sz="3600" dirty="0"/>
              <a:t>參、公務員利用職務詐取財物案例檢討</a:t>
            </a:r>
          </a:p>
        </p:txBody>
      </p:sp>
      <p:sp>
        <p:nvSpPr>
          <p:cNvPr id="4" name="矩形 3"/>
          <p:cNvSpPr/>
          <p:nvPr/>
        </p:nvSpPr>
        <p:spPr>
          <a:xfrm>
            <a:off x="467544" y="2204864"/>
            <a:ext cx="8424936" cy="646331"/>
          </a:xfrm>
          <a:prstGeom prst="rect">
            <a:avLst/>
          </a:prstGeom>
        </p:spPr>
        <p:txBody>
          <a:bodyPr wrap="square">
            <a:spAutoFit/>
          </a:bodyPr>
          <a:lstStyle/>
          <a:p>
            <a:pPr fontAlgn="auto">
              <a:spcBef>
                <a:spcPts val="0"/>
              </a:spcBef>
              <a:spcAft>
                <a:spcPts val="0"/>
              </a:spcAft>
              <a:defRPr/>
            </a:pPr>
            <a:endParaRPr lang="en-US" altLang="zh-TW" dirty="0" smtClean="0">
              <a:solidFill>
                <a:srgbClr val="002060"/>
              </a:solidFill>
              <a:latin typeface="+mn-ea"/>
            </a:endParaRPr>
          </a:p>
          <a:p>
            <a:pPr fontAlgn="auto">
              <a:spcBef>
                <a:spcPts val="0"/>
              </a:spcBef>
              <a:spcAft>
                <a:spcPts val="0"/>
              </a:spcAft>
              <a:defRPr/>
            </a:pPr>
            <a:endParaRPr lang="zh-TW" altLang="en-US" dirty="0">
              <a:solidFill>
                <a:schemeClr val="accent1">
                  <a:lumMod val="50000"/>
                </a:schemeClr>
              </a:solidFill>
              <a:latin typeface="+mn-ea"/>
            </a:endParaRPr>
          </a:p>
        </p:txBody>
      </p:sp>
    </p:spTree>
    <p:extLst>
      <p:ext uri="{BB962C8B-B14F-4D97-AF65-F5344CB8AC3E}">
        <p14:creationId xmlns:p14="http://schemas.microsoft.com/office/powerpoint/2010/main" val="1492474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25000" lnSpcReduction="20000"/>
          </a:bodyPr>
          <a:lstStyle/>
          <a:p>
            <a:endParaRPr lang="en-US" altLang="zh-TW" sz="6400" dirty="0" smtClean="0"/>
          </a:p>
          <a:p>
            <a:r>
              <a:rPr lang="en-US" altLang="zh-TW" sz="6400" dirty="0"/>
              <a:t>(</a:t>
            </a:r>
            <a:r>
              <a:rPr lang="zh-TW" altLang="en-US" sz="6400" dirty="0"/>
              <a:t>主角是里幹事</a:t>
            </a:r>
            <a:r>
              <a:rPr lang="en-US" altLang="zh-TW" sz="6400" dirty="0"/>
              <a:t>)</a:t>
            </a:r>
          </a:p>
          <a:p>
            <a:pPr marL="0" indent="0">
              <a:buNone/>
            </a:pPr>
            <a:r>
              <a:rPr lang="zh-TW" altLang="en-US" sz="6400" dirty="0" smtClean="0"/>
              <a:t>      韓</a:t>
            </a:r>
            <a:r>
              <a:rPr lang="en-US" altLang="zh-TW" sz="6400" dirty="0" smtClean="0"/>
              <a:t>OO</a:t>
            </a:r>
            <a:r>
              <a:rPr lang="zh-TW" altLang="en-US" sz="6400" dirty="0" smtClean="0"/>
              <a:t>自民</a:t>
            </a:r>
            <a:r>
              <a:rPr lang="zh-TW" altLang="en-US" sz="6400" dirty="0"/>
              <a:t>國（下同）</a:t>
            </a:r>
            <a:r>
              <a:rPr lang="en-US" altLang="zh-TW" sz="6400" dirty="0"/>
              <a:t>99</a:t>
            </a:r>
            <a:r>
              <a:rPr lang="zh-TW" altLang="en-US" sz="6400" dirty="0"/>
              <a:t>年</a:t>
            </a:r>
            <a:r>
              <a:rPr lang="en-US" altLang="zh-TW" sz="6400" dirty="0"/>
              <a:t>6</a:t>
            </a:r>
            <a:r>
              <a:rPr lang="zh-TW" altLang="en-US" sz="6400" dirty="0"/>
              <a:t>、</a:t>
            </a:r>
            <a:r>
              <a:rPr lang="en-US" altLang="zh-TW" sz="6400" dirty="0"/>
              <a:t>7</a:t>
            </a:r>
            <a:r>
              <a:rPr lang="zh-TW" altLang="en-US" sz="6400" dirty="0"/>
              <a:t>月起，擔任基隆市中正區</a:t>
            </a:r>
            <a:r>
              <a:rPr lang="zh-TW" altLang="en-US" sz="6400" dirty="0" smtClean="0"/>
              <a:t>義重</a:t>
            </a:r>
            <a:r>
              <a:rPr lang="zh-TW" altLang="en-US" sz="6400" dirty="0"/>
              <a:t>里里幹事，自</a:t>
            </a:r>
            <a:r>
              <a:rPr lang="en-US" altLang="zh-TW" sz="6400" dirty="0"/>
              <a:t>100</a:t>
            </a:r>
            <a:r>
              <a:rPr lang="zh-TW" altLang="en-US" sz="6400" dirty="0"/>
              <a:t>年</a:t>
            </a:r>
            <a:r>
              <a:rPr lang="en-US" altLang="zh-TW" sz="6400" dirty="0" smtClean="0"/>
              <a:t>3</a:t>
            </a:r>
            <a:r>
              <a:rPr lang="zh-TW" altLang="en-US" sz="6400" dirty="0" smtClean="0"/>
              <a:t> 月起</a:t>
            </a:r>
            <a:r>
              <a:rPr lang="zh-TW" altLang="en-US" sz="6400" dirty="0"/>
              <a:t>，同時擔任基隆巿</a:t>
            </a:r>
            <a:r>
              <a:rPr lang="zh-TW" altLang="en-US" sz="6400" dirty="0" smtClean="0"/>
              <a:t>中正區新豐里里</a:t>
            </a:r>
            <a:r>
              <a:rPr lang="zh-TW" altLang="en-US" sz="6400" dirty="0"/>
              <a:t>幹事，配屬里長督導，辦理一切民政、</a:t>
            </a:r>
            <a:r>
              <a:rPr lang="zh-TW" altLang="en-US" sz="6400" dirty="0" smtClean="0"/>
              <a:t>社政</a:t>
            </a:r>
            <a:r>
              <a:rPr lang="zh-TW" altLang="en-US" sz="6400" dirty="0"/>
              <a:t>公務及里長</a:t>
            </a:r>
            <a:r>
              <a:rPr lang="zh-TW" altLang="en-US" sz="6400" dirty="0" smtClean="0"/>
              <a:t>交辦事</a:t>
            </a:r>
            <a:r>
              <a:rPr lang="zh-TW" altLang="en-US" sz="6400" dirty="0"/>
              <a:t>項，並受基隆巿中正區公所主計單位</a:t>
            </a:r>
            <a:r>
              <a:rPr lang="zh-TW" altLang="en-US" sz="6400" dirty="0" smtClean="0"/>
              <a:t>督導</a:t>
            </a:r>
            <a:r>
              <a:rPr lang="zh-TW" altLang="en-US" sz="6400" dirty="0"/>
              <a:t>，辦理里經費 處理</a:t>
            </a:r>
            <a:r>
              <a:rPr lang="zh-TW" altLang="en-US" sz="6400" dirty="0" smtClean="0"/>
              <a:t>、動</a:t>
            </a:r>
            <a:r>
              <a:rPr lang="zh-TW" altLang="en-US" sz="6400" dirty="0"/>
              <a:t>支核銷等事項，為依法令服務於地方自治團體所屬 機關而具有法定職務權限</a:t>
            </a:r>
            <a:r>
              <a:rPr lang="zh-TW" altLang="en-US" sz="6400" dirty="0" smtClean="0"/>
              <a:t>之公務員。</a:t>
            </a:r>
            <a:endParaRPr lang="en-US" altLang="zh-TW" sz="6400" dirty="0" smtClean="0"/>
          </a:p>
          <a:p>
            <a:pPr marL="0" indent="0">
              <a:buNone/>
            </a:pPr>
            <a:endParaRPr lang="en-US" altLang="zh-TW" sz="6400" dirty="0"/>
          </a:p>
          <a:p>
            <a:r>
              <a:rPr lang="en-US" altLang="zh-TW" sz="6400" dirty="0" smtClean="0"/>
              <a:t>(</a:t>
            </a:r>
            <a:r>
              <a:rPr lang="zh-TW" altLang="en-US" sz="6400" dirty="0" smtClean="0"/>
              <a:t>故事情節</a:t>
            </a:r>
            <a:r>
              <a:rPr lang="en-US" altLang="zh-TW" sz="6400" dirty="0" smtClean="0"/>
              <a:t>:</a:t>
            </a:r>
            <a:r>
              <a:rPr lang="zh-TW" altLang="en-US" sz="6400" dirty="0" smtClean="0"/>
              <a:t>私人旅遊</a:t>
            </a:r>
            <a:r>
              <a:rPr lang="en-US" altLang="zh-TW" sz="6400" dirty="0" smtClean="0"/>
              <a:t>)</a:t>
            </a:r>
          </a:p>
          <a:p>
            <a:pPr marL="0" indent="0">
              <a:buNone/>
            </a:pPr>
            <a:r>
              <a:rPr lang="zh-TW" altLang="en-US" sz="6400" dirty="0" smtClean="0"/>
              <a:t>      因</a:t>
            </a:r>
            <a:r>
              <a:rPr lang="zh-TW" altLang="en-US" sz="6400" dirty="0"/>
              <a:t>其於</a:t>
            </a:r>
            <a:r>
              <a:rPr lang="en-US" altLang="zh-TW" sz="6400" dirty="0"/>
              <a:t>100</a:t>
            </a:r>
            <a:r>
              <a:rPr lang="zh-TW" altLang="en-US" sz="6400" dirty="0"/>
              <a:t>年</a:t>
            </a:r>
            <a:r>
              <a:rPr lang="en-US" altLang="zh-TW" sz="6400" dirty="0"/>
              <a:t>3</a:t>
            </a:r>
            <a:r>
              <a:rPr lang="zh-TW" altLang="en-US" sz="6400" dirty="0"/>
              <a:t>月</a:t>
            </a:r>
            <a:r>
              <a:rPr lang="en-US" altLang="zh-TW" sz="6400" dirty="0"/>
              <a:t>24</a:t>
            </a:r>
            <a:r>
              <a:rPr lang="zh-TW" altLang="en-US" sz="6400" dirty="0"/>
              <a:t>日休假日，前往澎湖縣馬公巿三民路</a:t>
            </a:r>
            <a:r>
              <a:rPr lang="en-US" altLang="zh-TW" sz="6400" dirty="0"/>
              <a:t>41</a:t>
            </a:r>
            <a:r>
              <a:rPr lang="zh-TW" altLang="en-US" sz="6400" dirty="0"/>
              <a:t>號之「新孟成名產店」</a:t>
            </a:r>
            <a:r>
              <a:rPr lang="zh-TW" altLang="en-US" sz="6400" dirty="0" smtClean="0"/>
              <a:t>消，</a:t>
            </a:r>
            <a:r>
              <a:rPr lang="zh-TW" altLang="en-US" sz="6400" dirty="0"/>
              <a:t>持國民旅遊卡刷卡新</a:t>
            </a:r>
            <a:r>
              <a:rPr lang="zh-TW" altLang="en-US" sz="6400" dirty="0" smtClean="0"/>
              <a:t>臺幣</a:t>
            </a:r>
            <a:r>
              <a:rPr lang="zh-TW" altLang="en-US" sz="6400" dirty="0"/>
              <a:t>（下同）</a:t>
            </a:r>
            <a:r>
              <a:rPr lang="en-US" altLang="zh-TW" sz="6400" dirty="0"/>
              <a:t>5300</a:t>
            </a:r>
            <a:r>
              <a:rPr lang="zh-TW" altLang="en-US" sz="6400" dirty="0"/>
              <a:t>元，購買餅乾、 糕點、乾燥海鮮等</a:t>
            </a:r>
            <a:r>
              <a:rPr lang="zh-TW" altLang="en-US" sz="6400" dirty="0" smtClean="0"/>
              <a:t>食      品</a:t>
            </a:r>
            <a:r>
              <a:rPr lang="zh-TW" altLang="en-US" sz="6400" dirty="0"/>
              <a:t>供自已使用，於</a:t>
            </a:r>
            <a:r>
              <a:rPr lang="en-US" altLang="zh-TW" sz="6400" dirty="0"/>
              <a:t>101</a:t>
            </a:r>
            <a:r>
              <a:rPr lang="zh-TW" altLang="en-US" sz="6400" dirty="0"/>
              <a:t>年</a:t>
            </a:r>
            <a:r>
              <a:rPr lang="en-US" altLang="zh-TW" sz="6400" dirty="0"/>
              <a:t>3</a:t>
            </a:r>
            <a:r>
              <a:rPr lang="zh-TW" altLang="en-US" sz="6400" dirty="0"/>
              <a:t>月</a:t>
            </a:r>
            <a:r>
              <a:rPr lang="en-US" altLang="zh-TW" sz="6400" dirty="0"/>
              <a:t>29</a:t>
            </a:r>
            <a:r>
              <a:rPr lang="zh-TW" altLang="en-US" sz="6400" dirty="0"/>
              <a:t>日休假日 ，再前往澎湖縣</a:t>
            </a:r>
            <a:r>
              <a:rPr lang="zh-TW" altLang="en-US" sz="6400" dirty="0" smtClean="0"/>
              <a:t>馬公</a:t>
            </a:r>
            <a:r>
              <a:rPr lang="zh-TW" altLang="en-US" sz="6400" dirty="0"/>
              <a:t>巿之「新孟成名產店</a:t>
            </a:r>
            <a:r>
              <a:rPr lang="zh-TW" altLang="en-US" sz="6400" dirty="0" smtClean="0"/>
              <a:t>」 </a:t>
            </a:r>
            <a:endParaRPr lang="en-US" altLang="zh-TW" sz="6400" dirty="0" smtClean="0"/>
          </a:p>
          <a:p>
            <a:pPr marL="0" indent="0">
              <a:buNone/>
            </a:pPr>
            <a:r>
              <a:rPr lang="zh-TW" altLang="en-US" sz="6400" dirty="0"/>
              <a:t> </a:t>
            </a:r>
            <a:r>
              <a:rPr lang="zh-TW" altLang="en-US" sz="6400" dirty="0" smtClean="0"/>
              <a:t>消費</a:t>
            </a:r>
            <a:r>
              <a:rPr lang="zh-TW" altLang="en-US" sz="6400" dirty="0"/>
              <a:t>，持國民旅 遊卡刷卡</a:t>
            </a:r>
            <a:r>
              <a:rPr lang="en-US" altLang="zh-TW" sz="6400" dirty="0"/>
              <a:t>5210</a:t>
            </a:r>
            <a:r>
              <a:rPr lang="zh-TW" altLang="en-US" sz="6400" dirty="0"/>
              <a:t>元。</a:t>
            </a:r>
          </a:p>
          <a:p>
            <a:endParaRPr lang="en-US" altLang="zh-TW" sz="6400" dirty="0" smtClean="0"/>
          </a:p>
          <a:p>
            <a:pPr marL="0" indent="0">
              <a:buNone/>
            </a:pPr>
            <a:endParaRPr lang="en-US" altLang="zh-TW" sz="2000" dirty="0"/>
          </a:p>
          <a:p>
            <a:endParaRPr lang="en-US" altLang="zh-TW" sz="3800" dirty="0" smtClean="0"/>
          </a:p>
          <a:p>
            <a:pPr marL="0" indent="0">
              <a:buNone/>
            </a:pPr>
            <a:r>
              <a:rPr lang="zh-TW" altLang="en-US" dirty="0"/>
              <a:t> </a:t>
            </a:r>
            <a:r>
              <a:rPr lang="zh-TW" altLang="en-US" dirty="0" smtClean="0"/>
              <a:t>      </a:t>
            </a:r>
            <a:endParaRPr lang="en-US" altLang="zh-TW" dirty="0" smtClean="0"/>
          </a:p>
        </p:txBody>
      </p:sp>
      <p:sp>
        <p:nvSpPr>
          <p:cNvPr id="2" name="標題 1"/>
          <p:cNvSpPr>
            <a:spLocks noGrp="1"/>
          </p:cNvSpPr>
          <p:nvPr>
            <p:ph type="title"/>
          </p:nvPr>
        </p:nvSpPr>
        <p:spPr/>
        <p:txBody>
          <a:bodyPr>
            <a:normAutofit/>
          </a:bodyPr>
          <a:lstStyle/>
          <a:p>
            <a:r>
              <a:rPr lang="zh-TW" altLang="en-US" sz="3600" dirty="0" smtClean="0"/>
              <a:t>參、公務員</a:t>
            </a:r>
            <a:r>
              <a:rPr lang="zh-TW" altLang="en-US" sz="3600" dirty="0"/>
              <a:t>利用職務詐取財物</a:t>
            </a:r>
            <a:r>
              <a:rPr lang="zh-TW" altLang="en-US" sz="3600" dirty="0" smtClean="0"/>
              <a:t>案例</a:t>
            </a:r>
            <a:r>
              <a:rPr lang="en-US" altLang="zh-TW" sz="3600" dirty="0" smtClean="0"/>
              <a:t>(</a:t>
            </a:r>
            <a:r>
              <a:rPr lang="zh-TW" altLang="en-US" sz="3600" dirty="0" smtClean="0"/>
              <a:t>一</a:t>
            </a:r>
            <a:r>
              <a:rPr lang="en-US" altLang="zh-TW" sz="3600" dirty="0" smtClean="0"/>
              <a:t>)</a:t>
            </a:r>
            <a:endParaRPr lang="en-US" altLang="zh-TW" sz="3600" dirty="0"/>
          </a:p>
        </p:txBody>
      </p:sp>
    </p:spTree>
    <p:extLst>
      <p:ext uri="{BB962C8B-B14F-4D97-AF65-F5344CB8AC3E}">
        <p14:creationId xmlns:p14="http://schemas.microsoft.com/office/powerpoint/2010/main" val="2541249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70000" lnSpcReduction="20000"/>
          </a:bodyPr>
          <a:lstStyle/>
          <a:p>
            <a:r>
              <a:rPr lang="en-US" altLang="zh-TW" sz="2800" dirty="0" smtClean="0"/>
              <a:t>(</a:t>
            </a:r>
            <a:r>
              <a:rPr lang="zh-TW" altLang="en-US" sz="2800" dirty="0" smtClean="0"/>
              <a:t>作了蝦米代誌</a:t>
            </a:r>
            <a:r>
              <a:rPr lang="en-US" altLang="zh-TW" sz="2800" dirty="0" smtClean="0"/>
              <a:t>???</a:t>
            </a:r>
            <a:r>
              <a:rPr lang="zh-TW" altLang="en-US" sz="2800" dirty="0" smtClean="0"/>
              <a:t>  </a:t>
            </a:r>
            <a:r>
              <a:rPr lang="en-US" altLang="zh-TW" sz="2800" dirty="0" smtClean="0"/>
              <a:t>:</a:t>
            </a:r>
            <a:r>
              <a:rPr lang="zh-TW" altLang="en-US" sz="2800" dirty="0" smtClean="0"/>
              <a:t>  報</a:t>
            </a:r>
            <a:r>
              <a:rPr lang="zh-TW" altLang="en-US" sz="2800" dirty="0"/>
              <a:t>里辦公費</a:t>
            </a:r>
            <a:r>
              <a:rPr lang="en-US" altLang="zh-TW" sz="2800" dirty="0"/>
              <a:t>)</a:t>
            </a:r>
          </a:p>
          <a:p>
            <a:pPr marL="0" indent="0">
              <a:buNone/>
            </a:pPr>
            <a:r>
              <a:rPr lang="zh-TW" altLang="en-US" sz="2800" dirty="0"/>
              <a:t>     竟於</a:t>
            </a:r>
            <a:r>
              <a:rPr lang="en-US" altLang="zh-TW" sz="2800" dirty="0"/>
              <a:t>100</a:t>
            </a:r>
            <a:r>
              <a:rPr lang="zh-TW" altLang="en-US" sz="2800" dirty="0"/>
              <a:t>年</a:t>
            </a:r>
            <a:r>
              <a:rPr lang="en-US" altLang="zh-TW" sz="2800" dirty="0"/>
              <a:t>4</a:t>
            </a:r>
            <a:r>
              <a:rPr lang="zh-TW" altLang="en-US" sz="2800" dirty="0"/>
              <a:t>月間之某日基於利用職務上機會詐欺財物之犯意</a:t>
            </a:r>
            <a:r>
              <a:rPr lang="zh-TW" altLang="en-US" sz="2800" dirty="0" smtClean="0"/>
              <a:t>，</a:t>
            </a:r>
            <a:endParaRPr lang="en-US" altLang="zh-TW" sz="2800" dirty="0" smtClean="0"/>
          </a:p>
          <a:p>
            <a:pPr marL="0" indent="0">
              <a:buNone/>
            </a:pPr>
            <a:r>
              <a:rPr lang="zh-TW" altLang="en-US" sz="2800" dirty="0"/>
              <a:t> </a:t>
            </a:r>
            <a:r>
              <a:rPr lang="zh-TW" altLang="en-US" sz="2800" dirty="0" smtClean="0"/>
              <a:t>    委</a:t>
            </a:r>
            <a:r>
              <a:rPr lang="zh-TW" altLang="en-US" sz="2800" dirty="0"/>
              <a:t>由不知情之成年人 </a:t>
            </a:r>
            <a:r>
              <a:rPr lang="zh-TW" altLang="en-US" sz="2800" dirty="0" smtClean="0"/>
              <a:t>，在</a:t>
            </a:r>
            <a:r>
              <a:rPr lang="zh-TW" altLang="en-US" sz="2800" dirty="0"/>
              <a:t>其取得之上揭空白收據</a:t>
            </a:r>
            <a:r>
              <a:rPr lang="en-US" altLang="zh-TW" sz="2800" dirty="0"/>
              <a:t>1</a:t>
            </a:r>
            <a:r>
              <a:rPr lang="zh-TW" altLang="en-US" sz="2800" dirty="0"/>
              <a:t>紙上</a:t>
            </a:r>
            <a:r>
              <a:rPr lang="zh-TW" altLang="en-US" sz="2800" dirty="0" smtClean="0"/>
              <a:t>填寫</a:t>
            </a:r>
            <a:endParaRPr lang="en-US" altLang="zh-TW" sz="2800" dirty="0" smtClean="0"/>
          </a:p>
          <a:p>
            <a:pPr marL="0" indent="0">
              <a:buNone/>
            </a:pPr>
            <a:r>
              <a:rPr lang="zh-TW" altLang="en-US" sz="2800" dirty="0"/>
              <a:t> </a:t>
            </a:r>
            <a:r>
              <a:rPr lang="zh-TW" altLang="en-US" sz="2800" dirty="0" smtClean="0"/>
              <a:t>    如</a:t>
            </a:r>
            <a:r>
              <a:rPr lang="zh-TW" altLang="en-US" sz="2800" dirty="0"/>
              <a:t>附表編號一所示「 日期</a:t>
            </a:r>
            <a:r>
              <a:rPr lang="en-US" altLang="zh-TW" sz="2800" dirty="0"/>
              <a:t>100</a:t>
            </a:r>
            <a:r>
              <a:rPr lang="zh-TW" altLang="en-US" sz="2800" dirty="0"/>
              <a:t>年</a:t>
            </a:r>
            <a:r>
              <a:rPr lang="en-US" altLang="zh-TW" sz="2800" dirty="0"/>
              <a:t>3</a:t>
            </a:r>
            <a:r>
              <a:rPr lang="zh-TW" altLang="en-US" sz="2800" dirty="0"/>
              <a:t>月</a:t>
            </a:r>
            <a:r>
              <a:rPr lang="en-US" altLang="zh-TW" sz="2800" dirty="0"/>
              <a:t>24</a:t>
            </a:r>
            <a:r>
              <a:rPr lang="zh-TW" altLang="en-US" sz="2800" dirty="0"/>
              <a:t>日、</a:t>
            </a:r>
            <a:r>
              <a:rPr lang="zh-TW" altLang="en-US" sz="2800" dirty="0" smtClean="0"/>
              <a:t>品名 </a:t>
            </a:r>
            <a:r>
              <a:rPr lang="zh-TW" altLang="en-US" sz="2800" dirty="0"/>
              <a:t>花生酥、</a:t>
            </a:r>
            <a:r>
              <a:rPr lang="zh-TW" altLang="en-US" sz="2800" dirty="0" smtClean="0"/>
              <a:t>黑</a:t>
            </a:r>
            <a:endParaRPr lang="en-US" altLang="zh-TW" sz="2800" dirty="0" smtClean="0"/>
          </a:p>
          <a:p>
            <a:pPr marL="0" indent="0">
              <a:buNone/>
            </a:pPr>
            <a:r>
              <a:rPr lang="zh-TW" altLang="en-US" sz="2800" dirty="0"/>
              <a:t> </a:t>
            </a:r>
            <a:r>
              <a:rPr lang="zh-TW" altLang="en-US" sz="2800" dirty="0" smtClean="0"/>
              <a:t>    糖</a:t>
            </a:r>
            <a:r>
              <a:rPr lang="zh-TW" altLang="en-US" sz="2800" dirty="0"/>
              <a:t>糕、鹹餅；總價新台 幣肆仟元」等資料，再由其持上</a:t>
            </a:r>
            <a:r>
              <a:rPr lang="zh-TW" altLang="en-US" sz="2800" dirty="0" smtClean="0"/>
              <a:t>開</a:t>
            </a:r>
            <a:endParaRPr lang="en-US" altLang="zh-TW" sz="2800" dirty="0" smtClean="0"/>
          </a:p>
          <a:p>
            <a:pPr marL="0" indent="0">
              <a:buNone/>
            </a:pPr>
            <a:r>
              <a:rPr lang="zh-TW" altLang="en-US" sz="2800" dirty="0"/>
              <a:t> </a:t>
            </a:r>
            <a:r>
              <a:rPr lang="zh-TW" altLang="en-US" sz="2800" dirty="0" smtClean="0"/>
              <a:t>    自行</a:t>
            </a:r>
            <a:r>
              <a:rPr lang="zh-TW" altLang="en-US" sz="2800" dirty="0"/>
              <a:t>填寫</a:t>
            </a:r>
            <a:r>
              <a:rPr lang="zh-TW" altLang="en-US" sz="2800" dirty="0" smtClean="0"/>
              <a:t>之免</a:t>
            </a:r>
            <a:r>
              <a:rPr lang="zh-TW" altLang="en-US" sz="2800" dirty="0"/>
              <a:t>用統一發票 收據向基隆市中正區公所申請</a:t>
            </a:r>
            <a:r>
              <a:rPr lang="zh-TW" altLang="en-US" sz="2800" dirty="0" smtClean="0"/>
              <a:t>新</a:t>
            </a:r>
            <a:endParaRPr lang="en-US" altLang="zh-TW" sz="2800" dirty="0" smtClean="0"/>
          </a:p>
          <a:p>
            <a:pPr marL="0" indent="0">
              <a:buNone/>
            </a:pPr>
            <a:r>
              <a:rPr lang="zh-TW" altLang="en-US" sz="2800" dirty="0"/>
              <a:t> </a:t>
            </a:r>
            <a:r>
              <a:rPr lang="zh-TW" altLang="en-US" sz="2800" dirty="0" smtClean="0"/>
              <a:t>    豐里</a:t>
            </a:r>
            <a:r>
              <a:rPr lang="en-US" altLang="zh-TW" sz="2800" dirty="0"/>
              <a:t>100</a:t>
            </a:r>
            <a:r>
              <a:rPr lang="zh-TW" altLang="en-US" sz="2800" dirty="0"/>
              <a:t>年</a:t>
            </a:r>
            <a:r>
              <a:rPr lang="en-US" altLang="zh-TW" sz="2800" dirty="0"/>
              <a:t>3</a:t>
            </a:r>
            <a:r>
              <a:rPr lang="zh-TW" altLang="en-US" sz="2800" dirty="0"/>
              <a:t>月份之里辦公費 ，使</a:t>
            </a:r>
            <a:r>
              <a:rPr lang="zh-TW" altLang="en-US" sz="2800" dirty="0" smtClean="0"/>
              <a:t>該     </a:t>
            </a:r>
            <a:r>
              <a:rPr lang="zh-TW" altLang="en-US" sz="2800" dirty="0"/>
              <a:t>承辦之公務員於</a:t>
            </a:r>
            <a:r>
              <a:rPr lang="zh-TW" altLang="en-US" sz="2800" dirty="0" smtClean="0"/>
              <a:t>實質</a:t>
            </a:r>
            <a:endParaRPr lang="en-US" altLang="zh-TW" sz="2800" dirty="0" smtClean="0"/>
          </a:p>
          <a:p>
            <a:pPr marL="0" indent="0">
              <a:buNone/>
            </a:pPr>
            <a:r>
              <a:rPr lang="zh-TW" altLang="en-US" sz="2800" dirty="0"/>
              <a:t> </a:t>
            </a:r>
            <a:r>
              <a:rPr lang="zh-TW" altLang="en-US" sz="2800" dirty="0" smtClean="0"/>
              <a:t>   審查</a:t>
            </a:r>
            <a:r>
              <a:rPr lang="zh-TW" altLang="en-US" sz="2800" dirty="0"/>
              <a:t>後黏貼於基隆巿中正</a:t>
            </a:r>
            <a:r>
              <a:rPr lang="zh-TW" altLang="en-US" sz="2800" dirty="0" smtClean="0"/>
              <a:t>區公所收據</a:t>
            </a:r>
            <a:r>
              <a:rPr lang="zh-TW" altLang="en-US" sz="2800" dirty="0"/>
              <a:t>粘貼</a:t>
            </a:r>
            <a:r>
              <a:rPr lang="zh-TW" altLang="en-US" sz="2800" dirty="0" smtClean="0"/>
              <a:t>憑證用</a:t>
            </a:r>
            <a:r>
              <a:rPr lang="zh-TW" altLang="en-US" sz="2800" dirty="0"/>
              <a:t>紙上，</a:t>
            </a:r>
            <a:r>
              <a:rPr lang="zh-TW" altLang="en-US" sz="2800" dirty="0" smtClean="0"/>
              <a:t>因而</a:t>
            </a:r>
            <a:endParaRPr lang="en-US" altLang="zh-TW" sz="2800" dirty="0" smtClean="0"/>
          </a:p>
          <a:p>
            <a:pPr marL="0" indent="0">
              <a:buNone/>
            </a:pPr>
            <a:r>
              <a:rPr lang="zh-TW" altLang="en-US" sz="2800" dirty="0"/>
              <a:t> </a:t>
            </a:r>
            <a:r>
              <a:rPr lang="zh-TW" altLang="en-US" sz="2800" dirty="0" smtClean="0"/>
              <a:t>   使</a:t>
            </a:r>
            <a:r>
              <a:rPr lang="zh-TW" altLang="en-US" sz="2800" dirty="0"/>
              <a:t>基隆巿中正區公所承辦人員陷於錯誤而准予核銷，詐得</a:t>
            </a:r>
            <a:r>
              <a:rPr lang="zh-TW" altLang="en-US" sz="2800" dirty="0" smtClean="0"/>
              <a:t>現</a:t>
            </a:r>
            <a:endParaRPr lang="en-US" altLang="zh-TW" sz="2800" dirty="0" smtClean="0"/>
          </a:p>
          <a:p>
            <a:pPr marL="0" indent="0">
              <a:buNone/>
            </a:pPr>
            <a:r>
              <a:rPr lang="zh-TW" altLang="en-US" sz="2800" dirty="0"/>
              <a:t> </a:t>
            </a:r>
            <a:r>
              <a:rPr lang="zh-TW" altLang="en-US" sz="2800" dirty="0" smtClean="0"/>
              <a:t>   金</a:t>
            </a:r>
            <a:r>
              <a:rPr lang="en-US" altLang="zh-TW" sz="2800" dirty="0"/>
              <a:t>4000</a:t>
            </a:r>
            <a:r>
              <a:rPr lang="zh-TW" altLang="en-US" sz="2800" dirty="0"/>
              <a:t>元</a:t>
            </a:r>
            <a:r>
              <a:rPr lang="zh-TW" altLang="en-US" sz="2800" dirty="0" smtClean="0"/>
              <a:t>得逞</a:t>
            </a:r>
            <a:r>
              <a:rPr lang="en-US" altLang="zh-TW" sz="2800" dirty="0" smtClean="0"/>
              <a:t>……</a:t>
            </a:r>
            <a:r>
              <a:rPr lang="en-US" altLang="zh-TW" sz="2400" dirty="0"/>
              <a:t> (</a:t>
            </a:r>
            <a:r>
              <a:rPr lang="zh-TW" altLang="en-US" sz="2400" dirty="0"/>
              <a:t>總共兩次</a:t>
            </a:r>
            <a:r>
              <a:rPr lang="zh-TW" altLang="en-US" sz="2400" dirty="0" smtClean="0"/>
              <a:t>節錄</a:t>
            </a:r>
            <a:r>
              <a:rPr lang="en-US" altLang="zh-TW" sz="2400" dirty="0" smtClean="0"/>
              <a:t>)</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a:t>(</a:t>
            </a:r>
            <a:r>
              <a:rPr lang="zh-TW" altLang="en-US" sz="3600" dirty="0"/>
              <a:t>一</a:t>
            </a:r>
            <a:r>
              <a:rPr lang="en-US" altLang="zh-TW" sz="3600" dirty="0"/>
              <a:t>)</a:t>
            </a:r>
            <a:endParaRPr lang="zh-TW" altLang="en-US" sz="3600" dirty="0"/>
          </a:p>
        </p:txBody>
      </p:sp>
    </p:spTree>
    <p:extLst>
      <p:ext uri="{BB962C8B-B14F-4D97-AF65-F5344CB8AC3E}">
        <p14:creationId xmlns:p14="http://schemas.microsoft.com/office/powerpoint/2010/main" val="4195044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r>
              <a:rPr lang="zh-TW" altLang="en-US" dirty="0" smtClean="0"/>
              <a:t>被告說</a:t>
            </a:r>
            <a:r>
              <a:rPr lang="en-US" altLang="zh-TW" dirty="0" smtClean="0"/>
              <a:t>:</a:t>
            </a:r>
            <a:r>
              <a:rPr lang="zh-TW" altLang="en-US" dirty="0" smtClean="0"/>
              <a:t>實質補貼，係</a:t>
            </a:r>
            <a:r>
              <a:rPr lang="zh-TW" altLang="en-US" dirty="0"/>
              <a:t>歷史共</a:t>
            </a:r>
            <a:r>
              <a:rPr lang="zh-TW" altLang="en-US" dirty="0" smtClean="0"/>
              <a:t>業，挖唔罪</a:t>
            </a:r>
            <a:r>
              <a:rPr lang="en-US" altLang="zh-TW" dirty="0" smtClean="0"/>
              <a:t>!!!!!!</a:t>
            </a:r>
          </a:p>
          <a:p>
            <a:r>
              <a:rPr lang="zh-TW" altLang="en-US" dirty="0"/>
              <a:t>法官</a:t>
            </a:r>
            <a:r>
              <a:rPr lang="zh-TW" altLang="en-US" dirty="0" smtClean="0"/>
              <a:t>不理</a:t>
            </a:r>
            <a:r>
              <a:rPr lang="en-US" altLang="zh-TW" dirty="0" smtClean="0"/>
              <a:t>:</a:t>
            </a:r>
          </a:p>
          <a:p>
            <a:pPr marL="0" indent="0">
              <a:buNone/>
            </a:pPr>
            <a:r>
              <a:rPr lang="zh-TW" altLang="en-US" dirty="0"/>
              <a:t> </a:t>
            </a:r>
            <a:r>
              <a:rPr lang="zh-TW" altLang="en-US" dirty="0" smtClean="0"/>
              <a:t>按</a:t>
            </a:r>
            <a:r>
              <a:rPr lang="zh-TW" altLang="en-US" dirty="0"/>
              <a:t>里辦公費固由村里長事務補助費中提列一定比例而來</a:t>
            </a:r>
            <a:r>
              <a:rPr lang="zh-TW" altLang="en-US" dirty="0" smtClean="0"/>
              <a:t>，然</a:t>
            </a:r>
            <a:r>
              <a:rPr lang="zh-TW" altLang="en-US" dirty="0"/>
              <a:t>經地方政府決議提列一定比例供作里辦公費之後，其性 質即與得由領據具領之村里長事務補助費不同，屬於業務 費用，而里辦公費支用之範圍在里辦公處相關所需之行政 、雜支等費用，自始即需全部檢據核銷，倘未支用完畢即 應繳回，屬實報實銷之業務費用，並非定額統籌概算</a:t>
            </a:r>
            <a:r>
              <a:rPr lang="zh-TW" altLang="en-US" dirty="0" smtClean="0"/>
              <a:t>型式之</a:t>
            </a:r>
            <a:r>
              <a:rPr lang="zh-TW" altLang="en-US" dirty="0"/>
              <a:t>費用甚</a:t>
            </a:r>
            <a:r>
              <a:rPr lang="zh-TW" altLang="en-US" dirty="0" smtClean="0"/>
              <a:t>明</a:t>
            </a:r>
            <a:r>
              <a:rPr lang="en-US" altLang="zh-TW" dirty="0" smtClean="0"/>
              <a:t>……</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a:t>(</a:t>
            </a:r>
            <a:r>
              <a:rPr lang="zh-TW" altLang="en-US" sz="3600" dirty="0"/>
              <a:t>一</a:t>
            </a:r>
            <a:r>
              <a:rPr lang="en-US" altLang="zh-TW" sz="3600" dirty="0"/>
              <a:t>)</a:t>
            </a:r>
            <a:endParaRPr lang="zh-TW" altLang="en-US" sz="3600" dirty="0"/>
          </a:p>
        </p:txBody>
      </p:sp>
    </p:spTree>
    <p:extLst>
      <p:ext uri="{BB962C8B-B14F-4D97-AF65-F5344CB8AC3E}">
        <p14:creationId xmlns:p14="http://schemas.microsoft.com/office/powerpoint/2010/main" val="3402228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10000"/>
          </a:bodyPr>
          <a:lstStyle/>
          <a:p>
            <a:r>
              <a:rPr lang="zh-TW" altLang="en-US" dirty="0" smtClean="0"/>
              <a:t>法院判</a:t>
            </a:r>
            <a:r>
              <a:rPr lang="en-US" altLang="zh-TW" dirty="0" smtClean="0"/>
              <a:t>:</a:t>
            </a:r>
          </a:p>
          <a:p>
            <a:pPr marL="0" indent="0">
              <a:buNone/>
            </a:pPr>
            <a:r>
              <a:rPr lang="zh-TW" altLang="en-US" dirty="0" smtClean="0"/>
              <a:t>韓</a:t>
            </a:r>
            <a:r>
              <a:rPr lang="en-US" altLang="zh-TW" dirty="0" smtClean="0"/>
              <a:t>OO</a:t>
            </a:r>
            <a:r>
              <a:rPr lang="zh-TW" altLang="en-US" dirty="0" smtClean="0"/>
              <a:t>公務員</a:t>
            </a:r>
            <a:r>
              <a:rPr lang="zh-TW" altLang="en-US" dirty="0"/>
              <a:t>利用職務上之機會，以詐術使人將</a:t>
            </a:r>
            <a:r>
              <a:rPr lang="zh-TW" altLang="en-US" dirty="0" smtClean="0"/>
              <a:t>本人之</a:t>
            </a:r>
            <a:r>
              <a:rPr lang="zh-TW" altLang="en-US" dirty="0"/>
              <a:t>物交付（ 貳次），</a:t>
            </a:r>
            <a:r>
              <a:rPr lang="zh-TW" altLang="en-US" b="1" dirty="0"/>
              <a:t>各處有期徒刑壹年拾月</a:t>
            </a:r>
            <a:r>
              <a:rPr lang="zh-TW" altLang="en-US" dirty="0"/>
              <a:t>，</a:t>
            </a:r>
            <a:r>
              <a:rPr lang="zh-TW" altLang="en-US" dirty="0" smtClean="0"/>
              <a:t>褫奪公權貳年</a:t>
            </a:r>
            <a:r>
              <a:rPr lang="zh-TW" altLang="en-US" dirty="0"/>
              <a:t>，所得財物各</a:t>
            </a:r>
            <a:r>
              <a:rPr lang="zh-TW" altLang="en-US" dirty="0" smtClean="0"/>
              <a:t>新台幣</a:t>
            </a:r>
            <a:r>
              <a:rPr lang="zh-TW" altLang="en-US" dirty="0"/>
              <a:t>肆仟元、捌仟元各</a:t>
            </a:r>
            <a:r>
              <a:rPr lang="zh-TW" altLang="en-US" dirty="0" smtClean="0"/>
              <a:t>應追繳發還基隆市</a:t>
            </a:r>
            <a:r>
              <a:rPr lang="zh-TW" altLang="en-US" dirty="0"/>
              <a:t>中正區公所，各追繳之 財物，如全部或一部</a:t>
            </a:r>
            <a:r>
              <a:rPr lang="zh-TW" altLang="en-US" dirty="0" smtClean="0"/>
              <a:t>不能追繳</a:t>
            </a:r>
            <a:r>
              <a:rPr lang="zh-TW" altLang="en-US" dirty="0"/>
              <a:t>時，各以其財產抵償之。</a:t>
            </a:r>
            <a:r>
              <a:rPr lang="zh-TW" altLang="en-US" b="1" dirty="0"/>
              <a:t>應執行有 期徒刑貳年</a:t>
            </a:r>
            <a:r>
              <a:rPr lang="zh-TW" altLang="en-US" dirty="0"/>
              <a:t>，</a:t>
            </a:r>
            <a:r>
              <a:rPr lang="zh-TW" altLang="en-US" dirty="0" smtClean="0"/>
              <a:t>褫奪公權</a:t>
            </a:r>
            <a:r>
              <a:rPr lang="zh-TW" altLang="en-US" dirty="0"/>
              <a:t>貳年，所得財物新台幣合計壹萬貳仟元應 追繳</a:t>
            </a:r>
            <a:r>
              <a:rPr lang="zh-TW" altLang="en-US" dirty="0" smtClean="0"/>
              <a:t>發還</a:t>
            </a:r>
            <a:r>
              <a:rPr lang="zh-TW" altLang="en-US" dirty="0"/>
              <a:t>基隆市中正區公所，如全部或一部不能追繳時，以</a:t>
            </a:r>
            <a:r>
              <a:rPr lang="zh-TW" altLang="en-US" dirty="0" smtClean="0"/>
              <a:t>其財 </a:t>
            </a:r>
            <a:r>
              <a:rPr lang="zh-TW" altLang="en-US" dirty="0"/>
              <a:t>產抵償之。</a:t>
            </a:r>
            <a:r>
              <a:rPr lang="zh-TW" altLang="en-US" b="1" dirty="0"/>
              <a:t>緩刑伍年</a:t>
            </a:r>
            <a:r>
              <a:rPr lang="zh-TW" altLang="en-US" dirty="0"/>
              <a:t>，並應於本判決確定後壹個月</a:t>
            </a:r>
            <a:r>
              <a:rPr lang="zh-TW" altLang="en-US" dirty="0" smtClean="0"/>
              <a:t>內向</a:t>
            </a:r>
            <a:r>
              <a:rPr lang="zh-TW" altLang="en-US" dirty="0"/>
              <a:t>國庫支付 新台幣拾伍萬</a:t>
            </a:r>
            <a:r>
              <a:rPr lang="zh-TW" altLang="en-US" dirty="0" smtClean="0"/>
              <a:t>元。 （臺灣高等法院</a:t>
            </a:r>
            <a:r>
              <a:rPr lang="en-US" altLang="zh-TW" dirty="0" smtClean="0"/>
              <a:t>104</a:t>
            </a:r>
            <a:r>
              <a:rPr lang="zh-TW" altLang="en-US" dirty="0"/>
              <a:t>年度</a:t>
            </a:r>
            <a:r>
              <a:rPr lang="zh-TW" altLang="en-US" dirty="0" smtClean="0"/>
              <a:t>上訴</a:t>
            </a:r>
            <a:r>
              <a:rPr lang="zh-TW" altLang="en-US" dirty="0"/>
              <a:t>字第</a:t>
            </a:r>
            <a:r>
              <a:rPr lang="en-US" altLang="zh-TW" dirty="0"/>
              <a:t>3186</a:t>
            </a:r>
            <a:r>
              <a:rPr lang="zh-TW" altLang="en-US" dirty="0" smtClean="0"/>
              <a:t>號判決 ）</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a:t>(</a:t>
            </a:r>
            <a:r>
              <a:rPr lang="zh-TW" altLang="en-US" sz="3600" dirty="0"/>
              <a:t>一</a:t>
            </a:r>
            <a:r>
              <a:rPr lang="en-US" altLang="zh-TW" sz="3600" dirty="0"/>
              <a:t>)</a:t>
            </a:r>
            <a:endParaRPr lang="zh-TW" altLang="en-US" sz="3600" dirty="0"/>
          </a:p>
        </p:txBody>
      </p:sp>
    </p:spTree>
    <p:extLst>
      <p:ext uri="{BB962C8B-B14F-4D97-AF65-F5344CB8AC3E}">
        <p14:creationId xmlns:p14="http://schemas.microsoft.com/office/powerpoint/2010/main" val="1160756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32500" lnSpcReduction="20000"/>
          </a:bodyPr>
          <a:lstStyle/>
          <a:p>
            <a:r>
              <a:rPr lang="en-US" altLang="zh-TW" sz="2800" dirty="0"/>
              <a:t>(</a:t>
            </a:r>
            <a:r>
              <a:rPr lang="zh-TW" altLang="en-US" sz="2800" dirty="0"/>
              <a:t>主角是原能</a:t>
            </a:r>
            <a:r>
              <a:rPr lang="zh-TW" altLang="en-US" sz="2800" dirty="0" smtClean="0"/>
              <a:t>會綜合</a:t>
            </a:r>
            <a:r>
              <a:rPr lang="zh-TW" altLang="en-US" sz="2800" dirty="0"/>
              <a:t>計畫處國際事務科技正</a:t>
            </a:r>
            <a:r>
              <a:rPr lang="en-US" altLang="zh-TW" sz="2800" dirty="0" smtClean="0"/>
              <a:t>)</a:t>
            </a:r>
          </a:p>
          <a:p>
            <a:pPr marL="0" indent="0">
              <a:buNone/>
            </a:pPr>
            <a:r>
              <a:rPr lang="zh-TW" altLang="en-US" sz="4500" dirty="0"/>
              <a:t>林</a:t>
            </a:r>
            <a:r>
              <a:rPr lang="en-US" altLang="zh-TW" sz="4500" dirty="0"/>
              <a:t>OO</a:t>
            </a:r>
            <a:r>
              <a:rPr lang="zh-TW" altLang="en-US" sz="4500" dirty="0"/>
              <a:t>於民國</a:t>
            </a:r>
            <a:r>
              <a:rPr lang="en-US" altLang="zh-TW" sz="4500" dirty="0"/>
              <a:t>99</a:t>
            </a:r>
            <a:r>
              <a:rPr lang="zh-TW" altLang="en-US" sz="4500" dirty="0"/>
              <a:t>年</a:t>
            </a:r>
            <a:r>
              <a:rPr lang="en-US" altLang="zh-TW" sz="4500" dirty="0"/>
              <a:t>6 </a:t>
            </a:r>
            <a:r>
              <a:rPr lang="zh-TW" altLang="en-US" sz="4500" dirty="0"/>
              <a:t>月間擔任址設新北市永和區（即改制前 臺北縣永和市）成功路</a:t>
            </a:r>
            <a:r>
              <a:rPr lang="en-US" altLang="zh-TW" sz="4500" dirty="0"/>
              <a:t>1 </a:t>
            </a:r>
            <a:r>
              <a:rPr lang="zh-TW" altLang="en-US" sz="4500" dirty="0"/>
              <a:t>段</a:t>
            </a:r>
            <a:r>
              <a:rPr lang="en-US" altLang="zh-TW" sz="4500" dirty="0"/>
              <a:t>80</a:t>
            </a:r>
            <a:r>
              <a:rPr lang="zh-TW" altLang="en-US" sz="4500" dirty="0"/>
              <a:t>號</a:t>
            </a:r>
            <a:r>
              <a:rPr lang="en-US" altLang="zh-TW" sz="4500" dirty="0"/>
              <a:t>2 </a:t>
            </a:r>
            <a:r>
              <a:rPr lang="zh-TW" altLang="en-US" sz="4500" dirty="0" smtClean="0"/>
              <a:t> 樓</a:t>
            </a:r>
            <a:r>
              <a:rPr lang="zh-TW" altLang="en-US" sz="4500" dirty="0"/>
              <a:t>行政院原子能委員會（ 下稱原能會）綜合計畫處國際事務科技正，負責處理國際核 能</a:t>
            </a:r>
            <a:r>
              <a:rPr lang="zh-TW" altLang="en-US" sz="4500" dirty="0" smtClean="0"/>
              <a:t>單位</a:t>
            </a:r>
            <a:r>
              <a:rPr lang="zh-TW" altLang="en-US" sz="4500" dirty="0"/>
              <a:t>交流活動、舉辦合作會議、訂定合作協議及配合核子 保防科執行核子保防視察等業務</a:t>
            </a:r>
            <a:r>
              <a:rPr lang="zh-TW" altLang="en-US" sz="4500" dirty="0" smtClean="0"/>
              <a:t>，係</a:t>
            </a:r>
            <a:r>
              <a:rPr lang="zh-TW" altLang="en-US" sz="4500" dirty="0"/>
              <a:t>依法令服務於國家所屬 機關而具有法定職務權限之公務員</a:t>
            </a:r>
            <a:r>
              <a:rPr lang="zh-TW" altLang="en-US" sz="4500" dirty="0" smtClean="0"/>
              <a:t>。</a:t>
            </a:r>
            <a:endParaRPr lang="en-US" altLang="zh-TW" sz="4500" dirty="0" smtClean="0"/>
          </a:p>
          <a:p>
            <a:pPr marL="0" indent="0">
              <a:buNone/>
            </a:pPr>
            <a:endParaRPr lang="en-US" altLang="zh-TW" sz="2800" dirty="0"/>
          </a:p>
          <a:p>
            <a:pPr marL="0" indent="0">
              <a:buNone/>
            </a:pPr>
            <a:endParaRPr lang="en-US" altLang="zh-TW" sz="2800" dirty="0"/>
          </a:p>
          <a:p>
            <a:r>
              <a:rPr lang="en-US" altLang="zh-TW" sz="2800" dirty="0"/>
              <a:t>(</a:t>
            </a:r>
            <a:r>
              <a:rPr lang="zh-TW" altLang="en-US" sz="2800" dirty="0"/>
              <a:t>故事情節</a:t>
            </a:r>
            <a:r>
              <a:rPr lang="en-US" altLang="zh-TW" sz="2800" dirty="0" smtClean="0"/>
              <a:t>:</a:t>
            </a:r>
            <a:r>
              <a:rPr lang="zh-TW" altLang="en-US" sz="2800" dirty="0" smtClean="0"/>
              <a:t>出差</a:t>
            </a:r>
            <a:r>
              <a:rPr lang="en-US" altLang="zh-TW" sz="2800" dirty="0" smtClean="0"/>
              <a:t>)</a:t>
            </a:r>
          </a:p>
          <a:p>
            <a:pPr marL="0" indent="0">
              <a:buNone/>
            </a:pPr>
            <a:r>
              <a:rPr lang="zh-TW" altLang="en-US" sz="4000" dirty="0"/>
              <a:t>其知悉在國內因公奉派 出差報支旅費，應依「國內出差旅費報支要點」及「行政院 </a:t>
            </a:r>
            <a:r>
              <a:rPr lang="zh-TW" altLang="en-US" sz="4000" dirty="0" smtClean="0"/>
              <a:t>原子能委員會</a:t>
            </a:r>
            <a:r>
              <a:rPr lang="zh-TW" altLang="en-US" sz="4000" dirty="0"/>
              <a:t>員工國內差旅費及加班費報支要點」規定，確 實填載國內出差旅費報告表，據實申報請領</a:t>
            </a:r>
            <a:r>
              <a:rPr lang="zh-TW" altLang="en-US" sz="4000" dirty="0" smtClean="0"/>
              <a:t>出差費用</a:t>
            </a:r>
            <a:r>
              <a:rPr lang="zh-TW" altLang="en-US" sz="4000" dirty="0"/>
              <a:t>，詎意 圖為自己不法之所有，基於利用職務上機會詐取財物、行使 使公務員登載不實之犯意，利用</a:t>
            </a:r>
            <a:r>
              <a:rPr lang="zh-TW" altLang="en-US" sz="4000" dirty="0" smtClean="0"/>
              <a:t>附表</a:t>
            </a:r>
            <a:r>
              <a:rPr lang="zh-TW" altLang="en-US" sz="4000" dirty="0"/>
              <a:t>所示之奉派出差至核三 廠執行核子保防視察業務等職務上機會，於附表所示之出差 期間，於出差</a:t>
            </a:r>
            <a:r>
              <a:rPr lang="zh-TW" altLang="en-US" sz="4000" dirty="0" smtClean="0"/>
              <a:t>期間末日</a:t>
            </a:r>
            <a:r>
              <a:rPr lang="zh-TW" altLang="en-US" sz="4000" dirty="0"/>
              <a:t>前一日即</a:t>
            </a:r>
            <a:r>
              <a:rPr lang="en-US" altLang="zh-TW" sz="4000" dirty="0"/>
              <a:t>99</a:t>
            </a:r>
            <a:r>
              <a:rPr lang="zh-TW" altLang="en-US" sz="4000" dirty="0"/>
              <a:t>年</a:t>
            </a:r>
            <a:r>
              <a:rPr lang="en-US" altLang="zh-TW" sz="4000" dirty="0"/>
              <a:t>6 </a:t>
            </a:r>
            <a:r>
              <a:rPr lang="zh-TW" altLang="en-US" sz="4000" dirty="0"/>
              <a:t>月</a:t>
            </a:r>
            <a:r>
              <a:rPr lang="en-US" altLang="zh-TW" sz="4000" dirty="0"/>
              <a:t>22</a:t>
            </a:r>
            <a:r>
              <a:rPr lang="zh-TW" altLang="en-US" sz="4000" dirty="0"/>
              <a:t>日即先行離開出 差地點返回臺北，</a:t>
            </a:r>
            <a:r>
              <a:rPr lang="zh-TW" altLang="en-US" sz="4000" b="1" dirty="0"/>
              <a:t>出差事由業已終止，出差期間末日前一日 </a:t>
            </a:r>
            <a:r>
              <a:rPr lang="zh-TW" altLang="en-US" sz="4000" b="1" dirty="0" smtClean="0"/>
              <a:t>實際上</a:t>
            </a:r>
            <a:r>
              <a:rPr lang="zh-TW" altLang="en-US" sz="4000" b="1" dirty="0"/>
              <a:t>並未在出差地點住宿，且出差期間末日即同年月</a:t>
            </a:r>
            <a:r>
              <a:rPr lang="en-US" altLang="zh-TW" sz="4000" b="1" dirty="0"/>
              <a:t>23</a:t>
            </a:r>
            <a:r>
              <a:rPr lang="zh-TW" altLang="en-US" sz="4000" b="1" dirty="0"/>
              <a:t>日 並未因公出差，而無支出該日膳雜費</a:t>
            </a:r>
            <a:r>
              <a:rPr lang="zh-TW" altLang="en-US" sz="4000" dirty="0"/>
              <a:t>，依上</a:t>
            </a:r>
            <a:r>
              <a:rPr lang="zh-TW" altLang="en-US" sz="4000" dirty="0" smtClean="0"/>
              <a:t>開規定</a:t>
            </a:r>
            <a:r>
              <a:rPr lang="zh-TW" altLang="en-US" sz="4000" dirty="0"/>
              <a:t>本不</a:t>
            </a:r>
            <a:r>
              <a:rPr lang="zh-TW" altLang="en-US" sz="4000" dirty="0" smtClean="0"/>
              <a:t>得以各</a:t>
            </a:r>
            <a:r>
              <a:rPr lang="zh-TW" altLang="en-US" sz="4000" dirty="0"/>
              <a:t>該出差事由就未實際支出項目填報</a:t>
            </a:r>
            <a:r>
              <a:rPr lang="zh-TW" altLang="en-US" sz="4000" dirty="0" smtClean="0"/>
              <a:t>申領住宿</a:t>
            </a:r>
            <a:r>
              <a:rPr lang="zh-TW" altLang="en-US" sz="4000" dirty="0"/>
              <a:t>費、膳</a:t>
            </a:r>
            <a:r>
              <a:rPr lang="zh-TW" altLang="en-US" sz="4000" dirty="0" smtClean="0"/>
              <a:t>雜費。</a:t>
            </a:r>
            <a:endParaRPr lang="en-US" altLang="zh-TW" sz="4000"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smtClean="0"/>
              <a:t>(</a:t>
            </a:r>
            <a:r>
              <a:rPr lang="zh-TW" altLang="en-US" sz="3600" dirty="0"/>
              <a:t>二</a:t>
            </a:r>
            <a:r>
              <a:rPr lang="en-US" altLang="zh-TW" sz="3600" dirty="0" smtClean="0"/>
              <a:t>)</a:t>
            </a:r>
            <a:endParaRPr lang="zh-TW" altLang="en-US" sz="3600" dirty="0"/>
          </a:p>
        </p:txBody>
      </p:sp>
    </p:spTree>
    <p:extLst>
      <p:ext uri="{BB962C8B-B14F-4D97-AF65-F5344CB8AC3E}">
        <p14:creationId xmlns:p14="http://schemas.microsoft.com/office/powerpoint/2010/main" val="627986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20000"/>
          </a:bodyPr>
          <a:lstStyle/>
          <a:p>
            <a:r>
              <a:rPr lang="en-US" altLang="zh-TW" sz="2400" dirty="0"/>
              <a:t>(</a:t>
            </a:r>
            <a:r>
              <a:rPr lang="zh-TW" altLang="en-US" sz="2400" dirty="0"/>
              <a:t>作了蝦米代誌</a:t>
            </a:r>
            <a:r>
              <a:rPr lang="en-US" altLang="zh-TW" sz="2400" dirty="0"/>
              <a:t>???</a:t>
            </a:r>
            <a:r>
              <a:rPr lang="zh-TW" altLang="en-US" sz="2400" dirty="0"/>
              <a:t>  </a:t>
            </a:r>
            <a:r>
              <a:rPr lang="en-US" altLang="zh-TW" sz="2400" dirty="0" smtClean="0"/>
              <a:t>:</a:t>
            </a:r>
            <a:r>
              <a:rPr lang="zh-TW" altLang="en-US" sz="2400" dirty="0"/>
              <a:t>申領住宿費、膳雜費</a:t>
            </a:r>
            <a:r>
              <a:rPr lang="en-US" altLang="zh-TW" sz="2400" dirty="0" smtClean="0"/>
              <a:t>)</a:t>
            </a:r>
            <a:endParaRPr lang="en-US" altLang="zh-TW" sz="2400" dirty="0"/>
          </a:p>
          <a:p>
            <a:pPr marL="0" indent="0">
              <a:buNone/>
            </a:pPr>
            <a:r>
              <a:rPr lang="zh-TW" altLang="en-US" dirty="0" smtClean="0"/>
              <a:t>竟</a:t>
            </a:r>
            <a:r>
              <a:rPr lang="zh-TW" altLang="en-US" dirty="0"/>
              <a:t>仍於同年月</a:t>
            </a:r>
            <a:r>
              <a:rPr lang="en-US" altLang="zh-TW" dirty="0"/>
              <a:t>25</a:t>
            </a:r>
            <a:r>
              <a:rPr lang="zh-TW" altLang="en-US" dirty="0"/>
              <a:t>日，在原能會辦公室，以電腦連線</a:t>
            </a:r>
            <a:r>
              <a:rPr lang="zh-TW" altLang="en-US" dirty="0" smtClean="0"/>
              <a:t>登入電腦差</a:t>
            </a:r>
            <a:r>
              <a:rPr lang="zh-TW" altLang="en-US" dirty="0"/>
              <a:t>勤表單及出差旅費報支系統，</a:t>
            </a:r>
            <a:r>
              <a:rPr lang="zh-TW" altLang="en-US" b="1" dirty="0"/>
              <a:t>於附表所示之</a:t>
            </a:r>
            <a:r>
              <a:rPr lang="zh-TW" altLang="en-US" b="1" dirty="0" smtClean="0"/>
              <a:t>國內出差旅費報告</a:t>
            </a:r>
            <a:r>
              <a:rPr lang="zh-TW" altLang="en-US" b="1" dirty="0"/>
              <a:t>表上填報申領與事實不符之住宿費、膳</a:t>
            </a:r>
            <a:r>
              <a:rPr lang="zh-TW" altLang="en-US" b="1" dirty="0" smtClean="0"/>
              <a:t>雜費</a:t>
            </a:r>
            <a:r>
              <a:rPr lang="zh-TW" altLang="en-US" dirty="0"/>
              <a:t>，以此</a:t>
            </a:r>
            <a:r>
              <a:rPr lang="zh-TW" altLang="en-US" dirty="0" smtClean="0"/>
              <a:t>詐術向</a:t>
            </a:r>
            <a:r>
              <a:rPr lang="zh-TW" altLang="en-US" dirty="0"/>
              <a:t>原能會申領如附表所示之不實出差旅費</a:t>
            </a:r>
            <a:r>
              <a:rPr lang="zh-TW" altLang="en-US" dirty="0" smtClean="0"/>
              <a:t>，並</a:t>
            </a:r>
            <a:r>
              <a:rPr lang="zh-TW" altLang="en-US" dirty="0"/>
              <a:t>逐層報由</a:t>
            </a:r>
            <a:r>
              <a:rPr lang="zh-TW" altLang="en-US" dirty="0" smtClean="0"/>
              <a:t>不知情</a:t>
            </a:r>
            <a:r>
              <a:rPr lang="zh-TW" altLang="en-US" dirty="0"/>
              <a:t>之單位主管、人事室人員、會計室</a:t>
            </a:r>
            <a:r>
              <a:rPr lang="zh-TW" altLang="en-US" dirty="0" smtClean="0"/>
              <a:t>人員</a:t>
            </a:r>
            <a:r>
              <a:rPr lang="zh-TW" altLang="en-US" dirty="0"/>
              <a:t>及機關首長就有</a:t>
            </a:r>
            <a:r>
              <a:rPr lang="zh-TW" altLang="en-US" dirty="0" smtClean="0"/>
              <a:t>無准假</a:t>
            </a:r>
            <a:r>
              <a:rPr lang="zh-TW" altLang="en-US" dirty="0"/>
              <a:t>、假別及報支職等正確與否、金額</a:t>
            </a:r>
            <a:r>
              <a:rPr lang="zh-TW" altLang="en-US" dirty="0" smtClean="0"/>
              <a:t>及項目</a:t>
            </a:r>
            <a:r>
              <a:rPr lang="zh-TW" altLang="en-US" dirty="0"/>
              <a:t>是否符合國內 出差旅費報支要點規定等情形式審核，</a:t>
            </a:r>
            <a:r>
              <a:rPr lang="zh-TW" altLang="en-US" dirty="0" smtClean="0"/>
              <a:t>使其</a:t>
            </a:r>
            <a:r>
              <a:rPr lang="zh-TW" altLang="en-US" dirty="0"/>
              <a:t>等陷於錯誤而核 准，由秘書處出納科人員彙整送主計室</a:t>
            </a:r>
            <a:r>
              <a:rPr lang="zh-TW" altLang="en-US" dirty="0" smtClean="0"/>
              <a:t>，主計室</a:t>
            </a:r>
            <a:r>
              <a:rPr lang="zh-TW" altLang="en-US" dirty="0"/>
              <a:t>人員據以將 此不實事項填載付款憑單，而依報請之</a:t>
            </a:r>
            <a:r>
              <a:rPr lang="zh-TW" altLang="en-US" dirty="0" smtClean="0"/>
              <a:t>數額</a:t>
            </a:r>
            <a:r>
              <a:rPr lang="zh-TW" altLang="en-US" dirty="0"/>
              <a:t>如數核發，足生 損害於原能會對於人事差勤管理及出差</a:t>
            </a:r>
            <a:r>
              <a:rPr lang="zh-TW" altLang="en-US" dirty="0" smtClean="0"/>
              <a:t>旅費</a:t>
            </a:r>
            <a:r>
              <a:rPr lang="zh-TW" altLang="en-US" dirty="0"/>
              <a:t>核發之正確性</a:t>
            </a:r>
            <a:r>
              <a:rPr lang="zh-TW" altLang="en-US" dirty="0" smtClean="0"/>
              <a:t>。</a:t>
            </a:r>
            <a:endParaRPr lang="zh-TW" altLang="en-US" dirty="0"/>
          </a:p>
        </p:txBody>
      </p:sp>
      <p:sp>
        <p:nvSpPr>
          <p:cNvPr id="2" name="標題 1"/>
          <p:cNvSpPr>
            <a:spLocks noGrp="1"/>
          </p:cNvSpPr>
          <p:nvPr>
            <p:ph type="title"/>
          </p:nvPr>
        </p:nvSpPr>
        <p:spPr/>
        <p:txBody>
          <a:bodyPr>
            <a:normAutofit fontScale="90000"/>
          </a:bodyPr>
          <a:lstStyle/>
          <a:p>
            <a:r>
              <a:rPr lang="zh-TW" altLang="en-US" dirty="0"/>
              <a:t>參、公務員利用職務詐取財物案例</a:t>
            </a:r>
            <a:r>
              <a:rPr lang="en-US" altLang="zh-TW" dirty="0"/>
              <a:t>(</a:t>
            </a:r>
            <a:r>
              <a:rPr lang="zh-TW" altLang="en-US" dirty="0"/>
              <a:t>二</a:t>
            </a:r>
            <a:r>
              <a:rPr lang="en-US" altLang="zh-TW" dirty="0"/>
              <a:t>)</a:t>
            </a:r>
            <a:endParaRPr lang="zh-TW" altLang="en-US" dirty="0"/>
          </a:p>
        </p:txBody>
      </p:sp>
    </p:spTree>
    <p:extLst>
      <p:ext uri="{BB962C8B-B14F-4D97-AF65-F5344CB8AC3E}">
        <p14:creationId xmlns:p14="http://schemas.microsoft.com/office/powerpoint/2010/main" val="1231749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40000" lnSpcReduction="20000"/>
          </a:bodyPr>
          <a:lstStyle/>
          <a:p>
            <a:r>
              <a:rPr lang="zh-TW" altLang="en-US" dirty="0" smtClean="0"/>
              <a:t>吳</a:t>
            </a:r>
            <a:r>
              <a:rPr lang="en-US" altLang="zh-TW" dirty="0" smtClean="0"/>
              <a:t>O</a:t>
            </a:r>
            <a:r>
              <a:rPr lang="zh-TW" altLang="en-US" dirty="0" smtClean="0"/>
              <a:t>人原</a:t>
            </a:r>
            <a:r>
              <a:rPr lang="zh-TW" altLang="en-US" dirty="0"/>
              <a:t>係臺灣高雄地方法院檢察署（下稱高雄地檢署）檢 察官，為有調查、追訴職務之公務員。緣其於偵辦高雄地檢 </a:t>
            </a:r>
            <a:r>
              <a:rPr lang="zh-TW" altLang="en-US" dirty="0" smtClean="0"/>
              <a:t>署林</a:t>
            </a:r>
            <a:r>
              <a:rPr lang="en-US" altLang="zh-TW" dirty="0" smtClean="0"/>
              <a:t>OO</a:t>
            </a:r>
            <a:r>
              <a:rPr lang="zh-TW" altLang="en-US" dirty="0" smtClean="0"/>
              <a:t>涉嫌</a:t>
            </a:r>
            <a:r>
              <a:rPr lang="zh-TW" altLang="en-US" dirty="0"/>
              <a:t>違反兒童及少年性交易 防制條例案件（「下稱</a:t>
            </a:r>
            <a:r>
              <a:rPr lang="zh-TW" altLang="en-US" dirty="0" smtClean="0"/>
              <a:t>林</a:t>
            </a:r>
            <a:r>
              <a:rPr lang="en-US" altLang="zh-TW" dirty="0"/>
              <a:t>O </a:t>
            </a:r>
            <a:r>
              <a:rPr lang="en-US" altLang="zh-TW" dirty="0" err="1"/>
              <a:t>O</a:t>
            </a:r>
            <a:r>
              <a:rPr lang="zh-TW" altLang="en-US" dirty="0" smtClean="0"/>
              <a:t>案件</a:t>
            </a:r>
            <a:r>
              <a:rPr lang="zh-TW" altLang="en-US" dirty="0"/>
              <a:t>」，於</a:t>
            </a:r>
            <a:r>
              <a:rPr lang="en-US" altLang="zh-TW" dirty="0"/>
              <a:t>95</a:t>
            </a:r>
            <a:r>
              <a:rPr lang="zh-TW" altLang="en-US" dirty="0"/>
              <a:t>年</a:t>
            </a:r>
            <a:r>
              <a:rPr lang="en-US" altLang="zh-TW" dirty="0"/>
              <a:t>6 </a:t>
            </a:r>
            <a:r>
              <a:rPr lang="zh-TW" altLang="en-US" dirty="0"/>
              <a:t>月</a:t>
            </a:r>
            <a:r>
              <a:rPr lang="en-US" altLang="zh-TW" dirty="0"/>
              <a:t>8 </a:t>
            </a:r>
            <a:r>
              <a:rPr lang="zh-TW" altLang="en-US" dirty="0"/>
              <a:t>日以妨 害風化案件為緩起訴處分，於</a:t>
            </a:r>
            <a:r>
              <a:rPr lang="en-US" altLang="zh-TW" dirty="0"/>
              <a:t>95</a:t>
            </a:r>
            <a:r>
              <a:rPr lang="zh-TW" altLang="en-US" dirty="0"/>
              <a:t>年</a:t>
            </a:r>
            <a:r>
              <a:rPr lang="en-US" altLang="zh-TW" dirty="0"/>
              <a:t>7 </a:t>
            </a:r>
            <a:r>
              <a:rPr lang="zh-TW" altLang="en-US" dirty="0"/>
              <a:t>月</a:t>
            </a:r>
            <a:r>
              <a:rPr lang="en-US" altLang="zh-TW" dirty="0"/>
              <a:t>4 </a:t>
            </a:r>
            <a:r>
              <a:rPr lang="zh-TW" altLang="en-US" dirty="0"/>
              <a:t>日再議確定），於 </a:t>
            </a:r>
            <a:r>
              <a:rPr lang="en-US" altLang="zh-TW" dirty="0"/>
              <a:t>95</a:t>
            </a:r>
            <a:r>
              <a:rPr lang="zh-TW" altLang="en-US" dirty="0"/>
              <a:t>年</a:t>
            </a:r>
            <a:r>
              <a:rPr lang="en-US" altLang="zh-TW" dirty="0"/>
              <a:t>6 </a:t>
            </a:r>
            <a:r>
              <a:rPr lang="zh-TW" altLang="en-US" dirty="0"/>
              <a:t>月</a:t>
            </a:r>
            <a:r>
              <a:rPr lang="en-US" altLang="zh-TW" dirty="0"/>
              <a:t>7 </a:t>
            </a:r>
            <a:r>
              <a:rPr lang="zh-TW" altLang="en-US" dirty="0"/>
              <a:t>日就該案件傳喚該案證人</a:t>
            </a:r>
            <a:r>
              <a:rPr lang="en-US" altLang="zh-TW" dirty="0"/>
              <a:t>A </a:t>
            </a:r>
            <a:r>
              <a:rPr lang="zh-TW" altLang="en-US" dirty="0"/>
              <a:t>女（真實姓名、年籍 詳卷）至高雄地檢署作證後，</a:t>
            </a:r>
            <a:r>
              <a:rPr lang="zh-TW" altLang="en-US" dirty="0" smtClean="0"/>
              <a:t>吳</a:t>
            </a:r>
            <a:r>
              <a:rPr lang="en-US" altLang="zh-TW" dirty="0" smtClean="0"/>
              <a:t>O</a:t>
            </a:r>
            <a:r>
              <a:rPr lang="zh-TW" altLang="en-US" dirty="0" smtClean="0"/>
              <a:t>人</a:t>
            </a:r>
            <a:r>
              <a:rPr lang="zh-TW" altLang="en-US" dirty="0"/>
              <a:t>因覬覦</a:t>
            </a:r>
            <a:r>
              <a:rPr lang="en-US" altLang="zh-TW" dirty="0"/>
              <a:t>A </a:t>
            </a:r>
            <a:r>
              <a:rPr lang="zh-TW" altLang="en-US" dirty="0"/>
              <a:t>女姿色，於</a:t>
            </a:r>
            <a:r>
              <a:rPr lang="en-US" altLang="zh-TW" dirty="0"/>
              <a:t>98 </a:t>
            </a:r>
            <a:r>
              <a:rPr lang="zh-TW" altLang="en-US" dirty="0"/>
              <a:t>年</a:t>
            </a:r>
            <a:r>
              <a:rPr lang="en-US" altLang="zh-TW" dirty="0"/>
              <a:t>6 </a:t>
            </a:r>
            <a:r>
              <a:rPr lang="zh-TW" altLang="en-US" dirty="0"/>
              <a:t>月</a:t>
            </a:r>
            <a:r>
              <a:rPr lang="en-US" altLang="zh-TW" dirty="0"/>
              <a:t>8 </a:t>
            </a:r>
            <a:r>
              <a:rPr lang="zh-TW" altLang="en-US" dirty="0"/>
              <a:t>日打電話至</a:t>
            </a:r>
            <a:r>
              <a:rPr lang="en-US" altLang="zh-TW" dirty="0"/>
              <a:t>A </a:t>
            </a:r>
            <a:r>
              <a:rPr lang="zh-TW" altLang="en-US" dirty="0"/>
              <a:t>女位於高雄縣林園鄉戶籍地之家中， 約其於當日（</a:t>
            </a:r>
            <a:r>
              <a:rPr lang="en-US" altLang="zh-TW" dirty="0"/>
              <a:t>8 </a:t>
            </a:r>
            <a:r>
              <a:rPr lang="zh-TW" altLang="en-US" dirty="0"/>
              <a:t>日）下午</a:t>
            </a:r>
            <a:r>
              <a:rPr lang="en-US" altLang="zh-TW" dirty="0"/>
              <a:t>3 </a:t>
            </a:r>
            <a:r>
              <a:rPr lang="zh-TW" altLang="en-US" dirty="0"/>
              <a:t>時至高雄地檢署辦公室見面，</a:t>
            </a:r>
            <a:r>
              <a:rPr lang="en-US" altLang="zh-TW" dirty="0"/>
              <a:t>A </a:t>
            </a:r>
            <a:r>
              <a:rPr lang="zh-TW" altLang="en-US" dirty="0"/>
              <a:t>女依約遵期報到後，</a:t>
            </a:r>
            <a:r>
              <a:rPr lang="zh-TW" altLang="en-US" dirty="0" smtClean="0"/>
              <a:t>吳</a:t>
            </a:r>
            <a:r>
              <a:rPr lang="en-US" altLang="zh-TW" dirty="0" smtClean="0"/>
              <a:t>O</a:t>
            </a:r>
            <a:r>
              <a:rPr lang="zh-TW" altLang="en-US" dirty="0" smtClean="0"/>
              <a:t>人</a:t>
            </a:r>
            <a:r>
              <a:rPr lang="zh-TW" altLang="en-US" dirty="0"/>
              <a:t>即請</a:t>
            </a:r>
            <a:r>
              <a:rPr lang="en-US" altLang="zh-TW" dirty="0"/>
              <a:t>A </a:t>
            </a:r>
            <a:r>
              <a:rPr lang="zh-TW" altLang="en-US" dirty="0"/>
              <a:t>女搭電梯至高雄地檢署</a:t>
            </a:r>
            <a:r>
              <a:rPr lang="en-US" altLang="zh-TW" dirty="0"/>
              <a:t>6 </a:t>
            </a:r>
            <a:r>
              <a:rPr lang="zh-TW" altLang="en-US" dirty="0"/>
              <a:t>樓，並親自開門將</a:t>
            </a:r>
            <a:r>
              <a:rPr lang="en-US" altLang="zh-TW" dirty="0"/>
              <a:t>A </a:t>
            </a:r>
            <a:r>
              <a:rPr lang="zh-TW" altLang="en-US" dirty="0"/>
              <a:t>女帶往會議室內談話，</a:t>
            </a:r>
            <a:r>
              <a:rPr lang="zh-TW" altLang="en-US" dirty="0" smtClean="0"/>
              <a:t>吳</a:t>
            </a:r>
            <a:r>
              <a:rPr lang="en-US" altLang="zh-TW" dirty="0" smtClean="0"/>
              <a:t>O</a:t>
            </a:r>
            <a:r>
              <a:rPr lang="zh-TW" altLang="en-US" dirty="0" smtClean="0"/>
              <a:t>人</a:t>
            </a:r>
            <a:r>
              <a:rPr lang="zh-TW" altLang="en-US" dirty="0"/>
              <a:t>先對</a:t>
            </a:r>
            <a:r>
              <a:rPr lang="en-US" altLang="zh-TW" dirty="0"/>
              <a:t>A </a:t>
            </a:r>
            <a:r>
              <a:rPr lang="zh-TW" altLang="en-US" dirty="0"/>
              <a:t>女 佯稱要擴大偵辦</a:t>
            </a:r>
            <a:r>
              <a:rPr lang="zh-TW" altLang="en-US" dirty="0" smtClean="0"/>
              <a:t>林</a:t>
            </a:r>
            <a:r>
              <a:rPr lang="en-US" altLang="zh-TW" dirty="0"/>
              <a:t>O </a:t>
            </a:r>
            <a:r>
              <a:rPr lang="en-US" altLang="zh-TW" dirty="0" err="1"/>
              <a:t>O</a:t>
            </a:r>
            <a:r>
              <a:rPr lang="zh-TW" altLang="en-US" dirty="0" smtClean="0"/>
              <a:t>案件</a:t>
            </a:r>
            <a:r>
              <a:rPr lang="zh-TW" altLang="en-US" dirty="0"/>
              <a:t>，請</a:t>
            </a:r>
            <a:r>
              <a:rPr lang="en-US" altLang="zh-TW" dirty="0"/>
              <a:t>A </a:t>
            </a:r>
            <a:r>
              <a:rPr lang="zh-TW" altLang="en-US" dirty="0"/>
              <a:t>女當該案之線民，並詢問 </a:t>
            </a:r>
            <a:r>
              <a:rPr lang="en-US" altLang="zh-TW" dirty="0"/>
              <a:t>A </a:t>
            </a:r>
            <a:r>
              <a:rPr lang="zh-TW" altLang="en-US" dirty="0"/>
              <a:t>女：「這個案件是否對其造成很大的打擊，家人是否知情 」等語後，</a:t>
            </a:r>
            <a:r>
              <a:rPr lang="en-US" altLang="zh-TW" dirty="0"/>
              <a:t>A </a:t>
            </a:r>
            <a:r>
              <a:rPr lang="zh-TW" altLang="en-US" dirty="0"/>
              <a:t>女即向</a:t>
            </a:r>
            <a:r>
              <a:rPr lang="zh-TW" altLang="en-US" dirty="0" smtClean="0"/>
              <a:t>吳</a:t>
            </a:r>
            <a:r>
              <a:rPr lang="en-US" altLang="zh-TW" dirty="0" smtClean="0"/>
              <a:t>O</a:t>
            </a:r>
            <a:r>
              <a:rPr lang="zh-TW" altLang="en-US" dirty="0" smtClean="0"/>
              <a:t>人</a:t>
            </a:r>
            <a:r>
              <a:rPr lang="zh-TW" altLang="en-US" dirty="0"/>
              <a:t>表示擔心其所從事之行業（性交 易）被家人知悉等語，請</a:t>
            </a:r>
            <a:r>
              <a:rPr lang="zh-TW" altLang="en-US" dirty="0" smtClean="0"/>
              <a:t>吳</a:t>
            </a:r>
            <a:r>
              <a:rPr lang="en-US" altLang="zh-TW" dirty="0" smtClean="0"/>
              <a:t>O</a:t>
            </a:r>
            <a:r>
              <a:rPr lang="zh-TW" altLang="en-US" dirty="0" smtClean="0"/>
              <a:t>人</a:t>
            </a:r>
            <a:r>
              <a:rPr lang="zh-TW" altLang="en-US" dirty="0"/>
              <a:t>不要再打電話至其林園鄉家 中，且不要將相關訴訟文件寄至林園鄉家中，惟</a:t>
            </a:r>
            <a:r>
              <a:rPr lang="zh-TW" altLang="en-US" dirty="0" smtClean="0"/>
              <a:t>吳</a:t>
            </a:r>
            <a:r>
              <a:rPr lang="en-US" altLang="zh-TW" dirty="0" smtClean="0"/>
              <a:t>O</a:t>
            </a:r>
            <a:r>
              <a:rPr lang="zh-TW" altLang="en-US" dirty="0" smtClean="0"/>
              <a:t>人</a:t>
            </a:r>
            <a:r>
              <a:rPr lang="zh-TW" altLang="en-US" dirty="0"/>
              <a:t>於當 日（</a:t>
            </a:r>
            <a:r>
              <a:rPr lang="en-US" altLang="zh-TW" dirty="0"/>
              <a:t>8 </a:t>
            </a:r>
            <a:r>
              <a:rPr lang="zh-TW" altLang="en-US" dirty="0"/>
              <a:t>日）未允</a:t>
            </a:r>
            <a:r>
              <a:rPr lang="en-US" altLang="zh-TW" dirty="0"/>
              <a:t>A </a:t>
            </a:r>
            <a:r>
              <a:rPr lang="zh-TW" altLang="en-US" dirty="0"/>
              <a:t>女所請，僅表示會再打電話聯絡，請</a:t>
            </a:r>
            <a:r>
              <a:rPr lang="en-US" altLang="zh-TW" dirty="0"/>
              <a:t>A </a:t>
            </a:r>
            <a:r>
              <a:rPr lang="zh-TW" altLang="en-US" dirty="0"/>
              <a:t>女 這二日等候電話。</a:t>
            </a:r>
            <a:r>
              <a:rPr lang="zh-TW" altLang="en-US" dirty="0" smtClean="0"/>
              <a:t>吳</a:t>
            </a:r>
            <a:r>
              <a:rPr lang="en-US" altLang="zh-TW" dirty="0"/>
              <a:t>O</a:t>
            </a:r>
            <a:r>
              <a:rPr lang="zh-TW" altLang="en-US" dirty="0" smtClean="0"/>
              <a:t>人</a:t>
            </a:r>
            <a:r>
              <a:rPr lang="zh-TW" altLang="en-US" dirty="0"/>
              <a:t>於翌日（</a:t>
            </a:r>
            <a:r>
              <a:rPr lang="en-US" altLang="zh-TW" dirty="0"/>
              <a:t>9 </a:t>
            </a:r>
            <a:r>
              <a:rPr lang="zh-TW" altLang="en-US" dirty="0"/>
              <a:t>日）又以討論案情及吃 飯為由，欲邀</a:t>
            </a:r>
            <a:r>
              <a:rPr lang="en-US" altLang="zh-TW" dirty="0"/>
              <a:t>A </a:t>
            </a:r>
            <a:r>
              <a:rPr lang="zh-TW" altLang="en-US" dirty="0"/>
              <a:t>女見面，惟經</a:t>
            </a:r>
            <a:r>
              <a:rPr lang="en-US" altLang="zh-TW" dirty="0"/>
              <a:t>A </a:t>
            </a:r>
            <a:r>
              <a:rPr lang="zh-TW" altLang="en-US" dirty="0"/>
              <a:t>女以有事婉拒，</a:t>
            </a:r>
            <a:r>
              <a:rPr lang="zh-TW" altLang="en-US" dirty="0" smtClean="0"/>
              <a:t>吳</a:t>
            </a:r>
            <a:r>
              <a:rPr lang="en-US" altLang="zh-TW" dirty="0" smtClean="0"/>
              <a:t>O</a:t>
            </a:r>
            <a:r>
              <a:rPr lang="zh-TW" altLang="en-US" dirty="0" smtClean="0"/>
              <a:t>人</a:t>
            </a:r>
            <a:r>
              <a:rPr lang="zh-TW" altLang="en-US" dirty="0"/>
              <a:t>乃改 約</a:t>
            </a:r>
            <a:r>
              <a:rPr lang="en-US" altLang="zh-TW" dirty="0"/>
              <a:t>A </a:t>
            </a:r>
            <a:r>
              <a:rPr lang="zh-TW" altLang="en-US" dirty="0"/>
              <a:t>女於隔日（</a:t>
            </a:r>
            <a:r>
              <a:rPr lang="en-US" altLang="zh-TW" dirty="0"/>
              <a:t>10</a:t>
            </a:r>
            <a:r>
              <a:rPr lang="zh-TW" altLang="en-US" dirty="0"/>
              <a:t>日）下午在高雄市立美術館見面，</a:t>
            </a:r>
            <a:r>
              <a:rPr lang="en-US" altLang="zh-TW" dirty="0"/>
              <a:t>A </a:t>
            </a:r>
            <a:r>
              <a:rPr lang="zh-TW" altLang="en-US" dirty="0"/>
              <a:t>女因 有求於</a:t>
            </a:r>
            <a:r>
              <a:rPr lang="zh-TW" altLang="en-US" dirty="0" smtClean="0"/>
              <a:t>吳</a:t>
            </a:r>
            <a:r>
              <a:rPr lang="en-US" altLang="zh-TW" dirty="0" smtClean="0"/>
              <a:t>O</a:t>
            </a:r>
            <a:r>
              <a:rPr lang="zh-TW" altLang="en-US" dirty="0" smtClean="0"/>
              <a:t>人</a:t>
            </a:r>
            <a:r>
              <a:rPr lang="zh-TW" altLang="en-US" dirty="0"/>
              <a:t>，且畏其檢察官身分而答應赴約。</a:t>
            </a:r>
            <a:r>
              <a:rPr lang="zh-TW" altLang="en-US" dirty="0" smtClean="0"/>
              <a:t>吳</a:t>
            </a:r>
            <a:r>
              <a:rPr lang="en-US" altLang="zh-TW" dirty="0" smtClean="0"/>
              <a:t>O</a:t>
            </a:r>
            <a:r>
              <a:rPr lang="zh-TW" altLang="en-US" dirty="0" smtClean="0"/>
              <a:t>人</a:t>
            </a:r>
            <a:r>
              <a:rPr lang="zh-TW" altLang="en-US" dirty="0"/>
              <a:t>於</a:t>
            </a:r>
            <a:r>
              <a:rPr lang="en-US" altLang="zh-TW" dirty="0"/>
              <a:t>98 </a:t>
            </a:r>
            <a:r>
              <a:rPr lang="zh-TW" altLang="en-US" dirty="0"/>
              <a:t>年</a:t>
            </a:r>
            <a:r>
              <a:rPr lang="en-US" altLang="zh-TW" dirty="0"/>
              <a:t>6 </a:t>
            </a:r>
            <a:r>
              <a:rPr lang="zh-TW" altLang="en-US" dirty="0"/>
              <a:t>月</a:t>
            </a:r>
            <a:r>
              <a:rPr lang="en-US" altLang="zh-TW" dirty="0"/>
              <a:t>10</a:t>
            </a:r>
            <a:r>
              <a:rPr lang="zh-TW" altLang="en-US" dirty="0"/>
              <a:t>日下午，與</a:t>
            </a:r>
            <a:r>
              <a:rPr lang="en-US" altLang="zh-TW" dirty="0"/>
              <a:t>A </a:t>
            </a:r>
            <a:r>
              <a:rPr lang="zh-TW" altLang="en-US" dirty="0"/>
              <a:t>女在高雄市立美術館見面後，卻未與 </a:t>
            </a:r>
            <a:r>
              <a:rPr lang="en-US" altLang="zh-TW" dirty="0"/>
              <a:t>A </a:t>
            </a:r>
            <a:r>
              <a:rPr lang="zh-TW" altLang="en-US" dirty="0"/>
              <a:t>女提及案情，反邀</a:t>
            </a:r>
            <a:r>
              <a:rPr lang="en-US" altLang="zh-TW" dirty="0"/>
              <a:t>A </a:t>
            </a:r>
            <a:r>
              <a:rPr lang="zh-TW" altLang="en-US" dirty="0"/>
              <a:t>女進入美術館參觀，且趁館內人少時 ，先藉機碰觸</a:t>
            </a:r>
            <a:r>
              <a:rPr lang="en-US" altLang="zh-TW" dirty="0"/>
              <a:t>A </a:t>
            </a:r>
            <a:r>
              <a:rPr lang="zh-TW" altLang="en-US" dirty="0"/>
              <a:t>女身體作為試探，經</a:t>
            </a:r>
            <a:r>
              <a:rPr lang="en-US" altLang="zh-TW" dirty="0"/>
              <a:t>A </a:t>
            </a:r>
            <a:r>
              <a:rPr lang="zh-TW" altLang="en-US" dirty="0"/>
              <a:t>女撥開其手後，</a:t>
            </a:r>
            <a:r>
              <a:rPr lang="zh-TW" altLang="en-US" dirty="0" smtClean="0"/>
              <a:t>吳</a:t>
            </a:r>
            <a:r>
              <a:rPr lang="en-US" altLang="zh-TW" dirty="0"/>
              <a:t>O</a:t>
            </a:r>
            <a:r>
              <a:rPr lang="zh-TW" altLang="en-US" dirty="0" smtClean="0"/>
              <a:t> </a:t>
            </a:r>
            <a:r>
              <a:rPr lang="zh-TW" altLang="en-US" dirty="0"/>
              <a:t>人方停止其行為。不久</a:t>
            </a:r>
            <a:r>
              <a:rPr lang="en-US" altLang="zh-TW" dirty="0"/>
              <a:t>A </a:t>
            </a:r>
            <a:r>
              <a:rPr lang="zh-TW" altLang="en-US" dirty="0"/>
              <a:t>女提議返家，因當時正逢大雨，吳 </a:t>
            </a:r>
            <a:r>
              <a:rPr lang="en-US" altLang="zh-TW" dirty="0" smtClean="0"/>
              <a:t>O</a:t>
            </a:r>
            <a:r>
              <a:rPr lang="zh-TW" altLang="en-US" dirty="0" smtClean="0"/>
              <a:t>人</a:t>
            </a:r>
            <a:r>
              <a:rPr lang="zh-TW" altLang="en-US" dirty="0"/>
              <a:t>堅持要開車載</a:t>
            </a:r>
            <a:r>
              <a:rPr lang="en-US" altLang="zh-TW" dirty="0"/>
              <a:t>A </a:t>
            </a:r>
            <a:r>
              <a:rPr lang="zh-TW" altLang="en-US" dirty="0"/>
              <a:t>女返家，</a:t>
            </a:r>
            <a:r>
              <a:rPr lang="en-US" altLang="zh-TW" dirty="0"/>
              <a:t>A </a:t>
            </a:r>
            <a:r>
              <a:rPr lang="zh-TW" altLang="en-US" dirty="0"/>
              <a:t>女方坐上</a:t>
            </a:r>
            <a:r>
              <a:rPr lang="zh-TW" altLang="en-US" dirty="0" smtClean="0"/>
              <a:t>吳</a:t>
            </a:r>
            <a:r>
              <a:rPr lang="en-US" altLang="zh-TW" dirty="0"/>
              <a:t>O</a:t>
            </a:r>
            <a:r>
              <a:rPr lang="zh-TW" altLang="en-US" dirty="0" smtClean="0"/>
              <a:t>人</a:t>
            </a:r>
            <a:r>
              <a:rPr lang="zh-TW" altLang="en-US" dirty="0"/>
              <a:t>所駕駛之休 旅車（車號：</a:t>
            </a:r>
            <a:r>
              <a:rPr lang="en-US" altLang="zh-TW" dirty="0"/>
              <a:t>ZP-1779 </a:t>
            </a:r>
            <a:r>
              <a:rPr lang="zh-TW" altLang="en-US" dirty="0"/>
              <a:t>），而</a:t>
            </a:r>
            <a:r>
              <a:rPr lang="en-US" altLang="zh-TW" dirty="0"/>
              <a:t>A </a:t>
            </a:r>
            <a:r>
              <a:rPr lang="zh-TW" altLang="en-US" dirty="0"/>
              <a:t>女甫上車，</a:t>
            </a:r>
            <a:r>
              <a:rPr lang="zh-TW" altLang="en-US" dirty="0" smtClean="0"/>
              <a:t>吳</a:t>
            </a:r>
            <a:r>
              <a:rPr lang="en-US" altLang="zh-TW" dirty="0"/>
              <a:t>O</a:t>
            </a:r>
            <a:r>
              <a:rPr lang="zh-TW" altLang="en-US" dirty="0" smtClean="0"/>
              <a:t>人</a:t>
            </a:r>
            <a:r>
              <a:rPr lang="zh-TW" altLang="en-US" dirty="0"/>
              <a:t>即抓住</a:t>
            </a:r>
            <a:r>
              <a:rPr lang="en-US" altLang="zh-TW" dirty="0"/>
              <a:t>A </a:t>
            </a:r>
            <a:r>
              <a:rPr lang="zh-TW" altLang="en-US" dirty="0"/>
              <a:t>女頭部，欲親吻</a:t>
            </a:r>
            <a:r>
              <a:rPr lang="en-US" altLang="zh-TW" dirty="0"/>
              <a:t>A </a:t>
            </a:r>
            <a:r>
              <a:rPr lang="zh-TW" altLang="en-US" dirty="0"/>
              <a:t>女，經</a:t>
            </a:r>
            <a:r>
              <a:rPr lang="en-US" altLang="zh-TW" dirty="0"/>
              <a:t>A </a:t>
            </a:r>
            <a:r>
              <a:rPr lang="zh-TW" altLang="en-US" dirty="0"/>
              <a:t>女掙脫後，</a:t>
            </a:r>
            <a:r>
              <a:rPr lang="zh-TW" altLang="en-US" dirty="0" smtClean="0"/>
              <a:t>吳</a:t>
            </a:r>
            <a:r>
              <a:rPr lang="en-US" altLang="zh-TW" dirty="0" smtClean="0"/>
              <a:t>O</a:t>
            </a:r>
            <a:r>
              <a:rPr lang="zh-TW" altLang="en-US" dirty="0" smtClean="0"/>
              <a:t>人</a:t>
            </a:r>
            <a:r>
              <a:rPr lang="zh-TW" altLang="en-US" dirty="0"/>
              <a:t>即以不悅之表 情說，妳為何要反抗呢？並表示要與</a:t>
            </a:r>
            <a:r>
              <a:rPr lang="en-US" altLang="zh-TW" dirty="0"/>
              <a:t>A </a:t>
            </a:r>
            <a:r>
              <a:rPr lang="zh-TW" altLang="en-US" dirty="0"/>
              <a:t>女發生性行為，</a:t>
            </a:r>
            <a:r>
              <a:rPr lang="en-US" altLang="zh-TW" dirty="0"/>
              <a:t>A </a:t>
            </a:r>
            <a:r>
              <a:rPr lang="zh-TW" altLang="en-US" dirty="0"/>
              <a:t>女 內心雖不願，惟顧忌</a:t>
            </a:r>
            <a:r>
              <a:rPr lang="zh-TW" altLang="en-US" dirty="0" smtClean="0"/>
              <a:t>吳</a:t>
            </a:r>
            <a:r>
              <a:rPr lang="en-US" altLang="zh-TW" dirty="0" smtClean="0"/>
              <a:t>O</a:t>
            </a:r>
            <a:r>
              <a:rPr lang="zh-TW" altLang="en-US" dirty="0" smtClean="0"/>
              <a:t>人為</a:t>
            </a:r>
            <a:r>
              <a:rPr lang="zh-TW" altLang="en-US" dirty="0"/>
              <a:t>承辦</a:t>
            </a:r>
            <a:r>
              <a:rPr lang="zh-TW" altLang="en-US" dirty="0" smtClean="0"/>
              <a:t>林</a:t>
            </a:r>
            <a:r>
              <a:rPr lang="en-US" altLang="zh-TW" dirty="0"/>
              <a:t>O </a:t>
            </a:r>
            <a:r>
              <a:rPr lang="en-US" altLang="zh-TW" dirty="0" err="1"/>
              <a:t>O</a:t>
            </a:r>
            <a:r>
              <a:rPr lang="zh-TW" altLang="en-US" dirty="0" smtClean="0"/>
              <a:t>案件</a:t>
            </a:r>
            <a:r>
              <a:rPr lang="zh-TW" altLang="en-US" dirty="0"/>
              <a:t>之檢察官，且 知其深恐家人知悉從事性交易一事，而</a:t>
            </a:r>
            <a:r>
              <a:rPr lang="zh-TW" altLang="en-US" dirty="0" smtClean="0"/>
              <a:t>吳</a:t>
            </a:r>
            <a:r>
              <a:rPr lang="en-US" altLang="zh-TW" dirty="0" smtClean="0"/>
              <a:t>O</a:t>
            </a:r>
            <a:r>
              <a:rPr lang="zh-TW" altLang="en-US" dirty="0" smtClean="0"/>
              <a:t>人</a:t>
            </a:r>
            <a:r>
              <a:rPr lang="zh-TW" altLang="en-US" dirty="0"/>
              <a:t>之前曾撥打林 園家中電話，若其得罪</a:t>
            </a:r>
            <a:r>
              <a:rPr lang="zh-TW" altLang="en-US" dirty="0" smtClean="0"/>
              <a:t>吳</a:t>
            </a:r>
            <a:r>
              <a:rPr lang="en-US" altLang="zh-TW" dirty="0" smtClean="0"/>
              <a:t>O</a:t>
            </a:r>
            <a:r>
              <a:rPr lang="zh-TW" altLang="en-US" dirty="0" smtClean="0"/>
              <a:t>人</a:t>
            </a:r>
            <a:r>
              <a:rPr lang="zh-TW" altLang="en-US" dirty="0"/>
              <a:t>恐遭報復等因素，遂向</a:t>
            </a:r>
            <a:r>
              <a:rPr lang="zh-TW" altLang="en-US" dirty="0" smtClean="0"/>
              <a:t>吳</a:t>
            </a:r>
            <a:r>
              <a:rPr lang="en-US" altLang="zh-TW" dirty="0"/>
              <a:t>O</a:t>
            </a:r>
            <a:r>
              <a:rPr lang="zh-TW" altLang="en-US" dirty="0" smtClean="0"/>
              <a:t>人 </a:t>
            </a:r>
            <a:r>
              <a:rPr lang="zh-TW" altLang="en-US" dirty="0"/>
              <a:t>提出與其發生性行為之條件，交換</a:t>
            </a:r>
            <a:r>
              <a:rPr lang="zh-TW" altLang="en-US" dirty="0" smtClean="0"/>
              <a:t>吳</a:t>
            </a:r>
            <a:r>
              <a:rPr lang="en-US" altLang="zh-TW" dirty="0"/>
              <a:t>O</a:t>
            </a:r>
            <a:r>
              <a:rPr lang="zh-TW" altLang="en-US" dirty="0" smtClean="0"/>
              <a:t>人</a:t>
            </a:r>
            <a:r>
              <a:rPr lang="zh-TW" altLang="en-US" dirty="0"/>
              <a:t>不要讓</a:t>
            </a:r>
            <a:r>
              <a:rPr lang="en-US" altLang="zh-TW" dirty="0"/>
              <a:t>A </a:t>
            </a:r>
            <a:r>
              <a:rPr lang="zh-TW" altLang="en-US" dirty="0"/>
              <a:t>女家人知 悉</a:t>
            </a:r>
            <a:r>
              <a:rPr lang="en-US" altLang="zh-TW" dirty="0"/>
              <a:t>A </a:t>
            </a:r>
            <a:r>
              <a:rPr lang="zh-TW" altLang="en-US" dirty="0"/>
              <a:t>女從事性交易（即包括不要打電話或寄相關訴訟文件至 </a:t>
            </a:r>
            <a:r>
              <a:rPr lang="en-US" altLang="zh-TW" dirty="0"/>
              <a:t>A </a:t>
            </a:r>
            <a:r>
              <a:rPr lang="zh-TW" altLang="en-US" dirty="0"/>
              <a:t>女林園家中）。詎</a:t>
            </a:r>
            <a:r>
              <a:rPr lang="zh-TW" altLang="en-US" dirty="0" smtClean="0"/>
              <a:t>吳</a:t>
            </a:r>
            <a:r>
              <a:rPr lang="en-US" altLang="zh-TW" dirty="0" smtClean="0"/>
              <a:t>O</a:t>
            </a:r>
            <a:r>
              <a:rPr lang="zh-TW" altLang="en-US" dirty="0" smtClean="0"/>
              <a:t>人</a:t>
            </a:r>
            <a:r>
              <a:rPr lang="zh-TW" altLang="en-US" dirty="0"/>
              <a:t>明知其為有調查、追訴犯罪職務 之檢察官，對於偵查案件證人傳喚方式或送達處所之決定係 屬其職權，</a:t>
            </a:r>
            <a:r>
              <a:rPr lang="zh-TW" altLang="en-US" b="1" dirty="0"/>
              <a:t>而以此職務行為要求證人配合與其發生性行為則 屬不正利益</a:t>
            </a:r>
            <a:r>
              <a:rPr lang="zh-TW" altLang="en-US" dirty="0"/>
              <a:t>，竟基於不違背職務要求不正利益之犯意，向</a:t>
            </a:r>
            <a:r>
              <a:rPr lang="en-US" altLang="zh-TW" dirty="0"/>
              <a:t>A </a:t>
            </a:r>
            <a:r>
              <a:rPr lang="zh-TW" altLang="en-US" dirty="0"/>
              <a:t>女表示：只要</a:t>
            </a:r>
            <a:r>
              <a:rPr lang="en-US" altLang="zh-TW" dirty="0"/>
              <a:t>A </a:t>
            </a:r>
            <a:r>
              <a:rPr lang="zh-TW" altLang="en-US" dirty="0"/>
              <a:t>女配合與其發生性行為，其就不讓</a:t>
            </a:r>
            <a:r>
              <a:rPr lang="en-US" altLang="zh-TW" dirty="0"/>
              <a:t>A </a:t>
            </a:r>
            <a:r>
              <a:rPr lang="zh-TW" altLang="en-US" dirty="0"/>
              <a:t>女家人 知道這件事（即</a:t>
            </a:r>
            <a:r>
              <a:rPr lang="en-US" altLang="zh-TW" dirty="0"/>
              <a:t>A </a:t>
            </a:r>
            <a:r>
              <a:rPr lang="zh-TW" altLang="en-US" dirty="0"/>
              <a:t>女從事性交易）等語，</a:t>
            </a:r>
            <a:r>
              <a:rPr lang="en-US" altLang="zh-TW" dirty="0"/>
              <a:t>A </a:t>
            </a:r>
            <a:r>
              <a:rPr lang="zh-TW" altLang="en-US" dirty="0"/>
              <a:t>女迫於無奈，乃 於該日（</a:t>
            </a:r>
            <a:r>
              <a:rPr lang="en-US" altLang="zh-TW" dirty="0"/>
              <a:t>10</a:t>
            </a:r>
            <a:r>
              <a:rPr lang="zh-TW" altLang="en-US" dirty="0"/>
              <a:t>日）下午</a:t>
            </a:r>
            <a:r>
              <a:rPr lang="en-US" altLang="zh-TW" dirty="0"/>
              <a:t>6 </a:t>
            </a:r>
            <a:r>
              <a:rPr lang="zh-TW" altLang="en-US" dirty="0"/>
              <a:t>時</a:t>
            </a:r>
            <a:r>
              <a:rPr lang="en-US" altLang="zh-TW" dirty="0"/>
              <a:t>30</a:t>
            </a:r>
            <a:r>
              <a:rPr lang="zh-TW" altLang="en-US" dirty="0"/>
              <a:t>分許，搭乘</a:t>
            </a:r>
            <a:r>
              <a:rPr lang="zh-TW" altLang="en-US" dirty="0" smtClean="0"/>
              <a:t>吳</a:t>
            </a:r>
            <a:r>
              <a:rPr lang="en-US" altLang="zh-TW" dirty="0" smtClean="0"/>
              <a:t>O</a:t>
            </a:r>
            <a:r>
              <a:rPr lang="zh-TW" altLang="en-US" dirty="0" smtClean="0"/>
              <a:t>人</a:t>
            </a:r>
            <a:r>
              <a:rPr lang="zh-TW" altLang="en-US" dirty="0"/>
              <a:t>所駕駛上開休 旅車，抵達高雄縣六龜鄉新發村新開路</a:t>
            </a:r>
            <a:r>
              <a:rPr lang="en-US" altLang="zh-TW" dirty="0"/>
              <a:t>63</a:t>
            </a:r>
            <a:r>
              <a:rPr lang="zh-TW" altLang="en-US" dirty="0"/>
              <a:t>號之天闊溫泉</a:t>
            </a:r>
            <a:r>
              <a:rPr lang="en-US" altLang="zh-TW" dirty="0"/>
              <a:t>SPA </a:t>
            </a:r>
            <a:r>
              <a:rPr lang="zh-TW" altLang="en-US" dirty="0"/>
              <a:t>會館，而於該會館</a:t>
            </a:r>
            <a:r>
              <a:rPr lang="en-US" altLang="zh-TW" dirty="0"/>
              <a:t>604 </a:t>
            </a:r>
            <a:r>
              <a:rPr lang="zh-TW" altLang="en-US" dirty="0"/>
              <a:t>號房（起訴書誤載「</a:t>
            </a:r>
            <a:r>
              <a:rPr lang="en-US" altLang="zh-TW" dirty="0"/>
              <a:t>200 </a:t>
            </a:r>
            <a:r>
              <a:rPr lang="zh-TW" altLang="en-US" dirty="0"/>
              <a:t>」號房）內 ，應吳傑人要求與其共浴，其後依</a:t>
            </a:r>
            <a:r>
              <a:rPr lang="zh-TW" altLang="en-US" dirty="0" smtClean="0"/>
              <a:t>吳</a:t>
            </a:r>
            <a:r>
              <a:rPr lang="en-US" altLang="zh-TW" dirty="0"/>
              <a:t>O</a:t>
            </a:r>
            <a:r>
              <a:rPr lang="zh-TW" altLang="en-US" dirty="0" smtClean="0"/>
              <a:t>人</a:t>
            </a:r>
            <a:r>
              <a:rPr lang="zh-TW" altLang="en-US" dirty="0"/>
              <a:t>之要求而與其發生 性行為（由</a:t>
            </a:r>
            <a:r>
              <a:rPr lang="zh-TW" altLang="en-US" dirty="0" smtClean="0"/>
              <a:t>吳</a:t>
            </a:r>
            <a:r>
              <a:rPr lang="en-US" altLang="zh-TW" dirty="0" smtClean="0"/>
              <a:t>O</a:t>
            </a:r>
            <a:r>
              <a:rPr lang="zh-TW" altLang="en-US" dirty="0" smtClean="0"/>
              <a:t>人</a:t>
            </a:r>
            <a:r>
              <a:rPr lang="zh-TW" altLang="en-US" dirty="0"/>
              <a:t>以其性器進入</a:t>
            </a:r>
            <a:r>
              <a:rPr lang="en-US" altLang="zh-TW" dirty="0"/>
              <a:t>A </a:t>
            </a:r>
            <a:r>
              <a:rPr lang="zh-TW" altLang="en-US" dirty="0"/>
              <a:t>女之口腔及性器等方式為 性交），迄同日（</a:t>
            </a:r>
            <a:r>
              <a:rPr lang="en-US" altLang="zh-TW" dirty="0"/>
              <a:t>10</a:t>
            </a:r>
            <a:r>
              <a:rPr lang="zh-TW" altLang="en-US" dirty="0"/>
              <a:t>日）晚間</a:t>
            </a:r>
            <a:r>
              <a:rPr lang="en-US" altLang="zh-TW" dirty="0"/>
              <a:t>9 </a:t>
            </a:r>
            <a:r>
              <a:rPr lang="zh-TW" altLang="en-US" dirty="0"/>
              <a:t>時</a:t>
            </a:r>
            <a:r>
              <a:rPr lang="en-US" altLang="zh-TW" dirty="0"/>
              <a:t>30</a:t>
            </a:r>
            <a:r>
              <a:rPr lang="zh-TW" altLang="en-US" dirty="0"/>
              <a:t>分許，</a:t>
            </a:r>
            <a:r>
              <a:rPr lang="zh-TW" altLang="en-US" dirty="0" smtClean="0"/>
              <a:t>吳</a:t>
            </a:r>
            <a:r>
              <a:rPr lang="en-US" altLang="zh-TW" dirty="0"/>
              <a:t>O</a:t>
            </a:r>
            <a:r>
              <a:rPr lang="zh-TW" altLang="en-US" dirty="0" smtClean="0"/>
              <a:t>人</a:t>
            </a:r>
            <a:r>
              <a:rPr lang="zh-TW" altLang="en-US" dirty="0"/>
              <a:t>始駕駛上 開休旅車載</a:t>
            </a:r>
            <a:r>
              <a:rPr lang="en-US" altLang="zh-TW" dirty="0"/>
              <a:t>A </a:t>
            </a:r>
            <a:r>
              <a:rPr lang="zh-TW" altLang="en-US" dirty="0"/>
              <a:t>女返回高雄。 </a:t>
            </a:r>
            <a:endParaRPr lang="en-US" altLang="zh-TW" dirty="0" smtClean="0"/>
          </a:p>
          <a:p>
            <a:r>
              <a:rPr lang="en-US" altLang="zh-TW" sz="5900" b="1" dirty="0" smtClean="0"/>
              <a:t>(</a:t>
            </a:r>
            <a:r>
              <a:rPr lang="zh-TW" altLang="en-US" sz="5900" b="1" dirty="0" smtClean="0"/>
              <a:t>吳</a:t>
            </a:r>
            <a:r>
              <a:rPr lang="en-US" altLang="zh-TW" sz="5900" b="1" dirty="0" smtClean="0"/>
              <a:t>O</a:t>
            </a:r>
            <a:r>
              <a:rPr lang="zh-TW" altLang="en-US" sz="5900" b="1" dirty="0" smtClean="0"/>
              <a:t>人犯</a:t>
            </a:r>
            <a:r>
              <a:rPr lang="zh-TW" altLang="en-US" sz="5900" b="1" dirty="0"/>
              <a:t>貪污治罪條例第七條之不違背職務要求不正利益罪，處 有期徒刑柒年陸月，褫奪公權伍年。</a:t>
            </a:r>
            <a:r>
              <a:rPr lang="en-US" altLang="zh-TW" sz="5900" b="1" dirty="0" smtClean="0"/>
              <a:t>)</a:t>
            </a:r>
            <a:endParaRPr lang="zh-TW" altLang="en-US" sz="5900" b="1" dirty="0"/>
          </a:p>
        </p:txBody>
      </p:sp>
      <p:sp>
        <p:nvSpPr>
          <p:cNvPr id="2" name="標題 1"/>
          <p:cNvSpPr>
            <a:spLocks noGrp="1"/>
          </p:cNvSpPr>
          <p:nvPr>
            <p:ph type="title"/>
          </p:nvPr>
        </p:nvSpPr>
        <p:spPr/>
        <p:txBody>
          <a:bodyPr>
            <a:normAutofit/>
          </a:bodyPr>
          <a:lstStyle/>
          <a:p>
            <a:r>
              <a:rPr lang="zh-TW" altLang="en-US" dirty="0" smtClean="0"/>
              <a:t>壹、前言</a:t>
            </a:r>
            <a:r>
              <a:rPr lang="en-US" altLang="zh-TW" dirty="0" smtClean="0"/>
              <a:t>:</a:t>
            </a:r>
            <a:r>
              <a:rPr lang="zh-TW" altLang="en-US" dirty="0" smtClean="0"/>
              <a:t>案例</a:t>
            </a:r>
            <a:r>
              <a:rPr lang="zh-TW" altLang="en-US" dirty="0"/>
              <a:t>檢討</a:t>
            </a:r>
          </a:p>
        </p:txBody>
      </p:sp>
    </p:spTree>
    <p:extLst>
      <p:ext uri="{BB962C8B-B14F-4D97-AF65-F5344CB8AC3E}">
        <p14:creationId xmlns:p14="http://schemas.microsoft.com/office/powerpoint/2010/main" val="38310907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t>被告律師說</a:t>
            </a:r>
            <a:r>
              <a:rPr lang="en-US" altLang="zh-TW" dirty="0" smtClean="0"/>
              <a:t>:</a:t>
            </a:r>
          </a:p>
          <a:p>
            <a:pPr marL="0" indent="0">
              <a:buNone/>
            </a:pPr>
            <a:r>
              <a:rPr lang="zh-TW" altLang="en-US" dirty="0" smtClean="0"/>
              <a:t>他是回來加班啦，領取</a:t>
            </a:r>
            <a:r>
              <a:rPr lang="zh-TW" altLang="en-US" dirty="0"/>
              <a:t>該日住宿費為加班費</a:t>
            </a:r>
            <a:r>
              <a:rPr lang="zh-TW" altLang="en-US" dirty="0" smtClean="0"/>
              <a:t>之替代</a:t>
            </a:r>
            <a:endParaRPr lang="en-US" altLang="zh-TW" dirty="0" smtClean="0"/>
          </a:p>
          <a:p>
            <a:pPr marL="0" indent="0">
              <a:buNone/>
            </a:pPr>
            <a:r>
              <a:rPr lang="zh-TW" altLang="en-US" dirty="0" smtClean="0"/>
              <a:t>給付</a:t>
            </a:r>
            <a:r>
              <a:rPr lang="en-US" altLang="zh-TW" dirty="0" smtClean="0"/>
              <a:t>?!</a:t>
            </a:r>
            <a:endParaRPr lang="zh-TW" altLang="en-US" dirty="0"/>
          </a:p>
        </p:txBody>
      </p:sp>
      <p:sp>
        <p:nvSpPr>
          <p:cNvPr id="2" name="標題 1"/>
          <p:cNvSpPr>
            <a:spLocks noGrp="1"/>
          </p:cNvSpPr>
          <p:nvPr>
            <p:ph type="title"/>
          </p:nvPr>
        </p:nvSpPr>
        <p:spPr/>
        <p:txBody>
          <a:bodyPr>
            <a:normAutofit fontScale="90000"/>
          </a:bodyPr>
          <a:lstStyle/>
          <a:p>
            <a:r>
              <a:rPr lang="zh-TW" altLang="en-US" dirty="0"/>
              <a:t>參、公務員利用職務詐取財物案例</a:t>
            </a:r>
            <a:r>
              <a:rPr lang="en-US" altLang="zh-TW" dirty="0"/>
              <a:t>(</a:t>
            </a:r>
            <a:r>
              <a:rPr lang="zh-TW" altLang="en-US" dirty="0"/>
              <a:t>二</a:t>
            </a:r>
            <a:r>
              <a:rPr lang="en-US" altLang="zh-TW" dirty="0"/>
              <a:t>)</a:t>
            </a:r>
            <a:endParaRPr lang="zh-TW" altLang="en-US" dirty="0"/>
          </a:p>
        </p:txBody>
      </p:sp>
    </p:spTree>
    <p:extLst>
      <p:ext uri="{BB962C8B-B14F-4D97-AF65-F5344CB8AC3E}">
        <p14:creationId xmlns:p14="http://schemas.microsoft.com/office/powerpoint/2010/main" val="1685293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t>法官說</a:t>
            </a:r>
            <a:r>
              <a:rPr lang="en-US" altLang="zh-TW" dirty="0" smtClean="0"/>
              <a:t>:</a:t>
            </a:r>
            <a:r>
              <a:rPr lang="zh-TW" altLang="en-US" dirty="0" smtClean="0"/>
              <a:t>當晚你是去載太太去中壢</a:t>
            </a:r>
            <a:r>
              <a:rPr lang="en-US" altLang="zh-TW" dirty="0" smtClean="0"/>
              <a:t>!!!</a:t>
            </a:r>
          </a:p>
          <a:p>
            <a:r>
              <a:rPr lang="zh-TW" altLang="en-US" dirty="0"/>
              <a:t>法院</a:t>
            </a:r>
            <a:r>
              <a:rPr lang="zh-TW" altLang="en-US" dirty="0" smtClean="0"/>
              <a:t>判</a:t>
            </a:r>
            <a:r>
              <a:rPr lang="en-US" altLang="zh-TW" dirty="0" smtClean="0"/>
              <a:t>:</a:t>
            </a:r>
          </a:p>
          <a:p>
            <a:pPr marL="0" indent="0">
              <a:buNone/>
            </a:pPr>
            <a:r>
              <a:rPr lang="zh-TW" altLang="en-US" dirty="0" smtClean="0"/>
              <a:t>林</a:t>
            </a:r>
            <a:r>
              <a:rPr lang="en-US" altLang="zh-TW" dirty="0" smtClean="0"/>
              <a:t>OO</a:t>
            </a:r>
            <a:r>
              <a:rPr lang="zh-TW" altLang="en-US" dirty="0" smtClean="0"/>
              <a:t>犯</a:t>
            </a:r>
            <a:r>
              <a:rPr lang="zh-TW" altLang="en-US" dirty="0"/>
              <a:t>公務員利用職務機會詐取財物罪，處有期</a:t>
            </a:r>
            <a:r>
              <a:rPr lang="zh-TW" altLang="en-US" dirty="0" smtClean="0"/>
              <a:t>徒</a:t>
            </a:r>
            <a:endParaRPr lang="en-US" altLang="zh-TW" dirty="0" smtClean="0"/>
          </a:p>
          <a:p>
            <a:pPr marL="0" indent="0">
              <a:buNone/>
            </a:pPr>
            <a:r>
              <a:rPr lang="zh-TW" altLang="en-US" dirty="0" smtClean="0"/>
              <a:t>刑</a:t>
            </a:r>
            <a:r>
              <a:rPr lang="zh-TW" altLang="en-US" dirty="0"/>
              <a:t>壹年貳月 。</a:t>
            </a:r>
            <a:r>
              <a:rPr lang="zh-TW" altLang="en-US" b="1" dirty="0"/>
              <a:t>緩刑參年</a:t>
            </a:r>
            <a:r>
              <a:rPr lang="zh-TW" altLang="en-US" dirty="0"/>
              <a:t>。褫奪公權參年。 </a:t>
            </a:r>
            <a:r>
              <a:rPr lang="zh-TW" altLang="en-US" dirty="0" smtClean="0"/>
              <a:t>（臺灣高</a:t>
            </a:r>
            <a:endParaRPr lang="en-US" altLang="zh-TW" dirty="0" smtClean="0"/>
          </a:p>
          <a:p>
            <a:pPr marL="0" indent="0">
              <a:buNone/>
            </a:pPr>
            <a:r>
              <a:rPr lang="zh-TW" altLang="en-US" dirty="0" smtClean="0"/>
              <a:t>等法院</a:t>
            </a:r>
            <a:r>
              <a:rPr lang="en-US" altLang="zh-TW" dirty="0" smtClean="0"/>
              <a:t>104</a:t>
            </a:r>
            <a:r>
              <a:rPr lang="zh-TW" altLang="en-US" dirty="0"/>
              <a:t>年度上訴字第</a:t>
            </a:r>
            <a:r>
              <a:rPr lang="en-US" altLang="zh-TW" dirty="0"/>
              <a:t>1205</a:t>
            </a:r>
            <a:r>
              <a:rPr lang="zh-TW" altLang="en-US" dirty="0"/>
              <a:t>號 </a:t>
            </a:r>
            <a:r>
              <a:rPr lang="zh-TW" altLang="en-US" dirty="0" smtClean="0"/>
              <a:t>）</a:t>
            </a:r>
            <a:endParaRPr lang="en-US" altLang="zh-TW" dirty="0" smtClean="0"/>
          </a:p>
          <a:p>
            <a:endParaRPr lang="en-US" altLang="zh-TW" dirty="0"/>
          </a:p>
          <a:p>
            <a:endParaRPr lang="en-US" altLang="zh-TW" dirty="0" smtClean="0"/>
          </a:p>
          <a:p>
            <a:endParaRPr lang="zh-TW" altLang="en-US" dirty="0"/>
          </a:p>
        </p:txBody>
      </p:sp>
      <p:sp>
        <p:nvSpPr>
          <p:cNvPr id="2" name="標題 1"/>
          <p:cNvSpPr>
            <a:spLocks noGrp="1"/>
          </p:cNvSpPr>
          <p:nvPr>
            <p:ph type="title"/>
          </p:nvPr>
        </p:nvSpPr>
        <p:spPr/>
        <p:txBody>
          <a:bodyPr>
            <a:normAutofit fontScale="90000"/>
          </a:bodyPr>
          <a:lstStyle/>
          <a:p>
            <a:r>
              <a:rPr lang="zh-TW" altLang="en-US" dirty="0"/>
              <a:t>參、公務員利用職務詐取財物案例</a:t>
            </a:r>
            <a:r>
              <a:rPr lang="en-US" altLang="zh-TW" dirty="0"/>
              <a:t>(</a:t>
            </a:r>
            <a:r>
              <a:rPr lang="zh-TW" altLang="en-US" dirty="0"/>
              <a:t>二</a:t>
            </a:r>
            <a:r>
              <a:rPr lang="en-US" altLang="zh-TW" dirty="0"/>
              <a:t>)</a:t>
            </a:r>
            <a:endParaRPr lang="zh-TW" altLang="en-US" dirty="0"/>
          </a:p>
        </p:txBody>
      </p:sp>
    </p:spTree>
    <p:extLst>
      <p:ext uri="{BB962C8B-B14F-4D97-AF65-F5344CB8AC3E}">
        <p14:creationId xmlns:p14="http://schemas.microsoft.com/office/powerpoint/2010/main" val="27497829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70000" lnSpcReduction="20000"/>
          </a:bodyPr>
          <a:lstStyle/>
          <a:p>
            <a:r>
              <a:rPr lang="zh-TW" altLang="en-US" dirty="0" smtClean="0"/>
              <a:t>緩刑</a:t>
            </a:r>
            <a:r>
              <a:rPr lang="en-US" altLang="zh-TW" dirty="0" smtClean="0"/>
              <a:t>:(</a:t>
            </a:r>
            <a:r>
              <a:rPr lang="zh-TW" altLang="en-US" dirty="0" smtClean="0"/>
              <a:t>刑法第</a:t>
            </a:r>
            <a:r>
              <a:rPr lang="en-US" altLang="zh-TW" dirty="0" smtClean="0"/>
              <a:t>74</a:t>
            </a:r>
            <a:r>
              <a:rPr lang="zh-TW" altLang="en-US" dirty="0" smtClean="0"/>
              <a:t>條</a:t>
            </a:r>
            <a:r>
              <a:rPr lang="en-US" altLang="zh-TW" dirty="0"/>
              <a:t>)</a:t>
            </a:r>
            <a:endParaRPr lang="en-US" altLang="zh-TW" dirty="0" smtClean="0"/>
          </a:p>
          <a:p>
            <a:r>
              <a:rPr lang="zh-TW" altLang="en-US" b="1" dirty="0"/>
              <a:t>受二年以下有期徒刑、拘役或罰金之宣告，而有下列情形之一，認以暫不 執行為適當者，得宣告二年以上五年以下之緩刑，其期間自裁判確定之日 起算</a:t>
            </a:r>
            <a:r>
              <a:rPr lang="zh-TW" altLang="en-US" dirty="0"/>
              <a:t>： 一、</a:t>
            </a:r>
            <a:r>
              <a:rPr lang="zh-TW" altLang="en-US" b="1" dirty="0"/>
              <a:t>未曾因故意犯罪受有期徒刑以上刑之宣告者</a:t>
            </a:r>
            <a:r>
              <a:rPr lang="zh-TW" altLang="en-US" dirty="0"/>
              <a:t>。 二、</a:t>
            </a:r>
            <a:r>
              <a:rPr lang="zh-TW" altLang="en-US" b="1" dirty="0"/>
              <a:t>前因故意犯罪受有期徒刑以上刑之宣告，執行完畢或赦免後，五年以 內未曾因故意犯罪受有期徒刑以上刑之宣告者</a:t>
            </a:r>
            <a:r>
              <a:rPr lang="zh-TW" altLang="en-US" dirty="0"/>
              <a:t>。 緩刑宣告，得斟酌情形，命犯罪行為人為下列各款事項： 一、向被害人道歉。 二、立悔過書。 三、向被害人支付相當數額之財產或非財產上之損害賠償。 四、向公庫支付一定之金額。 五、向指定之政府機關、政府機構、行政法人、社區或其他符合公益目的 之機構或團體，提供四十小時以上二百四十小時以下之義務勞務。 六、完成戒癮治療、精神治療、心理輔導或其他適當之處遇措施。 七、保護被害人安全之必要命令。 八、預防再犯所為之必要命令。 前項情形，應附記於判決書內。 第二項第三款、第四款得為民事強制執行名義。 緩刑之效力不及於從刑、保安處分及沒收之宣告。</a:t>
            </a:r>
          </a:p>
        </p:txBody>
      </p:sp>
      <p:sp>
        <p:nvSpPr>
          <p:cNvPr id="3" name="標題 2"/>
          <p:cNvSpPr>
            <a:spLocks noGrp="1"/>
          </p:cNvSpPr>
          <p:nvPr>
            <p:ph type="title"/>
          </p:nvPr>
        </p:nvSpPr>
        <p:spPr/>
        <p:txBody>
          <a:bodyPr/>
          <a:lstStyle/>
          <a:p>
            <a:r>
              <a:rPr lang="zh-TW" altLang="en-US" dirty="0" smtClean="0"/>
              <a:t>相關法律規定說明</a:t>
            </a:r>
            <a:endParaRPr lang="zh-TW" altLang="en-US" dirty="0"/>
          </a:p>
        </p:txBody>
      </p:sp>
    </p:spTree>
    <p:extLst>
      <p:ext uri="{BB962C8B-B14F-4D97-AF65-F5344CB8AC3E}">
        <p14:creationId xmlns:p14="http://schemas.microsoft.com/office/powerpoint/2010/main" val="2920417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刑法第</a:t>
            </a:r>
            <a:r>
              <a:rPr lang="en-US" altLang="zh-TW" dirty="0" smtClean="0"/>
              <a:t>76</a:t>
            </a:r>
            <a:r>
              <a:rPr lang="zh-TW" altLang="en-US" dirty="0" smtClean="0"/>
              <a:t>條</a:t>
            </a:r>
            <a:r>
              <a:rPr lang="en-US" altLang="zh-TW" dirty="0" smtClean="0"/>
              <a:t>:</a:t>
            </a:r>
          </a:p>
          <a:p>
            <a:r>
              <a:rPr lang="zh-TW" altLang="en-US" b="1" dirty="0"/>
              <a:t>緩刑期滿，而緩刑之宣告未經撤銷者，其刑之宣告失其效力。</a:t>
            </a:r>
            <a:r>
              <a:rPr lang="zh-TW" altLang="en-US" dirty="0"/>
              <a:t>但依第七十 五條第二項、第七十五條之一第二項撤銷緩刑宣告者，不在此限。</a:t>
            </a:r>
          </a:p>
        </p:txBody>
      </p:sp>
      <p:sp>
        <p:nvSpPr>
          <p:cNvPr id="3" name="標題 2"/>
          <p:cNvSpPr>
            <a:spLocks noGrp="1"/>
          </p:cNvSpPr>
          <p:nvPr>
            <p:ph type="title"/>
          </p:nvPr>
        </p:nvSpPr>
        <p:spPr/>
        <p:txBody>
          <a:bodyPr/>
          <a:lstStyle/>
          <a:p>
            <a:r>
              <a:rPr lang="zh-TW" altLang="en-US" dirty="0" smtClean="0"/>
              <a:t>相關法律規定說明</a:t>
            </a:r>
            <a:endParaRPr lang="zh-TW" altLang="en-US" dirty="0"/>
          </a:p>
        </p:txBody>
      </p:sp>
    </p:spTree>
    <p:extLst>
      <p:ext uri="{BB962C8B-B14F-4D97-AF65-F5344CB8AC3E}">
        <p14:creationId xmlns:p14="http://schemas.microsoft.com/office/powerpoint/2010/main" val="1805514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55000" lnSpcReduction="20000"/>
          </a:bodyPr>
          <a:lstStyle/>
          <a:p>
            <a:r>
              <a:rPr lang="en-US" altLang="zh-TW" sz="3800" dirty="0"/>
              <a:t>(</a:t>
            </a:r>
            <a:r>
              <a:rPr lang="zh-TW" altLang="en-US" sz="3800" dirty="0"/>
              <a:t>主角是</a:t>
            </a:r>
            <a:r>
              <a:rPr lang="zh-TW" altLang="en-US" sz="3800" dirty="0" smtClean="0"/>
              <a:t>交通警員</a:t>
            </a:r>
            <a:r>
              <a:rPr lang="en-US" altLang="zh-TW" sz="3800" dirty="0" smtClean="0"/>
              <a:t>)</a:t>
            </a:r>
          </a:p>
          <a:p>
            <a:pPr marL="0" indent="0">
              <a:buNone/>
            </a:pPr>
            <a:r>
              <a:rPr lang="zh-TW" altLang="en-US" sz="3200" dirty="0" smtClean="0"/>
              <a:t>黃</a:t>
            </a:r>
            <a:r>
              <a:rPr lang="en-US" altLang="zh-TW" sz="3200" dirty="0" smtClean="0"/>
              <a:t>OO</a:t>
            </a:r>
            <a:r>
              <a:rPr lang="zh-TW" altLang="en-US" sz="3200" dirty="0" smtClean="0"/>
              <a:t>為</a:t>
            </a:r>
            <a:r>
              <a:rPr lang="zh-TW" altLang="en-US" sz="3200" dirty="0"/>
              <a:t>臺北市政府警察局信義分局（下稱信義分局）</a:t>
            </a:r>
            <a:r>
              <a:rPr lang="zh-TW" altLang="en-US" sz="3200" dirty="0" smtClean="0"/>
              <a:t>交通分隊</a:t>
            </a:r>
            <a:r>
              <a:rPr lang="zh-TW" altLang="en-US" sz="3200" dirty="0"/>
              <a:t>警員</a:t>
            </a:r>
            <a:r>
              <a:rPr lang="zh-TW" altLang="en-US" sz="3200" dirty="0" smtClean="0"/>
              <a:t>，</a:t>
            </a:r>
            <a:endParaRPr lang="en-US" altLang="zh-TW" sz="3200" dirty="0" smtClean="0"/>
          </a:p>
          <a:p>
            <a:pPr marL="0" indent="0">
              <a:buNone/>
            </a:pPr>
            <a:r>
              <a:rPr lang="zh-TW" altLang="en-US" sz="3200" dirty="0" smtClean="0"/>
              <a:t>負責</a:t>
            </a:r>
            <a:r>
              <a:rPr lang="zh-TW" altLang="en-US" sz="3200" dirty="0"/>
              <a:t>處理交通勤務，為</a:t>
            </a:r>
            <a:r>
              <a:rPr lang="zh-TW" altLang="en-US" sz="3200" dirty="0" smtClean="0"/>
              <a:t>依法令服務於</a:t>
            </a:r>
            <a:r>
              <a:rPr lang="zh-TW" altLang="en-US" sz="3200" dirty="0"/>
              <a:t>地方自治團 體所屬機關而</a:t>
            </a:r>
            <a:r>
              <a:rPr lang="zh-TW" altLang="en-US" sz="3200" dirty="0" smtClean="0"/>
              <a:t>具有</a:t>
            </a:r>
            <a:endParaRPr lang="en-US" altLang="zh-TW" sz="3200" dirty="0" smtClean="0"/>
          </a:p>
          <a:p>
            <a:pPr marL="0" indent="0">
              <a:buNone/>
            </a:pPr>
            <a:r>
              <a:rPr lang="zh-TW" altLang="en-US" sz="3200" dirty="0" smtClean="0"/>
              <a:t>法定</a:t>
            </a:r>
            <a:r>
              <a:rPr lang="zh-TW" altLang="en-US" sz="3200" dirty="0"/>
              <a:t>職務權限之公務員</a:t>
            </a:r>
            <a:r>
              <a:rPr lang="zh-TW" altLang="en-US" sz="3200" dirty="0" smtClean="0"/>
              <a:t>。</a:t>
            </a:r>
            <a:endParaRPr lang="en-US" altLang="zh-TW" sz="3200" dirty="0" smtClean="0"/>
          </a:p>
          <a:p>
            <a:pPr marL="0" indent="0">
              <a:buNone/>
            </a:pPr>
            <a:endParaRPr lang="en-US" altLang="zh-TW" sz="2400" dirty="0"/>
          </a:p>
          <a:p>
            <a:r>
              <a:rPr lang="en-US" altLang="zh-TW" sz="3800" dirty="0"/>
              <a:t>(</a:t>
            </a:r>
            <a:r>
              <a:rPr lang="zh-TW" altLang="en-US" sz="3800" dirty="0"/>
              <a:t>故事情節</a:t>
            </a:r>
            <a:r>
              <a:rPr lang="en-US" altLang="zh-TW" sz="3800" dirty="0" smtClean="0"/>
              <a:t>:</a:t>
            </a:r>
            <a:r>
              <a:rPr lang="zh-TW" altLang="en-US" sz="3800" dirty="0"/>
              <a:t>處理交通事故</a:t>
            </a:r>
            <a:r>
              <a:rPr lang="en-US" altLang="zh-TW" sz="3800" dirty="0" smtClean="0"/>
              <a:t>)</a:t>
            </a:r>
          </a:p>
          <a:p>
            <a:pPr marL="0" indent="0">
              <a:buNone/>
            </a:pPr>
            <a:r>
              <a:rPr lang="zh-TW" altLang="en-US" sz="3200" dirty="0"/>
              <a:t>緣</a:t>
            </a:r>
            <a:r>
              <a:rPr lang="zh-TW" altLang="en-US" sz="3200" dirty="0" smtClean="0"/>
              <a:t>陳</a:t>
            </a:r>
            <a:r>
              <a:rPr lang="en-US" altLang="zh-TW" sz="3200" dirty="0" smtClean="0"/>
              <a:t>OO</a:t>
            </a:r>
            <a:r>
              <a:rPr lang="zh-TW" altLang="en-US" sz="3200" dirty="0" smtClean="0"/>
              <a:t>於</a:t>
            </a:r>
            <a:r>
              <a:rPr lang="zh-TW" altLang="en-US" sz="3200" dirty="0"/>
              <a:t>民國 </a:t>
            </a:r>
            <a:r>
              <a:rPr lang="en-US" altLang="zh-TW" sz="3200" dirty="0"/>
              <a:t>102</a:t>
            </a:r>
            <a:r>
              <a:rPr lang="zh-TW" altLang="en-US" sz="3200" dirty="0"/>
              <a:t>年</a:t>
            </a:r>
            <a:r>
              <a:rPr lang="en-US" altLang="zh-TW" sz="3200" dirty="0"/>
              <a:t>12</a:t>
            </a:r>
            <a:r>
              <a:rPr lang="zh-TW" altLang="en-US" sz="3200" dirty="0"/>
              <a:t>月</a:t>
            </a:r>
            <a:r>
              <a:rPr lang="en-US" altLang="zh-TW" sz="3200" dirty="0"/>
              <a:t>20</a:t>
            </a:r>
            <a:r>
              <a:rPr lang="zh-TW" altLang="en-US" sz="3200" dirty="0"/>
              <a:t>日上午</a:t>
            </a:r>
            <a:r>
              <a:rPr lang="en-US" altLang="zh-TW" sz="3200" dirty="0"/>
              <a:t>8</a:t>
            </a:r>
            <a:r>
              <a:rPr lang="zh-TW" altLang="en-US" sz="3200" dirty="0"/>
              <a:t>時許，在臺北市松仁路</a:t>
            </a:r>
            <a:r>
              <a:rPr lang="en-US" altLang="zh-TW" sz="3200" dirty="0"/>
              <a:t>89</a:t>
            </a:r>
            <a:r>
              <a:rPr lang="zh-TW" altLang="en-US" sz="3200" dirty="0"/>
              <a:t>號艾美酒店前 ，因騎乘普通重型機車閃避</a:t>
            </a:r>
            <a:r>
              <a:rPr lang="zh-TW" altLang="en-US" sz="3200" dirty="0" smtClean="0"/>
              <a:t>孫</a:t>
            </a:r>
            <a:r>
              <a:rPr lang="en-US" altLang="zh-TW" sz="3200" dirty="0" smtClean="0"/>
              <a:t>OO</a:t>
            </a:r>
            <a:r>
              <a:rPr lang="zh-TW" altLang="en-US" sz="3200" dirty="0" smtClean="0"/>
              <a:t>所</a:t>
            </a:r>
            <a:r>
              <a:rPr lang="zh-TW" altLang="en-US" sz="3200" dirty="0"/>
              <a:t>駕駛之新店客運</a:t>
            </a:r>
            <a:r>
              <a:rPr lang="zh-TW" altLang="en-US" sz="3200" dirty="0" smtClean="0"/>
              <a:t>股份有限公司下</a:t>
            </a:r>
            <a:r>
              <a:rPr lang="zh-TW" altLang="en-US" sz="3200" dirty="0"/>
              <a:t>稱新店客運）之營業大客車，不慎倒地受傷（下 稱系爭交通事故），</a:t>
            </a:r>
            <a:r>
              <a:rPr lang="zh-TW" altLang="en-US" sz="3200" dirty="0" smtClean="0"/>
              <a:t>黃</a:t>
            </a:r>
            <a:r>
              <a:rPr lang="en-US" altLang="zh-TW" sz="3200" dirty="0" smtClean="0"/>
              <a:t>OO</a:t>
            </a:r>
            <a:r>
              <a:rPr lang="zh-TW" altLang="en-US" sz="3200" dirty="0" smtClean="0"/>
              <a:t>據報</a:t>
            </a:r>
            <a:r>
              <a:rPr lang="zh-TW" altLang="en-US" sz="3200" dirty="0"/>
              <a:t>到場處理執行職務，呼叫救 護車將</a:t>
            </a:r>
            <a:r>
              <a:rPr lang="zh-TW" altLang="en-US" sz="3200" dirty="0" smtClean="0"/>
              <a:t>陳</a:t>
            </a:r>
            <a:r>
              <a:rPr lang="en-US" altLang="zh-TW" sz="3200" dirty="0" smtClean="0"/>
              <a:t>OO</a:t>
            </a:r>
            <a:r>
              <a:rPr lang="zh-TW" altLang="en-US" sz="3200" dirty="0" smtClean="0"/>
              <a:t>載</a:t>
            </a:r>
            <a:r>
              <a:rPr lang="zh-TW" altLang="en-US" sz="3200" dirty="0"/>
              <a:t>往臺北醫學院附設醫院急救，並囑付</a:t>
            </a:r>
            <a:r>
              <a:rPr lang="zh-TW" altLang="en-US" sz="3200" dirty="0" smtClean="0"/>
              <a:t>孫</a:t>
            </a:r>
            <a:r>
              <a:rPr lang="en-US" altLang="zh-TW" sz="3200" dirty="0" smtClean="0"/>
              <a:t>OO</a:t>
            </a:r>
            <a:r>
              <a:rPr lang="zh-TW" altLang="en-US" sz="3200" dirty="0" smtClean="0"/>
              <a:t>，</a:t>
            </a:r>
            <a:r>
              <a:rPr lang="zh-TW" altLang="en-US" sz="3200" dirty="0"/>
              <a:t>隨後至醫院探視</a:t>
            </a:r>
            <a:r>
              <a:rPr lang="zh-TW" altLang="en-US" sz="3200" dirty="0" smtClean="0"/>
              <a:t>陳</a:t>
            </a:r>
            <a:r>
              <a:rPr lang="en-US" altLang="zh-TW" sz="3200" dirty="0" smtClean="0"/>
              <a:t>OO</a:t>
            </a:r>
            <a:r>
              <a:rPr lang="zh-TW" altLang="en-US" sz="3200" dirty="0" smtClean="0"/>
              <a:t>。</a:t>
            </a:r>
            <a:r>
              <a:rPr lang="zh-TW" altLang="en-US" sz="3200" dirty="0"/>
              <a:t>陳 </a:t>
            </a:r>
            <a:r>
              <a:rPr lang="en-US" altLang="zh-TW" sz="3200" dirty="0" smtClean="0"/>
              <a:t>OO</a:t>
            </a:r>
            <a:r>
              <a:rPr lang="zh-TW" altLang="en-US" sz="3200" dirty="0" smtClean="0"/>
              <a:t>因</a:t>
            </a:r>
            <a:r>
              <a:rPr lang="zh-TW" altLang="en-US" sz="3200" dirty="0"/>
              <a:t>檢查無大礙，遂告知</a:t>
            </a:r>
            <a:r>
              <a:rPr lang="zh-TW" altLang="en-US" sz="3200" dirty="0" smtClean="0"/>
              <a:t>黃</a:t>
            </a:r>
            <a:r>
              <a:rPr lang="en-US" altLang="zh-TW" sz="3200" dirty="0" smtClean="0"/>
              <a:t>OO</a:t>
            </a:r>
            <a:r>
              <a:rPr lang="zh-TW" altLang="en-US" sz="3200" dirty="0" smtClean="0"/>
              <a:t>不對</a:t>
            </a:r>
            <a:r>
              <a:rPr lang="zh-TW" altLang="en-US" sz="3200" dirty="0"/>
              <a:t>公車司機提告，</a:t>
            </a:r>
            <a:r>
              <a:rPr lang="zh-TW" altLang="en-US" sz="3200" dirty="0" smtClean="0"/>
              <a:t>隨即離去。</a:t>
            </a:r>
            <a:endParaRPr lang="en-US" altLang="zh-TW" sz="3200"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smtClean="0"/>
              <a:t>(</a:t>
            </a:r>
            <a:r>
              <a:rPr lang="zh-TW" altLang="en-US" sz="3600" dirty="0"/>
              <a:t>三</a:t>
            </a:r>
            <a:r>
              <a:rPr lang="en-US" altLang="zh-TW" sz="3600" dirty="0" smtClean="0"/>
              <a:t>)</a:t>
            </a:r>
            <a:endParaRPr lang="zh-TW" altLang="en-US" sz="3600" dirty="0"/>
          </a:p>
        </p:txBody>
      </p:sp>
    </p:spTree>
    <p:extLst>
      <p:ext uri="{BB962C8B-B14F-4D97-AF65-F5344CB8AC3E}">
        <p14:creationId xmlns:p14="http://schemas.microsoft.com/office/powerpoint/2010/main" val="23586844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en-US" altLang="zh-TW" sz="2800" dirty="0"/>
              <a:t>(</a:t>
            </a:r>
            <a:r>
              <a:rPr lang="zh-TW" altLang="en-US" sz="2800" dirty="0"/>
              <a:t>作了蝦米代誌</a:t>
            </a:r>
            <a:r>
              <a:rPr lang="en-US" altLang="zh-TW" sz="2800" dirty="0"/>
              <a:t>???</a:t>
            </a:r>
            <a:r>
              <a:rPr lang="zh-TW" altLang="en-US" sz="2800" dirty="0"/>
              <a:t>  </a:t>
            </a:r>
            <a:r>
              <a:rPr lang="en-US" altLang="zh-TW" sz="2800" dirty="0" smtClean="0"/>
              <a:t>:</a:t>
            </a:r>
            <a:r>
              <a:rPr lang="zh-TW" altLang="en-US" sz="2800" dirty="0" smtClean="0"/>
              <a:t>騙對方要和解金</a:t>
            </a:r>
            <a:r>
              <a:rPr lang="en-US" altLang="zh-TW" sz="2800" dirty="0" smtClean="0"/>
              <a:t>)</a:t>
            </a:r>
          </a:p>
          <a:p>
            <a:pPr marL="0" indent="0">
              <a:buNone/>
            </a:pPr>
            <a:r>
              <a:rPr lang="zh-TW" altLang="en-US" sz="2000" dirty="0"/>
              <a:t>詎</a:t>
            </a:r>
            <a:r>
              <a:rPr lang="zh-TW" altLang="en-US" sz="2000" dirty="0" smtClean="0"/>
              <a:t>黃</a:t>
            </a:r>
            <a:r>
              <a:rPr lang="en-US" altLang="zh-TW" sz="2000" dirty="0" smtClean="0"/>
              <a:t>OO</a:t>
            </a:r>
            <a:r>
              <a:rPr lang="zh-TW" altLang="en-US" sz="2000" dirty="0" smtClean="0"/>
              <a:t>明知陳</a:t>
            </a:r>
            <a:r>
              <a:rPr lang="en-US" altLang="zh-TW" sz="2000" dirty="0" smtClean="0"/>
              <a:t>OO</a:t>
            </a:r>
            <a:r>
              <a:rPr lang="zh-TW" altLang="en-US" sz="2000" dirty="0" smtClean="0"/>
              <a:t>並未</a:t>
            </a:r>
            <a:r>
              <a:rPr lang="zh-TW" altLang="en-US" sz="2000" dirty="0"/>
              <a:t>提出告訴，且其未受</a:t>
            </a:r>
            <a:r>
              <a:rPr lang="zh-TW" altLang="en-US" sz="2000" dirty="0" smtClean="0"/>
              <a:t>孫</a:t>
            </a:r>
            <a:r>
              <a:rPr lang="en-US" altLang="zh-TW" sz="2000" dirty="0" smtClean="0"/>
              <a:t>OO</a:t>
            </a:r>
            <a:r>
              <a:rPr lang="zh-TW" altLang="en-US" sz="2000" dirty="0" smtClean="0"/>
              <a:t>或陳</a:t>
            </a:r>
            <a:r>
              <a:rPr lang="en-US" altLang="zh-TW" sz="2000" dirty="0" smtClean="0"/>
              <a:t>OO</a:t>
            </a:r>
            <a:r>
              <a:rPr lang="zh-TW" altLang="en-US" sz="2000" dirty="0" smtClean="0"/>
              <a:t>之委託</a:t>
            </a:r>
            <a:r>
              <a:rPr lang="zh-TW" altLang="en-US" sz="2000" dirty="0"/>
              <a:t>協調系爭交通事故損害賠償等事宜，竟</a:t>
            </a:r>
            <a:r>
              <a:rPr lang="zh-TW" altLang="en-US" sz="2000" dirty="0" smtClean="0"/>
              <a:t>意圖為</a:t>
            </a:r>
            <a:r>
              <a:rPr lang="zh-TW" altLang="en-US" sz="2000" dirty="0"/>
              <a:t>自己不法之所有</a:t>
            </a:r>
            <a:r>
              <a:rPr lang="zh-TW" altLang="en-US" sz="2000" dirty="0" smtClean="0"/>
              <a:t>，利用</a:t>
            </a:r>
            <a:r>
              <a:rPr lang="zh-TW" altLang="en-US" sz="2000" dirty="0"/>
              <a:t>其職務上之機會詐取財物及行使偽 造私文書之犯意，電告</a:t>
            </a:r>
            <a:r>
              <a:rPr lang="zh-TW" altLang="en-US" sz="2000" dirty="0" smtClean="0"/>
              <a:t>孫</a:t>
            </a:r>
            <a:r>
              <a:rPr lang="en-US" altLang="zh-TW" sz="2000" dirty="0" smtClean="0"/>
              <a:t>OO</a:t>
            </a:r>
            <a:r>
              <a:rPr lang="zh-TW" altLang="en-US" sz="2000" dirty="0" smtClean="0"/>
              <a:t>心</a:t>
            </a:r>
            <a:r>
              <a:rPr lang="zh-TW" altLang="en-US" sz="2000" dirty="0"/>
              <a:t>至上開醫院，</a:t>
            </a:r>
            <a:r>
              <a:rPr lang="zh-TW" altLang="en-US" sz="2000" dirty="0" smtClean="0"/>
              <a:t>孫</a:t>
            </a:r>
            <a:r>
              <a:rPr lang="en-US" altLang="zh-TW" sz="2000" dirty="0" smtClean="0"/>
              <a:t>OO</a:t>
            </a:r>
            <a:r>
              <a:rPr lang="zh-TW" altLang="en-US" sz="2000" dirty="0" smtClean="0"/>
              <a:t>抵達</a:t>
            </a:r>
            <a:r>
              <a:rPr lang="zh-TW" altLang="en-US" sz="2000" dirty="0"/>
              <a:t>後</a:t>
            </a:r>
            <a:r>
              <a:rPr lang="zh-TW" altLang="en-US" sz="2000" dirty="0" smtClean="0"/>
              <a:t>，黃</a:t>
            </a:r>
            <a:r>
              <a:rPr lang="en-US" altLang="zh-TW" sz="2000" dirty="0" smtClean="0"/>
              <a:t>OO</a:t>
            </a:r>
            <a:r>
              <a:rPr lang="zh-TW" altLang="en-US" sz="2000" dirty="0" smtClean="0"/>
              <a:t>告</a:t>
            </a:r>
            <a:r>
              <a:rPr lang="zh-TW" altLang="en-US" sz="2000" dirty="0"/>
              <a:t>以</a:t>
            </a:r>
            <a:r>
              <a:rPr lang="zh-TW" altLang="en-US" sz="2000" dirty="0" smtClean="0"/>
              <a:t>陳</a:t>
            </a:r>
            <a:r>
              <a:rPr lang="en-US" altLang="zh-TW" sz="2000" dirty="0" smtClean="0"/>
              <a:t>OO</a:t>
            </a:r>
            <a:r>
              <a:rPr lang="zh-TW" altLang="en-US" sz="2000" dirty="0" smtClean="0"/>
              <a:t>因</a:t>
            </a:r>
            <a:r>
              <a:rPr lang="zh-TW" altLang="en-US" sz="2000" dirty="0"/>
              <a:t>急於上班，</a:t>
            </a:r>
            <a:r>
              <a:rPr lang="zh-TW" altLang="en-US" sz="2000" dirty="0" smtClean="0"/>
              <a:t>先行離去</a:t>
            </a:r>
            <a:r>
              <a:rPr lang="zh-TW" altLang="en-US" sz="2000" dirty="0"/>
              <a:t>，並與</a:t>
            </a:r>
            <a:r>
              <a:rPr lang="zh-TW" altLang="en-US" sz="2000" dirty="0" smtClean="0"/>
              <a:t>孫</a:t>
            </a:r>
            <a:r>
              <a:rPr lang="en-US" altLang="zh-TW" sz="2000" dirty="0" smtClean="0"/>
              <a:t>OO</a:t>
            </a:r>
            <a:r>
              <a:rPr lang="zh-TW" altLang="en-US" sz="2000" dirty="0" smtClean="0"/>
              <a:t>同</a:t>
            </a:r>
            <a:r>
              <a:rPr lang="zh-TW" altLang="en-US" sz="2000" dirty="0"/>
              <a:t>回 信義分局觀看行車紀錄器之影像，再於</a:t>
            </a:r>
            <a:r>
              <a:rPr lang="zh-TW" altLang="en-US" sz="2000" dirty="0" smtClean="0"/>
              <a:t>同日</a:t>
            </a:r>
            <a:r>
              <a:rPr lang="zh-TW" altLang="en-US" sz="2000" dirty="0"/>
              <a:t>下午 </a:t>
            </a:r>
            <a:r>
              <a:rPr lang="en-US" altLang="zh-TW" sz="2000" dirty="0" smtClean="0"/>
              <a:t>3</a:t>
            </a:r>
            <a:r>
              <a:rPr lang="zh-TW" altLang="en-US" sz="2000" dirty="0"/>
              <a:t>時許起， 致電</a:t>
            </a:r>
            <a:r>
              <a:rPr lang="zh-TW" altLang="en-US" sz="2000" dirty="0" smtClean="0"/>
              <a:t>孫</a:t>
            </a:r>
            <a:r>
              <a:rPr lang="en-US" altLang="zh-TW" sz="2000" dirty="0" smtClean="0"/>
              <a:t>OO</a:t>
            </a:r>
            <a:r>
              <a:rPr lang="zh-TW" altLang="en-US" sz="2000" dirty="0" smtClean="0"/>
              <a:t>佯</a:t>
            </a:r>
            <a:r>
              <a:rPr lang="zh-TW" altLang="en-US" sz="2000" dirty="0"/>
              <a:t>稱傷者</a:t>
            </a:r>
            <a:r>
              <a:rPr lang="zh-TW" altLang="en-US" sz="2000" dirty="0" smtClean="0"/>
              <a:t>陳</a:t>
            </a:r>
            <a:r>
              <a:rPr lang="en-US" altLang="zh-TW" sz="2000" dirty="0" smtClean="0"/>
              <a:t>OO</a:t>
            </a:r>
            <a:r>
              <a:rPr lang="zh-TW" altLang="en-US" sz="2000" dirty="0" smtClean="0"/>
              <a:t>要求孫</a:t>
            </a:r>
            <a:r>
              <a:rPr lang="en-US" altLang="zh-TW" sz="2000" dirty="0" smtClean="0"/>
              <a:t>OO</a:t>
            </a:r>
            <a:r>
              <a:rPr lang="zh-TW" altLang="en-US" sz="2000" dirty="0" smtClean="0"/>
              <a:t>賠償</a:t>
            </a:r>
            <a:r>
              <a:rPr lang="en-US" altLang="zh-TW" sz="2000" dirty="0" smtClean="0"/>
              <a:t>…</a:t>
            </a:r>
            <a:endParaRPr lang="en-US" altLang="zh-TW" sz="2800" dirty="0"/>
          </a:p>
          <a:p>
            <a:r>
              <a:rPr lang="zh-TW" altLang="en-US" dirty="0" smtClean="0"/>
              <a:t>但是</a:t>
            </a:r>
            <a:r>
              <a:rPr lang="en-US" altLang="zh-TW" dirty="0" smtClean="0"/>
              <a:t>…</a:t>
            </a:r>
            <a:r>
              <a:rPr lang="zh-TW" altLang="en-US" dirty="0" smtClean="0"/>
              <a:t>騙失敗（被發現了）</a:t>
            </a:r>
            <a:endParaRPr lang="en-US" altLang="zh-TW" dirty="0" smtClean="0"/>
          </a:p>
          <a:p>
            <a:endParaRPr lang="zh-TW" altLang="en-US" dirty="0"/>
          </a:p>
        </p:txBody>
      </p:sp>
      <p:sp>
        <p:nvSpPr>
          <p:cNvPr id="2" name="標題 1"/>
          <p:cNvSpPr>
            <a:spLocks noGrp="1"/>
          </p:cNvSpPr>
          <p:nvPr>
            <p:ph type="title"/>
          </p:nvPr>
        </p:nvSpPr>
        <p:spPr/>
        <p:txBody>
          <a:bodyPr>
            <a:normAutofit fontScale="90000"/>
          </a:bodyPr>
          <a:lstStyle/>
          <a:p>
            <a:r>
              <a:rPr lang="zh-TW" altLang="en-US" dirty="0"/>
              <a:t>參、公務員利用職務詐取財物案例</a:t>
            </a:r>
            <a:r>
              <a:rPr lang="en-US" altLang="zh-TW" dirty="0"/>
              <a:t>(</a:t>
            </a:r>
            <a:r>
              <a:rPr lang="zh-TW" altLang="en-US" dirty="0"/>
              <a:t>三</a:t>
            </a:r>
            <a:r>
              <a:rPr lang="en-US" altLang="zh-TW" dirty="0"/>
              <a:t>)</a:t>
            </a:r>
            <a:endParaRPr lang="zh-TW" altLang="en-US" dirty="0"/>
          </a:p>
        </p:txBody>
      </p:sp>
    </p:spTree>
    <p:extLst>
      <p:ext uri="{BB962C8B-B14F-4D97-AF65-F5344CB8AC3E}">
        <p14:creationId xmlns:p14="http://schemas.microsoft.com/office/powerpoint/2010/main" val="3839672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t>黃</a:t>
            </a:r>
            <a:r>
              <a:rPr lang="en-US" altLang="zh-TW" dirty="0" smtClean="0"/>
              <a:t>OO</a:t>
            </a:r>
            <a:r>
              <a:rPr lang="zh-TW" altLang="en-US" dirty="0" smtClean="0"/>
              <a:t>公務員</a:t>
            </a:r>
            <a:r>
              <a:rPr lang="zh-TW" altLang="en-US" dirty="0"/>
              <a:t>犯利用職務上機會詐取財物未遂罪</a:t>
            </a:r>
            <a:r>
              <a:rPr lang="zh-TW" altLang="en-US" dirty="0" smtClean="0"/>
              <a:t>，</a:t>
            </a:r>
            <a:endParaRPr lang="en-US" altLang="zh-TW" dirty="0" smtClean="0"/>
          </a:p>
          <a:p>
            <a:pPr marL="0" indent="0">
              <a:buNone/>
            </a:pPr>
            <a:r>
              <a:rPr lang="zh-TW" altLang="en-US" dirty="0" smtClean="0"/>
              <a:t>    處</a:t>
            </a:r>
            <a:r>
              <a:rPr lang="zh-TW" altLang="en-US" dirty="0"/>
              <a:t>有期徒刑</a:t>
            </a:r>
            <a:r>
              <a:rPr lang="zh-TW" altLang="en-US" dirty="0" smtClean="0"/>
              <a:t>壹年拾月</a:t>
            </a:r>
            <a:r>
              <a:rPr lang="zh-TW" altLang="en-US" dirty="0"/>
              <a:t>，褫奪公權貳年；和解書（</a:t>
            </a:r>
            <a:r>
              <a:rPr lang="zh-TW" altLang="en-US" dirty="0" smtClean="0"/>
              <a:t>壹</a:t>
            </a:r>
            <a:endParaRPr lang="en-US" altLang="zh-TW" dirty="0" smtClean="0"/>
          </a:p>
          <a:p>
            <a:pPr marL="0" indent="0">
              <a:buNone/>
            </a:pPr>
            <a:r>
              <a:rPr lang="zh-TW" altLang="en-US" dirty="0" smtClean="0"/>
              <a:t>    式</a:t>
            </a:r>
            <a:r>
              <a:rPr lang="zh-TW" altLang="en-US" dirty="0"/>
              <a:t>參份）上「簽名蓋章乙方 」欄偽造之「</a:t>
            </a:r>
            <a:r>
              <a:rPr lang="zh-TW" altLang="en-US" dirty="0" smtClean="0"/>
              <a:t>陳</a:t>
            </a:r>
            <a:r>
              <a:rPr lang="en-US" altLang="zh-TW" dirty="0"/>
              <a:t>OO </a:t>
            </a:r>
            <a:r>
              <a:rPr lang="zh-TW" altLang="en-US" dirty="0" smtClean="0"/>
              <a:t>」</a:t>
            </a:r>
            <a:endParaRPr lang="en-US" altLang="zh-TW" dirty="0" smtClean="0"/>
          </a:p>
          <a:p>
            <a:pPr marL="0" indent="0">
              <a:buNone/>
            </a:pPr>
            <a:r>
              <a:rPr lang="zh-TW" altLang="en-US" dirty="0"/>
              <a:t> </a:t>
            </a:r>
            <a:r>
              <a:rPr lang="zh-TW" altLang="en-US" dirty="0" smtClean="0"/>
              <a:t>   署名</a:t>
            </a:r>
            <a:r>
              <a:rPr lang="zh-TW" altLang="en-US" dirty="0"/>
              <a:t>及指印各壹枚均沒收。 </a:t>
            </a:r>
            <a:r>
              <a:rPr lang="zh-TW" altLang="en-US" dirty="0" smtClean="0"/>
              <a:t>（臺灣高等法院</a:t>
            </a:r>
            <a:r>
              <a:rPr lang="en-US" altLang="zh-TW" dirty="0" smtClean="0"/>
              <a:t>104</a:t>
            </a:r>
            <a:r>
              <a:rPr lang="zh-TW" altLang="en-US" dirty="0" smtClean="0"/>
              <a:t>年</a:t>
            </a:r>
            <a:endParaRPr lang="en-US" altLang="zh-TW" dirty="0" smtClean="0"/>
          </a:p>
          <a:p>
            <a:pPr marL="0" indent="0">
              <a:buNone/>
            </a:pPr>
            <a:r>
              <a:rPr lang="zh-TW" altLang="en-US" dirty="0"/>
              <a:t> </a:t>
            </a:r>
            <a:r>
              <a:rPr lang="zh-TW" altLang="en-US" dirty="0" smtClean="0"/>
              <a:t>   度</a:t>
            </a:r>
            <a:r>
              <a:rPr lang="zh-TW" altLang="en-US" dirty="0"/>
              <a:t>上訴字第</a:t>
            </a:r>
            <a:r>
              <a:rPr lang="en-US" altLang="zh-TW" dirty="0"/>
              <a:t>1464</a:t>
            </a:r>
            <a:r>
              <a:rPr lang="zh-TW" altLang="en-US" dirty="0"/>
              <a:t>號 </a:t>
            </a:r>
            <a:r>
              <a:rPr lang="zh-TW" altLang="en-US" dirty="0" smtClean="0"/>
              <a:t>）</a:t>
            </a:r>
            <a:endParaRPr lang="en-US" altLang="zh-TW" dirty="0" smtClean="0"/>
          </a:p>
          <a:p>
            <a:pPr marL="0" indent="0">
              <a:buNone/>
            </a:pPr>
            <a:endParaRPr lang="zh-TW" altLang="en-US" dirty="0"/>
          </a:p>
        </p:txBody>
      </p:sp>
      <p:sp>
        <p:nvSpPr>
          <p:cNvPr id="2" name="標題 1"/>
          <p:cNvSpPr>
            <a:spLocks noGrp="1"/>
          </p:cNvSpPr>
          <p:nvPr>
            <p:ph type="title"/>
          </p:nvPr>
        </p:nvSpPr>
        <p:spPr/>
        <p:txBody>
          <a:bodyPr>
            <a:normAutofit fontScale="90000"/>
          </a:bodyPr>
          <a:lstStyle/>
          <a:p>
            <a:r>
              <a:rPr lang="zh-TW" altLang="en-US" dirty="0"/>
              <a:t>參、公務員利用職務詐取財物案例</a:t>
            </a:r>
            <a:r>
              <a:rPr lang="en-US" altLang="zh-TW" dirty="0"/>
              <a:t>(</a:t>
            </a:r>
            <a:r>
              <a:rPr lang="zh-TW" altLang="en-US" dirty="0"/>
              <a:t>三</a:t>
            </a:r>
            <a:r>
              <a:rPr lang="en-US" altLang="zh-TW" dirty="0"/>
              <a:t>)</a:t>
            </a:r>
            <a:endParaRPr lang="zh-TW" altLang="en-US" dirty="0"/>
          </a:p>
        </p:txBody>
      </p:sp>
    </p:spTree>
    <p:extLst>
      <p:ext uri="{BB962C8B-B14F-4D97-AF65-F5344CB8AC3E}">
        <p14:creationId xmlns:p14="http://schemas.microsoft.com/office/powerpoint/2010/main" val="16488264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t>等一下</a:t>
            </a:r>
            <a:r>
              <a:rPr lang="en-US" altLang="zh-TW" dirty="0" smtClean="0"/>
              <a:t>…</a:t>
            </a:r>
            <a:r>
              <a:rPr lang="zh-TW" altLang="en-US" dirty="0" smtClean="0"/>
              <a:t>騙失敗，還判比較重，緩刑呢？？？</a:t>
            </a:r>
            <a:endParaRPr lang="en-US" altLang="zh-TW" dirty="0" smtClean="0"/>
          </a:p>
          <a:p>
            <a:r>
              <a:rPr lang="zh-TW" altLang="en-US" dirty="0"/>
              <a:t>可能</a:t>
            </a:r>
            <a:r>
              <a:rPr lang="zh-TW" altLang="en-US" dirty="0" smtClean="0"/>
              <a:t>是「</a:t>
            </a:r>
            <a:r>
              <a:rPr lang="zh-TW" altLang="en-US" dirty="0"/>
              <a:t>始終否認犯罪，並一再辯稱其在</a:t>
            </a:r>
            <a:r>
              <a:rPr lang="zh-TW" altLang="en-US" dirty="0" smtClean="0"/>
              <a:t>貪瀆</a:t>
            </a:r>
            <a:r>
              <a:rPr lang="zh-TW" altLang="en-US" dirty="0"/>
              <a:t>方面絕對沒有犯意，頂多是行政疏失而已，我沒有詐欺</a:t>
            </a:r>
            <a:r>
              <a:rPr lang="zh-TW" altLang="en-US" dirty="0" smtClean="0"/>
              <a:t>犯意」</a:t>
            </a:r>
            <a:endParaRPr lang="zh-TW" altLang="en-US" dirty="0"/>
          </a:p>
        </p:txBody>
      </p:sp>
      <p:sp>
        <p:nvSpPr>
          <p:cNvPr id="2" name="標題 1"/>
          <p:cNvSpPr>
            <a:spLocks noGrp="1"/>
          </p:cNvSpPr>
          <p:nvPr>
            <p:ph type="title"/>
          </p:nvPr>
        </p:nvSpPr>
        <p:spPr/>
        <p:txBody>
          <a:bodyPr>
            <a:normAutofit fontScale="90000"/>
          </a:bodyPr>
          <a:lstStyle/>
          <a:p>
            <a:r>
              <a:rPr lang="zh-TW" altLang="en-US" dirty="0"/>
              <a:t>參、公務員利用職務詐取財物案例</a:t>
            </a:r>
            <a:r>
              <a:rPr lang="en-US" altLang="zh-TW" dirty="0"/>
              <a:t>(</a:t>
            </a:r>
            <a:r>
              <a:rPr lang="zh-TW" altLang="en-US" dirty="0"/>
              <a:t>三</a:t>
            </a:r>
            <a:r>
              <a:rPr lang="en-US" altLang="zh-TW" dirty="0"/>
              <a:t>)</a:t>
            </a:r>
            <a:endParaRPr lang="zh-TW" altLang="en-US" dirty="0"/>
          </a:p>
        </p:txBody>
      </p:sp>
    </p:spTree>
    <p:extLst>
      <p:ext uri="{BB962C8B-B14F-4D97-AF65-F5344CB8AC3E}">
        <p14:creationId xmlns:p14="http://schemas.microsoft.com/office/powerpoint/2010/main" val="33375907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刑法第</a:t>
            </a:r>
            <a:r>
              <a:rPr lang="en-US" altLang="zh-TW" dirty="0" smtClean="0"/>
              <a:t>185</a:t>
            </a:r>
            <a:r>
              <a:rPr lang="zh-TW" altLang="en-US" dirty="0" smtClean="0"/>
              <a:t>條之</a:t>
            </a:r>
            <a:r>
              <a:rPr lang="en-US" altLang="zh-TW" dirty="0" smtClean="0"/>
              <a:t>4:</a:t>
            </a:r>
          </a:p>
          <a:p>
            <a:r>
              <a:rPr lang="zh-TW" altLang="en-US" dirty="0"/>
              <a:t>駕駛動力交通工具肇事，致人死傷而逃逸者，處一年以上七年以下有期徒 刑。</a:t>
            </a:r>
          </a:p>
        </p:txBody>
      </p:sp>
      <p:sp>
        <p:nvSpPr>
          <p:cNvPr id="3" name="標題 2"/>
          <p:cNvSpPr>
            <a:spLocks noGrp="1"/>
          </p:cNvSpPr>
          <p:nvPr>
            <p:ph type="title"/>
          </p:nvPr>
        </p:nvSpPr>
        <p:spPr/>
        <p:txBody>
          <a:bodyPr/>
          <a:lstStyle/>
          <a:p>
            <a:r>
              <a:rPr lang="zh-TW" altLang="en-US" dirty="0" smtClean="0"/>
              <a:t>相關法律規定說明</a:t>
            </a:r>
            <a:endParaRPr lang="zh-TW" altLang="en-US" dirty="0"/>
          </a:p>
        </p:txBody>
      </p:sp>
    </p:spTree>
    <p:extLst>
      <p:ext uri="{BB962C8B-B14F-4D97-AF65-F5344CB8AC3E}">
        <p14:creationId xmlns:p14="http://schemas.microsoft.com/office/powerpoint/2010/main" val="3972328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刑法第一百八十五條之四駕駛動力交通工具肇事，致人死傷而逃逸罪，</a:t>
            </a:r>
            <a:r>
              <a:rPr lang="zh-TW" altLang="en-US" dirty="0" smtClean="0"/>
              <a:t>只須</a:t>
            </a:r>
            <a:r>
              <a:rPr lang="zh-TW" altLang="en-US" dirty="0"/>
              <a:t>有駕駛動力交通工具肇事，致人死傷，未下車救護而逃逸之事實，罪即 成立，不以肇事之發生須有過失責任為要件。 </a:t>
            </a:r>
            <a:r>
              <a:rPr lang="en-US" altLang="zh-TW" dirty="0" smtClean="0"/>
              <a:t>(</a:t>
            </a:r>
            <a:r>
              <a:rPr lang="zh-TW" altLang="en-US" dirty="0"/>
              <a:t>最高法院</a:t>
            </a:r>
          </a:p>
          <a:p>
            <a:pPr marL="0" indent="0">
              <a:buNone/>
            </a:pPr>
            <a:r>
              <a:rPr lang="zh-TW" altLang="en-US" dirty="0" smtClean="0"/>
              <a:t>     </a:t>
            </a:r>
            <a:r>
              <a:rPr lang="en-US" altLang="zh-TW" dirty="0" smtClean="0"/>
              <a:t>89</a:t>
            </a:r>
            <a:r>
              <a:rPr lang="zh-TW" altLang="en-US" dirty="0"/>
              <a:t>年度台上字第</a:t>
            </a:r>
            <a:r>
              <a:rPr lang="en-US" altLang="zh-TW" dirty="0"/>
              <a:t>7622</a:t>
            </a:r>
            <a:r>
              <a:rPr lang="zh-TW" altLang="en-US" dirty="0" smtClean="0"/>
              <a:t>號判決</a:t>
            </a:r>
            <a:r>
              <a:rPr lang="en-US" altLang="zh-TW" dirty="0" smtClean="0"/>
              <a:t>)</a:t>
            </a:r>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258118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hlinkClick r:id="rId2" action="ppaction://hlinkfile"/>
              </a:rPr>
              <a:t>又一個</a:t>
            </a:r>
            <a:r>
              <a:rPr lang="zh-TW" altLang="en-US" dirty="0">
                <a:hlinkClick r:id="rId2" action="ppaction://hlinkfile"/>
              </a:rPr>
              <a:t>檢察官的故事</a:t>
            </a:r>
            <a:r>
              <a:rPr lang="en-US" altLang="zh-TW" dirty="0" smtClean="0">
                <a:hlinkClick r:id="rId2" action="ppaction://hlinkfile"/>
              </a:rPr>
              <a:t>……</a:t>
            </a:r>
            <a:endParaRPr lang="zh-TW" altLang="en-US" dirty="0"/>
          </a:p>
          <a:p>
            <a:endParaRPr lang="zh-TW" altLang="en-US" dirty="0"/>
          </a:p>
        </p:txBody>
      </p:sp>
      <p:sp>
        <p:nvSpPr>
          <p:cNvPr id="3" name="標題 2"/>
          <p:cNvSpPr>
            <a:spLocks noGrp="1"/>
          </p:cNvSpPr>
          <p:nvPr>
            <p:ph type="title"/>
          </p:nvPr>
        </p:nvSpPr>
        <p:spPr/>
        <p:txBody>
          <a:bodyPr/>
          <a:lstStyle/>
          <a:p>
            <a:r>
              <a:rPr lang="zh-TW" altLang="en-US" dirty="0"/>
              <a:t>壹、前言</a:t>
            </a:r>
            <a:r>
              <a:rPr lang="en-US" altLang="zh-TW" dirty="0"/>
              <a:t>:</a:t>
            </a:r>
            <a:r>
              <a:rPr lang="zh-TW" altLang="en-US" dirty="0"/>
              <a:t>案例檢討</a:t>
            </a:r>
          </a:p>
        </p:txBody>
      </p:sp>
    </p:spTree>
    <p:extLst>
      <p:ext uri="{BB962C8B-B14F-4D97-AF65-F5344CB8AC3E}">
        <p14:creationId xmlns:p14="http://schemas.microsoft.com/office/powerpoint/2010/main" val="33578766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駕駛動力交通工具而有下列情形之一者，處二年以下有期徒刑，得併科二 十萬元以下罰金： 一、吐氣所含酒精濃度達每公升零點二五毫克或血液中酒精濃度達百分之 零點零五以上。 二、有前款以外之其他情事足認服用酒類或其他相類之物，致不能安全駕 駛。 三、服用毒品、麻醉藥品或其他相類之物，致不能安全駕駛。 因而致人於死者，處三年以上十年以下有期徒刑；致重傷者，處一年以上 七年以下有期徒刑。</a:t>
            </a:r>
          </a:p>
        </p:txBody>
      </p:sp>
      <p:sp>
        <p:nvSpPr>
          <p:cNvPr id="3" name="標題 2"/>
          <p:cNvSpPr>
            <a:spLocks noGrp="1"/>
          </p:cNvSpPr>
          <p:nvPr>
            <p:ph type="title"/>
          </p:nvPr>
        </p:nvSpPr>
        <p:spPr/>
        <p:txBody>
          <a:bodyPr/>
          <a:lstStyle/>
          <a:p>
            <a:r>
              <a:rPr lang="zh-TW" altLang="en-US"/>
              <a:t>相關法律規定說明</a:t>
            </a:r>
          </a:p>
        </p:txBody>
      </p:sp>
    </p:spTree>
    <p:extLst>
      <p:ext uri="{BB962C8B-B14F-4D97-AF65-F5344CB8AC3E}">
        <p14:creationId xmlns:p14="http://schemas.microsoft.com/office/powerpoint/2010/main" val="18486710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10000"/>
          </a:bodyPr>
          <a:lstStyle/>
          <a:p>
            <a:r>
              <a:rPr lang="zh-TW" altLang="en-US" dirty="0"/>
              <a:t>（一）告訴與非告訴乃論之罪</a:t>
            </a:r>
          </a:p>
          <a:p>
            <a:r>
              <a:rPr lang="zh-TW" altLang="en-US" dirty="0"/>
              <a:t>告訴乃論以傷害罪為例</a:t>
            </a:r>
          </a:p>
          <a:p>
            <a:r>
              <a:rPr lang="zh-TW" altLang="en-US" dirty="0"/>
              <a:t>「第二百七十七條第一項、第二百八十一條、第二百八十四條及第二百八十五條之罪，須告訴乃論。但公務員於執行職務時，犯第二百七十七條第一 項之罪者，不在此限。」（刑法第</a:t>
            </a:r>
            <a:r>
              <a:rPr lang="en-US" altLang="zh-TW" dirty="0"/>
              <a:t>287</a:t>
            </a:r>
            <a:r>
              <a:rPr lang="zh-TW" altLang="en-US" dirty="0"/>
              <a:t>條）</a:t>
            </a:r>
          </a:p>
          <a:p>
            <a:r>
              <a:rPr lang="zh-TW" altLang="en-US" dirty="0"/>
              <a:t>「傷害人之身體或健康者，處三年以下有期徒刑、拘役或一千元以下罰金。 犯前項之罪因而致人於死者，處無期徒刑或七年以上有期徒刑；致重傷者 ，處三年以上十年以下有期徒刑。」（刑法第</a:t>
            </a:r>
            <a:r>
              <a:rPr lang="en-US" altLang="zh-TW" dirty="0"/>
              <a:t>277</a:t>
            </a:r>
            <a:r>
              <a:rPr lang="zh-TW" altLang="en-US" dirty="0"/>
              <a:t>條）</a:t>
            </a:r>
          </a:p>
          <a:p>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369484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85000" lnSpcReduction="20000"/>
          </a:bodyPr>
          <a:lstStyle/>
          <a:p>
            <a:r>
              <a:rPr lang="zh-TW" altLang="en-US" dirty="0"/>
              <a:t>（二）公訴與自訴的概念</a:t>
            </a:r>
          </a:p>
          <a:p>
            <a:r>
              <a:rPr lang="zh-TW" altLang="en-US" dirty="0"/>
              <a:t>「犯罪之被害人得提起自訴。但無行為能力或限制行為能力或死亡者，得由 其法定代理人、直系血親或配偶為之。 前項自訴之提起，應委任律師行之。 犯罪事實之一部提起自訴者，他部雖不得自訴亦以得提起自訴論。但不得 提起自訴部分係較重之罪，或其第一審屬於高等法院管轄，或第三百二十 一條之情形者，不在此限。」（刑事訴訟法第</a:t>
            </a:r>
            <a:r>
              <a:rPr lang="en-US" altLang="zh-TW" dirty="0"/>
              <a:t>319</a:t>
            </a:r>
            <a:r>
              <a:rPr lang="zh-TW" altLang="en-US" dirty="0"/>
              <a:t>條）</a:t>
            </a:r>
          </a:p>
          <a:p>
            <a:r>
              <a:rPr lang="zh-TW" altLang="en-US" dirty="0"/>
              <a:t>「同一案件經檢察官依第二百二十八條規定開始偵查者，不得再行自訴。但告訴乃論之罪，經犯罪之直接被害人提起自訴者，不在此限。 於開始偵查後，檢察官知有自訴在先或前項但書之情形者，應即停止偵查，將案件移送法院。但遇有急迫情形，檢察官仍應為必要之處分。」（刑事訴訟法第</a:t>
            </a:r>
            <a:r>
              <a:rPr lang="en-US" altLang="zh-TW" dirty="0"/>
              <a:t>323</a:t>
            </a:r>
            <a:r>
              <a:rPr lang="zh-TW" altLang="en-US" dirty="0"/>
              <a:t>條）</a:t>
            </a:r>
          </a:p>
          <a:p>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2760664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10000"/>
          </a:bodyPr>
          <a:lstStyle/>
          <a:p>
            <a:r>
              <a:rPr lang="zh-TW" altLang="en-US" dirty="0"/>
              <a:t>（三）告訴與告發</a:t>
            </a:r>
          </a:p>
          <a:p>
            <a:r>
              <a:rPr lang="zh-TW" altLang="en-US" dirty="0"/>
              <a:t>犯罪之被害人，得為告訴（刑事訴訟法第</a:t>
            </a:r>
            <a:r>
              <a:rPr lang="en-US" altLang="zh-TW" dirty="0"/>
              <a:t>232</a:t>
            </a:r>
            <a:r>
              <a:rPr lang="zh-TW" altLang="en-US" dirty="0"/>
              <a:t>條</a:t>
            </a:r>
            <a:r>
              <a:rPr lang="zh-TW" altLang="en-US" dirty="0" smtClean="0"/>
              <a:t>） </a:t>
            </a:r>
            <a:r>
              <a:rPr lang="zh-TW" altLang="en-US" dirty="0"/>
              <a:t>→且需為直接被害人。</a:t>
            </a:r>
          </a:p>
          <a:p>
            <a:r>
              <a:rPr lang="zh-TW" altLang="en-US" dirty="0"/>
              <a:t>不問何人知有犯罪嫌疑者，得為告發。 （刑事訴訟法第</a:t>
            </a:r>
            <a:r>
              <a:rPr lang="en-US" altLang="zh-TW" dirty="0"/>
              <a:t>240</a:t>
            </a:r>
            <a:r>
              <a:rPr lang="zh-TW" altLang="en-US" dirty="0"/>
              <a:t>條）</a:t>
            </a:r>
          </a:p>
          <a:p>
            <a:r>
              <a:rPr lang="zh-TW" altLang="en-US" dirty="0"/>
              <a:t>最明顯的區分實益：（再議權</a:t>
            </a:r>
            <a:r>
              <a:rPr lang="en-US" altLang="zh-TW" dirty="0"/>
              <a:t>-</a:t>
            </a:r>
            <a:r>
              <a:rPr lang="zh-TW" altLang="en-US" dirty="0"/>
              <a:t>刑事訴訟法第</a:t>
            </a:r>
            <a:r>
              <a:rPr lang="en-US" altLang="zh-TW" dirty="0"/>
              <a:t>256</a:t>
            </a:r>
            <a:r>
              <a:rPr lang="zh-TW" altLang="en-US" dirty="0"/>
              <a:t>條）</a:t>
            </a:r>
          </a:p>
          <a:p>
            <a:pPr marL="0" indent="0">
              <a:buNone/>
            </a:pPr>
            <a:r>
              <a:rPr lang="zh-TW" altLang="en-US" dirty="0" smtClean="0"/>
              <a:t>告訴</a:t>
            </a:r>
            <a:r>
              <a:rPr lang="zh-TW" altLang="en-US" dirty="0"/>
              <a:t>人接受不起訴或緩起訴處分書後，得於七日內以書狀敘述不服之理由 ，經原檢察官向直接上級法院檢察署檢察長或檢察總長聲請再議。但第二 百五十三條、第二百五十三條之一之處分曾經告訴人同意者，不得聲請再議。</a:t>
            </a:r>
          </a:p>
          <a:p>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33178208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告訴撤回</a:t>
            </a:r>
          </a:p>
          <a:p>
            <a:r>
              <a:rPr lang="zh-TW" altLang="en-US" dirty="0"/>
              <a:t>「告訴乃論之罪，告訴人於第一審辯論終結前，得撤回其告訴。 撤回告訴之人，不得再行告訴。」</a:t>
            </a:r>
          </a:p>
          <a:p>
            <a:pPr marL="0" indent="0">
              <a:buNone/>
            </a:pPr>
            <a:r>
              <a:rPr lang="zh-TW" altLang="en-US" dirty="0"/>
              <a:t>（ 刑事訴訟法第</a:t>
            </a:r>
            <a:r>
              <a:rPr lang="en-US" altLang="zh-TW" dirty="0"/>
              <a:t>238</a:t>
            </a:r>
            <a:r>
              <a:rPr lang="zh-TW" altLang="en-US" dirty="0"/>
              <a:t>條）</a:t>
            </a:r>
          </a:p>
          <a:p>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1161325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20000"/>
          </a:bodyPr>
          <a:lstStyle/>
          <a:p>
            <a:r>
              <a:rPr lang="zh-TW" altLang="en-US" b="1" dirty="0"/>
              <a:t>調解經法院核定後，當事人就該事件不得再行起訴、告訴或自訴。</a:t>
            </a:r>
            <a:r>
              <a:rPr lang="zh-TW" altLang="en-US" dirty="0"/>
              <a:t> 經法院核定之民事調解，與民事確定判決有同一之效力；經法院核定之刑 事調解，以給付金錢或其他代替物或有價證券之一定數量為標的者，其調 解書得為執行名義</a:t>
            </a:r>
            <a:r>
              <a:rPr lang="zh-TW" altLang="en-US" dirty="0" smtClean="0"/>
              <a:t>。</a:t>
            </a:r>
            <a:r>
              <a:rPr lang="en-US" altLang="zh-TW" dirty="0" smtClean="0"/>
              <a:t>(</a:t>
            </a:r>
            <a:r>
              <a:rPr lang="zh-TW" altLang="en-US" dirty="0">
                <a:hlinkClick r:id="rId2"/>
              </a:rPr>
              <a:t>鄉鎮市調解</a:t>
            </a:r>
            <a:r>
              <a:rPr lang="zh-TW" altLang="en-US" dirty="0" smtClean="0">
                <a:hlinkClick r:id="rId2"/>
              </a:rPr>
              <a:t>條例</a:t>
            </a:r>
            <a:r>
              <a:rPr lang="zh-TW" altLang="en-US" dirty="0" smtClean="0"/>
              <a:t>第</a:t>
            </a:r>
            <a:r>
              <a:rPr lang="en-US" altLang="zh-TW" dirty="0" smtClean="0"/>
              <a:t>27</a:t>
            </a:r>
            <a:r>
              <a:rPr lang="zh-TW" altLang="en-US" dirty="0" smtClean="0"/>
              <a:t>條</a:t>
            </a:r>
            <a:r>
              <a:rPr lang="en-US" altLang="zh-TW" dirty="0" smtClean="0"/>
              <a:t>)</a:t>
            </a:r>
          </a:p>
          <a:p>
            <a:r>
              <a:rPr lang="zh-TW" altLang="en-US" dirty="0"/>
              <a:t>民事事件已繫屬於法院，在判決確定前，調解成立，並經法院核定者，訴 訟終結。原告得於送達法院核定調解書之日起三個月內，向法院聲請退還 已繳裁判費三分之二。 </a:t>
            </a:r>
            <a:r>
              <a:rPr lang="zh-TW" altLang="en-US" b="1" dirty="0"/>
              <a:t>告訴乃論之刑事事件於偵查中或第一審法院辯論終結前，調解成立，並於 調解書上記載當事人同意撤回意旨，經法院核定者，視為於調解成立時撤 回告訴或自訴</a:t>
            </a:r>
            <a:r>
              <a:rPr lang="zh-TW" altLang="en-US" b="1" dirty="0" smtClean="0"/>
              <a:t>。</a:t>
            </a:r>
            <a:r>
              <a:rPr lang="en-US" altLang="zh-TW" dirty="0"/>
              <a:t>(</a:t>
            </a:r>
            <a:r>
              <a:rPr lang="zh-TW" altLang="en-US" dirty="0">
                <a:hlinkClick r:id="rId2"/>
              </a:rPr>
              <a:t>鄉鎮市調解條例</a:t>
            </a:r>
            <a:r>
              <a:rPr lang="zh-TW" altLang="en-US" dirty="0"/>
              <a:t>第</a:t>
            </a:r>
            <a:r>
              <a:rPr lang="en-US" altLang="zh-TW" dirty="0" smtClean="0"/>
              <a:t>28</a:t>
            </a:r>
            <a:r>
              <a:rPr lang="zh-TW" altLang="en-US" dirty="0" smtClean="0"/>
              <a:t>條</a:t>
            </a:r>
            <a:r>
              <a:rPr lang="en-US" altLang="zh-TW" dirty="0"/>
              <a:t>)</a:t>
            </a:r>
          </a:p>
          <a:p>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18978495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過失</a:t>
            </a:r>
            <a:endParaRPr lang="en-US" altLang="zh-TW" dirty="0" smtClean="0"/>
          </a:p>
          <a:p>
            <a:pPr marL="0" indent="0">
              <a:buNone/>
            </a:pPr>
            <a:r>
              <a:rPr lang="zh-TW" altLang="en-US" dirty="0"/>
              <a:t>行為人雖非故意，但按其情節應注意，並能注意，而不注意者，為過失。 行為人對於構成犯罪之事實，雖預見其能發生而確信其不發生者，以過失 論</a:t>
            </a:r>
            <a:r>
              <a:rPr lang="zh-TW" altLang="en-US" dirty="0" smtClean="0"/>
              <a:t>。</a:t>
            </a:r>
            <a:r>
              <a:rPr lang="en-US" altLang="zh-TW" dirty="0" smtClean="0"/>
              <a:t>(</a:t>
            </a:r>
            <a:r>
              <a:rPr lang="zh-TW" altLang="en-US" dirty="0" smtClean="0"/>
              <a:t>刑法第</a:t>
            </a:r>
            <a:r>
              <a:rPr lang="en-US" altLang="zh-TW" dirty="0" smtClean="0"/>
              <a:t>14</a:t>
            </a:r>
            <a:r>
              <a:rPr lang="zh-TW" altLang="en-US" dirty="0" smtClean="0"/>
              <a:t>條</a:t>
            </a:r>
            <a:r>
              <a:rPr lang="en-US" altLang="zh-TW" dirty="0" smtClean="0"/>
              <a:t>)</a:t>
            </a:r>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25009718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兩段影片來研判一下可能的過失情節</a:t>
            </a:r>
            <a:r>
              <a:rPr lang="en-US" altLang="zh-TW" dirty="0" smtClean="0"/>
              <a:t>:</a:t>
            </a:r>
          </a:p>
          <a:p>
            <a:r>
              <a:rPr lang="zh-TW" altLang="en-US" dirty="0">
                <a:hlinkClick r:id="rId2" action="ppaction://hlinkfile"/>
              </a:rPr>
              <a:t>現場監視錄影器畫面（機車違規）</a:t>
            </a:r>
            <a:endParaRPr lang="en-US" altLang="zh-TW" dirty="0"/>
          </a:p>
          <a:p>
            <a:r>
              <a:rPr lang="zh-TW" altLang="en-US" dirty="0">
                <a:hlinkClick r:id="rId3" action="ppaction://hlinkfile"/>
              </a:rPr>
              <a:t>現場監視錄影器畫面（兩車發生碰撞）</a:t>
            </a:r>
            <a:endParaRPr lang="en-US" altLang="zh-TW" dirty="0"/>
          </a:p>
          <a:p>
            <a:endParaRPr lang="en-US" altLang="zh-TW" dirty="0" smtClean="0"/>
          </a:p>
          <a:p>
            <a:r>
              <a:rPr lang="zh-TW" altLang="en-US" dirty="0" smtClean="0"/>
              <a:t>闖紅燈</a:t>
            </a:r>
            <a:r>
              <a:rPr lang="en-US" altLang="zh-TW" dirty="0" smtClean="0"/>
              <a:t>?</a:t>
            </a:r>
            <a:r>
              <a:rPr lang="zh-TW" altLang="en-US" dirty="0" smtClean="0"/>
              <a:t>、超速</a:t>
            </a:r>
            <a:r>
              <a:rPr lang="en-US" altLang="zh-TW" dirty="0" smtClean="0"/>
              <a:t>?</a:t>
            </a:r>
            <a:r>
              <a:rPr lang="zh-TW" altLang="en-US" dirty="0" smtClean="0"/>
              <a:t>、車前注意義務</a:t>
            </a:r>
            <a:r>
              <a:rPr lang="en-US" altLang="zh-TW" dirty="0" smtClean="0"/>
              <a:t>?……</a:t>
            </a:r>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14690498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a:t>相關法律規定說明</a:t>
            </a:r>
          </a:p>
        </p:txBody>
      </p:sp>
      <p:pic>
        <p:nvPicPr>
          <p:cNvPr id="1026" name="Picture 2" descr="F:\演講資料整理\返所資料\回推時速案件\11111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5152" y="2674938"/>
            <a:ext cx="4601633" cy="3451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0946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鑑定機關「被告駕駛前揭車輛無肇事原因，僅有違反未按時更換行車紀錄器及行駛右轉專用車道直行」臺灣省桃園縣區車輛行車事故鑑定委員會</a:t>
            </a:r>
            <a:r>
              <a:rPr lang="en-US" altLang="zh-TW" dirty="0"/>
              <a:t>99</a:t>
            </a:r>
            <a:r>
              <a:rPr lang="zh-TW" altLang="en-US" dirty="0"/>
              <a:t>年</a:t>
            </a:r>
            <a:r>
              <a:rPr lang="en-US" altLang="zh-TW" dirty="0"/>
              <a:t>6</a:t>
            </a:r>
            <a:r>
              <a:rPr lang="zh-TW" altLang="en-US" dirty="0"/>
              <a:t>月</a:t>
            </a:r>
            <a:r>
              <a:rPr lang="en-US" altLang="zh-TW" dirty="0"/>
              <a:t>4</a:t>
            </a:r>
            <a:r>
              <a:rPr lang="zh-TW" altLang="en-US" dirty="0"/>
              <a:t>日桃縣行字第</a:t>
            </a:r>
            <a:r>
              <a:rPr lang="en-US" altLang="zh-TW" dirty="0"/>
              <a:t>0995202086</a:t>
            </a:r>
            <a:r>
              <a:rPr lang="zh-TW" altLang="en-US" dirty="0"/>
              <a:t>號函、該函附之鑑定意見書及臺灣省車輛行車事故覆議鑑定委員會</a:t>
            </a:r>
            <a:r>
              <a:rPr lang="en-US" altLang="zh-TW" dirty="0"/>
              <a:t>99</a:t>
            </a:r>
            <a:r>
              <a:rPr lang="zh-TW" altLang="en-US" dirty="0"/>
              <a:t>年</a:t>
            </a:r>
            <a:r>
              <a:rPr lang="en-US" altLang="zh-TW" dirty="0"/>
              <a:t>10</a:t>
            </a:r>
            <a:r>
              <a:rPr lang="zh-TW" altLang="en-US" dirty="0"/>
              <a:t>月</a:t>
            </a:r>
            <a:r>
              <a:rPr lang="en-US" altLang="zh-TW" dirty="0"/>
              <a:t>4 </a:t>
            </a:r>
            <a:r>
              <a:rPr lang="zh-TW" altLang="en-US" dirty="0"/>
              <a:t>日覆議字第</a:t>
            </a:r>
            <a:r>
              <a:rPr lang="en-US" altLang="zh-TW" dirty="0"/>
              <a:t>0996203745</a:t>
            </a:r>
            <a:r>
              <a:rPr lang="zh-TW" altLang="en-US" dirty="0"/>
              <a:t>號函 （註：行車記錄器沒更換，無法藉由行車記錄器得知）</a:t>
            </a:r>
            <a:endParaRPr lang="en-US" altLang="zh-TW" dirty="0"/>
          </a:p>
          <a:p>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4233613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t>井</a:t>
            </a:r>
            <a:r>
              <a:rPr lang="en-US" altLang="zh-TW" dirty="0" smtClean="0"/>
              <a:t>OO</a:t>
            </a:r>
            <a:r>
              <a:rPr lang="zh-TW" altLang="en-US" dirty="0" smtClean="0"/>
              <a:t>共同</a:t>
            </a:r>
            <a:r>
              <a:rPr lang="zh-TW" altLang="en-US" dirty="0"/>
              <a:t>有追訴職務之人員，犯貪污治罪條例</a:t>
            </a:r>
            <a:r>
              <a:rPr lang="zh-TW" altLang="en-US" dirty="0" smtClean="0"/>
              <a:t>第</a:t>
            </a:r>
            <a:r>
              <a:rPr lang="en-US" altLang="zh-TW" dirty="0" smtClean="0"/>
              <a:t>4</a:t>
            </a:r>
            <a:r>
              <a:rPr lang="zh-TW" altLang="en-US" dirty="0" smtClean="0"/>
              <a:t>條第</a:t>
            </a:r>
            <a:r>
              <a:rPr lang="en-US" altLang="zh-TW" dirty="0" smtClean="0"/>
              <a:t>1</a:t>
            </a:r>
            <a:r>
              <a:rPr lang="zh-TW" altLang="en-US" dirty="0" smtClean="0"/>
              <a:t>項第</a:t>
            </a:r>
            <a:r>
              <a:rPr lang="en-US" altLang="zh-TW" dirty="0" smtClean="0"/>
              <a:t>5</a:t>
            </a:r>
            <a:r>
              <a:rPr lang="zh-TW" altLang="en-US" dirty="0" smtClean="0"/>
              <a:t>款</a:t>
            </a:r>
            <a:r>
              <a:rPr lang="zh-TW" altLang="en-US" dirty="0"/>
              <a:t>對於違背職務之行為，收受賄賂罪，處</a:t>
            </a:r>
            <a:r>
              <a:rPr lang="zh-TW" altLang="en-US" dirty="0" smtClean="0"/>
              <a:t>有期徒刑</a:t>
            </a:r>
            <a:r>
              <a:rPr lang="en-US" altLang="zh-TW" dirty="0" smtClean="0"/>
              <a:t>11</a:t>
            </a:r>
            <a:r>
              <a:rPr lang="zh-TW" altLang="en-US" dirty="0" smtClean="0"/>
              <a:t>年</a:t>
            </a:r>
            <a:r>
              <a:rPr lang="en-US" altLang="zh-TW" dirty="0" smtClean="0"/>
              <a:t>6</a:t>
            </a:r>
            <a:r>
              <a:rPr lang="zh-TW" altLang="en-US" dirty="0" smtClean="0"/>
              <a:t>月，</a:t>
            </a:r>
            <a:r>
              <a:rPr lang="zh-TW" altLang="en-US" dirty="0"/>
              <a:t>褫奪公權陸年；犯罪所得財物扣案之幹細胞製劑拾參支，</a:t>
            </a:r>
            <a:r>
              <a:rPr lang="zh-TW" altLang="en-US" dirty="0" smtClean="0"/>
              <a:t>應予追繳</a:t>
            </a:r>
            <a:r>
              <a:rPr lang="zh-TW" altLang="en-US" dirty="0"/>
              <a:t>沒收；未扣案之幹細胞製劑伍拾柒支，應予追繳沒收，如</a:t>
            </a:r>
            <a:r>
              <a:rPr lang="zh-TW" altLang="en-US" dirty="0" smtClean="0"/>
              <a:t>全部</a:t>
            </a:r>
            <a:r>
              <a:rPr lang="zh-TW" altLang="en-US" dirty="0"/>
              <a:t>或一部無法追繳時，以其財產抵償之</a:t>
            </a:r>
            <a:r>
              <a:rPr lang="zh-TW" altLang="en-US" dirty="0" smtClean="0"/>
              <a:t>。</a:t>
            </a:r>
            <a:r>
              <a:rPr lang="en-US" altLang="zh-TW" dirty="0" smtClean="0"/>
              <a:t>(</a:t>
            </a:r>
            <a:r>
              <a:rPr lang="zh-TW" altLang="en-US" dirty="0" smtClean="0"/>
              <a:t>臺灣</a:t>
            </a:r>
            <a:r>
              <a:rPr lang="zh-TW" altLang="en-US" dirty="0"/>
              <a:t>高等法院高雄</a:t>
            </a:r>
            <a:r>
              <a:rPr lang="zh-TW" altLang="en-US" dirty="0" smtClean="0"/>
              <a:t>分院</a:t>
            </a:r>
            <a:r>
              <a:rPr lang="en-US" altLang="zh-TW" dirty="0" smtClean="0"/>
              <a:t>102</a:t>
            </a:r>
            <a:r>
              <a:rPr lang="zh-TW" altLang="en-US" dirty="0"/>
              <a:t>年度上訴字第</a:t>
            </a:r>
            <a:r>
              <a:rPr lang="en-US" altLang="zh-TW" dirty="0"/>
              <a:t>758</a:t>
            </a:r>
            <a:r>
              <a:rPr lang="zh-TW" altLang="en-US" dirty="0" smtClean="0"/>
              <a:t>號</a:t>
            </a:r>
            <a:r>
              <a:rPr lang="zh-TW" altLang="en-US" dirty="0"/>
              <a:t>刑事</a:t>
            </a:r>
            <a:r>
              <a:rPr lang="zh-TW" altLang="en-US" dirty="0" smtClean="0"/>
              <a:t>判決</a:t>
            </a:r>
            <a:r>
              <a:rPr lang="en-US" altLang="zh-TW" dirty="0" smtClean="0"/>
              <a:t>)</a:t>
            </a:r>
            <a:endParaRPr lang="zh-TW" altLang="en-US" dirty="0"/>
          </a:p>
        </p:txBody>
      </p:sp>
      <p:sp>
        <p:nvSpPr>
          <p:cNvPr id="2" name="標題 1"/>
          <p:cNvSpPr>
            <a:spLocks noGrp="1"/>
          </p:cNvSpPr>
          <p:nvPr>
            <p:ph type="title"/>
          </p:nvPr>
        </p:nvSpPr>
        <p:spPr/>
        <p:txBody>
          <a:bodyPr/>
          <a:lstStyle/>
          <a:p>
            <a:r>
              <a:rPr lang="zh-TW" altLang="en-US" dirty="0"/>
              <a:t>壹、前言</a:t>
            </a:r>
            <a:r>
              <a:rPr lang="en-US" altLang="zh-TW" dirty="0"/>
              <a:t>:</a:t>
            </a:r>
            <a:r>
              <a:rPr lang="zh-TW" altLang="en-US" dirty="0"/>
              <a:t>案例檢討</a:t>
            </a:r>
          </a:p>
        </p:txBody>
      </p:sp>
    </p:spTree>
    <p:extLst>
      <p:ext uri="{BB962C8B-B14F-4D97-AF65-F5344CB8AC3E}">
        <p14:creationId xmlns:p14="http://schemas.microsoft.com/office/powerpoint/2010/main" val="27326128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dirty="0">
                <a:latin typeface="標楷體" pitchFamily="65" charset="-120"/>
                <a:ea typeface="標楷體" pitchFamily="65" charset="-120"/>
              </a:rPr>
              <a:t>測量距離製作被告行車速度換算表。</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被告駕車視線未受阻礙。</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發現卷內未出現之目擊證人</a:t>
            </a:r>
            <a:r>
              <a:rPr lang="zh-TW" altLang="en-US" dirty="0" smtClean="0">
                <a:latin typeface="標楷體" pitchFamily="65" charset="-120"/>
                <a:ea typeface="標楷體" pitchFamily="65" charset="-120"/>
              </a:rPr>
              <a:t>。</a:t>
            </a:r>
            <a:endParaRPr lang="en-US" altLang="zh-TW" dirty="0">
              <a:latin typeface="標楷體" pitchFamily="65" charset="-120"/>
              <a:ea typeface="標楷體" pitchFamily="65" charset="-120"/>
            </a:endParaRPr>
          </a:p>
          <a:p>
            <a:r>
              <a:rPr lang="zh-TW" altLang="en-US" dirty="0">
                <a:latin typeface="標楷體" pitchFamily="65" charset="-120"/>
                <a:ea typeface="標楷體" pitchFamily="65" charset="-120"/>
              </a:rPr>
              <a:t>結局：黎民得以申冤（被告審理中自白、法院簡式審判程序、被害人家屬獲得補償</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r>
              <a:rPr lang="zh-TW" altLang="en-US" dirty="0" smtClean="0"/>
              <a:t>林</a:t>
            </a:r>
            <a:r>
              <a:rPr lang="en-US" altLang="zh-TW" dirty="0" smtClean="0"/>
              <a:t>OO</a:t>
            </a:r>
            <a:r>
              <a:rPr lang="zh-TW" altLang="en-US" dirty="0" smtClean="0"/>
              <a:t>從事</a:t>
            </a:r>
            <a:r>
              <a:rPr lang="zh-TW" altLang="en-US" dirty="0"/>
              <a:t>業務之人，因業務上之過失致人於死，處有期徒刑拾 月。緩刑肆年，緩刑期內應支付公庫新臺幣伍萬元整。 </a:t>
            </a:r>
            <a:r>
              <a:rPr lang="zh-TW" altLang="en-US" dirty="0" smtClean="0">
                <a:latin typeface="標楷體" pitchFamily="65" charset="-120"/>
                <a:ea typeface="標楷體" pitchFamily="65" charset="-120"/>
              </a:rPr>
              <a:t> </a:t>
            </a:r>
            <a:r>
              <a:rPr lang="zh-TW" altLang="en-US" dirty="0">
                <a:latin typeface="標楷體" pitchFamily="65" charset="-120"/>
                <a:ea typeface="標楷體" pitchFamily="65" charset="-120"/>
              </a:rPr>
              <a:t>（桃院</a:t>
            </a:r>
            <a:r>
              <a:rPr lang="en-US" altLang="zh-TW" dirty="0">
                <a:latin typeface="標楷體" pitchFamily="65" charset="-120"/>
                <a:ea typeface="標楷體" pitchFamily="65" charset="-120"/>
              </a:rPr>
              <a:t>100</a:t>
            </a:r>
            <a:r>
              <a:rPr lang="zh-TW" altLang="en-US" dirty="0">
                <a:latin typeface="標楷體" pitchFamily="65" charset="-120"/>
                <a:ea typeface="標楷體" pitchFamily="65" charset="-120"/>
              </a:rPr>
              <a:t>年度審交訴字第</a:t>
            </a:r>
            <a:r>
              <a:rPr lang="en-US" altLang="zh-TW" dirty="0">
                <a:latin typeface="標楷體" pitchFamily="65" charset="-120"/>
                <a:ea typeface="標楷體" pitchFamily="65" charset="-120"/>
              </a:rPr>
              <a:t>22</a:t>
            </a:r>
            <a:r>
              <a:rPr lang="zh-TW" altLang="en-US" dirty="0">
                <a:latin typeface="標楷體" pitchFamily="65" charset="-120"/>
                <a:ea typeface="標楷體" pitchFamily="65" charset="-120"/>
              </a:rPr>
              <a:t>號）</a:t>
            </a:r>
            <a:endParaRPr lang="en-US" altLang="zh-TW" dirty="0">
              <a:latin typeface="標楷體" pitchFamily="65" charset="-120"/>
              <a:ea typeface="標楷體" pitchFamily="65" charset="-120"/>
            </a:endParaRPr>
          </a:p>
          <a:p>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38309578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77500" lnSpcReduction="20000"/>
          </a:bodyPr>
          <a:lstStyle/>
          <a:p>
            <a:r>
              <a:rPr lang="en-US" altLang="zh-TW" sz="2400" dirty="0"/>
              <a:t>(</a:t>
            </a:r>
            <a:r>
              <a:rPr lang="zh-TW" altLang="en-US" sz="2400" dirty="0"/>
              <a:t>主角是桃園縣觀音鄉公所圖書館</a:t>
            </a:r>
            <a:r>
              <a:rPr lang="zh-TW" altLang="en-US" sz="2400" dirty="0" smtClean="0"/>
              <a:t>管理員</a:t>
            </a:r>
            <a:r>
              <a:rPr lang="en-US" altLang="zh-TW" sz="2400" dirty="0" smtClean="0"/>
              <a:t>)</a:t>
            </a:r>
          </a:p>
          <a:p>
            <a:pPr marL="0" indent="0">
              <a:buNone/>
            </a:pPr>
            <a:r>
              <a:rPr lang="zh-TW" altLang="en-US" sz="2000" dirty="0"/>
              <a:t>被告</a:t>
            </a:r>
            <a:r>
              <a:rPr lang="zh-TW" altLang="en-US" sz="2000" dirty="0" smtClean="0"/>
              <a:t>麥</a:t>
            </a:r>
            <a:r>
              <a:rPr lang="en-US" altLang="zh-TW" sz="2000" dirty="0" smtClean="0"/>
              <a:t>OO</a:t>
            </a:r>
            <a:r>
              <a:rPr lang="zh-TW" altLang="en-US" sz="2000" dirty="0" smtClean="0"/>
              <a:t>係</a:t>
            </a:r>
            <a:r>
              <a:rPr lang="zh-TW" altLang="en-US" sz="2000" dirty="0"/>
              <a:t>桃園縣觀音鄉公所圖書館管 理員，係依法令服務於地方自治團體</a:t>
            </a:r>
            <a:r>
              <a:rPr lang="zh-TW" altLang="en-US" sz="2000" dirty="0" smtClean="0"/>
              <a:t>所</a:t>
            </a:r>
            <a:endParaRPr lang="en-US" altLang="zh-TW" sz="2000" dirty="0" smtClean="0"/>
          </a:p>
          <a:p>
            <a:pPr marL="0" indent="0">
              <a:buNone/>
            </a:pPr>
            <a:r>
              <a:rPr lang="zh-TW" altLang="en-US" sz="2000" dirty="0" smtClean="0"/>
              <a:t>屬</a:t>
            </a:r>
            <a:r>
              <a:rPr lang="zh-TW" altLang="en-US" sz="2000" dirty="0"/>
              <a:t>機關而具有法定職 務權限之人</a:t>
            </a:r>
            <a:r>
              <a:rPr lang="zh-TW" altLang="en-US" sz="2000" dirty="0" smtClean="0"/>
              <a:t>。</a:t>
            </a:r>
            <a:endParaRPr lang="en-US" altLang="zh-TW" sz="2000" dirty="0" smtClean="0"/>
          </a:p>
          <a:p>
            <a:pPr marL="0" indent="0">
              <a:buNone/>
            </a:pPr>
            <a:endParaRPr lang="en-US" altLang="zh-TW" sz="2400" dirty="0"/>
          </a:p>
          <a:p>
            <a:r>
              <a:rPr lang="en-US" altLang="zh-TW" sz="2800" dirty="0"/>
              <a:t>(</a:t>
            </a:r>
            <a:r>
              <a:rPr lang="zh-TW" altLang="en-US" sz="2800" dirty="0"/>
              <a:t>故事情節</a:t>
            </a:r>
            <a:r>
              <a:rPr lang="en-US" altLang="zh-TW" sz="2800" dirty="0" smtClean="0"/>
              <a:t>:</a:t>
            </a:r>
            <a:r>
              <a:rPr lang="zh-TW" altLang="en-US" sz="2800" dirty="0" smtClean="0"/>
              <a:t>沒有加班報加班費</a:t>
            </a:r>
            <a:r>
              <a:rPr lang="en-US" altLang="zh-TW" sz="2800" dirty="0" smtClean="0"/>
              <a:t>)</a:t>
            </a:r>
            <a:endParaRPr lang="en-US" altLang="zh-TW" sz="2800" dirty="0"/>
          </a:p>
          <a:p>
            <a:pPr marL="0" indent="0">
              <a:buNone/>
            </a:pPr>
            <a:r>
              <a:rPr lang="zh-TW" altLang="en-US" dirty="0" smtClean="0"/>
              <a:t>其</a:t>
            </a:r>
            <a:r>
              <a:rPr lang="zh-TW" altLang="en-US" dirty="0"/>
              <a:t>明知公務員加班應核實申報，及請領</a:t>
            </a:r>
            <a:r>
              <a:rPr lang="zh-TW" altLang="en-US" dirty="0" smtClean="0"/>
              <a:t>加班費必須</a:t>
            </a:r>
            <a:r>
              <a:rPr lang="zh-TW" altLang="en-US" dirty="0"/>
              <a:t>以有</a:t>
            </a:r>
            <a:r>
              <a:rPr lang="zh-TW" altLang="en-US" dirty="0" smtClean="0"/>
              <a:t>實</a:t>
            </a:r>
            <a:r>
              <a:rPr lang="zh-TW" altLang="en-US" dirty="0"/>
              <a:t>際上加班為憑，竟意圖為自己不法之所有，</a:t>
            </a:r>
            <a:r>
              <a:rPr lang="zh-TW" altLang="en-US" dirty="0" smtClean="0"/>
              <a:t>明知其</a:t>
            </a:r>
            <a:r>
              <a:rPr lang="zh-TW" altLang="en-US" dirty="0"/>
              <a:t>於民國</a:t>
            </a:r>
            <a:r>
              <a:rPr lang="en-US" altLang="zh-TW" dirty="0"/>
              <a:t>101 </a:t>
            </a:r>
            <a:r>
              <a:rPr lang="zh-TW" altLang="en-US" dirty="0"/>
              <a:t>年</a:t>
            </a:r>
            <a:r>
              <a:rPr lang="en-US" altLang="zh-TW" dirty="0"/>
              <a:t>4 </a:t>
            </a:r>
            <a:r>
              <a:rPr lang="zh-TW" altLang="en-US" dirty="0"/>
              <a:t>月</a:t>
            </a:r>
            <a:r>
              <a:rPr lang="en-US" altLang="zh-TW" dirty="0"/>
              <a:t>11</a:t>
            </a:r>
            <a:r>
              <a:rPr lang="zh-TW" altLang="en-US" dirty="0"/>
              <a:t>日下午</a:t>
            </a:r>
            <a:r>
              <a:rPr lang="en-US" altLang="zh-TW" dirty="0"/>
              <a:t>5 </a:t>
            </a:r>
            <a:r>
              <a:rPr lang="zh-TW" altLang="en-US" dirty="0"/>
              <a:t>時許，因故前往中壢市並未 在圖書館加班，竟利用其職務上之機會，填載虛偽加班之公 文書，虛報加班費新臺幣（下同）</a:t>
            </a:r>
            <a:r>
              <a:rPr lang="en-US" altLang="zh-TW" dirty="0"/>
              <a:t>413 </a:t>
            </a:r>
            <a:r>
              <a:rPr lang="zh-TW" altLang="en-US" dirty="0"/>
              <a:t>元，並申請請領上</a:t>
            </a:r>
            <a:r>
              <a:rPr lang="zh-TW" altLang="en-US" dirty="0" smtClean="0"/>
              <a:t>該加班費</a:t>
            </a:r>
            <a:r>
              <a:rPr lang="zh-TW" altLang="en-US" dirty="0"/>
              <a:t>，嗣並持上述公文書而行使之，致不知情之承辦人員 陷於錯誤，如數給付之，並將之登載於職務上所掌之會計、 出納支出之公文書上，足以生損害於該機關有關憑證支出、 管理之</a:t>
            </a:r>
            <a:r>
              <a:rPr lang="zh-TW" altLang="en-US" dirty="0" smtClean="0"/>
              <a:t>正確性</a:t>
            </a:r>
            <a:r>
              <a:rPr lang="en-US" altLang="zh-TW" dirty="0" smtClean="0"/>
              <a:t>…</a:t>
            </a:r>
          </a:p>
          <a:p>
            <a:pPr marL="0" indent="0">
              <a:buNone/>
            </a:pP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smtClean="0"/>
              <a:t>(</a:t>
            </a:r>
            <a:r>
              <a:rPr lang="zh-TW" altLang="en-US" sz="3600" dirty="0" smtClean="0"/>
              <a:t>四</a:t>
            </a:r>
            <a:r>
              <a:rPr lang="en-US" altLang="zh-TW" sz="3600" dirty="0" smtClean="0"/>
              <a:t>)</a:t>
            </a:r>
            <a:endParaRPr lang="zh-TW" altLang="en-US" sz="3600" dirty="0"/>
          </a:p>
        </p:txBody>
      </p:sp>
    </p:spTree>
    <p:extLst>
      <p:ext uri="{BB962C8B-B14F-4D97-AF65-F5344CB8AC3E}">
        <p14:creationId xmlns:p14="http://schemas.microsoft.com/office/powerpoint/2010/main" val="10202400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a:bodyPr>
          <a:lstStyle/>
          <a:p>
            <a:r>
              <a:rPr lang="zh-TW" altLang="en-US" dirty="0" smtClean="0"/>
              <a:t>被告說我是遲到</a:t>
            </a:r>
            <a:r>
              <a:rPr lang="en-US" altLang="zh-TW" dirty="0" smtClean="0"/>
              <a:t>44</a:t>
            </a:r>
            <a:r>
              <a:rPr lang="zh-TW" altLang="en-US" dirty="0" smtClean="0"/>
              <a:t>分鐘啦！！！</a:t>
            </a:r>
            <a:endParaRPr lang="en-US" altLang="zh-TW" dirty="0" smtClean="0"/>
          </a:p>
          <a:p>
            <a:pPr marL="0" indent="0">
              <a:buNone/>
            </a:pPr>
            <a:r>
              <a:rPr lang="zh-TW" altLang="en-US" dirty="0" smtClean="0"/>
              <a:t>「</a:t>
            </a:r>
            <a:r>
              <a:rPr lang="en-US" altLang="zh-TW" dirty="0" smtClean="0"/>
              <a:t>…</a:t>
            </a:r>
            <a:r>
              <a:rPr lang="zh-TW" altLang="en-US" dirty="0" smtClean="0"/>
              <a:t>其</a:t>
            </a:r>
            <a:r>
              <a:rPr lang="zh-TW" altLang="en-US" dirty="0"/>
              <a:t>為桃園縣觀音鄉公所</a:t>
            </a:r>
            <a:r>
              <a:rPr lang="zh-TW" altLang="en-US" dirty="0" smtClean="0"/>
              <a:t>圖書館</a:t>
            </a:r>
            <a:r>
              <a:rPr lang="zh-TW" altLang="en-US" dirty="0"/>
              <a:t>館長，其有請領</a:t>
            </a:r>
            <a:r>
              <a:rPr lang="en-US" altLang="zh-TW" dirty="0"/>
              <a:t>101 </a:t>
            </a:r>
            <a:r>
              <a:rPr lang="zh-TW" altLang="en-US" dirty="0"/>
              <a:t>年</a:t>
            </a:r>
            <a:r>
              <a:rPr lang="en-US" altLang="zh-TW" dirty="0"/>
              <a:t>4 </a:t>
            </a:r>
            <a:r>
              <a:rPr lang="zh-TW" altLang="en-US" dirty="0"/>
              <a:t>月</a:t>
            </a:r>
            <a:r>
              <a:rPr lang="en-US" altLang="zh-TW" dirty="0"/>
              <a:t>11</a:t>
            </a:r>
            <a:r>
              <a:rPr lang="zh-TW" altLang="en-US" dirty="0"/>
              <a:t>日下午</a:t>
            </a:r>
            <a:r>
              <a:rPr lang="en-US" altLang="zh-TW" dirty="0"/>
              <a:t>5 </a:t>
            </a:r>
            <a:r>
              <a:rPr lang="zh-TW" altLang="en-US" dirty="0"/>
              <a:t>時至</a:t>
            </a:r>
            <a:r>
              <a:rPr lang="en-US" altLang="zh-TW" dirty="0"/>
              <a:t>8 </a:t>
            </a:r>
            <a:r>
              <a:rPr lang="zh-TW" altLang="en-US" dirty="0"/>
              <a:t>時間加班費 ，然其於當日</a:t>
            </a:r>
            <a:r>
              <a:rPr lang="en-US" altLang="zh-TW" dirty="0"/>
              <a:t>5 </a:t>
            </a:r>
            <a:r>
              <a:rPr lang="zh-TW" altLang="en-US" dirty="0"/>
              <a:t>時</a:t>
            </a:r>
            <a:r>
              <a:rPr lang="en-US" altLang="zh-TW" dirty="0"/>
              <a:t>44</a:t>
            </a:r>
            <a:r>
              <a:rPr lang="zh-TW" altLang="en-US" dirty="0"/>
              <a:t>分許始返回觀音鄉公所觀音圖書館</a:t>
            </a:r>
            <a:r>
              <a:rPr lang="zh-TW" altLang="en-US" dirty="0" smtClean="0"/>
              <a:t>加班</a:t>
            </a:r>
            <a:r>
              <a:rPr lang="en-US" altLang="zh-TW" dirty="0" smtClean="0"/>
              <a:t>…</a:t>
            </a:r>
            <a:r>
              <a:rPr lang="zh-TW" altLang="en-US" dirty="0" smtClean="0"/>
              <a:t> 辯</a:t>
            </a:r>
            <a:r>
              <a:rPr lang="zh-TW" altLang="en-US" dirty="0"/>
              <a:t>稱：當日伊大約下午</a:t>
            </a:r>
            <a:r>
              <a:rPr lang="en-US" altLang="zh-TW" dirty="0"/>
              <a:t>5 </a:t>
            </a:r>
            <a:r>
              <a:rPr lang="zh-TW" altLang="en-US" dirty="0"/>
              <a:t>點</a:t>
            </a:r>
            <a:r>
              <a:rPr lang="en-US" altLang="zh-TW" dirty="0"/>
              <a:t>44</a:t>
            </a:r>
            <a:r>
              <a:rPr lang="zh-TW" altLang="en-US" dirty="0"/>
              <a:t>分即返 回圖書館加班，直至晚間</a:t>
            </a:r>
            <a:r>
              <a:rPr lang="en-US" altLang="zh-TW" dirty="0"/>
              <a:t>8 </a:t>
            </a:r>
            <a:r>
              <a:rPr lang="zh-TW" altLang="en-US" dirty="0"/>
              <a:t>時</a:t>
            </a:r>
            <a:r>
              <a:rPr lang="en-US" altLang="zh-TW" dirty="0"/>
              <a:t>20</a:t>
            </a:r>
            <a:r>
              <a:rPr lang="zh-TW" altLang="en-US" dirty="0"/>
              <a:t>、</a:t>
            </a:r>
            <a:r>
              <a:rPr lang="en-US" altLang="zh-TW" dirty="0"/>
              <a:t>30</a:t>
            </a:r>
            <a:r>
              <a:rPr lang="zh-TW" altLang="en-US" dirty="0"/>
              <a:t>分完成整理工作後，才 離開圖書館，因簽到已是習慣，故伊遲到返回圖書館時，只 想趕快簽到，沒有想到要將遲到之</a:t>
            </a:r>
            <a:r>
              <a:rPr lang="en-US" altLang="zh-TW" dirty="0"/>
              <a:t>44</a:t>
            </a:r>
            <a:r>
              <a:rPr lang="zh-TW" altLang="en-US" dirty="0"/>
              <a:t>分鐘扣除，伊僅是作業 疏忽，伊沒有圖利主觀犯意，況伊每月加班</a:t>
            </a:r>
            <a:r>
              <a:rPr lang="en-US" altLang="zh-TW" dirty="0"/>
              <a:t>40</a:t>
            </a:r>
            <a:r>
              <a:rPr lang="zh-TW" altLang="en-US" dirty="0"/>
              <a:t>幾小時，均</a:t>
            </a:r>
            <a:r>
              <a:rPr lang="zh-TW" altLang="en-US" dirty="0" smtClean="0"/>
              <a:t>未申請</a:t>
            </a:r>
            <a:r>
              <a:rPr lang="zh-TW" altLang="en-US" dirty="0"/>
              <a:t>補休或貪圖加班費等</a:t>
            </a:r>
            <a:r>
              <a:rPr lang="zh-TW" altLang="en-US" dirty="0" smtClean="0"/>
              <a:t>語</a:t>
            </a:r>
            <a:r>
              <a:rPr lang="en-US" altLang="zh-TW" dirty="0" smtClean="0"/>
              <a:t>…</a:t>
            </a:r>
            <a:r>
              <a:rPr lang="zh-TW" altLang="en-US" dirty="0" smtClean="0"/>
              <a:t>」</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a:t>(</a:t>
            </a:r>
            <a:r>
              <a:rPr lang="zh-TW" altLang="en-US" sz="3600" dirty="0"/>
              <a:t>四</a:t>
            </a:r>
            <a:r>
              <a:rPr lang="en-US" altLang="zh-TW" sz="3600" dirty="0"/>
              <a:t>)</a:t>
            </a:r>
            <a:endParaRPr lang="zh-TW" altLang="en-US" sz="3600" dirty="0"/>
          </a:p>
        </p:txBody>
      </p:sp>
    </p:spTree>
    <p:extLst>
      <p:ext uri="{BB962C8B-B14F-4D97-AF65-F5344CB8AC3E}">
        <p14:creationId xmlns:p14="http://schemas.microsoft.com/office/powerpoint/2010/main" val="798609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10000"/>
          </a:bodyPr>
          <a:lstStyle/>
          <a:p>
            <a:r>
              <a:rPr lang="zh-TW" altLang="en-US" dirty="0" smtClean="0"/>
              <a:t>法官說：信你了</a:t>
            </a:r>
            <a:r>
              <a:rPr lang="en-US" altLang="zh-TW" dirty="0" smtClean="0"/>
              <a:t>…</a:t>
            </a:r>
          </a:p>
          <a:p>
            <a:pPr marL="0" indent="0">
              <a:buNone/>
            </a:pPr>
            <a:r>
              <a:rPr lang="zh-TW" altLang="en-US" dirty="0" smtClean="0"/>
              <a:t>「</a:t>
            </a:r>
            <a:r>
              <a:rPr lang="en-US" altLang="zh-TW" dirty="0" smtClean="0"/>
              <a:t>…</a:t>
            </a:r>
            <a:r>
              <a:rPr lang="zh-TW" altLang="en-US" dirty="0" smtClean="0"/>
              <a:t>被告</a:t>
            </a:r>
            <a:r>
              <a:rPr lang="zh-TW" altLang="en-US" dirty="0"/>
              <a:t>所稱當日</a:t>
            </a:r>
            <a:r>
              <a:rPr lang="en-US" altLang="zh-TW" dirty="0"/>
              <a:t>5 </a:t>
            </a:r>
            <a:r>
              <a:rPr lang="zh-TW" altLang="en-US" dirty="0"/>
              <a:t>時</a:t>
            </a:r>
            <a:r>
              <a:rPr lang="en-US" altLang="zh-TW" dirty="0"/>
              <a:t>44</a:t>
            </a:r>
            <a:r>
              <a:rPr lang="zh-TW" altLang="en-US" dirty="0"/>
              <a:t>分餘許返回桃園縣觀音鄉公所加班 一情，應非子虛</a:t>
            </a:r>
            <a:r>
              <a:rPr lang="zh-TW" altLang="en-US" dirty="0" smtClean="0"/>
              <a:t>。</a:t>
            </a:r>
            <a:r>
              <a:rPr lang="en-US" altLang="zh-TW" dirty="0" smtClean="0"/>
              <a:t>…</a:t>
            </a:r>
            <a:r>
              <a:rPr lang="zh-TW" altLang="en-US" dirty="0"/>
              <a:t>桃園縣觀音鄉公所圖書館員工包含被 告之加班時間係於實際加班前一個月先行預定，然該等加班 時間既為預定，實際加班時或於時間上有所誤差，而被告自 </a:t>
            </a:r>
            <a:r>
              <a:rPr lang="en-US" altLang="zh-TW" dirty="0"/>
              <a:t>101 </a:t>
            </a:r>
            <a:r>
              <a:rPr lang="zh-TW" altLang="en-US" dirty="0"/>
              <a:t>年</a:t>
            </a:r>
            <a:r>
              <a:rPr lang="en-US" altLang="zh-TW" dirty="0"/>
              <a:t>4 </a:t>
            </a:r>
            <a:r>
              <a:rPr lang="zh-TW" altLang="en-US" dirty="0"/>
              <a:t>月</a:t>
            </a:r>
            <a:r>
              <a:rPr lang="en-US" altLang="zh-TW" dirty="0"/>
              <a:t>11</a:t>
            </a:r>
            <a:r>
              <a:rPr lang="zh-TW" altLang="en-US" dirty="0"/>
              <a:t>日下午</a:t>
            </a:r>
            <a:r>
              <a:rPr lang="en-US" altLang="zh-TW" dirty="0"/>
              <a:t>5 </a:t>
            </a:r>
            <a:r>
              <a:rPr lang="zh-TW" altLang="en-US" dirty="0"/>
              <a:t>時</a:t>
            </a:r>
            <a:r>
              <a:rPr lang="en-US" altLang="zh-TW" dirty="0"/>
              <a:t>44</a:t>
            </a:r>
            <a:r>
              <a:rPr lang="zh-TW" altLang="en-US" dirty="0"/>
              <a:t>分</a:t>
            </a:r>
            <a:r>
              <a:rPr lang="en-US" altLang="zh-TW" dirty="0"/>
              <a:t>55</a:t>
            </a:r>
            <a:r>
              <a:rPr lang="zh-TW" altLang="en-US" dirty="0"/>
              <a:t>秒至同日晚間</a:t>
            </a:r>
            <a:r>
              <a:rPr lang="en-US" altLang="zh-TW" dirty="0"/>
              <a:t>8 </a:t>
            </a:r>
            <a:r>
              <a:rPr lang="zh-TW" altLang="en-US" dirty="0"/>
              <a:t>時後，待民 眾離館後整理留守時間，衡情應已近</a:t>
            </a:r>
            <a:r>
              <a:rPr lang="en-US" altLang="zh-TW" dirty="0"/>
              <a:t>3 </a:t>
            </a:r>
            <a:r>
              <a:rPr lang="zh-TW" altLang="en-US" dirty="0"/>
              <a:t>小時，已如前述，則 被告既有加班事實，其無法填載實際到、離班時間，乃宥於 行政管理之限制，自無不法所有</a:t>
            </a:r>
            <a:r>
              <a:rPr lang="zh-TW" altLang="en-US" dirty="0" smtClean="0"/>
              <a:t>意圖</a:t>
            </a:r>
            <a:r>
              <a:rPr lang="en-US" altLang="zh-TW" dirty="0" smtClean="0"/>
              <a:t>…</a:t>
            </a:r>
            <a:r>
              <a:rPr lang="zh-TW" altLang="en-US" dirty="0" smtClean="0"/>
              <a:t>」（臺灣高等法院</a:t>
            </a:r>
            <a:r>
              <a:rPr lang="en-US" altLang="zh-TW" dirty="0" smtClean="0"/>
              <a:t>103</a:t>
            </a:r>
            <a:r>
              <a:rPr lang="zh-TW" altLang="en-US" dirty="0"/>
              <a:t>年度上訴字第</a:t>
            </a:r>
            <a:r>
              <a:rPr lang="en-US" altLang="zh-TW" dirty="0"/>
              <a:t>732</a:t>
            </a:r>
            <a:r>
              <a:rPr lang="zh-TW" altLang="en-US" dirty="0"/>
              <a:t>號 </a:t>
            </a:r>
            <a:r>
              <a:rPr lang="zh-TW" altLang="en-US" dirty="0" smtClean="0"/>
              <a:t>判決</a:t>
            </a:r>
            <a:r>
              <a:rPr lang="en-US" altLang="zh-TW" dirty="0" smtClean="0"/>
              <a:t>…</a:t>
            </a:r>
            <a:r>
              <a:rPr lang="zh-TW" altLang="en-US" dirty="0" smtClean="0"/>
              <a:t>無罪確定）</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a:t>(</a:t>
            </a:r>
            <a:r>
              <a:rPr lang="zh-TW" altLang="en-US" sz="3600" dirty="0"/>
              <a:t>四</a:t>
            </a:r>
            <a:r>
              <a:rPr lang="en-US" altLang="zh-TW" sz="3600" dirty="0"/>
              <a:t>)</a:t>
            </a:r>
            <a:endParaRPr lang="zh-TW" altLang="en-US" sz="3600" dirty="0"/>
          </a:p>
        </p:txBody>
      </p:sp>
    </p:spTree>
    <p:extLst>
      <p:ext uri="{BB962C8B-B14F-4D97-AF65-F5344CB8AC3E}">
        <p14:creationId xmlns:p14="http://schemas.microsoft.com/office/powerpoint/2010/main" val="2132862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20000"/>
          </a:bodyPr>
          <a:lstStyle/>
          <a:p>
            <a:r>
              <a:rPr lang="zh-TW" altLang="en-US" dirty="0" smtClean="0"/>
              <a:t>（主角是</a:t>
            </a:r>
            <a:r>
              <a:rPr lang="zh-TW" altLang="en-US" dirty="0"/>
              <a:t>臺北市大安</a:t>
            </a:r>
            <a:r>
              <a:rPr lang="zh-TW" altLang="en-US" dirty="0" smtClean="0"/>
              <a:t>區公所里幹事）</a:t>
            </a:r>
            <a:endParaRPr lang="en-US" altLang="zh-TW" dirty="0" smtClean="0"/>
          </a:p>
          <a:p>
            <a:pPr marL="0" indent="0">
              <a:buNone/>
            </a:pPr>
            <a:r>
              <a:rPr lang="zh-TW" altLang="en-US" dirty="0" smtClean="0"/>
              <a:t>蕭</a:t>
            </a:r>
            <a:r>
              <a:rPr lang="en-US" altLang="zh-TW" dirty="0" smtClean="0"/>
              <a:t>OO</a:t>
            </a:r>
            <a:r>
              <a:rPr lang="zh-TW" altLang="en-US" dirty="0" smtClean="0"/>
              <a:t>為</a:t>
            </a:r>
            <a:r>
              <a:rPr lang="zh-TW" altLang="en-US" dirty="0"/>
              <a:t>臺北市大安區公所義安里里幹事，職等及職系</a:t>
            </a:r>
            <a:r>
              <a:rPr lang="zh-TW" altLang="en-US" dirty="0" smtClean="0"/>
              <a:t>分別為</a:t>
            </a:r>
            <a:r>
              <a:rPr lang="zh-TW" altLang="en-US" dirty="0"/>
              <a:t>委任四至五職等、</a:t>
            </a:r>
            <a:r>
              <a:rPr lang="zh-TW" altLang="en-US" dirty="0" smtClean="0"/>
              <a:t>一般民政</a:t>
            </a:r>
            <a:r>
              <a:rPr lang="zh-TW" altLang="en-US" dirty="0"/>
              <a:t>為，依法令從事公務</a:t>
            </a:r>
            <a:r>
              <a:rPr lang="zh-TW" altLang="en-US" dirty="0" smtClean="0"/>
              <a:t>之人員。</a:t>
            </a:r>
            <a:endParaRPr lang="en-US" altLang="zh-TW" dirty="0" smtClean="0"/>
          </a:p>
          <a:p>
            <a:pPr marL="0" indent="0">
              <a:buNone/>
            </a:pPr>
            <a:endParaRPr lang="en-US" altLang="zh-TW" dirty="0" smtClean="0"/>
          </a:p>
          <a:p>
            <a:r>
              <a:rPr lang="zh-TW" altLang="en-US" dirty="0" smtClean="0"/>
              <a:t>（故事情節：</a:t>
            </a:r>
            <a:r>
              <a:rPr lang="zh-TW" altLang="en-US" dirty="0"/>
              <a:t>國旅卡</a:t>
            </a:r>
            <a:r>
              <a:rPr lang="zh-TW" altLang="en-US" dirty="0" smtClean="0"/>
              <a:t>消費）</a:t>
            </a:r>
            <a:endParaRPr lang="en-US" altLang="zh-TW" dirty="0" smtClean="0"/>
          </a:p>
          <a:p>
            <a:pPr marL="0" indent="0">
              <a:buNone/>
            </a:pPr>
            <a:r>
              <a:rPr lang="zh-TW" altLang="en-US" dirty="0"/>
              <a:t>民國</a:t>
            </a:r>
            <a:r>
              <a:rPr lang="en-US" altLang="zh-TW" dirty="0"/>
              <a:t>100</a:t>
            </a:r>
            <a:r>
              <a:rPr lang="zh-TW" altLang="en-US" dirty="0"/>
              <a:t>年</a:t>
            </a:r>
            <a:r>
              <a:rPr lang="en-US" altLang="zh-TW" dirty="0"/>
              <a:t>7</a:t>
            </a:r>
            <a:r>
              <a:rPr lang="zh-TW" altLang="en-US" dirty="0"/>
              <a:t>月</a:t>
            </a:r>
            <a:r>
              <a:rPr lang="en-US" altLang="zh-TW" dirty="0"/>
              <a:t>29</a:t>
            </a:r>
            <a:r>
              <a:rPr lang="zh-TW" altLang="en-US" dirty="0"/>
              <a:t>日至同年月</a:t>
            </a:r>
            <a:r>
              <a:rPr lang="en-US" altLang="zh-TW" dirty="0"/>
              <a:t>31</a:t>
            </a:r>
            <a:r>
              <a:rPr lang="zh-TW" altLang="en-US" dirty="0"/>
              <a:t>日、同年</a:t>
            </a:r>
            <a:r>
              <a:rPr lang="en-US" altLang="zh-TW" dirty="0"/>
              <a:t>8</a:t>
            </a:r>
            <a:r>
              <a:rPr lang="zh-TW" altLang="en-US" dirty="0"/>
              <a:t>月</a:t>
            </a:r>
            <a:r>
              <a:rPr lang="en-US" altLang="zh-TW" dirty="0"/>
              <a:t>5</a:t>
            </a:r>
            <a:r>
              <a:rPr lang="zh-TW" altLang="en-US" dirty="0"/>
              <a:t>日至同年月</a:t>
            </a:r>
            <a:r>
              <a:rPr lang="en-US" altLang="zh-TW" dirty="0"/>
              <a:t>7 </a:t>
            </a:r>
            <a:r>
              <a:rPr lang="zh-TW" altLang="en-US" dirty="0"/>
              <a:t>日</a:t>
            </a:r>
            <a:r>
              <a:rPr lang="zh-TW" altLang="en-US" dirty="0" smtClean="0"/>
              <a:t>之休假</a:t>
            </a:r>
            <a:r>
              <a:rPr lang="zh-TW" altLang="en-US" dirty="0"/>
              <a:t>期間，持國民旅遊卡至國旅卡消費特約商店刷卡</a:t>
            </a:r>
            <a:r>
              <a:rPr lang="zh-TW" altLang="en-US" dirty="0" smtClean="0"/>
              <a:t>消費，嗣</a:t>
            </a:r>
            <a:r>
              <a:rPr lang="zh-TW" altLang="en-US" dirty="0"/>
              <a:t>於</a:t>
            </a:r>
            <a:r>
              <a:rPr lang="en-US" altLang="zh-TW" dirty="0"/>
              <a:t>100</a:t>
            </a:r>
            <a:r>
              <a:rPr lang="zh-TW" altLang="en-US" dirty="0"/>
              <a:t>年</a:t>
            </a:r>
            <a:r>
              <a:rPr lang="en-US" altLang="zh-TW" dirty="0"/>
              <a:t>8</a:t>
            </a:r>
            <a:r>
              <a:rPr lang="zh-TW" altLang="en-US" dirty="0"/>
              <a:t>月 </a:t>
            </a:r>
            <a:r>
              <a:rPr lang="en-US" altLang="zh-TW" dirty="0"/>
              <a:t>13</a:t>
            </a:r>
            <a:r>
              <a:rPr lang="zh-TW" altLang="en-US" dirty="0"/>
              <a:t>日</a:t>
            </a:r>
            <a:r>
              <a:rPr lang="zh-TW" altLang="en-US" dirty="0" smtClean="0"/>
              <a:t>，在</a:t>
            </a:r>
            <a:r>
              <a:rPr lang="zh-TW" altLang="en-US" dirty="0"/>
              <a:t>臺北市大安區新生南路</a:t>
            </a:r>
            <a:r>
              <a:rPr lang="en-US" altLang="zh-TW" dirty="0"/>
              <a:t>2</a:t>
            </a:r>
            <a:r>
              <a:rPr lang="zh-TW" altLang="en-US" dirty="0"/>
              <a:t>段</a:t>
            </a:r>
            <a:r>
              <a:rPr lang="en-US" altLang="zh-TW" dirty="0"/>
              <a:t>86</a:t>
            </a:r>
            <a:r>
              <a:rPr lang="zh-TW" altLang="en-US" dirty="0"/>
              <a:t>號之</a:t>
            </a:r>
            <a:r>
              <a:rPr lang="zh-TW" altLang="en-US" dirty="0" smtClean="0"/>
              <a:t>臺北市</a:t>
            </a:r>
            <a:r>
              <a:rPr lang="zh-TW" altLang="en-US" dirty="0"/>
              <a:t>大安區公 所辦公室</a:t>
            </a:r>
            <a:r>
              <a:rPr lang="zh-TW" altLang="en-US" dirty="0" smtClean="0"/>
              <a:t>，申請</a:t>
            </a:r>
            <a:r>
              <a:rPr lang="zh-TW" altLang="en-US" dirty="0"/>
              <a:t>公務員休假補助，由人事室</a:t>
            </a:r>
            <a:r>
              <a:rPr lang="zh-TW" altLang="en-US" dirty="0" smtClean="0"/>
              <a:t>承辦人員</a:t>
            </a:r>
            <a:r>
              <a:rPr lang="zh-TW" altLang="en-US" dirty="0"/>
              <a:t>列印「 臺北市</a:t>
            </a:r>
            <a:r>
              <a:rPr lang="zh-TW" altLang="en-US" dirty="0" smtClean="0"/>
              <a:t>大安區公所</a:t>
            </a:r>
            <a:r>
              <a:rPr lang="zh-TW" altLang="en-US" dirty="0"/>
              <a:t>所屬公務人員符合報領</a:t>
            </a:r>
            <a:r>
              <a:rPr lang="zh-TW" altLang="en-US" dirty="0" smtClean="0"/>
              <a:t>公務人員</a:t>
            </a:r>
            <a:r>
              <a:rPr lang="zh-TW" altLang="en-US" dirty="0"/>
              <a:t>強制休假 補助費</a:t>
            </a:r>
            <a:r>
              <a:rPr lang="zh-TW" altLang="en-US" dirty="0" smtClean="0"/>
              <a:t>申請表</a:t>
            </a:r>
            <a:r>
              <a:rPr lang="zh-TW" altLang="en-US" dirty="0"/>
              <a:t>」後，交予</a:t>
            </a:r>
            <a:r>
              <a:rPr lang="zh-TW" altLang="en-US" dirty="0" smtClean="0"/>
              <a:t>蕭</a:t>
            </a:r>
            <a:r>
              <a:rPr lang="en-US" altLang="zh-TW" dirty="0" smtClean="0"/>
              <a:t>OO</a:t>
            </a:r>
            <a:r>
              <a:rPr lang="zh-TW" altLang="en-US" dirty="0" smtClean="0"/>
              <a:t>核對。</a:t>
            </a:r>
            <a:endParaRPr lang="en-US" altLang="zh-TW" dirty="0" smtClean="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smtClean="0"/>
              <a:t>(</a:t>
            </a:r>
            <a:r>
              <a:rPr lang="zh-TW" altLang="en-US" sz="3600" dirty="0" smtClean="0"/>
              <a:t>五</a:t>
            </a:r>
            <a:r>
              <a:rPr lang="en-US" altLang="zh-TW" sz="3600" dirty="0" smtClean="0"/>
              <a:t>)</a:t>
            </a:r>
            <a:endParaRPr lang="zh-TW" altLang="en-US" sz="3600" dirty="0"/>
          </a:p>
        </p:txBody>
      </p:sp>
    </p:spTree>
    <p:extLst>
      <p:ext uri="{BB962C8B-B14F-4D97-AF65-F5344CB8AC3E}">
        <p14:creationId xmlns:p14="http://schemas.microsoft.com/office/powerpoint/2010/main" val="6433510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85000" lnSpcReduction="20000"/>
          </a:bodyPr>
          <a:lstStyle/>
          <a:p>
            <a:r>
              <a:rPr lang="zh-TW" altLang="en-US" dirty="0" smtClean="0"/>
              <a:t>（但是其中兩筆已經</a:t>
            </a:r>
            <a:r>
              <a:rPr lang="en-US" altLang="zh-TW" dirty="0" smtClean="0"/>
              <a:t>…</a:t>
            </a:r>
            <a:r>
              <a:rPr lang="zh-TW" altLang="en-US" dirty="0" smtClean="0"/>
              <a:t>核銷</a:t>
            </a:r>
            <a:r>
              <a:rPr lang="en-US" altLang="zh-TW" dirty="0"/>
              <a:t>100</a:t>
            </a:r>
            <a:r>
              <a:rPr lang="zh-TW" altLang="en-US" dirty="0"/>
              <a:t>年</a:t>
            </a:r>
            <a:r>
              <a:rPr lang="en-US" altLang="zh-TW" dirty="0"/>
              <a:t>7</a:t>
            </a:r>
            <a:r>
              <a:rPr lang="zh-TW" altLang="en-US" dirty="0"/>
              <a:t>、</a:t>
            </a:r>
            <a:r>
              <a:rPr lang="en-US" altLang="zh-TW" dirty="0"/>
              <a:t>8</a:t>
            </a:r>
            <a:r>
              <a:rPr lang="zh-TW" altLang="en-US" dirty="0"/>
              <a:t>月份之里幹事駐里</a:t>
            </a:r>
            <a:r>
              <a:rPr lang="zh-TW" altLang="en-US" dirty="0" smtClean="0"/>
              <a:t>事務</a:t>
            </a:r>
            <a:r>
              <a:rPr lang="zh-TW" altLang="en-US" dirty="0"/>
              <a:t>費</a:t>
            </a:r>
            <a:r>
              <a:rPr lang="zh-TW" altLang="en-US" dirty="0" smtClean="0"/>
              <a:t>）</a:t>
            </a:r>
            <a:endParaRPr lang="en-US" altLang="zh-TW" dirty="0" smtClean="0"/>
          </a:p>
          <a:p>
            <a:endParaRPr lang="en-US" altLang="zh-TW" dirty="0" smtClean="0"/>
          </a:p>
          <a:p>
            <a:pPr marL="0" indent="0">
              <a:buNone/>
            </a:pPr>
            <a:r>
              <a:rPr lang="zh-TW" altLang="en-US" dirty="0" smtClean="0"/>
              <a:t>而持</a:t>
            </a:r>
            <a:r>
              <a:rPr lang="zh-TW" altLang="en-US" dirty="0"/>
              <a:t>國民</a:t>
            </a:r>
            <a:r>
              <a:rPr lang="zh-TW" altLang="en-US" dirty="0" smtClean="0"/>
              <a:t>旅遊</a:t>
            </a:r>
            <a:r>
              <a:rPr lang="zh-TW" altLang="en-US" dirty="0"/>
              <a:t>卡至特約商店刷卡消費，所購買抗</a:t>
            </a:r>
            <a:r>
              <a:rPr lang="en-US" altLang="zh-TW" dirty="0"/>
              <a:t>UV</a:t>
            </a:r>
            <a:r>
              <a:rPr lang="zh-TW" altLang="en-US" dirty="0"/>
              <a:t>防曬褲</a:t>
            </a:r>
            <a:r>
              <a:rPr lang="zh-TW" altLang="en-US" dirty="0" smtClean="0"/>
              <a:t>、排汗褲各</a:t>
            </a:r>
            <a:r>
              <a:rPr lang="zh-TW" altLang="en-US" dirty="0"/>
              <a:t>一 件，已請領</a:t>
            </a:r>
            <a:r>
              <a:rPr lang="en-US" altLang="zh-TW" dirty="0"/>
              <a:t>100</a:t>
            </a:r>
            <a:r>
              <a:rPr lang="zh-TW" altLang="en-US" dirty="0"/>
              <a:t>年</a:t>
            </a:r>
            <a:r>
              <a:rPr lang="en-US" altLang="zh-TW" dirty="0"/>
              <a:t>7</a:t>
            </a:r>
            <a:r>
              <a:rPr lang="zh-TW" altLang="en-US" dirty="0"/>
              <a:t>、</a:t>
            </a:r>
            <a:r>
              <a:rPr lang="en-US" altLang="zh-TW" dirty="0"/>
              <a:t>8</a:t>
            </a:r>
            <a:r>
              <a:rPr lang="zh-TW" altLang="en-US" dirty="0"/>
              <a:t>月份駐里事務費而消費，並已</a:t>
            </a:r>
            <a:r>
              <a:rPr lang="zh-TW" altLang="en-US" dirty="0" smtClean="0"/>
              <a:t>分別核銷</a:t>
            </a:r>
            <a:r>
              <a:rPr lang="en-US" altLang="zh-TW" dirty="0" smtClean="0"/>
              <a:t>100</a:t>
            </a:r>
            <a:r>
              <a:rPr lang="zh-TW" altLang="en-US" dirty="0" smtClean="0"/>
              <a:t>年</a:t>
            </a:r>
            <a:r>
              <a:rPr lang="en-US" altLang="zh-TW" dirty="0" smtClean="0"/>
              <a:t>7</a:t>
            </a:r>
            <a:r>
              <a:rPr lang="zh-TW" altLang="en-US" dirty="0"/>
              <a:t>、</a:t>
            </a:r>
            <a:r>
              <a:rPr lang="en-US" altLang="zh-TW" dirty="0"/>
              <a:t>8</a:t>
            </a:r>
            <a:r>
              <a:rPr lang="zh-TW" altLang="en-US" dirty="0"/>
              <a:t>月份之里幹事駐里事務費，不得再以同一消費 款項</a:t>
            </a:r>
            <a:r>
              <a:rPr lang="zh-TW" altLang="en-US" dirty="0" smtClean="0"/>
              <a:t>重複</a:t>
            </a:r>
            <a:r>
              <a:rPr lang="zh-TW" altLang="en-US" dirty="0"/>
              <a:t>請</a:t>
            </a:r>
            <a:r>
              <a:rPr lang="zh-TW" altLang="en-US" dirty="0" smtClean="0"/>
              <a:t>領公務員</a:t>
            </a:r>
            <a:r>
              <a:rPr lang="zh-TW" altLang="en-US" dirty="0"/>
              <a:t>強制休假補助費。竟意圖為自己不法之 所有，未將</a:t>
            </a:r>
            <a:r>
              <a:rPr lang="zh-TW" altLang="en-US" dirty="0" smtClean="0"/>
              <a:t>該二</a:t>
            </a:r>
            <a:r>
              <a:rPr lang="zh-TW" altLang="en-US" dirty="0"/>
              <a:t>筆</a:t>
            </a:r>
            <a:r>
              <a:rPr lang="zh-TW" altLang="en-US" dirty="0" smtClean="0"/>
              <a:t>費用</a:t>
            </a:r>
            <a:r>
              <a:rPr lang="zh-TW" altLang="en-US" dirty="0"/>
              <a:t>予以刪除，在該申請表之「休假人員 確認前項消費資訊</a:t>
            </a:r>
            <a:r>
              <a:rPr lang="zh-TW" altLang="en-US" dirty="0" smtClean="0"/>
              <a:t>及請領情形</a:t>
            </a:r>
            <a:r>
              <a:rPr lang="zh-TW" altLang="en-US" dirty="0"/>
              <a:t>之簽章」欄位蓋用印文，以</a:t>
            </a:r>
            <a:r>
              <a:rPr lang="zh-TW" altLang="en-US" dirty="0" smtClean="0"/>
              <a:t>表示</a:t>
            </a:r>
            <a:r>
              <a:rPr lang="zh-TW" altLang="en-US" dirty="0"/>
              <a:t>申請表內容無誤。使臺北市</a:t>
            </a:r>
            <a:r>
              <a:rPr lang="zh-TW" altLang="en-US" dirty="0" smtClean="0"/>
              <a:t>大安區公所</a:t>
            </a:r>
            <a:r>
              <a:rPr lang="zh-TW" altLang="en-US" dirty="0"/>
              <a:t>人事室、會計室</a:t>
            </a:r>
            <a:r>
              <a:rPr lang="zh-TW" altLang="en-US" dirty="0" smtClean="0"/>
              <a:t>承辦</a:t>
            </a:r>
            <a:r>
              <a:rPr lang="zh-TW" altLang="en-US" dirty="0"/>
              <a:t>人員陷於錯誤，以為</a:t>
            </a:r>
            <a:r>
              <a:rPr lang="zh-TW" altLang="en-US" dirty="0" smtClean="0"/>
              <a:t>蕭</a:t>
            </a:r>
            <a:r>
              <a:rPr lang="en-US" altLang="zh-TW" dirty="0" smtClean="0"/>
              <a:t>OO</a:t>
            </a:r>
            <a:r>
              <a:rPr lang="zh-TW" altLang="en-US" dirty="0" smtClean="0"/>
              <a:t>在國</a:t>
            </a:r>
            <a:r>
              <a:rPr lang="zh-TW" altLang="en-US" dirty="0"/>
              <a:t>內旅遊</a:t>
            </a:r>
            <a:r>
              <a:rPr lang="zh-TW" altLang="en-US" dirty="0" smtClean="0"/>
              <a:t>消費</a:t>
            </a:r>
            <a:r>
              <a:rPr lang="zh-TW" altLang="en-US" dirty="0"/>
              <a:t>，並未重複</a:t>
            </a:r>
            <a:r>
              <a:rPr lang="zh-TW" altLang="en-US" dirty="0" smtClean="0"/>
              <a:t>請領</a:t>
            </a:r>
            <a:r>
              <a:rPr lang="zh-TW" altLang="en-US" dirty="0"/>
              <a:t>其他費用，符合報領公務人員強制休假補助費</a:t>
            </a:r>
            <a:r>
              <a:rPr lang="zh-TW" altLang="en-US" dirty="0" smtClean="0"/>
              <a:t>連同</a:t>
            </a:r>
            <a:r>
              <a:rPr lang="zh-TW" altLang="en-US" dirty="0"/>
              <a:t>其他</a:t>
            </a:r>
            <a:r>
              <a:rPr lang="zh-TW" altLang="en-US" dirty="0" smtClean="0"/>
              <a:t>強制</a:t>
            </a:r>
            <a:r>
              <a:rPr lang="zh-TW" altLang="en-US" dirty="0"/>
              <a:t>休假補助費共計</a:t>
            </a:r>
            <a:r>
              <a:rPr lang="en-US" altLang="zh-TW" dirty="0"/>
              <a:t>1</a:t>
            </a:r>
            <a:r>
              <a:rPr lang="zh-TW" altLang="en-US" dirty="0"/>
              <a:t>萬</a:t>
            </a:r>
            <a:r>
              <a:rPr lang="en-US" altLang="zh-TW" dirty="0"/>
              <a:t>3,439</a:t>
            </a:r>
            <a:r>
              <a:rPr lang="zh-TW" altLang="en-US" dirty="0"/>
              <a:t>元，匯至</a:t>
            </a:r>
            <a:r>
              <a:rPr lang="zh-TW" altLang="en-US" dirty="0" smtClean="0"/>
              <a:t>蕭</a:t>
            </a:r>
            <a:r>
              <a:rPr lang="en-US" altLang="zh-TW" dirty="0" smtClean="0"/>
              <a:t>OO</a:t>
            </a:r>
            <a:r>
              <a:rPr lang="zh-TW" altLang="en-US" dirty="0" smtClean="0"/>
              <a:t>指定</a:t>
            </a:r>
            <a:r>
              <a:rPr lang="zh-TW" altLang="en-US" dirty="0"/>
              <a:t>之帳戶，</a:t>
            </a:r>
            <a:r>
              <a:rPr lang="zh-TW" altLang="en-US" dirty="0" smtClean="0"/>
              <a:t>因而</a:t>
            </a:r>
            <a:r>
              <a:rPr lang="zh-TW" altLang="en-US" dirty="0"/>
              <a:t>詐得</a:t>
            </a:r>
            <a:r>
              <a:rPr lang="en-US" altLang="zh-TW" dirty="0"/>
              <a:t>1</a:t>
            </a:r>
            <a:r>
              <a:rPr lang="zh-TW" altLang="en-US" dirty="0"/>
              <a:t>萬</a:t>
            </a:r>
            <a:r>
              <a:rPr lang="en-US" altLang="zh-TW" dirty="0"/>
              <a:t>2,674</a:t>
            </a:r>
            <a:r>
              <a:rPr lang="zh-TW" altLang="en-US" dirty="0"/>
              <a:t>元</a:t>
            </a:r>
            <a:r>
              <a:rPr lang="zh-TW" altLang="en-US" dirty="0" smtClean="0"/>
              <a:t>。</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a:t>(</a:t>
            </a:r>
            <a:r>
              <a:rPr lang="zh-TW" altLang="en-US" sz="3600" dirty="0"/>
              <a:t>五</a:t>
            </a:r>
            <a:r>
              <a:rPr lang="en-US" altLang="zh-TW" sz="3600" dirty="0"/>
              <a:t>)</a:t>
            </a:r>
            <a:endParaRPr lang="zh-TW" altLang="en-US" sz="3600" dirty="0"/>
          </a:p>
        </p:txBody>
      </p:sp>
    </p:spTree>
    <p:extLst>
      <p:ext uri="{BB962C8B-B14F-4D97-AF65-F5344CB8AC3E}">
        <p14:creationId xmlns:p14="http://schemas.microsoft.com/office/powerpoint/2010/main" val="39782707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r>
              <a:rPr lang="zh-TW" altLang="en-US" dirty="0"/>
              <a:t>法院說</a:t>
            </a:r>
            <a:r>
              <a:rPr lang="zh-TW" altLang="en-US" dirty="0" smtClean="0"/>
              <a:t>：不得</a:t>
            </a:r>
            <a:r>
              <a:rPr lang="zh-TW" altLang="en-US" dirty="0"/>
              <a:t>重覆請領公務人員休 假</a:t>
            </a:r>
            <a:r>
              <a:rPr lang="zh-TW" altLang="en-US" dirty="0" smtClean="0"/>
              <a:t>補助費</a:t>
            </a:r>
            <a:r>
              <a:rPr lang="en-US" altLang="zh-TW" dirty="0" smtClean="0"/>
              <a:t>…</a:t>
            </a:r>
            <a:r>
              <a:rPr lang="zh-TW" altLang="en-US" dirty="0"/>
              <a:t>但是「惟國民旅遊卡消費之核銷與撥款，屬</a:t>
            </a:r>
            <a:r>
              <a:rPr lang="zh-TW" altLang="en-US" dirty="0" smtClean="0"/>
              <a:t>公務人員</a:t>
            </a:r>
            <a:r>
              <a:rPr lang="zh-TW" altLang="en-US" dirty="0"/>
              <a:t>休假補助制度，尚與公務員職務之執行無關，是被告於 附表所載時間，</a:t>
            </a:r>
            <a:r>
              <a:rPr lang="zh-TW" altLang="en-US" dirty="0" smtClean="0"/>
              <a:t>使用國民</a:t>
            </a:r>
            <a:r>
              <a:rPr lang="zh-TW" altLang="en-US" dirty="0"/>
              <a:t>旅遊卡，請領</a:t>
            </a:r>
            <a:r>
              <a:rPr lang="zh-TW" altLang="en-US" dirty="0" smtClean="0"/>
              <a:t>休補助費</a:t>
            </a:r>
            <a:r>
              <a:rPr lang="zh-TW" altLang="en-US" dirty="0"/>
              <a:t>，與被 告法定職務權限並無關連，自不</a:t>
            </a:r>
            <a:r>
              <a:rPr lang="zh-TW" altLang="en-US" dirty="0" smtClean="0"/>
              <a:t>能為</a:t>
            </a:r>
            <a:r>
              <a:rPr lang="zh-TW" altLang="en-US" dirty="0"/>
              <a:t>係執行公務，或有何 利用職務上及其職務上衍生之機會，與貪污治罪條例之構成 要件不符。 」 所以判決「</a:t>
            </a:r>
            <a:r>
              <a:rPr lang="zh-TW" altLang="en-US" dirty="0" smtClean="0"/>
              <a:t>蕭</a:t>
            </a:r>
            <a:r>
              <a:rPr lang="en-US" altLang="zh-TW" dirty="0" smtClean="0"/>
              <a:t>OO</a:t>
            </a:r>
            <a:r>
              <a:rPr lang="zh-TW" altLang="en-US" dirty="0" smtClean="0"/>
              <a:t>犯</a:t>
            </a:r>
            <a:r>
              <a:rPr lang="zh-TW" altLang="en-US" dirty="0"/>
              <a:t>詐欺取財罪，處有期徒刑參月，如易科罰金，以新臺幣 壹仟元折算壹日。緩刑貳年。 </a:t>
            </a:r>
            <a:r>
              <a:rPr lang="zh-TW" altLang="en-US" dirty="0" smtClean="0"/>
              <a:t>」（臺灣高等院法院</a:t>
            </a:r>
            <a:r>
              <a:rPr lang="en-US" altLang="zh-TW" dirty="0" smtClean="0"/>
              <a:t>102</a:t>
            </a:r>
            <a:r>
              <a:rPr lang="zh-TW" altLang="en-US" dirty="0"/>
              <a:t>年度上訴字第</a:t>
            </a:r>
            <a:r>
              <a:rPr lang="en-US" altLang="zh-TW" dirty="0"/>
              <a:t>2401</a:t>
            </a:r>
            <a:r>
              <a:rPr lang="zh-TW" altLang="en-US" dirty="0" smtClean="0"/>
              <a:t>號上訴駁回確定）</a:t>
            </a:r>
            <a:endParaRPr lang="zh-TW" altLang="en-US" dirty="0"/>
          </a:p>
        </p:txBody>
      </p:sp>
      <p:sp>
        <p:nvSpPr>
          <p:cNvPr id="2" name="標題 1"/>
          <p:cNvSpPr>
            <a:spLocks noGrp="1"/>
          </p:cNvSpPr>
          <p:nvPr>
            <p:ph type="title"/>
          </p:nvPr>
        </p:nvSpPr>
        <p:spPr/>
        <p:txBody>
          <a:bodyPr>
            <a:normAutofit/>
          </a:bodyPr>
          <a:lstStyle/>
          <a:p>
            <a:r>
              <a:rPr lang="zh-TW" altLang="en-US" sz="3600" dirty="0"/>
              <a:t>參、公務員利用職務詐取財物案例</a:t>
            </a:r>
            <a:r>
              <a:rPr lang="en-US" altLang="zh-TW" sz="3600" dirty="0"/>
              <a:t>(</a:t>
            </a:r>
            <a:r>
              <a:rPr lang="zh-TW" altLang="en-US" sz="3600" dirty="0"/>
              <a:t>五</a:t>
            </a:r>
            <a:r>
              <a:rPr lang="en-US" altLang="zh-TW" sz="3600" dirty="0"/>
              <a:t>)</a:t>
            </a:r>
            <a:endParaRPr lang="zh-TW" altLang="en-US" sz="3600" dirty="0"/>
          </a:p>
        </p:txBody>
      </p:sp>
    </p:spTree>
    <p:extLst>
      <p:ext uri="{BB962C8B-B14F-4D97-AF65-F5344CB8AC3E}">
        <p14:creationId xmlns:p14="http://schemas.microsoft.com/office/powerpoint/2010/main" val="36183789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92500" lnSpcReduction="20000"/>
          </a:bodyPr>
          <a:lstStyle/>
          <a:p>
            <a:r>
              <a:rPr lang="zh-TW" altLang="en-US" dirty="0" smtClean="0"/>
              <a:t>圖利罪</a:t>
            </a:r>
            <a:r>
              <a:rPr lang="en-US" altLang="zh-TW" dirty="0" smtClean="0"/>
              <a:t>(</a:t>
            </a:r>
            <a:r>
              <a:rPr lang="zh-TW" altLang="en-US" dirty="0" smtClean="0"/>
              <a:t>貪污第</a:t>
            </a:r>
            <a:r>
              <a:rPr lang="en-US" altLang="zh-TW" dirty="0" smtClean="0"/>
              <a:t>6</a:t>
            </a:r>
            <a:r>
              <a:rPr lang="zh-TW" altLang="en-US" dirty="0" smtClean="0"/>
              <a:t>條第</a:t>
            </a:r>
            <a:r>
              <a:rPr lang="en-US" altLang="zh-TW" dirty="0" smtClean="0"/>
              <a:t>1</a:t>
            </a:r>
            <a:r>
              <a:rPr lang="zh-TW" altLang="en-US" dirty="0" smtClean="0"/>
              <a:t>項第</a:t>
            </a:r>
            <a:r>
              <a:rPr lang="en-US" altLang="zh-TW" dirty="0" smtClean="0"/>
              <a:t>4</a:t>
            </a:r>
            <a:r>
              <a:rPr lang="zh-TW" altLang="en-US" dirty="0" smtClean="0"/>
              <a:t>款、第</a:t>
            </a:r>
            <a:r>
              <a:rPr lang="en-US" altLang="zh-TW" dirty="0" smtClean="0"/>
              <a:t>5</a:t>
            </a:r>
            <a:r>
              <a:rPr lang="zh-TW" altLang="en-US" dirty="0" smtClean="0"/>
              <a:t>款</a:t>
            </a:r>
            <a:r>
              <a:rPr lang="en-US" altLang="zh-TW" dirty="0" smtClean="0"/>
              <a:t>)</a:t>
            </a:r>
          </a:p>
          <a:p>
            <a:r>
              <a:rPr lang="zh-TW" altLang="en-US" dirty="0" smtClean="0"/>
              <a:t>四</a:t>
            </a:r>
            <a:r>
              <a:rPr lang="zh-TW" altLang="en-US" dirty="0"/>
              <a:t>、對於主管或監督之事務，明知</a:t>
            </a:r>
            <a:r>
              <a:rPr lang="zh-TW" altLang="en-US" b="1" i="1" dirty="0"/>
              <a:t>違背</a:t>
            </a:r>
            <a:r>
              <a:rPr lang="zh-TW" altLang="en-US" dirty="0"/>
              <a:t>法律、法律授權之法規命令、職權 命令、自治條例、自治規則、委辦規則或其他對多數不特定人民就一 般事項所作對外發生法律效果之規定，直接或間接圖自己或其他私人 </a:t>
            </a:r>
            <a:r>
              <a:rPr lang="zh-TW" altLang="en-US" b="1" dirty="0"/>
              <a:t>不法利益</a:t>
            </a:r>
            <a:r>
              <a:rPr lang="zh-TW" altLang="en-US" dirty="0"/>
              <a:t>，因而獲得利益者</a:t>
            </a:r>
            <a:r>
              <a:rPr lang="zh-TW" altLang="en-US" dirty="0" smtClean="0"/>
              <a:t>。</a:t>
            </a:r>
            <a:r>
              <a:rPr lang="en-US" altLang="zh-TW" dirty="0" smtClean="0"/>
              <a:t>(</a:t>
            </a:r>
            <a:r>
              <a:rPr lang="zh-TW" altLang="en-US" dirty="0" smtClean="0"/>
              <a:t>濫用職權</a:t>
            </a:r>
            <a:r>
              <a:rPr lang="en-US" altLang="zh-TW" dirty="0" smtClean="0"/>
              <a:t>)</a:t>
            </a:r>
          </a:p>
          <a:p>
            <a:r>
              <a:rPr lang="zh-TW" altLang="en-US" dirty="0" smtClean="0"/>
              <a:t> </a:t>
            </a:r>
            <a:r>
              <a:rPr lang="zh-TW" altLang="en-US" dirty="0"/>
              <a:t>五、對於非主管或監督之事務，明知</a:t>
            </a:r>
            <a:r>
              <a:rPr lang="zh-TW" altLang="en-US" b="1" i="1" dirty="0"/>
              <a:t>違背</a:t>
            </a:r>
            <a:r>
              <a:rPr lang="zh-TW" altLang="en-US" dirty="0"/>
              <a:t>法律、法律授權之法規命令、</a:t>
            </a:r>
            <a:r>
              <a:rPr lang="zh-TW" altLang="en-US" dirty="0" smtClean="0"/>
              <a:t>職權</a:t>
            </a:r>
            <a:r>
              <a:rPr lang="zh-TW" altLang="en-US" dirty="0"/>
              <a:t>命令、自治條例、自治規則、委辦規則或其他對多數不特定人民就 一般事項所作對外發生法律效果之規定，利用職權機會或身分圖自己 或其他私人</a:t>
            </a:r>
            <a:r>
              <a:rPr lang="zh-TW" altLang="en-US" b="1" dirty="0"/>
              <a:t>不法利益</a:t>
            </a:r>
            <a:r>
              <a:rPr lang="zh-TW" altLang="en-US" dirty="0"/>
              <a:t>，因而獲得利益者</a:t>
            </a:r>
            <a:r>
              <a:rPr lang="zh-TW" altLang="en-US" dirty="0" smtClean="0"/>
              <a:t>。</a:t>
            </a:r>
            <a:r>
              <a:rPr lang="en-US" altLang="zh-TW" dirty="0" smtClean="0"/>
              <a:t>(</a:t>
            </a:r>
            <a:r>
              <a:rPr lang="zh-TW" altLang="en-US" dirty="0" smtClean="0"/>
              <a:t>濫用職位</a:t>
            </a:r>
            <a:r>
              <a:rPr lang="en-US" altLang="zh-TW" dirty="0" smtClean="0"/>
              <a:t>)</a:t>
            </a:r>
            <a:r>
              <a:rPr lang="zh-TW" altLang="en-US" dirty="0" smtClean="0"/>
              <a:t> </a:t>
            </a:r>
            <a:endParaRPr lang="zh-TW" altLang="en-US" dirty="0"/>
          </a:p>
        </p:txBody>
      </p:sp>
      <p:sp>
        <p:nvSpPr>
          <p:cNvPr id="2" name="標題 1"/>
          <p:cNvSpPr>
            <a:spLocks noGrp="1"/>
          </p:cNvSpPr>
          <p:nvPr>
            <p:ph type="title"/>
          </p:nvPr>
        </p:nvSpPr>
        <p:spPr/>
        <p:txBody>
          <a:bodyPr>
            <a:normAutofit/>
          </a:bodyPr>
          <a:lstStyle/>
          <a:p>
            <a:r>
              <a:rPr lang="zh-TW" altLang="en-US" dirty="0"/>
              <a:t>肆</a:t>
            </a:r>
            <a:r>
              <a:rPr lang="zh-TW" altLang="en-US" dirty="0" smtClean="0"/>
              <a:t>、圖利案例</a:t>
            </a:r>
            <a:endParaRPr lang="zh-TW" altLang="en-US" dirty="0"/>
          </a:p>
        </p:txBody>
      </p:sp>
    </p:spTree>
    <p:extLst>
      <p:ext uri="{BB962C8B-B14F-4D97-AF65-F5344CB8AC3E}">
        <p14:creationId xmlns:p14="http://schemas.microsoft.com/office/powerpoint/2010/main" val="27412614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pPr marL="514350" indent="-514350">
              <a:buFont typeface="+mj-lt"/>
              <a:buAutoNum type="arabicPeriod"/>
            </a:pPr>
            <a:r>
              <a:rPr lang="zh-TW" altLang="en-US" dirty="0" smtClean="0"/>
              <a:t>明知違背法律、法律授權的法規命令與職權命令、自治條例、自治規則、委辦規則或其他對多數不特定人民就一般事務所作對外發生法律效果之規定</a:t>
            </a:r>
            <a:endParaRPr lang="en-US" altLang="zh-TW" dirty="0" smtClean="0"/>
          </a:p>
          <a:p>
            <a:pPr marL="514350" indent="-514350">
              <a:buFont typeface="+mj-lt"/>
              <a:buAutoNum type="arabicPeriod"/>
            </a:pPr>
            <a:r>
              <a:rPr lang="zh-TW" altLang="en-US" dirty="0" smtClean="0"/>
              <a:t>「明知」</a:t>
            </a:r>
            <a:r>
              <a:rPr lang="en-US" altLang="zh-TW" dirty="0" smtClean="0"/>
              <a:t>--</a:t>
            </a:r>
            <a:r>
              <a:rPr lang="zh-TW" altLang="en-US" dirty="0" smtClean="0"/>
              <a:t>故意為違背法令等行為，不包括過失。</a:t>
            </a:r>
            <a:endParaRPr lang="en-US" altLang="zh-TW" dirty="0" smtClean="0"/>
          </a:p>
          <a:p>
            <a:pPr marL="514350" indent="-514350">
              <a:buFont typeface="+mj-lt"/>
              <a:buAutoNum type="arabicPeriod"/>
            </a:pPr>
            <a:r>
              <a:rPr lang="zh-TW" altLang="en-US" dirty="0" smtClean="0"/>
              <a:t>以直接、間接方式或利用職權機會、身分圖自己或他人不法利益。</a:t>
            </a:r>
            <a:endParaRPr lang="en-US" altLang="zh-TW" dirty="0" smtClean="0"/>
          </a:p>
          <a:p>
            <a:pPr marL="514350" indent="-514350">
              <a:buFont typeface="+mj-lt"/>
              <a:buAutoNum type="arabicPeriod"/>
            </a:pPr>
            <a:r>
              <a:rPr lang="zh-TW" altLang="en-US" dirty="0" smtClean="0"/>
              <a:t>結果犯</a:t>
            </a:r>
            <a:r>
              <a:rPr lang="en-US" altLang="zh-TW" dirty="0" smtClean="0"/>
              <a:t>:</a:t>
            </a:r>
            <a:r>
              <a:rPr lang="zh-TW" altLang="en-US" dirty="0" smtClean="0"/>
              <a:t>得到不法利益之結果</a:t>
            </a:r>
            <a:r>
              <a:rPr lang="en-US" altLang="zh-TW" dirty="0" smtClean="0"/>
              <a:t>(90</a:t>
            </a:r>
            <a:r>
              <a:rPr lang="zh-TW" altLang="en-US" dirty="0" smtClean="0"/>
              <a:t>年修正</a:t>
            </a:r>
            <a:r>
              <a:rPr lang="en-US" altLang="zh-TW" dirty="0" smtClean="0"/>
              <a:t>)</a:t>
            </a:r>
          </a:p>
          <a:p>
            <a:pPr marL="514350" indent="-514350">
              <a:buFont typeface="+mj-lt"/>
              <a:buAutoNum type="arabicPeriod"/>
            </a:pPr>
            <a:r>
              <a:rPr lang="zh-TW" altLang="en-US" dirty="0" smtClean="0"/>
              <a:t>單純對內發生效力之「行政規則」及</a:t>
            </a:r>
            <a:r>
              <a:rPr lang="zh-TW" altLang="en-US" u="sng" dirty="0" smtClean="0"/>
              <a:t>契約條款</a:t>
            </a:r>
            <a:r>
              <a:rPr lang="zh-TW" altLang="en-US" dirty="0" smtClean="0"/>
              <a:t>不包括在內。</a:t>
            </a:r>
            <a:endParaRPr lang="en-US" altLang="zh-TW" dirty="0" smtClean="0"/>
          </a:p>
          <a:p>
            <a:pPr marL="514350" indent="-514350">
              <a:buNone/>
            </a:pPr>
            <a:endParaRPr lang="zh-TW" altLang="en-US" dirty="0"/>
          </a:p>
        </p:txBody>
      </p:sp>
      <p:sp>
        <p:nvSpPr>
          <p:cNvPr id="3" name="標題 2"/>
          <p:cNvSpPr>
            <a:spLocks noGrp="1"/>
          </p:cNvSpPr>
          <p:nvPr>
            <p:ph type="title"/>
          </p:nvPr>
        </p:nvSpPr>
        <p:spPr/>
        <p:txBody>
          <a:bodyPr/>
          <a:lstStyle/>
          <a:p>
            <a:r>
              <a:rPr lang="zh-TW" altLang="en-US" dirty="0"/>
              <a:t>肆、圖利案例</a:t>
            </a:r>
          </a:p>
        </p:txBody>
      </p:sp>
    </p:spTree>
    <p:extLst>
      <p:ext uri="{BB962C8B-B14F-4D97-AF65-F5344CB8AC3E}">
        <p14:creationId xmlns:p14="http://schemas.microsoft.com/office/powerpoint/2010/main" val="29683787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7"/>
          <p:cNvSpPr>
            <a:spLocks noGrp="1"/>
          </p:cNvSpPr>
          <p:nvPr>
            <p:ph idx="1"/>
          </p:nvPr>
        </p:nvSpPr>
        <p:spPr/>
        <p:txBody>
          <a:bodyPr/>
          <a:lstStyle/>
          <a:p>
            <a:pPr marL="514350" indent="-514350">
              <a:buNone/>
            </a:pPr>
            <a:endParaRPr lang="en-US" altLang="zh-TW" dirty="0" smtClean="0"/>
          </a:p>
          <a:p>
            <a:pPr marL="514350" indent="-514350">
              <a:buNone/>
            </a:pPr>
            <a:endParaRPr lang="en-US" altLang="zh-TW" dirty="0" smtClean="0"/>
          </a:p>
          <a:p>
            <a:pPr marL="514350" indent="-514350">
              <a:buNone/>
            </a:pPr>
            <a:endParaRPr lang="en-US" altLang="zh-TW" dirty="0" smtClean="0"/>
          </a:p>
          <a:p>
            <a:pPr marL="514350" indent="-514350">
              <a:buNone/>
            </a:pPr>
            <a:endParaRPr lang="zh-TW" altLang="en-US" dirty="0"/>
          </a:p>
        </p:txBody>
      </p:sp>
      <p:sp>
        <p:nvSpPr>
          <p:cNvPr id="2" name="標題 1"/>
          <p:cNvSpPr>
            <a:spLocks noGrp="1"/>
          </p:cNvSpPr>
          <p:nvPr>
            <p:ph type="title"/>
          </p:nvPr>
        </p:nvSpPr>
        <p:spPr/>
        <p:txBody>
          <a:bodyPr/>
          <a:lstStyle/>
          <a:p>
            <a:r>
              <a:rPr lang="zh-TW" altLang="en-US" dirty="0" smtClean="0"/>
              <a:t>圖利行為之類型</a:t>
            </a:r>
            <a:endParaRPr lang="zh-TW" altLang="en-US" dirty="0"/>
          </a:p>
        </p:txBody>
      </p:sp>
      <p:sp>
        <p:nvSpPr>
          <p:cNvPr id="4" name="矩形 3"/>
          <p:cNvSpPr/>
          <p:nvPr/>
        </p:nvSpPr>
        <p:spPr>
          <a:xfrm>
            <a:off x="611560" y="2204864"/>
            <a:ext cx="8136904" cy="4247317"/>
          </a:xfrm>
          <a:prstGeom prst="rect">
            <a:avLst/>
          </a:prstGeom>
        </p:spPr>
        <p:txBody>
          <a:bodyPr wrap="square">
            <a:spAutoFit/>
          </a:bodyPr>
          <a:lstStyle/>
          <a:p>
            <a:pPr fontAlgn="auto">
              <a:spcBef>
                <a:spcPts val="0"/>
              </a:spcBef>
              <a:spcAft>
                <a:spcPts val="0"/>
              </a:spcAft>
              <a:defRPr/>
            </a:pPr>
            <a:r>
              <a:rPr lang="zh-TW" altLang="en-US" dirty="0" smtClean="0">
                <a:solidFill>
                  <a:srgbClr val="002060"/>
                </a:solidFill>
                <a:latin typeface="+mn-ea"/>
              </a:rPr>
              <a:t>所謂「主管事務」，係指依法令職務上對該事務有主持、參與或執行之權責而言，一般承辦人員均屬之，例如監獄主任管理員負責受刑人進出檢查及雜役之監督；交通警察人員，負責對違反交通安全規則之取締及開立罰單；稅捐稽徵人員，負責稽查公司行號稅務等。</a:t>
            </a:r>
            <a:endParaRPr lang="en-US" altLang="zh-TW" dirty="0" smtClean="0">
              <a:solidFill>
                <a:srgbClr val="002060"/>
              </a:solidFill>
              <a:latin typeface="+mn-ea"/>
            </a:endParaRPr>
          </a:p>
          <a:p>
            <a:pPr fontAlgn="auto">
              <a:spcBef>
                <a:spcPts val="0"/>
              </a:spcBef>
              <a:spcAft>
                <a:spcPts val="0"/>
              </a:spcAft>
              <a:defRPr/>
            </a:pPr>
            <a:endParaRPr lang="en-US" altLang="zh-TW" dirty="0" smtClean="0">
              <a:solidFill>
                <a:srgbClr val="002060"/>
              </a:solidFill>
              <a:latin typeface="+mn-ea"/>
            </a:endParaRPr>
          </a:p>
          <a:p>
            <a:pPr fontAlgn="auto">
              <a:spcBef>
                <a:spcPts val="0"/>
              </a:spcBef>
              <a:spcAft>
                <a:spcPts val="0"/>
              </a:spcAft>
              <a:defRPr/>
            </a:pPr>
            <a:r>
              <a:rPr lang="zh-TW" altLang="en-US" dirty="0" smtClean="0">
                <a:solidFill>
                  <a:srgbClr val="002060"/>
                </a:solidFill>
                <a:latin typeface="+mn-ea"/>
              </a:rPr>
              <a:t>所謂「監督事務」，係指雖非直接或執行其事務，但對於掌管該事務之公務員，有監督之權責而言，例如各承辦人員之股長、課長、科長、局處長等。</a:t>
            </a:r>
            <a:endParaRPr lang="en-US" altLang="zh-TW" dirty="0" smtClean="0">
              <a:solidFill>
                <a:srgbClr val="002060"/>
              </a:solidFill>
              <a:latin typeface="+mn-ea"/>
            </a:endParaRPr>
          </a:p>
          <a:p>
            <a:pPr fontAlgn="auto">
              <a:spcBef>
                <a:spcPts val="0"/>
              </a:spcBef>
              <a:spcAft>
                <a:spcPts val="0"/>
              </a:spcAft>
              <a:defRPr/>
            </a:pPr>
            <a:endParaRPr lang="zh-TW" altLang="en-US" dirty="0" smtClean="0">
              <a:solidFill>
                <a:srgbClr val="002060"/>
              </a:solidFill>
              <a:latin typeface="+mn-ea"/>
            </a:endParaRPr>
          </a:p>
          <a:p>
            <a:pPr fontAlgn="auto">
              <a:spcBef>
                <a:spcPts val="0"/>
              </a:spcBef>
              <a:spcAft>
                <a:spcPts val="0"/>
              </a:spcAft>
              <a:defRPr/>
            </a:pPr>
            <a:r>
              <a:rPr lang="zh-TW" altLang="en-US" dirty="0" smtClean="0">
                <a:solidFill>
                  <a:srgbClr val="002060"/>
                </a:solidFill>
                <a:latin typeface="+mn-ea"/>
              </a:rPr>
              <a:t>所謂「直接圖利」，係指行為人所為之行為，直接使自己或第三人等獲得利益，例如出納將公款以私人名義存入銀行，期得不法利息等。 </a:t>
            </a:r>
            <a:endParaRPr lang="en-US" altLang="zh-TW" dirty="0" smtClean="0">
              <a:solidFill>
                <a:srgbClr val="002060"/>
              </a:solidFill>
              <a:latin typeface="+mn-ea"/>
            </a:endParaRPr>
          </a:p>
          <a:p>
            <a:pPr fontAlgn="auto">
              <a:spcBef>
                <a:spcPts val="0"/>
              </a:spcBef>
              <a:spcAft>
                <a:spcPts val="0"/>
              </a:spcAft>
              <a:defRPr/>
            </a:pPr>
            <a:endParaRPr lang="en-US" altLang="zh-TW" dirty="0" smtClean="0">
              <a:solidFill>
                <a:srgbClr val="002060"/>
              </a:solidFill>
              <a:latin typeface="+mn-ea"/>
            </a:endParaRPr>
          </a:p>
          <a:p>
            <a:pPr fontAlgn="auto">
              <a:spcBef>
                <a:spcPts val="0"/>
              </a:spcBef>
              <a:spcAft>
                <a:spcPts val="0"/>
              </a:spcAft>
              <a:defRPr/>
            </a:pPr>
            <a:r>
              <a:rPr lang="zh-TW" altLang="en-US" dirty="0" smtClean="0">
                <a:solidFill>
                  <a:srgbClr val="002060"/>
                </a:solidFill>
                <a:latin typeface="+mn-ea"/>
              </a:rPr>
              <a:t>所謂「間接圖利」，則指行為人以迂迴之方式，使自己或第三人等獲得利益。換言之，行為人之圖利行為與其圖得之不法利益之間，並不存在直接關係之圖利方法，例如公務員由其親友出面經營與其職務有關之商業而間接取得不法利益即為其適例</a:t>
            </a:r>
            <a:r>
              <a:rPr lang="zh-TW" altLang="en-US" dirty="0" smtClean="0">
                <a:solidFill>
                  <a:schemeClr val="accent1">
                    <a:lumMod val="50000"/>
                  </a:schemeClr>
                </a:solidFill>
                <a:latin typeface="+mn-ea"/>
              </a:rPr>
              <a:t>。</a:t>
            </a:r>
            <a:endParaRPr lang="zh-TW" altLang="en-US" dirty="0">
              <a:solidFill>
                <a:schemeClr val="accent1">
                  <a:lumMod val="50000"/>
                </a:schemeClr>
              </a:solidFill>
              <a:latin typeface="+mn-ea"/>
            </a:endParaRPr>
          </a:p>
        </p:txBody>
      </p:sp>
    </p:spTree>
    <p:extLst>
      <p:ext uri="{BB962C8B-B14F-4D97-AF65-F5344CB8AC3E}">
        <p14:creationId xmlns:p14="http://schemas.microsoft.com/office/powerpoint/2010/main" val="2545741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hlinkClick r:id="rId2" action="ppaction://hlinkfile"/>
              </a:rPr>
              <a:t>也有法官的故事</a:t>
            </a:r>
            <a:r>
              <a:rPr lang="en-US" altLang="zh-TW" dirty="0" smtClean="0">
                <a:hlinkClick r:id="rId2" action="ppaction://hlinkfile"/>
              </a:rPr>
              <a:t>…</a:t>
            </a:r>
            <a:endParaRPr lang="zh-TW" altLang="en-US" dirty="0"/>
          </a:p>
        </p:txBody>
      </p:sp>
      <p:sp>
        <p:nvSpPr>
          <p:cNvPr id="3" name="標題 2"/>
          <p:cNvSpPr>
            <a:spLocks noGrp="1"/>
          </p:cNvSpPr>
          <p:nvPr>
            <p:ph type="title"/>
          </p:nvPr>
        </p:nvSpPr>
        <p:spPr/>
        <p:txBody>
          <a:bodyPr/>
          <a:lstStyle/>
          <a:p>
            <a:r>
              <a:rPr lang="zh-TW" altLang="en-US" dirty="0"/>
              <a:t>壹、前言</a:t>
            </a:r>
            <a:r>
              <a:rPr lang="en-US" altLang="zh-TW" dirty="0"/>
              <a:t>:</a:t>
            </a:r>
            <a:r>
              <a:rPr lang="zh-TW" altLang="en-US" dirty="0"/>
              <a:t>案例檢討</a:t>
            </a:r>
          </a:p>
        </p:txBody>
      </p:sp>
    </p:spTree>
    <p:extLst>
      <p:ext uri="{BB962C8B-B14F-4D97-AF65-F5344CB8AC3E}">
        <p14:creationId xmlns:p14="http://schemas.microsoft.com/office/powerpoint/2010/main" val="16571735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圖利行為之類型</a:t>
            </a:r>
            <a:endParaRPr lang="zh-TW" altLang="en-US" dirty="0"/>
          </a:p>
        </p:txBody>
      </p:sp>
      <p:sp>
        <p:nvSpPr>
          <p:cNvPr id="4" name="矩形 3"/>
          <p:cNvSpPr/>
          <p:nvPr/>
        </p:nvSpPr>
        <p:spPr>
          <a:xfrm>
            <a:off x="755576" y="2852936"/>
            <a:ext cx="8136904" cy="3477875"/>
          </a:xfrm>
          <a:prstGeom prst="rect">
            <a:avLst/>
          </a:prstGeom>
        </p:spPr>
        <p:txBody>
          <a:bodyPr wrap="square">
            <a:spAutoFit/>
          </a:bodyPr>
          <a:lstStyle/>
          <a:p>
            <a:pPr fontAlgn="auto">
              <a:spcBef>
                <a:spcPts val="0"/>
              </a:spcBef>
              <a:spcAft>
                <a:spcPts val="0"/>
              </a:spcAft>
              <a:defRPr/>
            </a:pPr>
            <a:r>
              <a:rPr lang="zh-TW" altLang="en-US" sz="2000" dirty="0" smtClean="0">
                <a:solidFill>
                  <a:srgbClr val="002060"/>
                </a:solidFill>
                <a:latin typeface="+mn-ea"/>
              </a:rPr>
              <a:t>所謂「職權」，係指公務員所掌之權力而言，例如國道、省道修建工程、公路安全管理、汽機車發照檢驗等為公路主管機關職權。而所謂「職務」，係國家分配於公務員所掌之任務，通常執行於該職務者，即得本於該職權行使公權力。</a:t>
            </a:r>
            <a:endParaRPr lang="en-US" altLang="zh-TW" sz="2000" dirty="0" smtClean="0">
              <a:solidFill>
                <a:srgbClr val="002060"/>
              </a:solidFill>
              <a:latin typeface="+mn-ea"/>
            </a:endParaRPr>
          </a:p>
          <a:p>
            <a:pPr fontAlgn="auto">
              <a:spcBef>
                <a:spcPts val="0"/>
              </a:spcBef>
              <a:spcAft>
                <a:spcPts val="0"/>
              </a:spcAft>
              <a:defRPr/>
            </a:pPr>
            <a:endParaRPr lang="en-US" altLang="zh-TW" sz="2000" dirty="0" smtClean="0">
              <a:solidFill>
                <a:srgbClr val="002060"/>
              </a:solidFill>
              <a:latin typeface="+mn-ea"/>
            </a:endParaRPr>
          </a:p>
          <a:p>
            <a:pPr fontAlgn="auto">
              <a:spcBef>
                <a:spcPts val="0"/>
              </a:spcBef>
              <a:spcAft>
                <a:spcPts val="0"/>
              </a:spcAft>
              <a:defRPr/>
            </a:pPr>
            <a:r>
              <a:rPr lang="zh-TW" altLang="en-US" sz="2000" dirty="0" smtClean="0">
                <a:solidFill>
                  <a:srgbClr val="002060"/>
                </a:solidFill>
                <a:latin typeface="+mn-ea"/>
              </a:rPr>
              <a:t>所謂「機會」，指一切與職權或職務有關之現成之事機、機緣而言，例如民航局人員對於超輕型載具利用發照、檢驗機會使活動團體或會員違規飛航載客貨。</a:t>
            </a:r>
          </a:p>
          <a:p>
            <a:pPr fontAlgn="auto">
              <a:spcBef>
                <a:spcPts val="0"/>
              </a:spcBef>
              <a:spcAft>
                <a:spcPts val="0"/>
              </a:spcAft>
              <a:defRPr/>
            </a:pPr>
            <a:endParaRPr lang="en-US" altLang="zh-TW" sz="2000" dirty="0" smtClean="0">
              <a:solidFill>
                <a:srgbClr val="002060"/>
              </a:solidFill>
              <a:latin typeface="+mn-ea"/>
            </a:endParaRPr>
          </a:p>
          <a:p>
            <a:pPr fontAlgn="auto">
              <a:spcBef>
                <a:spcPts val="0"/>
              </a:spcBef>
              <a:spcAft>
                <a:spcPts val="0"/>
              </a:spcAft>
              <a:defRPr/>
            </a:pPr>
            <a:r>
              <a:rPr lang="zh-TW" altLang="en-US" sz="2000" dirty="0" smtClean="0">
                <a:solidFill>
                  <a:srgbClr val="002060"/>
                </a:solidFill>
                <a:latin typeface="+mn-ea"/>
              </a:rPr>
              <a:t>所謂「身分」，指基於職權或職務關係所取得一種法律地位與社會地位，且對事務有影響力</a:t>
            </a:r>
            <a:endParaRPr lang="zh-TW" altLang="en-US" sz="2000" dirty="0">
              <a:solidFill>
                <a:srgbClr val="002060"/>
              </a:solidFill>
              <a:latin typeface="+mn-ea"/>
            </a:endParaRPr>
          </a:p>
        </p:txBody>
      </p:sp>
    </p:spTree>
    <p:extLst>
      <p:ext uri="{BB962C8B-B14F-4D97-AF65-F5344CB8AC3E}">
        <p14:creationId xmlns:p14="http://schemas.microsoft.com/office/powerpoint/2010/main" val="1536267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20000"/>
          </a:bodyPr>
          <a:lstStyle/>
          <a:p>
            <a:r>
              <a:rPr lang="zh-TW" altLang="en-US" dirty="0" smtClean="0"/>
              <a:t>圖利</a:t>
            </a:r>
            <a:r>
              <a:rPr lang="en-US" altLang="zh-TW" dirty="0" smtClean="0"/>
              <a:t>--</a:t>
            </a:r>
            <a:r>
              <a:rPr lang="zh-TW" altLang="en-US" dirty="0" smtClean="0"/>
              <a:t>圖私人利益之違法行為。</a:t>
            </a:r>
            <a:endParaRPr lang="en-US" altLang="zh-TW" dirty="0" smtClean="0"/>
          </a:p>
          <a:p>
            <a:r>
              <a:rPr lang="zh-TW" altLang="en-US" dirty="0" smtClean="0"/>
              <a:t>便民</a:t>
            </a:r>
            <a:r>
              <a:rPr lang="en-US" altLang="zh-TW" dirty="0" smtClean="0"/>
              <a:t>– </a:t>
            </a:r>
            <a:r>
              <a:rPr lang="zh-TW" altLang="en-US" dirty="0" smtClean="0"/>
              <a:t>依據法令</a:t>
            </a:r>
            <a:r>
              <a:rPr lang="en-US" altLang="zh-TW" dirty="0" smtClean="0"/>
              <a:t>(</a:t>
            </a:r>
            <a:r>
              <a:rPr lang="zh-TW" altLang="en-US" dirty="0" smtClean="0"/>
              <a:t>不違背法令</a:t>
            </a:r>
            <a:r>
              <a:rPr lang="en-US" altLang="zh-TW" dirty="0" smtClean="0"/>
              <a:t>)</a:t>
            </a:r>
            <a:r>
              <a:rPr lang="zh-TW" altLang="en-US" dirty="0" smtClean="0"/>
              <a:t>使人民得有形或無形利益</a:t>
            </a:r>
            <a:r>
              <a:rPr lang="en-US" altLang="zh-TW" dirty="0" smtClean="0"/>
              <a:t>(</a:t>
            </a:r>
            <a:r>
              <a:rPr lang="zh-TW" altLang="en-US" dirty="0" smtClean="0"/>
              <a:t>不限於財產上利益</a:t>
            </a:r>
            <a:r>
              <a:rPr lang="en-US" altLang="zh-TW" dirty="0" smtClean="0"/>
              <a:t>)</a:t>
            </a:r>
            <a:r>
              <a:rPr lang="zh-TW" altLang="en-US" dirty="0" smtClean="0"/>
              <a:t>之行為。</a:t>
            </a:r>
            <a:endParaRPr lang="en-US" altLang="zh-TW" dirty="0" smtClean="0"/>
          </a:p>
          <a:p>
            <a:endParaRPr lang="en-US" altLang="zh-TW" dirty="0" smtClean="0"/>
          </a:p>
          <a:p>
            <a:endParaRPr lang="en-US" altLang="zh-TW" dirty="0" smtClean="0"/>
          </a:p>
          <a:p>
            <a:r>
              <a:rPr lang="zh-TW" altLang="en-US" dirty="0" smtClean="0"/>
              <a:t>                       </a:t>
            </a:r>
            <a:r>
              <a:rPr lang="en-US" altLang="zh-TW" dirty="0" smtClean="0"/>
              <a:t>1.</a:t>
            </a:r>
            <a:r>
              <a:rPr lang="zh-TW" altLang="en-US" dirty="0" smtClean="0"/>
              <a:t>無為自己或他人取得不法利益之故意                  </a:t>
            </a:r>
            <a:endParaRPr lang="en-US" altLang="zh-TW" dirty="0" smtClean="0"/>
          </a:p>
          <a:p>
            <a:r>
              <a:rPr lang="zh-TW" altLang="en-US" dirty="0" smtClean="0"/>
              <a:t>                       </a:t>
            </a:r>
            <a:r>
              <a:rPr lang="en-US" altLang="zh-TW" dirty="0" smtClean="0"/>
              <a:t>2.</a:t>
            </a:r>
            <a:r>
              <a:rPr lang="zh-TW" altLang="en-US" dirty="0" smtClean="0"/>
              <a:t>本於法令許可範圍內為之</a:t>
            </a:r>
            <a:endParaRPr lang="en-US" altLang="zh-TW" dirty="0" smtClean="0"/>
          </a:p>
          <a:p>
            <a:r>
              <a:rPr lang="zh-TW" altLang="en-US" dirty="0" smtClean="0"/>
              <a:t>                       </a:t>
            </a:r>
            <a:r>
              <a:rPr lang="en-US" altLang="zh-TW" dirty="0" smtClean="0"/>
              <a:t>3.</a:t>
            </a:r>
            <a:r>
              <a:rPr lang="zh-TW" altLang="en-US" dirty="0" smtClean="0"/>
              <a:t>僅係在手續程序上給予他人方便</a:t>
            </a:r>
            <a:endParaRPr lang="en-US" altLang="zh-TW" dirty="0" smtClean="0"/>
          </a:p>
          <a:p>
            <a:r>
              <a:rPr lang="zh-TW" altLang="en-US" dirty="0" smtClean="0"/>
              <a:t>                       </a:t>
            </a:r>
            <a:r>
              <a:rPr lang="en-US" altLang="zh-TW" dirty="0" smtClean="0"/>
              <a:t>4.</a:t>
            </a:r>
            <a:r>
              <a:rPr lang="zh-TW" altLang="en-US" dirty="0" smtClean="0"/>
              <a:t>他人所獲得者，並非不法利益</a:t>
            </a:r>
            <a:endParaRPr lang="en-US" altLang="zh-TW" dirty="0" smtClean="0"/>
          </a:p>
          <a:p>
            <a:r>
              <a:rPr lang="zh-TW" altLang="en-US" dirty="0" smtClean="0"/>
              <a:t>關鍵即在</a:t>
            </a:r>
            <a:r>
              <a:rPr lang="zh-TW" altLang="en-US" dirty="0"/>
              <a:t>依法</a:t>
            </a:r>
            <a:r>
              <a:rPr lang="zh-TW" altLang="en-US" dirty="0" smtClean="0"/>
              <a:t>行政</a:t>
            </a:r>
            <a:r>
              <a:rPr lang="en-US" altLang="zh-TW" dirty="0" smtClean="0"/>
              <a:t>!!!</a:t>
            </a:r>
            <a:endParaRPr lang="zh-TW" altLang="en-US" dirty="0"/>
          </a:p>
        </p:txBody>
      </p:sp>
      <p:sp>
        <p:nvSpPr>
          <p:cNvPr id="3" name="標題 2"/>
          <p:cNvSpPr>
            <a:spLocks noGrp="1"/>
          </p:cNvSpPr>
          <p:nvPr>
            <p:ph type="title"/>
          </p:nvPr>
        </p:nvSpPr>
        <p:spPr/>
        <p:txBody>
          <a:bodyPr/>
          <a:lstStyle/>
          <a:p>
            <a:r>
              <a:rPr lang="zh-TW" altLang="en-US" dirty="0" smtClean="0"/>
              <a:t>圖利與便民之區分</a:t>
            </a:r>
            <a:endParaRPr lang="zh-TW" altLang="en-US" dirty="0"/>
          </a:p>
        </p:txBody>
      </p:sp>
      <p:sp>
        <p:nvSpPr>
          <p:cNvPr id="4" name="向右箭號 3"/>
          <p:cNvSpPr/>
          <p:nvPr/>
        </p:nvSpPr>
        <p:spPr>
          <a:xfrm>
            <a:off x="251520" y="4149080"/>
            <a:ext cx="2376264" cy="1224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solidFill>
                  <a:schemeClr val="accent2">
                    <a:lumMod val="75000"/>
                  </a:schemeClr>
                </a:solidFill>
                <a:effectLst>
                  <a:outerShdw blurRad="38100" dist="38100" dir="2700000" algn="tl">
                    <a:srgbClr val="000000">
                      <a:alpha val="43137"/>
                    </a:srgbClr>
                  </a:outerShdw>
                </a:effectLst>
              </a:rPr>
              <a:t>便民之要件</a:t>
            </a:r>
            <a:endParaRPr lang="zh-TW" altLang="en-US" sz="24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94416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zh-TW" altLang="en-US" sz="2800" dirty="0" smtClean="0"/>
              <a:t>公務員因個案行使裁量權時，應在法令規範範圍內選擇適當之處分，不宜有</a:t>
            </a:r>
            <a:r>
              <a:rPr lang="zh-TW" altLang="en-US" sz="2800" u="sng" dirty="0" smtClean="0"/>
              <a:t>逾越或濫用裁量權</a:t>
            </a:r>
            <a:r>
              <a:rPr lang="zh-TW" altLang="en-US" sz="2800" dirty="0" smtClean="0"/>
              <a:t>之情形。如公務員行使裁量權明知逾越法令授權之範圍而仍越權裁量時，仍構成圖利罪之「違背法令」要件。至於雖在法令授權範圍內之裁量，但裁量不當或不符公平原則、比例原則時，仍須依其情節，論究行政責任。</a:t>
            </a:r>
            <a:endParaRPr lang="zh-TW" altLang="en-US" sz="2800" dirty="0"/>
          </a:p>
        </p:txBody>
      </p:sp>
      <p:sp>
        <p:nvSpPr>
          <p:cNvPr id="3" name="標題 2"/>
          <p:cNvSpPr>
            <a:spLocks noGrp="1"/>
          </p:cNvSpPr>
          <p:nvPr>
            <p:ph type="title"/>
          </p:nvPr>
        </p:nvSpPr>
        <p:spPr/>
        <p:txBody>
          <a:bodyPr/>
          <a:lstStyle/>
          <a:p>
            <a:r>
              <a:rPr lang="zh-TW" altLang="en-US" dirty="0" smtClean="0"/>
              <a:t>便民之範圍</a:t>
            </a:r>
            <a:endParaRPr lang="zh-TW" altLang="en-US" dirty="0"/>
          </a:p>
        </p:txBody>
      </p:sp>
    </p:spTree>
    <p:extLst>
      <p:ext uri="{BB962C8B-B14F-4D97-AF65-F5344CB8AC3E}">
        <p14:creationId xmlns:p14="http://schemas.microsoft.com/office/powerpoint/2010/main" val="33465990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70000" lnSpcReduction="20000"/>
          </a:bodyPr>
          <a:lstStyle/>
          <a:p>
            <a:r>
              <a:rPr lang="zh-TW" altLang="en-US" dirty="0" smtClean="0"/>
              <a:t>（主角是</a:t>
            </a:r>
            <a:r>
              <a:rPr lang="zh-TW" altLang="en-US" dirty="0"/>
              <a:t>國立臺灣大學醫學院附設醫院新竹分院副</a:t>
            </a:r>
            <a:r>
              <a:rPr lang="zh-TW" altLang="en-US" dirty="0" smtClean="0"/>
              <a:t>資訊工程師）</a:t>
            </a:r>
            <a:endParaRPr lang="en-US" altLang="zh-TW" dirty="0" smtClean="0"/>
          </a:p>
          <a:p>
            <a:pPr marL="0" indent="0">
              <a:buNone/>
            </a:pPr>
            <a:r>
              <a:rPr lang="zh-TW" altLang="en-US" dirty="0" smtClean="0"/>
              <a:t>周</a:t>
            </a:r>
            <a:r>
              <a:rPr lang="en-US" altLang="zh-TW" dirty="0"/>
              <a:t>OO</a:t>
            </a:r>
            <a:r>
              <a:rPr lang="zh-TW" altLang="en-US" dirty="0" smtClean="0"/>
              <a:t>於</a:t>
            </a:r>
            <a:r>
              <a:rPr lang="zh-TW" altLang="en-US" dirty="0"/>
              <a:t>民國</a:t>
            </a:r>
            <a:r>
              <a:rPr lang="en-US" altLang="zh-TW" dirty="0"/>
              <a:t>99</a:t>
            </a:r>
            <a:r>
              <a:rPr lang="zh-TW" altLang="en-US" dirty="0"/>
              <a:t>年</a:t>
            </a:r>
            <a:r>
              <a:rPr lang="en-US" altLang="zh-TW" dirty="0"/>
              <a:t>12</a:t>
            </a:r>
            <a:r>
              <a:rPr lang="zh-TW" altLang="en-US" dirty="0"/>
              <a:t>月</a:t>
            </a:r>
            <a:r>
              <a:rPr lang="en-US" altLang="zh-TW" dirty="0"/>
              <a:t>3 </a:t>
            </a:r>
            <a:r>
              <a:rPr lang="zh-TW" altLang="en-US" dirty="0"/>
              <a:t>日起至</a:t>
            </a:r>
            <a:r>
              <a:rPr lang="en-US" altLang="zh-TW" dirty="0"/>
              <a:t>102 </a:t>
            </a:r>
            <a:r>
              <a:rPr lang="zh-TW" altLang="en-US" dirty="0"/>
              <a:t>年</a:t>
            </a:r>
            <a:r>
              <a:rPr lang="en-US" altLang="zh-TW" dirty="0"/>
              <a:t>10</a:t>
            </a:r>
            <a:r>
              <a:rPr lang="zh-TW" altLang="en-US" dirty="0"/>
              <a:t>月</a:t>
            </a:r>
            <a:r>
              <a:rPr lang="en-US" altLang="zh-TW" dirty="0"/>
              <a:t>5 </a:t>
            </a:r>
            <a:r>
              <a:rPr lang="zh-TW" altLang="en-US" dirty="0" smtClean="0"/>
              <a:t>日間，</a:t>
            </a:r>
            <a:r>
              <a:rPr lang="zh-TW" altLang="en-US" dirty="0"/>
              <a:t>受僱為國立臺灣大學醫學院附設醫院（ 下稱臺大醫院）新竹分院（下稱臺大醫院新竹分院，含</a:t>
            </a:r>
            <a:r>
              <a:rPr lang="en-US" altLang="zh-TW" dirty="0"/>
              <a:t>100 </a:t>
            </a:r>
            <a:r>
              <a:rPr lang="zh-TW" altLang="en-US" dirty="0"/>
              <a:t>年</a:t>
            </a:r>
            <a:r>
              <a:rPr lang="en-US" altLang="zh-TW" dirty="0"/>
              <a:t>7 </a:t>
            </a:r>
            <a:r>
              <a:rPr lang="zh-TW" altLang="en-US" dirty="0"/>
              <a:t>月</a:t>
            </a:r>
            <a:r>
              <a:rPr lang="en-US" altLang="zh-TW" dirty="0"/>
              <a:t>1 </a:t>
            </a:r>
            <a:r>
              <a:rPr lang="zh-TW" altLang="en-US" dirty="0"/>
              <a:t>日改制前之行政院衛生署新竹醫院，下同）約用</a:t>
            </a:r>
            <a:r>
              <a:rPr lang="zh-TW" altLang="en-US" dirty="0" smtClean="0"/>
              <a:t>人員</a:t>
            </a:r>
            <a:r>
              <a:rPr lang="zh-TW" altLang="en-US" dirty="0"/>
              <a:t>，並在該分院資訊室擔任副資訊工程師，辦理</a:t>
            </a:r>
            <a:r>
              <a:rPr lang="en-US" altLang="zh-TW" dirty="0"/>
              <a:t>HIS </a:t>
            </a:r>
            <a:r>
              <a:rPr lang="zh-TW" altLang="en-US" dirty="0"/>
              <a:t>（</a:t>
            </a:r>
            <a:r>
              <a:rPr lang="zh-TW" altLang="en-US" dirty="0" smtClean="0"/>
              <a:t>醫療資訊</a:t>
            </a:r>
            <a:r>
              <a:rPr lang="zh-TW" altLang="en-US" dirty="0"/>
              <a:t>系統）、</a:t>
            </a:r>
            <a:r>
              <a:rPr lang="en-US" altLang="zh-TW" dirty="0"/>
              <a:t>PACS</a:t>
            </a:r>
            <a:r>
              <a:rPr lang="zh-TW" altLang="en-US" dirty="0"/>
              <a:t>（影像擷取與傳輸擷取系統）之維護與</a:t>
            </a:r>
            <a:r>
              <a:rPr lang="zh-TW" altLang="en-US" dirty="0" smtClean="0"/>
              <a:t>教育</a:t>
            </a:r>
            <a:r>
              <a:rPr lang="zh-TW" altLang="en-US" dirty="0"/>
              <a:t>訓練、資安委員會幹事、</a:t>
            </a:r>
            <a:r>
              <a:rPr lang="en-US" altLang="zh-TW" dirty="0"/>
              <a:t>ISO 27001 </a:t>
            </a:r>
            <a:r>
              <a:rPr lang="zh-TW" altLang="en-US" dirty="0"/>
              <a:t>證書效力維持、</a:t>
            </a:r>
            <a:r>
              <a:rPr lang="zh-TW" altLang="en-US" dirty="0" smtClean="0"/>
              <a:t>新人考選</a:t>
            </a:r>
            <a:r>
              <a:rPr lang="zh-TW" altLang="en-US" dirty="0"/>
              <a:t>、資安教育訓練安排等資訊室業務，並於</a:t>
            </a:r>
            <a:r>
              <a:rPr lang="en-US" altLang="zh-TW" dirty="0"/>
              <a:t>100 </a:t>
            </a:r>
            <a:r>
              <a:rPr lang="zh-TW" altLang="en-US" dirty="0"/>
              <a:t>年</a:t>
            </a:r>
            <a:r>
              <a:rPr lang="en-US" altLang="zh-TW" dirty="0"/>
              <a:t>10</a:t>
            </a:r>
            <a:r>
              <a:rPr lang="zh-TW" altLang="en-US" dirty="0"/>
              <a:t>月間 ，經指定為臺大醫院新竹分院「門急診網路設備更新工程暨 網管設定案」</a:t>
            </a:r>
            <a:r>
              <a:rPr lang="en-US" altLang="zh-TW" dirty="0"/>
              <a:t>【</a:t>
            </a:r>
            <a:r>
              <a:rPr lang="zh-TW" altLang="en-US" dirty="0"/>
              <a:t>即網路設備（門急診、批掛）採購案</a:t>
            </a:r>
            <a:r>
              <a:rPr lang="en-US" altLang="zh-TW" dirty="0"/>
              <a:t>】</a:t>
            </a:r>
            <a:r>
              <a:rPr lang="zh-TW" altLang="en-US" dirty="0"/>
              <a:t>一式 採購案（下稱系爭採購案）之承辦及協驗人員，負責招標</a:t>
            </a:r>
            <a:r>
              <a:rPr lang="zh-TW" altLang="en-US" dirty="0" smtClean="0"/>
              <a:t>前之</a:t>
            </a:r>
            <a:r>
              <a:rPr lang="zh-TW" altLang="en-US" dirty="0"/>
              <a:t>規格統整、施工期間與廠商間聯繫及驗收時之協助驗收</a:t>
            </a:r>
            <a:r>
              <a:rPr lang="zh-TW" altLang="en-US" dirty="0" smtClean="0"/>
              <a:t>工作</a:t>
            </a:r>
            <a:r>
              <a:rPr lang="zh-TW" altLang="en-US" dirty="0"/>
              <a:t>，</a:t>
            </a:r>
            <a:r>
              <a:rPr lang="zh-TW" altLang="en-US" b="1" dirty="0"/>
              <a:t>係受臺大醫院新竹分院依政府採購法規定之授權，</a:t>
            </a:r>
            <a:r>
              <a:rPr lang="zh-TW" altLang="en-US" b="1" dirty="0" smtClean="0"/>
              <a:t>從事與</a:t>
            </a:r>
            <a:r>
              <a:rPr lang="zh-TW" altLang="en-US" b="1" dirty="0"/>
              <a:t>該分院就系爭採購案有關之公共事務，負責系爭採購案</a:t>
            </a:r>
            <a:r>
              <a:rPr lang="zh-TW" altLang="en-US" b="1" dirty="0" smtClean="0"/>
              <a:t>之承辦</a:t>
            </a:r>
            <a:r>
              <a:rPr lang="zh-TW" altLang="en-US" b="1" dirty="0"/>
              <a:t>人及協驗人員，為具有法定職務權限之公務員，屬刑法 第</a:t>
            </a:r>
            <a:r>
              <a:rPr lang="en-US" altLang="zh-TW" b="1" dirty="0"/>
              <a:t>10</a:t>
            </a:r>
            <a:r>
              <a:rPr lang="zh-TW" altLang="en-US" b="1" dirty="0"/>
              <a:t>條第</a:t>
            </a:r>
            <a:r>
              <a:rPr lang="en-US" altLang="zh-TW" b="1" dirty="0"/>
              <a:t>2 </a:t>
            </a:r>
            <a:r>
              <a:rPr lang="zh-TW" altLang="en-US" b="1" dirty="0"/>
              <a:t>項第</a:t>
            </a:r>
            <a:r>
              <a:rPr lang="en-US" altLang="zh-TW" b="1" dirty="0"/>
              <a:t>1 </a:t>
            </a:r>
            <a:r>
              <a:rPr lang="zh-TW" altLang="en-US" b="1" dirty="0"/>
              <a:t>款後段之授權公務員</a:t>
            </a:r>
            <a:r>
              <a:rPr lang="zh-TW" altLang="en-US" b="1" dirty="0" smtClean="0"/>
              <a:t>。</a:t>
            </a:r>
            <a:endParaRPr lang="en-US" altLang="zh-TW" b="1" dirty="0" smtClean="0"/>
          </a:p>
        </p:txBody>
      </p:sp>
      <p:sp>
        <p:nvSpPr>
          <p:cNvPr id="2" name="標題 1"/>
          <p:cNvSpPr>
            <a:spLocks noGrp="1"/>
          </p:cNvSpPr>
          <p:nvPr>
            <p:ph type="title"/>
          </p:nvPr>
        </p:nvSpPr>
        <p:spPr/>
        <p:txBody>
          <a:bodyPr>
            <a:normAutofit/>
          </a:bodyPr>
          <a:lstStyle/>
          <a:p>
            <a:r>
              <a:rPr lang="zh-TW" altLang="en-US" dirty="0" smtClean="0"/>
              <a:t>圖利案例</a:t>
            </a:r>
            <a:endParaRPr lang="zh-TW" altLang="en-US" dirty="0"/>
          </a:p>
        </p:txBody>
      </p:sp>
    </p:spTree>
    <p:extLst>
      <p:ext uri="{BB962C8B-B14F-4D97-AF65-F5344CB8AC3E}">
        <p14:creationId xmlns:p14="http://schemas.microsoft.com/office/powerpoint/2010/main" val="2711692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70000" lnSpcReduction="20000"/>
          </a:bodyPr>
          <a:lstStyle/>
          <a:p>
            <a:r>
              <a:rPr lang="zh-TW" altLang="en-US" dirty="0" smtClean="0"/>
              <a:t>（故事情節</a:t>
            </a:r>
            <a:r>
              <a:rPr lang="zh-TW" altLang="en-US" dirty="0"/>
              <a:t>：不當之履約管理或驗收）</a:t>
            </a:r>
            <a:endParaRPr lang="en-US" altLang="zh-TW" dirty="0" smtClean="0"/>
          </a:p>
          <a:p>
            <a:pPr marL="0" indent="0">
              <a:buNone/>
            </a:pPr>
            <a:r>
              <a:rPr lang="zh-TW" altLang="en-US" dirty="0"/>
              <a:t>明知就其主管之系爭採購案相關事務，應依政府採購法及採 購人員倫理準則之規定辦理，不得意圖為私人不正利益而為 不當之履約管理或驗收，竟基於直接圖私人不法利益之犯意 ，未經辦理變更設計即逕自同意敦陽公司之下包商</a:t>
            </a:r>
            <a:r>
              <a:rPr lang="zh-TW" altLang="en-US" dirty="0" smtClean="0"/>
              <a:t>捷</a:t>
            </a:r>
            <a:r>
              <a:rPr lang="en-US" altLang="zh-TW" dirty="0" smtClean="0"/>
              <a:t>O</a:t>
            </a:r>
            <a:r>
              <a:rPr lang="zh-TW" altLang="en-US" dirty="0" smtClean="0"/>
              <a:t>科技 有限公司實際</a:t>
            </a:r>
            <a:r>
              <a:rPr lang="zh-TW" altLang="en-US" dirty="0"/>
              <a:t>負責人</a:t>
            </a:r>
            <a:r>
              <a:rPr lang="zh-TW" altLang="en-US" dirty="0" smtClean="0"/>
              <a:t>葉</a:t>
            </a:r>
            <a:r>
              <a:rPr lang="en-US" altLang="zh-TW" dirty="0" smtClean="0"/>
              <a:t>OO</a:t>
            </a:r>
            <a:r>
              <a:rPr lang="zh-TW" altLang="en-US" dirty="0" smtClean="0"/>
              <a:t>以下</a:t>
            </a:r>
            <a:r>
              <a:rPr lang="zh-TW" altLang="en-US" dirty="0"/>
              <a:t>事項</a:t>
            </a:r>
            <a:r>
              <a:rPr lang="zh-TW" altLang="en-US" dirty="0" smtClean="0"/>
              <a:t>：</a:t>
            </a:r>
            <a:r>
              <a:rPr lang="en-US" altLang="zh-TW" dirty="0" smtClean="0"/>
              <a:t>……</a:t>
            </a:r>
            <a:r>
              <a:rPr lang="zh-TW" altLang="en-US" dirty="0"/>
              <a:t>而未依系爭採購案辦理履約管理。嗣</a:t>
            </a:r>
            <a:r>
              <a:rPr lang="zh-TW" altLang="en-US" dirty="0" smtClean="0"/>
              <a:t>周</a:t>
            </a:r>
            <a:r>
              <a:rPr lang="en-US" altLang="zh-TW" dirty="0" smtClean="0"/>
              <a:t>OO</a:t>
            </a:r>
            <a:r>
              <a:rPr lang="zh-TW" altLang="en-US" dirty="0" smtClean="0"/>
              <a:t>明知</a:t>
            </a:r>
            <a:r>
              <a:rPr lang="zh-TW" altLang="en-US" dirty="0"/>
              <a:t>系</a:t>
            </a:r>
            <a:r>
              <a:rPr lang="zh-TW" altLang="en-US" dirty="0" smtClean="0"/>
              <a:t>爭採購</a:t>
            </a:r>
            <a:r>
              <a:rPr lang="zh-TW" altLang="en-US" dirty="0"/>
              <a:t>案之前揭承包商所施作項目與合約記載項目不符，惟於 </a:t>
            </a:r>
            <a:r>
              <a:rPr lang="en-US" altLang="zh-TW" dirty="0"/>
              <a:t>101 </a:t>
            </a:r>
            <a:r>
              <a:rPr lang="zh-TW" altLang="en-US" dirty="0"/>
              <a:t>年</a:t>
            </a:r>
            <a:r>
              <a:rPr lang="en-US" altLang="zh-TW" dirty="0"/>
              <a:t>2 </a:t>
            </a:r>
            <a:r>
              <a:rPr lang="zh-TW" altLang="en-US" dirty="0"/>
              <a:t>月</a:t>
            </a:r>
            <a:r>
              <a:rPr lang="en-US" altLang="zh-TW" dirty="0"/>
              <a:t>21</a:t>
            </a:r>
            <a:r>
              <a:rPr lang="zh-TW" altLang="en-US" dirty="0"/>
              <a:t>日受不知情之臺大醫院新竹分院資訊室主任</a:t>
            </a:r>
            <a:r>
              <a:rPr lang="zh-TW" altLang="en-US" dirty="0" smtClean="0"/>
              <a:t>即系</a:t>
            </a:r>
            <a:r>
              <a:rPr lang="zh-TW" altLang="en-US" dirty="0"/>
              <a:t>爭採購案主驗人員</a:t>
            </a:r>
            <a:r>
              <a:rPr lang="zh-TW" altLang="en-US" dirty="0" smtClean="0"/>
              <a:t>蔡</a:t>
            </a:r>
            <a:r>
              <a:rPr lang="en-US" altLang="zh-TW" dirty="0" smtClean="0"/>
              <a:t>OO</a:t>
            </a:r>
            <a:r>
              <a:rPr lang="zh-TW" altLang="en-US" dirty="0" smtClean="0"/>
              <a:t>指示</a:t>
            </a:r>
            <a:r>
              <a:rPr lang="zh-TW" altLang="en-US" dirty="0"/>
              <a:t>而擔任協驗人員，在辦理系 爭採購案逐項驗收業務時，復承前揭圖利及公務員登載不</a:t>
            </a:r>
            <a:r>
              <a:rPr lang="zh-TW" altLang="en-US" dirty="0" smtClean="0"/>
              <a:t>實之</a:t>
            </a:r>
            <a:r>
              <a:rPr lang="zh-TW" altLang="en-US" dirty="0"/>
              <a:t>犯意，逕向</a:t>
            </a:r>
            <a:r>
              <a:rPr lang="zh-TW" altLang="en-US" dirty="0" smtClean="0"/>
              <a:t>蔡</a:t>
            </a:r>
            <a:r>
              <a:rPr lang="en-US" altLang="zh-TW" dirty="0" smtClean="0"/>
              <a:t>OO</a:t>
            </a:r>
            <a:r>
              <a:rPr lang="zh-TW" altLang="en-US" dirty="0" smtClean="0"/>
              <a:t>回報</a:t>
            </a:r>
            <a:r>
              <a:rPr lang="zh-TW" altLang="en-US" dirty="0"/>
              <a:t>驗收合格，並在臺大醫院新竹分院 總務室人員林美伶所製作，性質上係屬公文書之</a:t>
            </a:r>
            <a:r>
              <a:rPr lang="zh-TW" altLang="en-US" b="1" dirty="0"/>
              <a:t>驗收紀錄</a:t>
            </a:r>
            <a:r>
              <a:rPr lang="zh-TW" altLang="en-US" b="1" dirty="0" smtClean="0"/>
              <a:t>上勾</a:t>
            </a:r>
            <a:r>
              <a:rPr lang="zh-TW" altLang="en-US" b="1" dirty="0"/>
              <a:t>選「與契約、圖說、貨樣規定相符」項目而為不實登載</a:t>
            </a:r>
            <a:r>
              <a:rPr lang="zh-TW" altLang="en-US" dirty="0"/>
              <a:t>， 致</a:t>
            </a:r>
            <a:r>
              <a:rPr lang="zh-TW" altLang="en-US" dirty="0" smtClean="0"/>
              <a:t>蔡</a:t>
            </a:r>
            <a:r>
              <a:rPr lang="en-US" altLang="zh-TW" dirty="0" smtClean="0"/>
              <a:t>OO</a:t>
            </a:r>
            <a:r>
              <a:rPr lang="zh-TW" altLang="en-US" dirty="0" smtClean="0"/>
              <a:t>誤認</a:t>
            </a:r>
            <a:r>
              <a:rPr lang="zh-TW" altLang="en-US" dirty="0"/>
              <a:t>系爭採購案驗收合格而在該驗收紀錄上用印， 足生損害於臺大醫院新竹分院核撥系爭採購案工程款之正當 性，使敦陽公司順利請領工程款</a:t>
            </a:r>
            <a:r>
              <a:rPr lang="en-US" altLang="zh-TW" dirty="0"/>
              <a:t>400 </a:t>
            </a:r>
            <a:r>
              <a:rPr lang="zh-TW" altLang="en-US" dirty="0"/>
              <a:t>萬元，</a:t>
            </a:r>
            <a:r>
              <a:rPr lang="zh-TW" altLang="en-US" dirty="0" smtClean="0"/>
              <a:t>敦</a:t>
            </a:r>
            <a:r>
              <a:rPr lang="en-US" altLang="zh-TW" dirty="0"/>
              <a:t>O</a:t>
            </a:r>
            <a:r>
              <a:rPr lang="zh-TW" altLang="en-US" dirty="0" smtClean="0"/>
              <a:t>公司</a:t>
            </a:r>
            <a:r>
              <a:rPr lang="zh-TW" altLang="en-US" dirty="0"/>
              <a:t>及其</a:t>
            </a:r>
            <a:r>
              <a:rPr lang="zh-TW" altLang="en-US" dirty="0" smtClean="0"/>
              <a:t>下包商捷</a:t>
            </a:r>
            <a:r>
              <a:rPr lang="en-US" altLang="zh-TW" dirty="0" smtClean="0"/>
              <a:t>O</a:t>
            </a:r>
            <a:r>
              <a:rPr lang="zh-TW" altLang="en-US" dirty="0" smtClean="0"/>
              <a:t>公司</a:t>
            </a:r>
            <a:r>
              <a:rPr lang="zh-TW" altLang="en-US" dirty="0"/>
              <a:t>因此獲得</a:t>
            </a:r>
            <a:r>
              <a:rPr lang="en-US" altLang="zh-TW" dirty="0"/>
              <a:t>93</a:t>
            </a:r>
            <a:r>
              <a:rPr lang="zh-TW" altLang="en-US" dirty="0"/>
              <a:t>萬</a:t>
            </a:r>
            <a:r>
              <a:rPr lang="en-US" altLang="zh-TW" dirty="0"/>
              <a:t>8360</a:t>
            </a:r>
            <a:r>
              <a:rPr lang="zh-TW" altLang="en-US" dirty="0"/>
              <a:t>元（計算式：</a:t>
            </a:r>
            <a:r>
              <a:rPr lang="en-US" altLang="zh-TW" dirty="0"/>
              <a:t>436,360+2000 ×18+2000 ×233=938,360 </a:t>
            </a:r>
            <a:r>
              <a:rPr lang="zh-TW" altLang="en-US" dirty="0"/>
              <a:t>）之不法利益</a:t>
            </a:r>
            <a:r>
              <a:rPr lang="zh-TW" altLang="en-US" dirty="0" smtClean="0"/>
              <a:t>。</a:t>
            </a:r>
            <a:endParaRPr lang="en-US" altLang="zh-TW" dirty="0" smtClean="0"/>
          </a:p>
        </p:txBody>
      </p:sp>
      <p:sp>
        <p:nvSpPr>
          <p:cNvPr id="2" name="標題 1"/>
          <p:cNvSpPr>
            <a:spLocks noGrp="1"/>
          </p:cNvSpPr>
          <p:nvPr>
            <p:ph type="title"/>
          </p:nvPr>
        </p:nvSpPr>
        <p:spPr/>
        <p:txBody>
          <a:bodyPr>
            <a:normAutofit/>
          </a:bodyPr>
          <a:lstStyle/>
          <a:p>
            <a:r>
              <a:rPr lang="zh-TW" altLang="en-US" dirty="0" smtClean="0"/>
              <a:t>圖利</a:t>
            </a:r>
            <a:r>
              <a:rPr lang="zh-TW" altLang="en-US" dirty="0"/>
              <a:t>案例</a:t>
            </a:r>
          </a:p>
        </p:txBody>
      </p:sp>
    </p:spTree>
    <p:extLst>
      <p:ext uri="{BB962C8B-B14F-4D97-AF65-F5344CB8AC3E}">
        <p14:creationId xmlns:p14="http://schemas.microsoft.com/office/powerpoint/2010/main" val="38297655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en-US" dirty="0" smtClean="0"/>
              <a:t>法院判決</a:t>
            </a:r>
            <a:r>
              <a:rPr lang="en-US" altLang="zh-TW" dirty="0" smtClean="0"/>
              <a:t>:</a:t>
            </a:r>
          </a:p>
          <a:p>
            <a:pPr marL="0" indent="0">
              <a:buNone/>
            </a:pPr>
            <a:r>
              <a:rPr lang="zh-TW" altLang="en-US" dirty="0" smtClean="0"/>
              <a:t>被告均坦承</a:t>
            </a:r>
            <a:r>
              <a:rPr lang="zh-TW" altLang="en-US" dirty="0"/>
              <a:t>。</a:t>
            </a:r>
            <a:endParaRPr lang="en-US" altLang="zh-TW" dirty="0" smtClean="0"/>
          </a:p>
          <a:p>
            <a:pPr marL="0" indent="0">
              <a:buNone/>
            </a:pPr>
            <a:r>
              <a:rPr lang="en-US" altLang="zh-TW" dirty="0" smtClean="0"/>
              <a:t>【</a:t>
            </a:r>
            <a:r>
              <a:rPr lang="zh-TW" altLang="en-US" dirty="0" smtClean="0"/>
              <a:t>周</a:t>
            </a:r>
            <a:r>
              <a:rPr lang="en-US" altLang="zh-TW" dirty="0" smtClean="0"/>
              <a:t>OO</a:t>
            </a:r>
            <a:r>
              <a:rPr lang="zh-TW" altLang="en-US" dirty="0" smtClean="0"/>
              <a:t>犯</a:t>
            </a:r>
            <a:r>
              <a:rPr lang="zh-TW" altLang="en-US" dirty="0"/>
              <a:t>對主管事務圖利罪，處有期徒刑壹年捌月，褫奪公權貳 年。緩刑參年，並應於本案判決確定後貳年內向公庫支付新臺幣 參拾萬元。 </a:t>
            </a:r>
            <a:r>
              <a:rPr lang="en-US" altLang="zh-TW" dirty="0" smtClean="0"/>
              <a:t>】(</a:t>
            </a:r>
            <a:r>
              <a:rPr lang="zh-TW" altLang="en-US" dirty="0" smtClean="0"/>
              <a:t>臺灣高等法院</a:t>
            </a:r>
            <a:r>
              <a:rPr lang="en-US" altLang="zh-TW" dirty="0" smtClean="0"/>
              <a:t>104</a:t>
            </a:r>
            <a:r>
              <a:rPr lang="zh-TW" altLang="en-US" dirty="0"/>
              <a:t>年度上訴字第</a:t>
            </a:r>
            <a:r>
              <a:rPr lang="en-US" altLang="zh-TW" dirty="0"/>
              <a:t>2323</a:t>
            </a:r>
            <a:r>
              <a:rPr lang="zh-TW" altLang="en-US" dirty="0" smtClean="0"/>
              <a:t>號判決</a:t>
            </a:r>
            <a:r>
              <a:rPr lang="en-US" altLang="zh-TW" dirty="0" smtClean="0"/>
              <a:t>)</a:t>
            </a:r>
            <a:r>
              <a:rPr lang="zh-TW" altLang="en-US" dirty="0" smtClean="0"/>
              <a:t> </a:t>
            </a:r>
            <a:endParaRPr lang="en-US" altLang="zh-TW" dirty="0" smtClean="0"/>
          </a:p>
        </p:txBody>
      </p:sp>
      <p:sp>
        <p:nvSpPr>
          <p:cNvPr id="2" name="標題 1"/>
          <p:cNvSpPr>
            <a:spLocks noGrp="1"/>
          </p:cNvSpPr>
          <p:nvPr>
            <p:ph type="title"/>
          </p:nvPr>
        </p:nvSpPr>
        <p:spPr/>
        <p:txBody>
          <a:bodyPr>
            <a:normAutofit/>
          </a:bodyPr>
          <a:lstStyle/>
          <a:p>
            <a:r>
              <a:rPr lang="zh-TW" altLang="en-US" dirty="0" smtClean="0"/>
              <a:t>圖利</a:t>
            </a:r>
            <a:r>
              <a:rPr lang="zh-TW" altLang="en-US" dirty="0"/>
              <a:t>案例</a:t>
            </a:r>
          </a:p>
        </p:txBody>
      </p:sp>
    </p:spTree>
    <p:extLst>
      <p:ext uri="{BB962C8B-B14F-4D97-AF65-F5344CB8AC3E}">
        <p14:creationId xmlns:p14="http://schemas.microsoft.com/office/powerpoint/2010/main" val="2315725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en-US" dirty="0" smtClean="0"/>
              <a:t>市長提前發放敬老津貼，受領者均係有資格的老人，</a:t>
            </a:r>
            <a:endParaRPr lang="en-US" altLang="zh-TW" dirty="0" smtClean="0"/>
          </a:p>
          <a:p>
            <a:pPr marL="0" indent="0">
              <a:buNone/>
            </a:pPr>
            <a:r>
              <a:rPr lang="zh-TW" altLang="en-US" dirty="0" smtClean="0"/>
              <a:t>    該市長有無構成圖利</a:t>
            </a:r>
            <a:r>
              <a:rPr lang="en-US" altLang="zh-TW" dirty="0" smtClean="0"/>
              <a:t>?</a:t>
            </a:r>
          </a:p>
          <a:p>
            <a:pPr marL="0" indent="0">
              <a:buNone/>
            </a:pPr>
            <a:r>
              <a:rPr lang="zh-TW" altLang="en-US" dirty="0" smtClean="0"/>
              <a:t>    違背法令</a:t>
            </a:r>
            <a:r>
              <a:rPr lang="en-US" altLang="zh-TW" dirty="0" smtClean="0"/>
              <a:t>?</a:t>
            </a:r>
          </a:p>
          <a:p>
            <a:pPr marL="0" indent="0">
              <a:buNone/>
            </a:pPr>
            <a:r>
              <a:rPr lang="zh-TW" altLang="en-US" dirty="0"/>
              <a:t> </a:t>
            </a:r>
            <a:r>
              <a:rPr lang="zh-TW" altLang="en-US" dirty="0" smtClean="0"/>
              <a:t>   不法利益</a:t>
            </a:r>
            <a:r>
              <a:rPr lang="en-US" altLang="zh-TW" dirty="0" smtClean="0"/>
              <a:t>?</a:t>
            </a:r>
          </a:p>
          <a:p>
            <a:pPr marL="0" indent="0">
              <a:buNone/>
            </a:pPr>
            <a:endParaRPr lang="en-US" altLang="zh-TW" dirty="0" smtClean="0"/>
          </a:p>
        </p:txBody>
      </p:sp>
      <p:sp>
        <p:nvSpPr>
          <p:cNvPr id="2" name="標題 1"/>
          <p:cNvSpPr>
            <a:spLocks noGrp="1"/>
          </p:cNvSpPr>
          <p:nvPr>
            <p:ph type="title"/>
          </p:nvPr>
        </p:nvSpPr>
        <p:spPr/>
        <p:txBody>
          <a:bodyPr>
            <a:normAutofit fontScale="90000"/>
          </a:bodyPr>
          <a:lstStyle/>
          <a:p>
            <a:r>
              <a:rPr lang="zh-TW" altLang="en-US" dirty="0"/>
              <a:t>圖利案例</a:t>
            </a:r>
            <a:br>
              <a:rPr lang="zh-TW" altLang="en-US" dirty="0"/>
            </a:br>
            <a:endParaRPr lang="zh-TW" altLang="en-US" dirty="0"/>
          </a:p>
        </p:txBody>
      </p:sp>
    </p:spTree>
    <p:extLst>
      <p:ext uri="{BB962C8B-B14F-4D97-AF65-F5344CB8AC3E}">
        <p14:creationId xmlns:p14="http://schemas.microsoft.com/office/powerpoint/2010/main" val="32067091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zh-TW" altLang="en-US" dirty="0"/>
              <a:t>直接告訴我，這樣做可不可以</a:t>
            </a:r>
            <a:r>
              <a:rPr lang="en-US" altLang="zh-TW" dirty="0"/>
              <a:t>!!!</a:t>
            </a:r>
            <a:r>
              <a:rPr lang="zh-TW" altLang="en-US" dirty="0"/>
              <a:t>難</a:t>
            </a:r>
            <a:r>
              <a:rPr lang="en-US" altLang="zh-TW" dirty="0"/>
              <a:t>!!!</a:t>
            </a:r>
          </a:p>
          <a:p>
            <a:endParaRPr lang="en-US" altLang="zh-TW" dirty="0"/>
          </a:p>
          <a:p>
            <a:r>
              <a:rPr lang="zh-TW" altLang="en-US" dirty="0"/>
              <a:t>林</a:t>
            </a:r>
            <a:r>
              <a:rPr lang="en-US" altLang="zh-TW" dirty="0"/>
              <a:t>OO</a:t>
            </a:r>
            <a:r>
              <a:rPr lang="zh-TW" altLang="en-US" dirty="0"/>
              <a:t>案件</a:t>
            </a:r>
            <a:r>
              <a:rPr lang="en-US" altLang="zh-TW" dirty="0"/>
              <a:t>-</a:t>
            </a:r>
            <a:r>
              <a:rPr lang="zh-TW" altLang="en-US" dirty="0"/>
              <a:t>一審判決</a:t>
            </a:r>
            <a:endParaRPr lang="en-US" altLang="zh-TW" dirty="0"/>
          </a:p>
          <a:p>
            <a:r>
              <a:rPr lang="zh-TW" altLang="en-US" dirty="0"/>
              <a:t>部分裁判主文</a:t>
            </a:r>
            <a:r>
              <a:rPr lang="en-US" altLang="zh-TW" dirty="0"/>
              <a:t>:</a:t>
            </a:r>
            <a:r>
              <a:rPr lang="zh-TW" altLang="en-US" dirty="0"/>
              <a:t>林</a:t>
            </a:r>
            <a:r>
              <a:rPr lang="en-US" altLang="zh-TW" dirty="0"/>
              <a:t>OO</a:t>
            </a:r>
            <a:r>
              <a:rPr lang="zh-TW" altLang="en-US" dirty="0"/>
              <a:t>公務員假借職務上之權力及機會，故意犯恐嚇得利罪，處 有期徒刑</a:t>
            </a:r>
            <a:r>
              <a:rPr lang="zh-TW" altLang="en-US" b="1" dirty="0"/>
              <a:t>伍年陸月</a:t>
            </a:r>
            <a:r>
              <a:rPr lang="zh-TW" altLang="en-US" dirty="0"/>
              <a:t>，褫奪公權伍年，新臺幣貳仟佰萬元及美金 拾壹萬柒仟伍佰元，均沒收之</a:t>
            </a:r>
            <a:r>
              <a:rPr lang="en-US" altLang="zh-TW" dirty="0"/>
              <a:t>……</a:t>
            </a:r>
          </a:p>
          <a:p>
            <a:r>
              <a:rPr lang="zh-TW" altLang="en-US" dirty="0"/>
              <a:t>一審說</a:t>
            </a:r>
            <a:r>
              <a:rPr lang="en-US" altLang="zh-TW" dirty="0"/>
              <a:t>:</a:t>
            </a:r>
            <a:r>
              <a:rPr lang="zh-TW" altLang="en-US" dirty="0"/>
              <a:t>不是職務行為</a:t>
            </a:r>
            <a:r>
              <a:rPr lang="en-US" altLang="zh-TW" dirty="0"/>
              <a:t>(</a:t>
            </a:r>
            <a:r>
              <a:rPr lang="zh-TW" altLang="en-US" dirty="0"/>
              <a:t>沒有行使立法委員之法定職務權限行為或也沒發揮職務密接關聯行為之</a:t>
            </a:r>
            <a:r>
              <a:rPr lang="zh-TW" altLang="en-US" dirty="0" smtClean="0"/>
              <a:t>影響力</a:t>
            </a:r>
            <a:r>
              <a:rPr lang="en-US" altLang="zh-TW" dirty="0" smtClean="0"/>
              <a:t>)</a:t>
            </a:r>
            <a:endParaRPr lang="en-US" altLang="zh-TW" dirty="0"/>
          </a:p>
          <a:p>
            <a:endParaRPr lang="zh-TW" altLang="en-US" dirty="0"/>
          </a:p>
        </p:txBody>
      </p:sp>
      <p:sp>
        <p:nvSpPr>
          <p:cNvPr id="3" name="標題 2"/>
          <p:cNvSpPr>
            <a:spLocks noGrp="1"/>
          </p:cNvSpPr>
          <p:nvPr>
            <p:ph type="title"/>
          </p:nvPr>
        </p:nvSpPr>
        <p:spPr/>
        <p:txBody>
          <a:bodyPr>
            <a:normAutofit fontScale="90000"/>
          </a:bodyPr>
          <a:lstStyle/>
          <a:p>
            <a:r>
              <a:rPr lang="zh-TW" altLang="en-US" dirty="0" smtClean="0"/>
              <a:t>伍、公務員</a:t>
            </a:r>
            <a:r>
              <a:rPr lang="zh-TW" altLang="en-US" dirty="0"/>
              <a:t>違背職務收受賄賂</a:t>
            </a:r>
            <a:r>
              <a:rPr lang="zh-TW" altLang="en-US" dirty="0" smtClean="0"/>
              <a:t>案例</a:t>
            </a:r>
            <a:endParaRPr lang="zh-TW" altLang="en-US" dirty="0"/>
          </a:p>
        </p:txBody>
      </p:sp>
    </p:spTree>
    <p:extLst>
      <p:ext uri="{BB962C8B-B14F-4D97-AF65-F5344CB8AC3E}">
        <p14:creationId xmlns:p14="http://schemas.microsoft.com/office/powerpoint/2010/main" val="38909617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85000" lnSpcReduction="10000"/>
          </a:bodyPr>
          <a:lstStyle/>
          <a:p>
            <a:r>
              <a:rPr lang="zh-TW" altLang="en-US" dirty="0"/>
              <a:t>林</a:t>
            </a:r>
            <a:r>
              <a:rPr lang="en-US" altLang="zh-TW" dirty="0" smtClean="0"/>
              <a:t>O</a:t>
            </a:r>
            <a:r>
              <a:rPr lang="en-US" altLang="zh-TW" dirty="0"/>
              <a:t> </a:t>
            </a:r>
            <a:r>
              <a:rPr lang="en-US" altLang="zh-TW" dirty="0" err="1"/>
              <a:t>O</a:t>
            </a:r>
            <a:r>
              <a:rPr lang="zh-TW" altLang="en-US" dirty="0" smtClean="0"/>
              <a:t>案件</a:t>
            </a:r>
            <a:r>
              <a:rPr lang="en-US" altLang="zh-TW" dirty="0"/>
              <a:t>-</a:t>
            </a:r>
            <a:r>
              <a:rPr lang="zh-TW" altLang="en-US" dirty="0"/>
              <a:t>二審判決</a:t>
            </a:r>
            <a:endParaRPr lang="en-US" altLang="zh-TW" dirty="0"/>
          </a:p>
          <a:p>
            <a:r>
              <a:rPr lang="zh-TW" altLang="en-US" dirty="0"/>
              <a:t>部分裁判主文</a:t>
            </a:r>
            <a:r>
              <a:rPr lang="en-US" altLang="zh-TW" dirty="0"/>
              <a:t>:</a:t>
            </a:r>
            <a:r>
              <a:rPr lang="zh-TW" altLang="en-US" dirty="0"/>
              <a:t>原判決關於林</a:t>
            </a:r>
            <a:r>
              <a:rPr lang="en-US" altLang="zh-TW" dirty="0" smtClean="0"/>
              <a:t>O</a:t>
            </a:r>
            <a:r>
              <a:rPr lang="en-US" altLang="zh-TW" dirty="0"/>
              <a:t> </a:t>
            </a:r>
            <a:r>
              <a:rPr lang="en-US" altLang="zh-TW" dirty="0" err="1"/>
              <a:t>O</a:t>
            </a:r>
            <a:r>
              <a:rPr lang="zh-TW" altLang="en-US" dirty="0" smtClean="0"/>
              <a:t>公務員</a:t>
            </a:r>
            <a:r>
              <a:rPr lang="zh-TW" altLang="en-US" dirty="0"/>
              <a:t>假借職務上之權力及機會，故意犯恐嚇得利罪（含不另為無罪部分）暨定應執行刑部分；關於</a:t>
            </a:r>
            <a:r>
              <a:rPr lang="zh-TW" altLang="en-US" dirty="0" smtClean="0"/>
              <a:t>沈</a:t>
            </a:r>
            <a:r>
              <a:rPr lang="en-US" altLang="zh-TW" dirty="0" smtClean="0"/>
              <a:t>O</a:t>
            </a:r>
            <a:r>
              <a:rPr lang="en-US" altLang="zh-TW" dirty="0"/>
              <a:t> </a:t>
            </a:r>
            <a:r>
              <a:rPr lang="en-US" altLang="zh-TW" dirty="0" err="1"/>
              <a:t>O</a:t>
            </a:r>
            <a:r>
              <a:rPr lang="zh-TW" altLang="en-US" dirty="0" smtClean="0"/>
              <a:t>被</a:t>
            </a:r>
            <a:r>
              <a:rPr lang="zh-TW" altLang="en-US" dirty="0"/>
              <a:t>訴共同犯洗錢防制法第十一條第一項洗錢罪部分均撤銷。</a:t>
            </a:r>
            <a:r>
              <a:rPr lang="zh-TW" altLang="en-US" b="1" dirty="0"/>
              <a:t>林益世公務員對於違背職務之行為收受賄賂，處有期徒刑拾貳年</a:t>
            </a:r>
            <a:r>
              <a:rPr lang="zh-TW" altLang="en-US" dirty="0"/>
              <a:t>。褫奪公權捌年。扣案之犯罪所得財物新臺幣貳仟萬元、美金參拾壹萬柒仟伍佰元均沒收；未扣案之犯罪所得財物新臺幣參佰萬元、美金玖拾伍萬元應予追繳沒收，如全部或一部無法追繳沒收時，以其財產抵償之。</a:t>
            </a:r>
            <a:r>
              <a:rPr lang="en-US" altLang="zh-TW" dirty="0"/>
              <a:t>……</a:t>
            </a:r>
          </a:p>
          <a:p>
            <a:r>
              <a:rPr lang="zh-TW" altLang="en-US" dirty="0"/>
              <a:t>二審說</a:t>
            </a:r>
            <a:r>
              <a:rPr lang="en-US" altLang="zh-TW" dirty="0"/>
              <a:t>:</a:t>
            </a:r>
            <a:r>
              <a:rPr lang="zh-TW" altLang="en-US" dirty="0"/>
              <a:t>是職務行為</a:t>
            </a:r>
            <a:r>
              <a:rPr lang="en-US" altLang="zh-TW" dirty="0"/>
              <a:t>(</a:t>
            </a:r>
            <a:r>
              <a:rPr lang="zh-TW" altLang="en-US" dirty="0"/>
              <a:t>被告</a:t>
            </a:r>
            <a:r>
              <a:rPr lang="zh-TW" altLang="en-US" dirty="0" smtClean="0"/>
              <a:t>林</a:t>
            </a:r>
            <a:r>
              <a:rPr lang="en-US" altLang="zh-TW" dirty="0"/>
              <a:t>O </a:t>
            </a:r>
            <a:r>
              <a:rPr lang="en-US" altLang="zh-TW" dirty="0" err="1"/>
              <a:t>O</a:t>
            </a:r>
            <a:r>
              <a:rPr lang="zh-TW" altLang="en-US" dirty="0" smtClean="0"/>
              <a:t>所為</a:t>
            </a:r>
            <a:r>
              <a:rPr lang="zh-TW" altLang="en-US" dirty="0"/>
              <a:t>與其立法委員之職務具有密接關連性，並對於促成對價之內容具實質影響力</a:t>
            </a:r>
            <a:r>
              <a:rPr lang="en-US" altLang="zh-TW" dirty="0"/>
              <a:t>……)</a:t>
            </a:r>
          </a:p>
          <a:p>
            <a:endParaRPr lang="zh-TW" altLang="en-US" dirty="0"/>
          </a:p>
        </p:txBody>
      </p:sp>
      <p:sp>
        <p:nvSpPr>
          <p:cNvPr id="3" name="標題 2"/>
          <p:cNvSpPr>
            <a:spLocks noGrp="1"/>
          </p:cNvSpPr>
          <p:nvPr>
            <p:ph type="title"/>
          </p:nvPr>
        </p:nvSpPr>
        <p:spPr/>
        <p:txBody>
          <a:bodyPr>
            <a:normAutofit fontScale="90000"/>
          </a:bodyPr>
          <a:lstStyle/>
          <a:p>
            <a:r>
              <a:rPr lang="zh-TW" altLang="en-US" dirty="0"/>
              <a:t>伍、公務員違背職務收受賄賂案例</a:t>
            </a:r>
          </a:p>
        </p:txBody>
      </p:sp>
    </p:spTree>
    <p:extLst>
      <p:ext uri="{BB962C8B-B14F-4D97-AF65-F5344CB8AC3E}">
        <p14:creationId xmlns:p14="http://schemas.microsoft.com/office/powerpoint/2010/main" val="24013118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有下列行為之一者，處無期徒刑或十年以上有期徒刑，得併科新台幣一億 元以下罰金： 一、竊取或侵占公用或公有器材、財物</a:t>
            </a:r>
            <a:r>
              <a:rPr lang="zh-TW" altLang="en-US" dirty="0" smtClean="0"/>
              <a:t>者</a:t>
            </a:r>
            <a:r>
              <a:rPr lang="en-US" altLang="zh-TW" dirty="0" smtClean="0"/>
              <a:t>…(</a:t>
            </a:r>
            <a:r>
              <a:rPr lang="zh-TW" altLang="en-US" dirty="0" smtClean="0"/>
              <a:t>貪污治罪條例第</a:t>
            </a:r>
            <a:r>
              <a:rPr lang="en-US" altLang="zh-TW" dirty="0" smtClean="0"/>
              <a:t>4</a:t>
            </a:r>
            <a:r>
              <a:rPr lang="zh-TW" altLang="en-US" dirty="0" smtClean="0"/>
              <a:t>條</a:t>
            </a:r>
            <a:r>
              <a:rPr lang="en-US" altLang="zh-TW" dirty="0" smtClean="0"/>
              <a:t>)</a:t>
            </a:r>
          </a:p>
          <a:p>
            <a:r>
              <a:rPr lang="zh-TW" altLang="en-US" dirty="0"/>
              <a:t>有下列行為之一，處五年以上有期徒刑，</a:t>
            </a:r>
            <a:r>
              <a:rPr lang="zh-TW" altLang="en-US" dirty="0" smtClean="0"/>
              <a:t>得併</a:t>
            </a:r>
            <a:r>
              <a:rPr lang="zh-TW" altLang="en-US" dirty="0"/>
              <a:t>科新臺幣三千萬元以下罰金 </a:t>
            </a:r>
            <a:r>
              <a:rPr lang="en-US" altLang="zh-TW" dirty="0" smtClean="0"/>
              <a:t>…</a:t>
            </a:r>
            <a:r>
              <a:rPr lang="zh-TW" altLang="en-US" dirty="0" smtClean="0"/>
              <a:t>三</a:t>
            </a:r>
            <a:r>
              <a:rPr lang="zh-TW" altLang="en-US" dirty="0"/>
              <a:t>、竊取或侵占職務上持有之非公用私有器材、財物者</a:t>
            </a:r>
            <a:r>
              <a:rPr lang="zh-TW" altLang="en-US" dirty="0" smtClean="0"/>
              <a:t>。</a:t>
            </a:r>
            <a:r>
              <a:rPr lang="en-US" altLang="zh-TW" dirty="0" smtClean="0"/>
              <a:t>…</a:t>
            </a:r>
            <a:r>
              <a:rPr lang="en-US" altLang="zh-TW" dirty="0"/>
              <a:t>…(</a:t>
            </a:r>
            <a:r>
              <a:rPr lang="zh-TW" altLang="en-US" dirty="0"/>
              <a:t>貪污治罪條例</a:t>
            </a:r>
            <a:r>
              <a:rPr lang="zh-TW" altLang="en-US" dirty="0" smtClean="0"/>
              <a:t>第</a:t>
            </a:r>
            <a:r>
              <a:rPr lang="en-US" altLang="zh-TW" dirty="0" smtClean="0"/>
              <a:t>6</a:t>
            </a:r>
            <a:r>
              <a:rPr lang="zh-TW" altLang="en-US" dirty="0" smtClean="0"/>
              <a:t>條</a:t>
            </a:r>
            <a:r>
              <a:rPr lang="en-US" altLang="zh-TW" dirty="0"/>
              <a:t>)</a:t>
            </a:r>
          </a:p>
          <a:p>
            <a:endParaRPr lang="zh-TW" altLang="en-US" dirty="0"/>
          </a:p>
        </p:txBody>
      </p:sp>
      <p:sp>
        <p:nvSpPr>
          <p:cNvPr id="3" name="標題 2"/>
          <p:cNvSpPr>
            <a:spLocks noGrp="1"/>
          </p:cNvSpPr>
          <p:nvPr>
            <p:ph type="title"/>
          </p:nvPr>
        </p:nvSpPr>
        <p:spPr/>
        <p:txBody>
          <a:bodyPr/>
          <a:lstStyle/>
          <a:p>
            <a:r>
              <a:rPr lang="zh-TW" altLang="en-US" dirty="0"/>
              <a:t>陸、侵占財物案例</a:t>
            </a:r>
            <a:endParaRPr lang="en-US" altLang="zh-TW" dirty="0"/>
          </a:p>
        </p:txBody>
      </p:sp>
    </p:spTree>
    <p:extLst>
      <p:ext uri="{BB962C8B-B14F-4D97-AF65-F5344CB8AC3E}">
        <p14:creationId xmlns:p14="http://schemas.microsoft.com/office/powerpoint/2010/main" val="1691320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fontScale="70000" lnSpcReduction="20000"/>
          </a:bodyPr>
          <a:lstStyle/>
          <a:p>
            <a:r>
              <a:rPr lang="zh-TW" altLang="en-US" dirty="0" smtClean="0"/>
              <a:t>胡</a:t>
            </a:r>
            <a:r>
              <a:rPr lang="en-US" altLang="zh-TW" dirty="0"/>
              <a:t>OO</a:t>
            </a:r>
            <a:r>
              <a:rPr lang="zh-TW" altLang="en-US" dirty="0" smtClean="0"/>
              <a:t>有</a:t>
            </a:r>
            <a:r>
              <a:rPr lang="zh-TW" altLang="en-US" dirty="0"/>
              <a:t>審判職務之公務員，共同犯貪污治罪條例之違背</a:t>
            </a:r>
            <a:r>
              <a:rPr lang="zh-TW" altLang="en-US" dirty="0" smtClean="0"/>
              <a:t>職務</a:t>
            </a:r>
            <a:r>
              <a:rPr lang="zh-TW" altLang="en-US" dirty="0"/>
              <a:t>收受賄賂罪，處有期徒刑拾陸年，併科罰金新臺幣</a:t>
            </a:r>
            <a:r>
              <a:rPr lang="zh-TW" altLang="en-US" dirty="0" smtClean="0"/>
              <a:t>陸佰萬元</a:t>
            </a:r>
            <a:r>
              <a:rPr lang="zh-TW" altLang="en-US" dirty="0"/>
              <a:t>，罰金如易服勞役，以罰金總額與壹年之日數比例折算</a:t>
            </a:r>
            <a:r>
              <a:rPr lang="zh-TW" altLang="en-US" dirty="0" smtClean="0"/>
              <a:t>，褫奪公權</a:t>
            </a:r>
            <a:r>
              <a:rPr lang="zh-TW" altLang="en-US" dirty="0"/>
              <a:t>捌年，扣案如附表一編號</a:t>
            </a:r>
            <a:r>
              <a:rPr lang="en-US" altLang="zh-TW" dirty="0"/>
              <a:t>1</a:t>
            </a:r>
            <a:r>
              <a:rPr lang="zh-TW" altLang="en-US" dirty="0"/>
              <a:t>至</a:t>
            </a:r>
            <a:r>
              <a:rPr lang="en-US" altLang="zh-TW" dirty="0"/>
              <a:t>4</a:t>
            </a:r>
            <a:r>
              <a:rPr lang="zh-TW" altLang="en-US" dirty="0"/>
              <a:t>所示之共同犯罪</a:t>
            </a:r>
            <a:r>
              <a:rPr lang="zh-TW" altLang="en-US" dirty="0" smtClean="0"/>
              <a:t>所得財物</a:t>
            </a:r>
            <a:r>
              <a:rPr lang="zh-TW" altLang="en-US" dirty="0"/>
              <a:t>、如附表一編號</a:t>
            </a:r>
            <a:r>
              <a:rPr lang="en-US" altLang="zh-TW" dirty="0"/>
              <a:t>5</a:t>
            </a:r>
            <a:r>
              <a:rPr lang="zh-TW" altLang="en-US" dirty="0"/>
              <a:t>至</a:t>
            </a:r>
            <a:r>
              <a:rPr lang="en-US" altLang="zh-TW" dirty="0"/>
              <a:t>8</a:t>
            </a:r>
            <a:r>
              <a:rPr lang="zh-TW" altLang="en-US" dirty="0"/>
              <a:t>所示之物均沒收，未扣案如附表</a:t>
            </a:r>
            <a:r>
              <a:rPr lang="zh-TW" altLang="en-US" dirty="0" smtClean="0"/>
              <a:t>一編號</a:t>
            </a:r>
            <a:r>
              <a:rPr lang="en-US" altLang="zh-TW" dirty="0"/>
              <a:t>9</a:t>
            </a:r>
            <a:r>
              <a:rPr lang="zh-TW" altLang="en-US" dirty="0"/>
              <a:t>之共同犯罪所得財物應與共犯</a:t>
            </a:r>
            <a:r>
              <a:rPr lang="zh-TW" altLang="en-US" dirty="0" smtClean="0"/>
              <a:t>黃</a:t>
            </a:r>
            <a:r>
              <a:rPr lang="en-US" altLang="zh-TW" dirty="0"/>
              <a:t>OO</a:t>
            </a:r>
            <a:r>
              <a:rPr lang="zh-TW" altLang="en-US" dirty="0" smtClean="0"/>
              <a:t>連帶</a:t>
            </a:r>
            <a:r>
              <a:rPr lang="zh-TW" altLang="en-US" dirty="0"/>
              <a:t>追繳沒收</a:t>
            </a:r>
            <a:r>
              <a:rPr lang="zh-TW" altLang="en-US" dirty="0" smtClean="0"/>
              <a:t>，如</a:t>
            </a:r>
            <a:r>
              <a:rPr lang="zh-TW" altLang="en-US" dirty="0"/>
              <a:t>全部或一部不能追繳時，以其與共犯黃月蟾之財產連帶</a:t>
            </a:r>
            <a:r>
              <a:rPr lang="zh-TW" altLang="en-US" dirty="0" smtClean="0"/>
              <a:t>抵償</a:t>
            </a:r>
            <a:r>
              <a:rPr lang="zh-TW" altLang="en-US" dirty="0"/>
              <a:t>之。又犯財產來源不明罪，處有期徒刑肆年陸月，併科</a:t>
            </a:r>
            <a:r>
              <a:rPr lang="zh-TW" altLang="en-US" dirty="0" smtClean="0"/>
              <a:t>罰金</a:t>
            </a:r>
            <a:r>
              <a:rPr lang="zh-TW" altLang="en-US" dirty="0"/>
              <a:t>新臺幣肆佰伍拾萬元，罰金如易服勞役，以罰金總額與</a:t>
            </a:r>
            <a:r>
              <a:rPr lang="zh-TW" altLang="en-US" dirty="0" smtClean="0"/>
              <a:t>壹年</a:t>
            </a:r>
            <a:r>
              <a:rPr lang="zh-TW" altLang="en-US" dirty="0"/>
              <a:t>之日數比例折算，褫奪公權肆年。應執行有期徒刑</a:t>
            </a:r>
            <a:r>
              <a:rPr lang="zh-TW" altLang="en-US" dirty="0" smtClean="0"/>
              <a:t>拾玖年 </a:t>
            </a:r>
            <a:r>
              <a:rPr lang="zh-TW" altLang="en-US" dirty="0"/>
              <a:t>陸月，併科罰金新臺幣壹仟萬元，罰金如易服勞役，以</a:t>
            </a:r>
            <a:r>
              <a:rPr lang="zh-TW" altLang="en-US" dirty="0" smtClean="0"/>
              <a:t>罰金總額</a:t>
            </a:r>
            <a:r>
              <a:rPr lang="zh-TW" altLang="en-US" dirty="0"/>
              <a:t>與壹年之日數比例折算，褫奪公權捌年，扣案如附表</a:t>
            </a:r>
            <a:r>
              <a:rPr lang="zh-TW" altLang="en-US" dirty="0" smtClean="0"/>
              <a:t>一編號</a:t>
            </a:r>
            <a:r>
              <a:rPr lang="en-US" altLang="zh-TW" dirty="0"/>
              <a:t>1</a:t>
            </a:r>
            <a:r>
              <a:rPr lang="zh-TW" altLang="en-US" dirty="0"/>
              <a:t>至</a:t>
            </a:r>
            <a:r>
              <a:rPr lang="en-US" altLang="zh-TW" dirty="0"/>
              <a:t>4</a:t>
            </a:r>
            <a:r>
              <a:rPr lang="zh-TW" altLang="en-US" dirty="0"/>
              <a:t>所示之共同犯罪所得財物、如附表一編號</a:t>
            </a:r>
            <a:r>
              <a:rPr lang="en-US" altLang="zh-TW" dirty="0"/>
              <a:t>5</a:t>
            </a:r>
            <a:r>
              <a:rPr lang="zh-TW" altLang="en-US" dirty="0"/>
              <a:t>至</a:t>
            </a:r>
            <a:r>
              <a:rPr lang="en-US" altLang="zh-TW" dirty="0"/>
              <a:t>8</a:t>
            </a:r>
            <a:r>
              <a:rPr lang="zh-TW" altLang="en-US" dirty="0" smtClean="0"/>
              <a:t>所示之</a:t>
            </a:r>
            <a:r>
              <a:rPr lang="zh-TW" altLang="en-US" dirty="0"/>
              <a:t>物均沒收，未扣案如附表一編號</a:t>
            </a:r>
            <a:r>
              <a:rPr lang="en-US" altLang="zh-TW" dirty="0"/>
              <a:t>9</a:t>
            </a:r>
            <a:r>
              <a:rPr lang="zh-TW" altLang="en-US" dirty="0"/>
              <a:t>之共同犯罪所得財物</a:t>
            </a:r>
            <a:r>
              <a:rPr lang="zh-TW" altLang="en-US" dirty="0" smtClean="0"/>
              <a:t>應與</a:t>
            </a:r>
            <a:r>
              <a:rPr lang="zh-TW" altLang="en-US" dirty="0"/>
              <a:t>共犯黃月蟾連帶追繳沒收，如全部或一部不能追繳時，</a:t>
            </a:r>
            <a:r>
              <a:rPr lang="zh-TW" altLang="en-US" dirty="0" smtClean="0"/>
              <a:t>以 </a:t>
            </a:r>
            <a:r>
              <a:rPr lang="zh-TW" altLang="en-US" dirty="0"/>
              <a:t>其與共犯</a:t>
            </a:r>
            <a:r>
              <a:rPr lang="zh-TW" altLang="en-US" dirty="0" smtClean="0"/>
              <a:t>黃</a:t>
            </a:r>
            <a:r>
              <a:rPr lang="en-US" altLang="zh-TW" dirty="0"/>
              <a:t>OO</a:t>
            </a:r>
            <a:r>
              <a:rPr lang="zh-TW" altLang="en-US" dirty="0" smtClean="0"/>
              <a:t>之</a:t>
            </a:r>
            <a:r>
              <a:rPr lang="zh-TW" altLang="en-US" dirty="0"/>
              <a:t>財產連帶抵償之</a:t>
            </a:r>
            <a:r>
              <a:rPr lang="zh-TW" altLang="en-US" dirty="0" smtClean="0"/>
              <a:t>。</a:t>
            </a:r>
            <a:r>
              <a:rPr lang="en-US" altLang="zh-TW" dirty="0" smtClean="0"/>
              <a:t>(</a:t>
            </a:r>
            <a:r>
              <a:rPr lang="zh-TW" altLang="en-US" dirty="0"/>
              <a:t>臺灣高等法院臺中</a:t>
            </a:r>
            <a:r>
              <a:rPr lang="zh-TW" altLang="en-US" dirty="0" smtClean="0"/>
              <a:t>分院</a:t>
            </a:r>
            <a:r>
              <a:rPr lang="en-US" altLang="zh-TW" dirty="0" smtClean="0"/>
              <a:t>103</a:t>
            </a:r>
            <a:r>
              <a:rPr lang="zh-TW" altLang="en-US" dirty="0"/>
              <a:t>年度上訴字第</a:t>
            </a:r>
            <a:r>
              <a:rPr lang="en-US" altLang="zh-TW" dirty="0"/>
              <a:t>1700</a:t>
            </a:r>
            <a:r>
              <a:rPr lang="zh-TW" altLang="en-US" dirty="0" smtClean="0"/>
              <a:t>號</a:t>
            </a:r>
            <a:r>
              <a:rPr lang="zh-TW" altLang="en-US" dirty="0"/>
              <a:t>刑事</a:t>
            </a:r>
            <a:r>
              <a:rPr lang="zh-TW" altLang="en-US" dirty="0" smtClean="0"/>
              <a:t>判決</a:t>
            </a:r>
            <a:r>
              <a:rPr lang="en-US" altLang="zh-TW" dirty="0" smtClean="0"/>
              <a:t>…</a:t>
            </a:r>
            <a:r>
              <a:rPr lang="zh-TW" altLang="en-US" dirty="0" smtClean="0"/>
              <a:t>尚未確定</a:t>
            </a:r>
            <a:r>
              <a:rPr lang="en-US" altLang="zh-TW" dirty="0" smtClean="0"/>
              <a:t>)</a:t>
            </a:r>
            <a:endParaRPr lang="zh-TW" altLang="en-US" dirty="0"/>
          </a:p>
        </p:txBody>
      </p:sp>
      <p:sp>
        <p:nvSpPr>
          <p:cNvPr id="2" name="標題 1"/>
          <p:cNvSpPr>
            <a:spLocks noGrp="1"/>
          </p:cNvSpPr>
          <p:nvPr>
            <p:ph type="title"/>
          </p:nvPr>
        </p:nvSpPr>
        <p:spPr/>
        <p:txBody>
          <a:bodyPr/>
          <a:lstStyle/>
          <a:p>
            <a:r>
              <a:rPr lang="zh-TW" altLang="en-US" dirty="0"/>
              <a:t>壹、前言</a:t>
            </a:r>
            <a:r>
              <a:rPr lang="en-US" altLang="zh-TW" dirty="0"/>
              <a:t>:</a:t>
            </a:r>
            <a:r>
              <a:rPr lang="zh-TW" altLang="en-US" dirty="0"/>
              <a:t>案例檢討</a:t>
            </a:r>
          </a:p>
        </p:txBody>
      </p:sp>
    </p:spTree>
    <p:extLst>
      <p:ext uri="{BB962C8B-B14F-4D97-AF65-F5344CB8AC3E}">
        <p14:creationId xmlns:p14="http://schemas.microsoft.com/office/powerpoint/2010/main" val="23512112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47500" lnSpcReduction="20000"/>
          </a:bodyPr>
          <a:lstStyle/>
          <a:p>
            <a:r>
              <a:rPr lang="zh-TW" altLang="en-US" dirty="0" smtClean="0"/>
              <a:t>林</a:t>
            </a:r>
            <a:r>
              <a:rPr lang="en-US" altLang="zh-TW" dirty="0"/>
              <a:t>OO</a:t>
            </a:r>
            <a:r>
              <a:rPr lang="zh-TW" altLang="en-US" dirty="0" smtClean="0"/>
              <a:t>為</a:t>
            </a:r>
            <a:r>
              <a:rPr lang="zh-TW" altLang="en-US" dirty="0"/>
              <a:t>臺灣桃園地方法院檢察署（下稱桃園地檢署）書記 官，自民國（下同）</a:t>
            </a:r>
            <a:r>
              <a:rPr lang="en-US" altLang="zh-TW" dirty="0"/>
              <a:t>98</a:t>
            </a:r>
            <a:r>
              <a:rPr lang="zh-TW" altLang="en-US" dirty="0"/>
              <a:t>年</a:t>
            </a:r>
            <a:r>
              <a:rPr lang="en-US" altLang="zh-TW" dirty="0"/>
              <a:t>10</a:t>
            </a:r>
            <a:r>
              <a:rPr lang="zh-TW" altLang="en-US" dirty="0"/>
              <a:t>月</a:t>
            </a:r>
            <a:r>
              <a:rPr lang="en-US" altLang="zh-TW" dirty="0"/>
              <a:t>1 </a:t>
            </a:r>
            <a:r>
              <a:rPr lang="zh-TW" altLang="en-US" dirty="0"/>
              <a:t>日起，派任桃園地檢署總務 科贓物庫，係依法令服務於國家所屬機關，而具有保管、銷 燬贓物庫內毒品之法定職務權限之人。緣於</a:t>
            </a:r>
            <a:r>
              <a:rPr lang="en-US" altLang="zh-TW" dirty="0"/>
              <a:t>94</a:t>
            </a:r>
            <a:r>
              <a:rPr lang="zh-TW" altLang="en-US" dirty="0"/>
              <a:t>年間，林明宗 派任桃園地檢署執行科，因</a:t>
            </a:r>
            <a:r>
              <a:rPr lang="zh-TW" altLang="en-US" dirty="0" smtClean="0"/>
              <a:t>廖</a:t>
            </a:r>
            <a:r>
              <a:rPr lang="en-US" altLang="zh-TW" dirty="0"/>
              <a:t>OO</a:t>
            </a:r>
            <a:r>
              <a:rPr lang="zh-TW" altLang="en-US" dirty="0" smtClean="0"/>
              <a:t>女友黃</a:t>
            </a:r>
            <a:r>
              <a:rPr lang="en-US" altLang="zh-TW" dirty="0"/>
              <a:t>OO </a:t>
            </a:r>
            <a:r>
              <a:rPr lang="zh-TW" altLang="en-US" dirty="0" smtClean="0"/>
              <a:t>（</a:t>
            </a:r>
            <a:r>
              <a:rPr lang="zh-TW" altLang="en-US" dirty="0"/>
              <a:t>由原審另案 審理中）詢問有關於</a:t>
            </a:r>
            <a:r>
              <a:rPr lang="zh-TW" altLang="en-US" dirty="0" smtClean="0"/>
              <a:t>廖</a:t>
            </a:r>
            <a:r>
              <a:rPr lang="en-US" altLang="zh-TW" dirty="0"/>
              <a:t>OO</a:t>
            </a:r>
            <a:r>
              <a:rPr lang="zh-TW" altLang="en-US" dirty="0" smtClean="0"/>
              <a:t>之</a:t>
            </a:r>
            <a:r>
              <a:rPr lang="zh-TW" altLang="en-US" dirty="0"/>
              <a:t>刑罰執行問題，進而</a:t>
            </a:r>
            <a:r>
              <a:rPr lang="zh-TW" altLang="en-US" dirty="0" smtClean="0"/>
              <a:t>認識</a:t>
            </a:r>
            <a:r>
              <a:rPr lang="en-US" altLang="zh-TW" dirty="0"/>
              <a:t>OO </a:t>
            </a:r>
            <a:r>
              <a:rPr lang="zh-TW" altLang="en-US" dirty="0" smtClean="0"/>
              <a:t>，</a:t>
            </a:r>
            <a:r>
              <a:rPr lang="zh-TW" altLang="en-US" dirty="0"/>
              <a:t>嗣於</a:t>
            </a:r>
            <a:r>
              <a:rPr lang="en-US" altLang="zh-TW" dirty="0"/>
              <a:t>100</a:t>
            </a:r>
            <a:r>
              <a:rPr lang="zh-TW" altLang="en-US" dirty="0"/>
              <a:t>年</a:t>
            </a:r>
            <a:r>
              <a:rPr lang="en-US" altLang="zh-TW" dirty="0"/>
              <a:t>7</a:t>
            </a:r>
            <a:r>
              <a:rPr lang="zh-TW" altLang="en-US" dirty="0"/>
              <a:t>月間，</a:t>
            </a:r>
            <a:r>
              <a:rPr lang="zh-TW" altLang="en-US" dirty="0" smtClean="0"/>
              <a:t>黃</a:t>
            </a:r>
            <a:r>
              <a:rPr lang="en-US" altLang="zh-TW" dirty="0"/>
              <a:t>OO</a:t>
            </a:r>
            <a:r>
              <a:rPr lang="zh-TW" altLang="en-US" dirty="0" smtClean="0"/>
              <a:t>向</a:t>
            </a:r>
            <a:r>
              <a:rPr lang="zh-TW" altLang="en-US" dirty="0"/>
              <a:t>其探詢可否將其保管之毒品 取出販售，詎</a:t>
            </a:r>
            <a:r>
              <a:rPr lang="zh-TW" altLang="en-US" dirty="0" smtClean="0"/>
              <a:t>林</a:t>
            </a:r>
            <a:r>
              <a:rPr lang="en-US" altLang="zh-TW" dirty="0"/>
              <a:t>OO</a:t>
            </a:r>
            <a:r>
              <a:rPr lang="zh-TW" altLang="en-US" dirty="0" smtClean="0"/>
              <a:t>明知</a:t>
            </a:r>
            <a:r>
              <a:rPr lang="zh-TW" altLang="en-US" dirty="0"/>
              <a:t>甲基安非他命（</a:t>
            </a:r>
            <a:r>
              <a:rPr lang="en-US" altLang="zh-TW" dirty="0"/>
              <a:t>Methamphetamine </a:t>
            </a:r>
            <a:r>
              <a:rPr lang="zh-TW" altLang="en-US" dirty="0"/>
              <a:t>）為毒品危害防制條例第</a:t>
            </a:r>
            <a:r>
              <a:rPr lang="en-US" altLang="zh-TW" dirty="0"/>
              <a:t>2 </a:t>
            </a:r>
            <a:r>
              <a:rPr lang="zh-TW" altLang="en-US" dirty="0"/>
              <a:t>條第</a:t>
            </a:r>
            <a:r>
              <a:rPr lang="en-US" altLang="zh-TW" dirty="0"/>
              <a:t>2 </a:t>
            </a:r>
            <a:r>
              <a:rPr lang="zh-TW" altLang="en-US" dirty="0"/>
              <a:t>項第</a:t>
            </a:r>
            <a:r>
              <a:rPr lang="en-US" altLang="zh-TW" dirty="0"/>
              <a:t>2 </a:t>
            </a:r>
            <a:r>
              <a:rPr lang="zh-TW" altLang="en-US" dirty="0"/>
              <a:t>款所明定之第二級 毒品，不得販賣、轉讓，亦明知甲基安非他命業經行政院衛 生署公告禁止使用，屬藥事法第</a:t>
            </a:r>
            <a:r>
              <a:rPr lang="en-US" altLang="zh-TW" dirty="0"/>
              <a:t>22</a:t>
            </a:r>
            <a:r>
              <a:rPr lang="zh-TW" altLang="en-US" dirty="0"/>
              <a:t>條第</a:t>
            </a:r>
            <a:r>
              <a:rPr lang="en-US" altLang="zh-TW" dirty="0"/>
              <a:t>1 </a:t>
            </a:r>
            <a:r>
              <a:rPr lang="zh-TW" altLang="en-US" dirty="0"/>
              <a:t>項第</a:t>
            </a:r>
            <a:r>
              <a:rPr lang="en-US" altLang="zh-TW" dirty="0"/>
              <a:t>1 </a:t>
            </a:r>
            <a:r>
              <a:rPr lang="zh-TW" altLang="en-US" dirty="0"/>
              <a:t>款所稱之禁 藥，不得轉讓，竟利用其熟知已核備銷燬之甲基安非他命送 至桃園縣中壢焚化場銷燬前，係由承辦書記官造冊並會同政 風人員清點裝箱，清點程序僅核對甲基安非他命之外觀、數 量相關作業程序之機會，而同意</a:t>
            </a:r>
            <a:r>
              <a:rPr lang="zh-TW" altLang="en-US" dirty="0" smtClean="0"/>
              <a:t>黃</a:t>
            </a:r>
            <a:r>
              <a:rPr lang="en-US" altLang="zh-TW" dirty="0"/>
              <a:t>OO</a:t>
            </a:r>
            <a:r>
              <a:rPr lang="zh-TW" altLang="en-US" dirty="0" smtClean="0"/>
              <a:t>上</a:t>
            </a:r>
            <a:r>
              <a:rPr lang="zh-TW" altLang="en-US" dirty="0"/>
              <a:t>開提議，分別為下 列之行為： （一）於</a:t>
            </a:r>
            <a:r>
              <a:rPr lang="en-US" altLang="zh-TW" dirty="0"/>
              <a:t>100</a:t>
            </a:r>
            <a:r>
              <a:rPr lang="zh-TW" altLang="en-US" dirty="0"/>
              <a:t>年</a:t>
            </a:r>
            <a:r>
              <a:rPr lang="en-US" altLang="zh-TW" dirty="0"/>
              <a:t>7</a:t>
            </a:r>
            <a:r>
              <a:rPr lang="zh-TW" altLang="en-US" dirty="0"/>
              <a:t>月間即</a:t>
            </a:r>
            <a:r>
              <a:rPr lang="zh-TW" altLang="en-US" dirty="0" smtClean="0"/>
              <a:t>黃</a:t>
            </a:r>
            <a:r>
              <a:rPr lang="en-US" altLang="zh-TW" dirty="0"/>
              <a:t>OO</a:t>
            </a:r>
            <a:r>
              <a:rPr lang="zh-TW" altLang="en-US" dirty="0" smtClean="0"/>
              <a:t>提出</a:t>
            </a:r>
            <a:r>
              <a:rPr lang="zh-TW" altLang="en-US" dirty="0"/>
              <a:t>上開提議後一星期之某日，林 明宗要確認所保管的毒品是否為真，竟分別基於侵占職務 上持有之非公用私有財物、轉讓禁藥第二級毒品甲基安非 他命之犯意，先將其因職務上機會所保管約</a:t>
            </a:r>
            <a:r>
              <a:rPr lang="en-US" altLang="zh-TW" dirty="0"/>
              <a:t>1 </a:t>
            </a:r>
            <a:r>
              <a:rPr lang="zh-TW" altLang="en-US" dirty="0"/>
              <a:t>公克價值未 逾新臺幣（下同）</a:t>
            </a:r>
            <a:r>
              <a:rPr lang="en-US" altLang="zh-TW" dirty="0"/>
              <a:t>5 </a:t>
            </a:r>
            <a:r>
              <a:rPr lang="zh-TW" altLang="en-US" dirty="0"/>
              <a:t>萬元的甲基安非他命據為己有後，嗣 於桃園縣桃園市成功路</a:t>
            </a:r>
            <a:r>
              <a:rPr lang="en-US" altLang="zh-TW" dirty="0"/>
              <a:t>3 </a:t>
            </a:r>
            <a:r>
              <a:rPr lang="zh-TW" altLang="en-US" dirty="0"/>
              <a:t>段</a:t>
            </a:r>
            <a:r>
              <a:rPr lang="en-US" altLang="zh-TW" dirty="0"/>
              <a:t>1 </a:t>
            </a:r>
            <a:r>
              <a:rPr lang="zh-TW" altLang="en-US" dirty="0"/>
              <a:t>號桃園地檢署第二辦公室（ 下稱第二辦公室）檔案室附近停車場黃玉華車內（起訴書 誤載為檔案室附近垃圾集中處，應予更正），無償轉讓與 </a:t>
            </a:r>
            <a:r>
              <a:rPr lang="zh-TW" altLang="en-US" dirty="0" smtClean="0"/>
              <a:t>黃</a:t>
            </a:r>
            <a:r>
              <a:rPr lang="en-US" altLang="zh-TW" dirty="0"/>
              <a:t>OO</a:t>
            </a:r>
            <a:r>
              <a:rPr lang="zh-TW" altLang="en-US" dirty="0" smtClean="0"/>
              <a:t>測試</a:t>
            </a:r>
            <a:r>
              <a:rPr lang="zh-TW" altLang="en-US" dirty="0"/>
              <a:t>，經</a:t>
            </a:r>
            <a:r>
              <a:rPr lang="zh-TW" altLang="en-US" dirty="0" smtClean="0"/>
              <a:t>黃</a:t>
            </a:r>
            <a:r>
              <a:rPr lang="en-US" altLang="zh-TW" dirty="0"/>
              <a:t>OO</a:t>
            </a:r>
            <a:r>
              <a:rPr lang="zh-TW" altLang="en-US" dirty="0" smtClean="0"/>
              <a:t>當場</a:t>
            </a:r>
            <a:r>
              <a:rPr lang="zh-TW" altLang="en-US" dirty="0"/>
              <a:t>測試後，表示確為甲基安非他 命無誤。 （二）在</a:t>
            </a:r>
            <a:r>
              <a:rPr lang="zh-TW" altLang="en-US" dirty="0" smtClean="0"/>
              <a:t>黃</a:t>
            </a:r>
            <a:r>
              <a:rPr lang="en-US" altLang="zh-TW" dirty="0"/>
              <a:t>OO</a:t>
            </a:r>
            <a:r>
              <a:rPr lang="zh-TW" altLang="en-US" dirty="0" smtClean="0"/>
              <a:t>確定林</a:t>
            </a:r>
            <a:r>
              <a:rPr lang="en-US" altLang="zh-TW" dirty="0"/>
              <a:t>OO</a:t>
            </a:r>
            <a:r>
              <a:rPr lang="zh-TW" altLang="en-US" dirty="0" smtClean="0"/>
              <a:t>交付</a:t>
            </a:r>
            <a:r>
              <a:rPr lang="zh-TW" altLang="en-US" dirty="0"/>
              <a:t>的毒品為真後之</a:t>
            </a:r>
            <a:r>
              <a:rPr lang="en-US" altLang="zh-TW" dirty="0"/>
              <a:t>1</a:t>
            </a:r>
            <a:r>
              <a:rPr lang="zh-TW" altLang="en-US" dirty="0"/>
              <a:t>、</a:t>
            </a:r>
            <a:r>
              <a:rPr lang="en-US" altLang="zh-TW" dirty="0"/>
              <a:t>2</a:t>
            </a:r>
            <a:r>
              <a:rPr lang="zh-TW" altLang="en-US" dirty="0"/>
              <a:t>週，</a:t>
            </a:r>
            <a:r>
              <a:rPr lang="zh-TW" altLang="en-US" dirty="0" smtClean="0"/>
              <a:t>林</a:t>
            </a:r>
            <a:r>
              <a:rPr lang="en-US" altLang="zh-TW" dirty="0"/>
              <a:t>OO</a:t>
            </a:r>
            <a:r>
              <a:rPr lang="zh-TW" altLang="en-US" dirty="0" smtClean="0"/>
              <a:t> </a:t>
            </a:r>
            <a:r>
              <a:rPr lang="zh-TW" altLang="en-US" dirty="0"/>
              <a:t>另行起意，分別以基於侵占職務上持有之非公用私有財物 、販賣第二級毒品甲基安非他命之犯意，先將其因職務上 機會所保管裝有甲基安非他命約</a:t>
            </a:r>
            <a:r>
              <a:rPr lang="en-US" altLang="zh-TW" dirty="0"/>
              <a:t>1</a:t>
            </a:r>
            <a:r>
              <a:rPr lang="zh-TW" altLang="en-US" dirty="0"/>
              <a:t>兩（</a:t>
            </a:r>
            <a:r>
              <a:rPr lang="en-US" altLang="zh-TW" dirty="0"/>
              <a:t>37.5 </a:t>
            </a:r>
            <a:r>
              <a:rPr lang="zh-TW" altLang="en-US" dirty="0"/>
              <a:t>公克）之保濟 丸瓶</a:t>
            </a:r>
            <a:r>
              <a:rPr lang="en-US" altLang="zh-TW" dirty="0"/>
              <a:t>18</a:t>
            </a:r>
            <a:r>
              <a:rPr lang="zh-TW" altLang="en-US" dirty="0"/>
              <a:t>支據為己有後，嗣另以紙袋包裝，拿至第二辦公室 贓物庫外之小水溝旁放置，再告知</a:t>
            </a:r>
            <a:r>
              <a:rPr lang="zh-TW" altLang="en-US" dirty="0" smtClean="0"/>
              <a:t>黃</a:t>
            </a:r>
            <a:r>
              <a:rPr lang="en-US" altLang="zh-TW" dirty="0"/>
              <a:t>OO</a:t>
            </a:r>
            <a:r>
              <a:rPr lang="zh-TW" altLang="en-US" dirty="0" smtClean="0"/>
              <a:t>放置</a:t>
            </a:r>
            <a:r>
              <a:rPr lang="zh-TW" altLang="en-US" dirty="0"/>
              <a:t>地點，黃玉 華取得上開</a:t>
            </a:r>
            <a:r>
              <a:rPr lang="en-US" altLang="zh-TW" dirty="0"/>
              <a:t>18</a:t>
            </a:r>
            <a:r>
              <a:rPr lang="zh-TW" altLang="en-US" dirty="0"/>
              <a:t>支保濟丸瓶後，再出售給</a:t>
            </a:r>
            <a:r>
              <a:rPr lang="zh-TW" altLang="en-US" dirty="0" smtClean="0"/>
              <a:t>溫</a:t>
            </a:r>
            <a:r>
              <a:rPr lang="en-US" altLang="zh-TW" dirty="0"/>
              <a:t>OO </a:t>
            </a:r>
            <a:r>
              <a:rPr lang="zh-TW" altLang="en-US" dirty="0" smtClean="0"/>
              <a:t>，</a:t>
            </a:r>
            <a:r>
              <a:rPr lang="zh-TW" altLang="en-US" dirty="0"/>
              <a:t>事後</a:t>
            </a:r>
            <a:r>
              <a:rPr lang="zh-TW" altLang="en-US" dirty="0" smtClean="0"/>
              <a:t>黃</a:t>
            </a:r>
            <a:r>
              <a:rPr lang="en-US" altLang="zh-TW" dirty="0" smtClean="0"/>
              <a:t>OO</a:t>
            </a:r>
            <a:r>
              <a:rPr lang="zh-TW" altLang="en-US" dirty="0" smtClean="0"/>
              <a:t>本</a:t>
            </a:r>
            <a:r>
              <a:rPr lang="zh-TW" altLang="en-US" dirty="0"/>
              <a:t>應依約定每</a:t>
            </a:r>
            <a:r>
              <a:rPr lang="en-US" altLang="zh-TW" dirty="0"/>
              <a:t>1</a:t>
            </a:r>
            <a:r>
              <a:rPr lang="zh-TW" altLang="en-US" dirty="0"/>
              <a:t>公克</a:t>
            </a:r>
            <a:r>
              <a:rPr lang="en-US" altLang="zh-TW" dirty="0"/>
              <a:t>1,000</a:t>
            </a:r>
            <a:r>
              <a:rPr lang="zh-TW" altLang="en-US" dirty="0"/>
              <a:t>元的價金，交付</a:t>
            </a:r>
            <a:r>
              <a:rPr lang="en-US" altLang="zh-TW" dirty="0"/>
              <a:t>3</a:t>
            </a:r>
            <a:r>
              <a:rPr lang="zh-TW" altLang="en-US" dirty="0"/>
              <a:t>萬</a:t>
            </a:r>
            <a:r>
              <a:rPr lang="en-US" altLang="zh-TW" dirty="0"/>
              <a:t>7,000</a:t>
            </a:r>
            <a:r>
              <a:rPr lang="zh-TW" altLang="en-US" dirty="0"/>
              <a:t>元予 </a:t>
            </a:r>
            <a:r>
              <a:rPr lang="zh-TW" altLang="en-US" dirty="0" smtClean="0"/>
              <a:t>林</a:t>
            </a:r>
            <a:r>
              <a:rPr lang="en-US" altLang="zh-TW" dirty="0"/>
              <a:t>OO</a:t>
            </a:r>
            <a:r>
              <a:rPr lang="zh-TW" altLang="en-US" dirty="0" smtClean="0"/>
              <a:t>即可</a:t>
            </a:r>
            <a:r>
              <a:rPr lang="zh-TW" altLang="en-US" dirty="0"/>
              <a:t>，但其交付</a:t>
            </a:r>
            <a:r>
              <a:rPr lang="en-US" altLang="zh-TW" dirty="0"/>
              <a:t>4 </a:t>
            </a:r>
            <a:r>
              <a:rPr lang="zh-TW" altLang="en-US" dirty="0"/>
              <a:t>萬元予</a:t>
            </a:r>
            <a:r>
              <a:rPr lang="zh-TW" altLang="en-US" dirty="0" smtClean="0"/>
              <a:t>林</a:t>
            </a:r>
            <a:r>
              <a:rPr lang="en-US" altLang="zh-TW" dirty="0"/>
              <a:t>OO</a:t>
            </a:r>
            <a:r>
              <a:rPr lang="zh-TW" altLang="en-US" dirty="0" smtClean="0"/>
              <a:t>收</a:t>
            </a:r>
            <a:r>
              <a:rPr lang="zh-TW" altLang="en-US" dirty="0"/>
              <a:t>受。 （三）於</a:t>
            </a:r>
            <a:r>
              <a:rPr lang="en-US" altLang="zh-TW" dirty="0"/>
              <a:t>100 </a:t>
            </a:r>
            <a:r>
              <a:rPr lang="zh-TW" altLang="en-US" dirty="0"/>
              <a:t>年</a:t>
            </a:r>
            <a:r>
              <a:rPr lang="en-US" altLang="zh-TW" dirty="0"/>
              <a:t>8 </a:t>
            </a:r>
            <a:r>
              <a:rPr lang="zh-TW" altLang="en-US" dirty="0"/>
              <a:t>月下旬之某日，林明宗又另行起意，分別以基 於侵占職務上持有之非公用私有財物、販賣第二級毒品甲 基安非他命之犯意，先以</a:t>
            </a:r>
            <a:r>
              <a:rPr lang="zh-TW" altLang="en-US" dirty="0" smtClean="0"/>
              <a:t>黃</a:t>
            </a:r>
            <a:r>
              <a:rPr lang="en-US" altLang="zh-TW" dirty="0"/>
              <a:t>OO</a:t>
            </a:r>
            <a:r>
              <a:rPr lang="zh-TW" altLang="en-US" dirty="0" smtClean="0"/>
              <a:t>提供</a:t>
            </a:r>
            <a:r>
              <a:rPr lang="zh-TW" altLang="en-US" dirty="0"/>
              <a:t>與甲基安非他命</a:t>
            </a:r>
            <a:r>
              <a:rPr lang="en-US" altLang="zh-TW" dirty="0"/>
              <a:t>100 </a:t>
            </a:r>
            <a:r>
              <a:rPr lang="zh-TW" altLang="en-US" dirty="0"/>
              <a:t>公克外觀相似的冰糖，與其因職務上之機會所保管約</a:t>
            </a:r>
            <a:r>
              <a:rPr lang="en-US" altLang="zh-TW" dirty="0"/>
              <a:t>100 </a:t>
            </a:r>
            <a:r>
              <a:rPr lang="zh-TW" altLang="en-US" dirty="0"/>
              <a:t>公克之甲基安非他命調換，以此方式將因職務上之機會所 保管約</a:t>
            </a:r>
            <a:r>
              <a:rPr lang="en-US" altLang="zh-TW" dirty="0"/>
              <a:t>100 </a:t>
            </a:r>
            <a:r>
              <a:rPr lang="zh-TW" altLang="en-US" dirty="0"/>
              <a:t>公克之甲基安非他命據為己有後，嗣另以塑膠 袋包裹所侵占的甲基安非他命並將塑膠袋揉得皺皺的後， 拿至第二辦公室贓物庫外之小水溝旁放置，再告知</a:t>
            </a:r>
            <a:r>
              <a:rPr lang="zh-TW" altLang="en-US" dirty="0" smtClean="0"/>
              <a:t>黃</a:t>
            </a:r>
            <a:r>
              <a:rPr lang="en-US" altLang="zh-TW" dirty="0"/>
              <a:t>OO</a:t>
            </a:r>
            <a:r>
              <a:rPr lang="zh-TW" altLang="en-US" dirty="0" smtClean="0"/>
              <a:t> </a:t>
            </a:r>
            <a:r>
              <a:rPr lang="zh-TW" altLang="en-US" dirty="0"/>
              <a:t>放置地點，通知</a:t>
            </a:r>
            <a:r>
              <a:rPr lang="zh-TW" altLang="en-US" dirty="0" smtClean="0"/>
              <a:t>黃</a:t>
            </a:r>
            <a:r>
              <a:rPr lang="en-US" altLang="zh-TW" dirty="0"/>
              <a:t>OO</a:t>
            </a:r>
            <a:r>
              <a:rPr lang="zh-TW" altLang="en-US" dirty="0" smtClean="0"/>
              <a:t>前去</a:t>
            </a:r>
            <a:r>
              <a:rPr lang="zh-TW" altLang="en-US" dirty="0"/>
              <a:t>取上開</a:t>
            </a:r>
            <a:r>
              <a:rPr lang="en-US" altLang="zh-TW" dirty="0"/>
              <a:t>100 </a:t>
            </a:r>
            <a:r>
              <a:rPr lang="zh-TW" altLang="en-US" dirty="0"/>
              <a:t>公克甲基安非他命 ，事後</a:t>
            </a:r>
            <a:r>
              <a:rPr lang="zh-TW" altLang="en-US" dirty="0" smtClean="0"/>
              <a:t>黃</a:t>
            </a:r>
            <a:r>
              <a:rPr lang="en-US" altLang="zh-TW" dirty="0"/>
              <a:t>OO</a:t>
            </a:r>
            <a:r>
              <a:rPr lang="zh-TW" altLang="en-US" dirty="0" smtClean="0"/>
              <a:t>即</a:t>
            </a:r>
            <a:r>
              <a:rPr lang="zh-TW" altLang="en-US" dirty="0"/>
              <a:t>依約定以每</a:t>
            </a:r>
            <a:r>
              <a:rPr lang="en-US" altLang="zh-TW" dirty="0"/>
              <a:t>1 </a:t>
            </a:r>
            <a:r>
              <a:rPr lang="zh-TW" altLang="en-US" dirty="0"/>
              <a:t>公克</a:t>
            </a:r>
            <a:r>
              <a:rPr lang="en-US" altLang="zh-TW" dirty="0"/>
              <a:t>1,000 </a:t>
            </a:r>
            <a:r>
              <a:rPr lang="zh-TW" altLang="en-US" dirty="0"/>
              <a:t>元的價金，交付 </a:t>
            </a:r>
            <a:r>
              <a:rPr lang="en-US" altLang="zh-TW" dirty="0"/>
              <a:t>10</a:t>
            </a:r>
            <a:r>
              <a:rPr lang="zh-TW" altLang="en-US" dirty="0"/>
              <a:t>萬元予</a:t>
            </a:r>
            <a:r>
              <a:rPr lang="zh-TW" altLang="en-US" dirty="0" smtClean="0"/>
              <a:t>林</a:t>
            </a:r>
            <a:r>
              <a:rPr lang="en-US" altLang="zh-TW" dirty="0"/>
              <a:t>OO </a:t>
            </a:r>
            <a:r>
              <a:rPr lang="zh-TW" altLang="en-US" dirty="0" smtClean="0"/>
              <a:t>。</a:t>
            </a:r>
            <a:r>
              <a:rPr lang="en-US" altLang="zh-TW" dirty="0" smtClean="0"/>
              <a:t>……..</a:t>
            </a:r>
            <a:endParaRPr lang="zh-TW" altLang="en-US" dirty="0"/>
          </a:p>
        </p:txBody>
      </p:sp>
      <p:sp>
        <p:nvSpPr>
          <p:cNvPr id="3" name="標題 2"/>
          <p:cNvSpPr>
            <a:spLocks noGrp="1"/>
          </p:cNvSpPr>
          <p:nvPr>
            <p:ph type="title"/>
          </p:nvPr>
        </p:nvSpPr>
        <p:spPr/>
        <p:txBody>
          <a:bodyPr>
            <a:normAutofit fontScale="90000"/>
          </a:bodyPr>
          <a:lstStyle/>
          <a:p>
            <a:r>
              <a:rPr lang="zh-TW" altLang="en-US" dirty="0"/>
              <a:t>陸、侵占財物案例</a:t>
            </a:r>
            <a:r>
              <a:rPr lang="en-US" altLang="zh-TW" dirty="0"/>
              <a:t/>
            </a:r>
            <a:br>
              <a:rPr lang="en-US" altLang="zh-TW" dirty="0"/>
            </a:br>
            <a:endParaRPr lang="zh-TW" altLang="en-US" dirty="0"/>
          </a:p>
        </p:txBody>
      </p:sp>
    </p:spTree>
    <p:extLst>
      <p:ext uri="{BB962C8B-B14F-4D97-AF65-F5344CB8AC3E}">
        <p14:creationId xmlns:p14="http://schemas.microsoft.com/office/powerpoint/2010/main" val="86147179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林</a:t>
            </a:r>
            <a:r>
              <a:rPr lang="en-US" altLang="zh-TW" dirty="0" smtClean="0"/>
              <a:t>OO</a:t>
            </a:r>
            <a:r>
              <a:rPr lang="zh-TW" altLang="en-US" dirty="0" smtClean="0"/>
              <a:t>犯</a:t>
            </a:r>
            <a:r>
              <a:rPr lang="zh-TW" altLang="en-US" dirty="0"/>
              <a:t>如附表「所犯罪名欄」所示之罪，各處如附表「宣告刑 及從刑欄」所示之刑。主刑部分應執行有期徒刑</a:t>
            </a:r>
            <a:r>
              <a:rPr lang="zh-TW" altLang="en-US" b="1" dirty="0"/>
              <a:t>貳拾貳年</a:t>
            </a:r>
            <a:r>
              <a:rPr lang="zh-TW" altLang="en-US" dirty="0" smtClean="0"/>
              <a:t>。</a:t>
            </a:r>
            <a:r>
              <a:rPr lang="en-US" altLang="zh-TW" dirty="0" smtClean="0"/>
              <a:t>(</a:t>
            </a:r>
            <a:r>
              <a:rPr lang="zh-TW" altLang="en-US" dirty="0"/>
              <a:t>林</a:t>
            </a:r>
            <a:r>
              <a:rPr lang="en-US" altLang="zh-TW" dirty="0"/>
              <a:t>OO</a:t>
            </a:r>
            <a:r>
              <a:rPr lang="zh-TW" altLang="en-US" dirty="0" smtClean="0"/>
              <a:t>係</a:t>
            </a:r>
            <a:r>
              <a:rPr lang="zh-TW" altLang="en-US" dirty="0"/>
              <a:t>犯貪污治罪條例第</a:t>
            </a:r>
            <a:r>
              <a:rPr lang="en-US" altLang="zh-TW" dirty="0"/>
              <a:t>6 </a:t>
            </a:r>
            <a:r>
              <a:rPr lang="zh-TW" altLang="en-US" dirty="0"/>
              <a:t>條第</a:t>
            </a:r>
            <a:r>
              <a:rPr lang="en-US" altLang="zh-TW" dirty="0"/>
              <a:t>1 </a:t>
            </a:r>
            <a:r>
              <a:rPr lang="zh-TW" altLang="en-US" dirty="0"/>
              <a:t>項第</a:t>
            </a:r>
            <a:r>
              <a:rPr lang="en-US" altLang="zh-TW" dirty="0"/>
              <a:t>3 </a:t>
            </a:r>
            <a:r>
              <a:rPr lang="zh-TW" altLang="en-US" dirty="0"/>
              <a:t>款之侵占職務上持有之非公用私有財物</a:t>
            </a:r>
            <a:r>
              <a:rPr lang="zh-TW" altLang="en-US" dirty="0" smtClean="0"/>
              <a:t>罪、而</a:t>
            </a:r>
            <a:r>
              <a:rPr lang="zh-TW" altLang="en-US" dirty="0"/>
              <a:t>販賣甲基安 非他命</a:t>
            </a:r>
            <a:r>
              <a:rPr lang="zh-TW" altLang="en-US" dirty="0" smtClean="0"/>
              <a:t>等</a:t>
            </a:r>
            <a:r>
              <a:rPr lang="en-US" altLang="zh-TW" dirty="0" smtClean="0"/>
              <a:t>…)(</a:t>
            </a:r>
            <a:r>
              <a:rPr lang="zh-TW" altLang="en-US" dirty="0"/>
              <a:t>臺灣</a:t>
            </a:r>
            <a:r>
              <a:rPr lang="zh-TW" altLang="en-US" dirty="0" smtClean="0"/>
              <a:t>高等法院</a:t>
            </a:r>
            <a:r>
              <a:rPr lang="en-US" altLang="zh-TW" dirty="0" smtClean="0"/>
              <a:t>102</a:t>
            </a:r>
            <a:r>
              <a:rPr lang="zh-TW" altLang="en-US" dirty="0"/>
              <a:t>年度矚上訴字第</a:t>
            </a:r>
            <a:r>
              <a:rPr lang="en-US" altLang="zh-TW" dirty="0"/>
              <a:t>3</a:t>
            </a:r>
            <a:r>
              <a:rPr lang="zh-TW" altLang="en-US" dirty="0" smtClean="0"/>
              <a:t>號</a:t>
            </a:r>
            <a:r>
              <a:rPr lang="zh-TW" altLang="en-US" dirty="0"/>
              <a:t>刑事判決</a:t>
            </a:r>
            <a:r>
              <a:rPr lang="en-US" altLang="zh-TW" dirty="0" smtClean="0"/>
              <a:t>)</a:t>
            </a:r>
          </a:p>
          <a:p>
            <a:endParaRPr lang="zh-TW" altLang="en-US" b="1" dirty="0"/>
          </a:p>
        </p:txBody>
      </p:sp>
      <p:sp>
        <p:nvSpPr>
          <p:cNvPr id="3" name="標題 2"/>
          <p:cNvSpPr>
            <a:spLocks noGrp="1"/>
          </p:cNvSpPr>
          <p:nvPr>
            <p:ph type="title"/>
          </p:nvPr>
        </p:nvSpPr>
        <p:spPr/>
        <p:txBody>
          <a:bodyPr>
            <a:normAutofit fontScale="90000"/>
          </a:bodyPr>
          <a:lstStyle/>
          <a:p>
            <a:r>
              <a:rPr lang="zh-TW" altLang="en-US" dirty="0"/>
              <a:t>陸、侵占財物案例</a:t>
            </a:r>
            <a:r>
              <a:rPr lang="en-US" altLang="zh-TW" dirty="0"/>
              <a:t/>
            </a:r>
            <a:br>
              <a:rPr lang="en-US" altLang="zh-TW" dirty="0"/>
            </a:br>
            <a:endParaRPr lang="zh-TW" altLang="en-US" dirty="0"/>
          </a:p>
        </p:txBody>
      </p:sp>
    </p:spTree>
    <p:extLst>
      <p:ext uri="{BB962C8B-B14F-4D97-AF65-F5344CB8AC3E}">
        <p14:creationId xmlns:p14="http://schemas.microsoft.com/office/powerpoint/2010/main" val="6877185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「翁</a:t>
            </a:r>
            <a:r>
              <a:rPr lang="en-US" altLang="zh-TW" dirty="0"/>
              <a:t>OO</a:t>
            </a:r>
            <a:r>
              <a:rPr lang="zh-TW" altLang="en-US" dirty="0"/>
              <a:t>公務員，侵占公有財物，處有期徒刑</a:t>
            </a:r>
            <a:r>
              <a:rPr lang="zh-TW" altLang="en-US" b="1" u="sng" dirty="0"/>
              <a:t>陸年</a:t>
            </a:r>
            <a:r>
              <a:rPr lang="zh-TW" altLang="en-US" dirty="0"/>
              <a:t>，褫奪公權伍年 ，犯罪所得財物</a:t>
            </a:r>
            <a:r>
              <a:rPr lang="zh-TW" altLang="en-US" b="1" u="sng" dirty="0">
                <a:effectLst>
                  <a:outerShdw blurRad="38100" dist="38100" dir="2700000" algn="tl">
                    <a:srgbClr val="000000">
                      <a:alpha val="43137"/>
                    </a:srgbClr>
                  </a:outerShdw>
                </a:effectLst>
              </a:rPr>
              <a:t>空氣清淨機壹台及菲利浦廠牌</a:t>
            </a:r>
            <a:r>
              <a:rPr lang="en-US" altLang="zh-TW" b="1" u="sng" dirty="0">
                <a:effectLst>
                  <a:outerShdw blurRad="38100" dist="38100" dir="2700000" algn="tl">
                    <a:srgbClr val="000000">
                      <a:alpha val="43137"/>
                    </a:srgbClr>
                  </a:outerShdw>
                </a:effectLst>
              </a:rPr>
              <a:t>CD</a:t>
            </a:r>
            <a:r>
              <a:rPr lang="zh-TW" altLang="en-US" b="1" u="sng" dirty="0">
                <a:effectLst>
                  <a:outerShdw blurRad="38100" dist="38100" dir="2700000" algn="tl">
                    <a:srgbClr val="000000">
                      <a:alpha val="43137"/>
                    </a:srgbClr>
                  </a:outerShdw>
                </a:effectLst>
              </a:rPr>
              <a:t>播放</a:t>
            </a:r>
            <a:r>
              <a:rPr lang="zh-TW" altLang="en-US" u="sng" dirty="0">
                <a:effectLst>
                  <a:outerShdw blurRad="38100" dist="38100" dir="2700000" algn="tl">
                    <a:srgbClr val="000000">
                      <a:alpha val="43137"/>
                    </a:srgbClr>
                  </a:outerShdw>
                </a:effectLst>
              </a:rPr>
              <a:t>機</a:t>
            </a:r>
            <a:r>
              <a:rPr lang="zh-TW" altLang="en-US" dirty="0"/>
              <a:t>壹台追繳 並發還內政部警政署航空警察局，如全部或一部無法追繳時，追 徵其價額</a:t>
            </a:r>
            <a:r>
              <a:rPr lang="en-US" altLang="zh-TW" dirty="0"/>
              <a:t>…</a:t>
            </a:r>
            <a:r>
              <a:rPr lang="zh-TW" altLang="en-US" dirty="0"/>
              <a:t>」（臺灣桃園地方法院</a:t>
            </a:r>
            <a:r>
              <a:rPr lang="en-US" altLang="zh-TW" dirty="0"/>
              <a:t>102</a:t>
            </a:r>
            <a:r>
              <a:rPr lang="zh-TW" altLang="en-US" dirty="0"/>
              <a:t>年度訴字第</a:t>
            </a:r>
            <a:r>
              <a:rPr lang="en-US" altLang="zh-TW" dirty="0"/>
              <a:t>122</a:t>
            </a:r>
            <a:r>
              <a:rPr lang="zh-TW" altLang="en-US" dirty="0"/>
              <a:t>號刑事判決</a:t>
            </a:r>
            <a:r>
              <a:rPr lang="en-US" altLang="zh-TW" dirty="0"/>
              <a:t>…</a:t>
            </a:r>
            <a:r>
              <a:rPr lang="zh-TW" altLang="en-US" dirty="0"/>
              <a:t>高院審理中尚未確定）</a:t>
            </a:r>
          </a:p>
        </p:txBody>
      </p:sp>
      <p:sp>
        <p:nvSpPr>
          <p:cNvPr id="3" name="標題 2"/>
          <p:cNvSpPr>
            <a:spLocks noGrp="1"/>
          </p:cNvSpPr>
          <p:nvPr>
            <p:ph type="title"/>
          </p:nvPr>
        </p:nvSpPr>
        <p:spPr/>
        <p:txBody>
          <a:bodyPr/>
          <a:lstStyle/>
          <a:p>
            <a:r>
              <a:rPr lang="zh-TW" altLang="en-US" dirty="0"/>
              <a:t>陸、侵占財物案例</a:t>
            </a:r>
          </a:p>
        </p:txBody>
      </p:sp>
    </p:spTree>
    <p:extLst>
      <p:ext uri="{BB962C8B-B14F-4D97-AF65-F5344CB8AC3E}">
        <p14:creationId xmlns:p14="http://schemas.microsoft.com/office/powerpoint/2010/main" val="27128359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lnSpcReduction="10000"/>
          </a:bodyPr>
          <a:lstStyle/>
          <a:p>
            <a:pPr lvl="1">
              <a:defRPr/>
            </a:pPr>
            <a:r>
              <a:rPr lang="zh-TW" altLang="en-US" sz="2800" dirty="0">
                <a:latin typeface="標楷體" pitchFamily="65" charset="-120"/>
                <a:ea typeface="標楷體" pitchFamily="65" charset="-120"/>
              </a:rPr>
              <a:t>刑法第</a:t>
            </a:r>
            <a:r>
              <a:rPr lang="en-US" altLang="zh-TW" sz="2800" dirty="0">
                <a:latin typeface="標楷體" pitchFamily="65" charset="-120"/>
                <a:ea typeface="標楷體" pitchFamily="65" charset="-120"/>
              </a:rPr>
              <a:t>132</a:t>
            </a:r>
            <a:r>
              <a:rPr lang="zh-TW" altLang="en-US" sz="2800" dirty="0">
                <a:latin typeface="標楷體" pitchFamily="65" charset="-120"/>
                <a:ea typeface="標楷體" pitchFamily="65" charset="-120"/>
              </a:rPr>
              <a:t>條：</a:t>
            </a:r>
            <a:endParaRPr lang="en-US" altLang="zh-TW" sz="2800" dirty="0">
              <a:latin typeface="標楷體" pitchFamily="65" charset="-120"/>
              <a:ea typeface="標楷體" pitchFamily="65" charset="-120"/>
            </a:endParaRPr>
          </a:p>
          <a:p>
            <a:pPr marL="320040" lvl="1" indent="0">
              <a:buNone/>
              <a:defRPr/>
            </a:pPr>
            <a:r>
              <a:rPr lang="zh-TW" altLang="en-US" sz="2800" dirty="0">
                <a:latin typeface="標楷體" pitchFamily="65" charset="-120"/>
                <a:ea typeface="標楷體" pitchFamily="65" charset="-120"/>
              </a:rPr>
              <a:t>「公務員洩漏或交付關於中華民國國防以外應秘密之文書、圖畫、消息或物品者，處三年以下有期徒刑。（第</a:t>
            </a:r>
            <a:r>
              <a:rPr lang="en-US" altLang="zh-TW" sz="2800" dirty="0">
                <a:latin typeface="標楷體" pitchFamily="65" charset="-120"/>
                <a:ea typeface="標楷體" pitchFamily="65" charset="-120"/>
              </a:rPr>
              <a:t>1</a:t>
            </a:r>
            <a:r>
              <a:rPr lang="zh-TW" altLang="en-US" sz="2800" dirty="0">
                <a:latin typeface="標楷體" pitchFamily="65" charset="-120"/>
                <a:ea typeface="標楷體" pitchFamily="65" charset="-120"/>
              </a:rPr>
              <a:t>項）因</a:t>
            </a:r>
            <a:r>
              <a:rPr lang="zh-TW" altLang="en-US" sz="2800" b="1" dirty="0">
                <a:latin typeface="標楷體" pitchFamily="65" charset="-120"/>
                <a:ea typeface="標楷體" pitchFamily="65" charset="-120"/>
              </a:rPr>
              <a:t>過失犯</a:t>
            </a:r>
            <a:r>
              <a:rPr lang="zh-TW" altLang="en-US" sz="2800" dirty="0">
                <a:latin typeface="標楷體" pitchFamily="65" charset="-120"/>
                <a:ea typeface="標楷體" pitchFamily="65" charset="-120"/>
              </a:rPr>
              <a:t>前項之罪者，處一年以下有期徒刑、拘役或三百元以下罰金。（第</a:t>
            </a: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項）非公務員因職務或業務知悉或持有第一項之文書、圖畫、消息或物品，而洩漏或交付之者，處一年以下有期徒刑、拘役或三百元以下罰金。（第</a:t>
            </a:r>
            <a:r>
              <a:rPr lang="en-US" altLang="zh-TW" sz="2800" dirty="0">
                <a:latin typeface="標楷體" pitchFamily="65" charset="-120"/>
                <a:ea typeface="標楷體" pitchFamily="65" charset="-120"/>
              </a:rPr>
              <a:t>3</a:t>
            </a:r>
            <a:r>
              <a:rPr lang="zh-TW" altLang="en-US" sz="2800" dirty="0">
                <a:latin typeface="標楷體" pitchFamily="65" charset="-120"/>
                <a:ea typeface="標楷體" pitchFamily="65" charset="-120"/>
              </a:rPr>
              <a:t>項）」。</a:t>
            </a:r>
          </a:p>
          <a:p>
            <a:endParaRPr lang="zh-TW" altLang="en-US" dirty="0"/>
          </a:p>
        </p:txBody>
      </p:sp>
      <p:sp>
        <p:nvSpPr>
          <p:cNvPr id="3" name="標題 2"/>
          <p:cNvSpPr>
            <a:spLocks noGrp="1"/>
          </p:cNvSpPr>
          <p:nvPr>
            <p:ph type="title"/>
          </p:nvPr>
        </p:nvSpPr>
        <p:spPr/>
        <p:txBody>
          <a:bodyPr>
            <a:normAutofit fontScale="90000"/>
          </a:bodyPr>
          <a:lstStyle/>
          <a:p>
            <a:r>
              <a:rPr lang="zh-TW" altLang="en-US" dirty="0" smtClean="0"/>
              <a:t>柒、</a:t>
            </a:r>
            <a:r>
              <a:rPr lang="zh-TW" altLang="en-US" dirty="0"/>
              <a:t>洩密案例研析</a:t>
            </a:r>
            <a:r>
              <a:rPr lang="en-US" altLang="zh-TW" dirty="0"/>
              <a:t/>
            </a:r>
            <a:br>
              <a:rPr lang="en-US" altLang="zh-TW" dirty="0"/>
            </a:br>
            <a:endParaRPr lang="zh-TW" altLang="en-US" dirty="0"/>
          </a:p>
        </p:txBody>
      </p:sp>
    </p:spTree>
    <p:extLst>
      <p:ext uri="{BB962C8B-B14F-4D97-AF65-F5344CB8AC3E}">
        <p14:creationId xmlns:p14="http://schemas.microsoft.com/office/powerpoint/2010/main" val="34164671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按刑法第一百三十二條第一項所謂「應秘密」者，係指文書、圖畫、消息 或物品等與</a:t>
            </a:r>
            <a:r>
              <a:rPr lang="zh-TW" altLang="en-US" b="1" dirty="0"/>
              <a:t>國家政務或事務上具有利害關係而應保守之秘密者</a:t>
            </a:r>
            <a:r>
              <a:rPr lang="zh-TW" altLang="en-US" dirty="0"/>
              <a:t>而言。自非 以有明文規定為唯一標準。查個人之車籍、戶籍、口卡、前科、通緝、勞 保等資料及入出境紀錄或</a:t>
            </a:r>
            <a:r>
              <a:rPr lang="zh-TW" altLang="en-US" b="1" dirty="0"/>
              <a:t>涉個人隱私或攸關國家之政務或事務</a:t>
            </a:r>
            <a:r>
              <a:rPr lang="zh-TW" altLang="en-US" dirty="0"/>
              <a:t>，均屬應秘 密之資料，公務員自有保守秘密之義務</a:t>
            </a:r>
            <a:r>
              <a:rPr lang="zh-TW" altLang="en-US" dirty="0" smtClean="0"/>
              <a:t>。</a:t>
            </a:r>
            <a:r>
              <a:rPr lang="en-US" altLang="zh-TW" dirty="0" smtClean="0"/>
              <a:t>(</a:t>
            </a:r>
            <a:r>
              <a:rPr lang="zh-TW" altLang="en-US" dirty="0" smtClean="0"/>
              <a:t>最高法院</a:t>
            </a:r>
            <a:r>
              <a:rPr lang="en-US" altLang="zh-TW" dirty="0" smtClean="0"/>
              <a:t>91</a:t>
            </a:r>
            <a:r>
              <a:rPr lang="zh-TW" altLang="en-US" dirty="0"/>
              <a:t>年度台上第</a:t>
            </a:r>
            <a:r>
              <a:rPr lang="en-US" altLang="zh-TW" dirty="0"/>
              <a:t>3388</a:t>
            </a:r>
            <a:r>
              <a:rPr lang="zh-TW" altLang="en-US" dirty="0" smtClean="0"/>
              <a:t>號判決意旨</a:t>
            </a:r>
            <a:r>
              <a:rPr lang="en-US" altLang="zh-TW" dirty="0" smtClean="0"/>
              <a:t>)</a:t>
            </a:r>
            <a:endParaRPr lang="zh-TW" altLang="en-US" dirty="0"/>
          </a:p>
        </p:txBody>
      </p:sp>
      <p:sp>
        <p:nvSpPr>
          <p:cNvPr id="3" name="標題 2"/>
          <p:cNvSpPr>
            <a:spLocks noGrp="1"/>
          </p:cNvSpPr>
          <p:nvPr>
            <p:ph type="title"/>
          </p:nvPr>
        </p:nvSpPr>
        <p:spPr/>
        <p:txBody>
          <a:bodyPr/>
          <a:lstStyle/>
          <a:p>
            <a:r>
              <a:rPr lang="zh-TW" altLang="en-US" dirty="0"/>
              <a:t>柒</a:t>
            </a:r>
            <a:r>
              <a:rPr lang="zh-TW" altLang="en-US" dirty="0" smtClean="0"/>
              <a:t>、</a:t>
            </a:r>
            <a:r>
              <a:rPr lang="zh-TW" altLang="en-US" dirty="0"/>
              <a:t>洩密案例研析</a:t>
            </a:r>
          </a:p>
        </p:txBody>
      </p:sp>
    </p:spTree>
    <p:extLst>
      <p:ext uri="{BB962C8B-B14F-4D97-AF65-F5344CB8AC3E}">
        <p14:creationId xmlns:p14="http://schemas.microsoft.com/office/powerpoint/2010/main" val="40089150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zh-TW" altLang="en-US" dirty="0"/>
              <a:t>政府採購法第</a:t>
            </a:r>
            <a:r>
              <a:rPr lang="en-US" altLang="zh-TW" dirty="0"/>
              <a:t>34</a:t>
            </a:r>
            <a:r>
              <a:rPr lang="zh-TW" altLang="en-US" dirty="0"/>
              <a:t>條：「機關辦理採購，其招標文件於公告前應予保密。但須公開說明或藉以公開徵求廠商提供參考資料者，不在此限。（第</a:t>
            </a:r>
            <a:r>
              <a:rPr lang="en-US" altLang="zh-TW" dirty="0"/>
              <a:t>1</a:t>
            </a:r>
            <a:r>
              <a:rPr lang="zh-TW" altLang="en-US" dirty="0"/>
              <a:t>項） 機關辦理招標，不得於開標前洩漏</a:t>
            </a:r>
            <a:r>
              <a:rPr lang="zh-TW" altLang="en-US" b="1" dirty="0"/>
              <a:t>底價</a:t>
            </a:r>
            <a:r>
              <a:rPr lang="zh-TW" altLang="en-US" dirty="0"/>
              <a:t>，領標、投標廠商之名稱與家數及其他足以造成限制競爭或不公平競爭之相關資料。（第</a:t>
            </a:r>
            <a:r>
              <a:rPr lang="en-US" altLang="zh-TW" dirty="0"/>
              <a:t>2</a:t>
            </a:r>
            <a:r>
              <a:rPr lang="zh-TW" altLang="en-US" dirty="0"/>
              <a:t>項）底價於開標後至決標前，仍應保密，決標後除有特殊情形外，應予公開。 但機關依實際需要，得於招標文件中公告底價。 （第</a:t>
            </a:r>
            <a:r>
              <a:rPr lang="en-US" altLang="zh-TW" dirty="0"/>
              <a:t>3</a:t>
            </a:r>
            <a:r>
              <a:rPr lang="zh-TW" altLang="en-US" dirty="0"/>
              <a:t>項）機關對於廠商投標文件，除供公務上使用或法令另有規定外，應保守秘密 。（第</a:t>
            </a:r>
            <a:r>
              <a:rPr lang="en-US" altLang="zh-TW" dirty="0"/>
              <a:t>4</a:t>
            </a:r>
            <a:r>
              <a:rPr lang="zh-TW" altLang="en-US" dirty="0"/>
              <a:t>項）」</a:t>
            </a:r>
          </a:p>
          <a:p>
            <a:endParaRPr lang="en-US" altLang="zh-TW" dirty="0" smtClean="0"/>
          </a:p>
          <a:p>
            <a:pPr marL="0" indent="0">
              <a:buNone/>
            </a:pPr>
            <a:endParaRPr lang="zh-TW" altLang="en-US" dirty="0"/>
          </a:p>
        </p:txBody>
      </p:sp>
      <p:sp>
        <p:nvSpPr>
          <p:cNvPr id="3" name="標題 2"/>
          <p:cNvSpPr>
            <a:spLocks noGrp="1"/>
          </p:cNvSpPr>
          <p:nvPr>
            <p:ph type="title"/>
          </p:nvPr>
        </p:nvSpPr>
        <p:spPr/>
        <p:txBody>
          <a:bodyPr>
            <a:normAutofit fontScale="90000"/>
          </a:bodyPr>
          <a:lstStyle/>
          <a:p>
            <a:r>
              <a:rPr lang="zh-TW" altLang="en-US" dirty="0"/>
              <a:t>柒</a:t>
            </a:r>
            <a:r>
              <a:rPr lang="zh-TW" altLang="en-US" dirty="0" smtClean="0"/>
              <a:t>、</a:t>
            </a:r>
            <a:r>
              <a:rPr lang="zh-TW" altLang="en-US" dirty="0"/>
              <a:t>洩密案例研析</a:t>
            </a:r>
            <a:r>
              <a:rPr lang="en-US" altLang="zh-TW" dirty="0"/>
              <a:t/>
            </a:r>
            <a:br>
              <a:rPr lang="en-US" altLang="zh-TW" dirty="0"/>
            </a:br>
            <a:endParaRPr lang="zh-TW" altLang="en-US" dirty="0"/>
          </a:p>
        </p:txBody>
      </p:sp>
    </p:spTree>
    <p:extLst>
      <p:ext uri="{BB962C8B-B14F-4D97-AF65-F5344CB8AC3E}">
        <p14:creationId xmlns:p14="http://schemas.microsoft.com/office/powerpoint/2010/main" val="16666168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70000" lnSpcReduction="20000"/>
          </a:bodyPr>
          <a:lstStyle/>
          <a:p>
            <a:r>
              <a:rPr lang="zh-TW" altLang="en-US" dirty="0"/>
              <a:t>個人資料保護法第</a:t>
            </a:r>
            <a:r>
              <a:rPr lang="en-US" altLang="zh-TW" dirty="0"/>
              <a:t>28</a:t>
            </a:r>
            <a:r>
              <a:rPr lang="zh-TW" altLang="en-US" dirty="0"/>
              <a:t>條：</a:t>
            </a:r>
            <a:endParaRPr lang="en-US" altLang="zh-TW" dirty="0"/>
          </a:p>
          <a:p>
            <a:pPr marL="0" indent="0">
              <a:buNone/>
            </a:pPr>
            <a:r>
              <a:rPr lang="zh-TW" altLang="en-US" dirty="0"/>
              <a:t>「</a:t>
            </a:r>
            <a:r>
              <a:rPr lang="zh-TW" altLang="en-US" b="1" dirty="0"/>
              <a:t>公務機關違反本法規定，致個人資料遭不法蒐集、處理、利用或其他侵害 當事人權利者，負損害賠償責任。但損害因天災、事變或其他不可抗力所 致者，不在此限。 （第</a:t>
            </a:r>
            <a:r>
              <a:rPr lang="en-US" altLang="zh-TW" b="1" dirty="0"/>
              <a:t>1</a:t>
            </a:r>
            <a:r>
              <a:rPr lang="zh-TW" altLang="en-US" b="1" dirty="0"/>
              <a:t>項）</a:t>
            </a:r>
            <a:r>
              <a:rPr lang="zh-TW" altLang="en-US" dirty="0"/>
              <a:t>被害人雖非財產上之損害，亦得請求賠償相當之金額；其名譽被侵害者， 並得請求為回復名譽之適當處分。 （第</a:t>
            </a:r>
            <a:r>
              <a:rPr lang="en-US" altLang="zh-TW" dirty="0"/>
              <a:t>2</a:t>
            </a:r>
            <a:r>
              <a:rPr lang="zh-TW" altLang="en-US" dirty="0"/>
              <a:t>項）依前二項情形，如被害人不易或不能證明其實際損害額時，得請求法院依侵害情節，以每人每一事件新臺幣五百元以上二萬元以下計算。（第</a:t>
            </a:r>
            <a:r>
              <a:rPr lang="en-US" altLang="zh-TW" dirty="0"/>
              <a:t>3</a:t>
            </a:r>
            <a:r>
              <a:rPr lang="zh-TW" altLang="en-US" dirty="0"/>
              <a:t>項） 對於同一原因事實造成多數當事人權利受侵害之事件，經當事人請求損害 賠償者，其合計最高總額以新臺幣二億元為限。但因該原因事實所涉利益 超過新臺幣二億元者，以該所涉利益為限。（第</a:t>
            </a:r>
            <a:r>
              <a:rPr lang="en-US" altLang="zh-TW" dirty="0"/>
              <a:t>4</a:t>
            </a:r>
            <a:r>
              <a:rPr lang="zh-TW" altLang="en-US" dirty="0"/>
              <a:t>項）同一原因事實造成之損害總額逾前項金額時，被害人所受賠償金額，不受第三項所定每人每一事件最低賠償金額新臺幣五百元之限制。（第</a:t>
            </a:r>
            <a:r>
              <a:rPr lang="en-US" altLang="zh-TW" dirty="0"/>
              <a:t>5</a:t>
            </a:r>
            <a:r>
              <a:rPr lang="zh-TW" altLang="en-US" dirty="0"/>
              <a:t>項）第二項請求權，不得讓與或繼承。但以金額賠償之請求權已依契約承諾或 已起訴者，不在此限。（第</a:t>
            </a:r>
            <a:r>
              <a:rPr lang="en-US" altLang="zh-TW" dirty="0"/>
              <a:t>6</a:t>
            </a:r>
            <a:r>
              <a:rPr lang="zh-TW" altLang="en-US" dirty="0"/>
              <a:t>項）」</a:t>
            </a:r>
          </a:p>
          <a:p>
            <a:endParaRPr lang="zh-TW" altLang="en-US" dirty="0"/>
          </a:p>
        </p:txBody>
      </p:sp>
      <p:sp>
        <p:nvSpPr>
          <p:cNvPr id="3" name="標題 2"/>
          <p:cNvSpPr>
            <a:spLocks noGrp="1"/>
          </p:cNvSpPr>
          <p:nvPr>
            <p:ph type="title"/>
          </p:nvPr>
        </p:nvSpPr>
        <p:spPr/>
        <p:txBody>
          <a:bodyPr>
            <a:normAutofit fontScale="90000"/>
          </a:bodyPr>
          <a:lstStyle/>
          <a:p>
            <a:r>
              <a:rPr lang="zh-TW" altLang="en-US" dirty="0"/>
              <a:t>柒</a:t>
            </a:r>
            <a:r>
              <a:rPr lang="zh-TW" altLang="en-US" dirty="0" smtClean="0"/>
              <a:t>、</a:t>
            </a:r>
            <a:r>
              <a:rPr lang="zh-TW" altLang="en-US" dirty="0"/>
              <a:t>洩密案例研析</a:t>
            </a:r>
            <a:r>
              <a:rPr lang="en-US" altLang="zh-TW" dirty="0"/>
              <a:t/>
            </a:r>
            <a:br>
              <a:rPr lang="en-US" altLang="zh-TW" dirty="0"/>
            </a:br>
            <a:endParaRPr lang="zh-TW" altLang="en-US" dirty="0"/>
          </a:p>
        </p:txBody>
      </p:sp>
    </p:spTree>
    <p:extLst>
      <p:ext uri="{BB962C8B-B14F-4D97-AF65-F5344CB8AC3E}">
        <p14:creationId xmlns:p14="http://schemas.microsoft.com/office/powerpoint/2010/main" val="261148756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62500" lnSpcReduction="20000"/>
          </a:bodyPr>
          <a:lstStyle/>
          <a:p>
            <a:r>
              <a:rPr lang="zh-TW" altLang="en-US" dirty="0" smtClean="0"/>
              <a:t>曾</a:t>
            </a:r>
            <a:r>
              <a:rPr lang="en-US" altLang="zh-TW" dirty="0" smtClean="0"/>
              <a:t>OO</a:t>
            </a:r>
            <a:r>
              <a:rPr lang="zh-TW" altLang="en-US" dirty="0" smtClean="0"/>
              <a:t>係</a:t>
            </a:r>
            <a:r>
              <a:rPr lang="zh-TW" altLang="en-US" dirty="0"/>
              <a:t>於</a:t>
            </a:r>
            <a:r>
              <a:rPr lang="en-US" altLang="zh-TW" dirty="0"/>
              <a:t>96</a:t>
            </a:r>
            <a:r>
              <a:rPr lang="zh-TW" altLang="en-US" dirty="0"/>
              <a:t>年</a:t>
            </a:r>
            <a:r>
              <a:rPr lang="en-US" altLang="zh-TW" dirty="0"/>
              <a:t>8 </a:t>
            </a:r>
            <a:r>
              <a:rPr lang="zh-TW" altLang="en-US" dirty="0"/>
              <a:t>月</a:t>
            </a:r>
            <a:r>
              <a:rPr lang="en-US" altLang="zh-TW" dirty="0"/>
              <a:t>1 </a:t>
            </a:r>
            <a:r>
              <a:rPr lang="zh-TW" altLang="en-US" dirty="0"/>
              <a:t>日起擔任新北市三峽區中園國小（下 稱中園國小）校長，其明知新北市政府為確保學生用餐安全 ，特頒訂新北市所屬學校中央餐廚或外訂餐盒採購契約書範 本、新北市所屬學校中央餐廚或外訂餐盒公開評選投標須知 範本等相關規定，要求所屬國民中學、國民小學每年度依政 府採購法第</a:t>
            </a:r>
            <a:r>
              <a:rPr lang="en-US" altLang="zh-TW" dirty="0"/>
              <a:t>22</a:t>
            </a:r>
            <a:r>
              <a:rPr lang="zh-TW" altLang="en-US" dirty="0"/>
              <a:t>條第</a:t>
            </a:r>
            <a:r>
              <a:rPr lang="en-US" altLang="zh-TW" dirty="0"/>
              <a:t>1 </a:t>
            </a:r>
            <a:r>
              <a:rPr lang="zh-TW" altLang="en-US" dirty="0"/>
              <a:t>項第</a:t>
            </a:r>
            <a:r>
              <a:rPr lang="en-US" altLang="zh-TW" dirty="0"/>
              <a:t>9 </a:t>
            </a:r>
            <a:r>
              <a:rPr lang="zh-TW" altLang="en-US" dirty="0"/>
              <a:t>款及上開契約範本之規定，以限 制性招標之招標方式、準用最有利標之決標方式，辦理各校 營養午餐採購案；再依政府採購法第</a:t>
            </a:r>
            <a:r>
              <a:rPr lang="en-US" altLang="zh-TW" dirty="0"/>
              <a:t>52</a:t>
            </a:r>
            <a:r>
              <a:rPr lang="zh-TW" altLang="en-US" dirty="0"/>
              <a:t>條第</a:t>
            </a:r>
            <a:r>
              <a:rPr lang="en-US" altLang="zh-TW" dirty="0"/>
              <a:t>1 </a:t>
            </a:r>
            <a:r>
              <a:rPr lang="zh-TW" altLang="en-US" dirty="0"/>
              <a:t>項第</a:t>
            </a:r>
            <a:r>
              <a:rPr lang="en-US" altLang="zh-TW" dirty="0"/>
              <a:t>3 </a:t>
            </a:r>
            <a:r>
              <a:rPr lang="zh-TW" altLang="en-US" dirty="0"/>
              <a:t>款、第 </a:t>
            </a:r>
            <a:r>
              <a:rPr lang="en-US" altLang="zh-TW" dirty="0"/>
              <a:t>56</a:t>
            </a:r>
            <a:r>
              <a:rPr lang="zh-TW" altLang="en-US" dirty="0"/>
              <a:t>條第</a:t>
            </a:r>
            <a:r>
              <a:rPr lang="en-US" altLang="zh-TW" dirty="0"/>
              <a:t>1 </a:t>
            </a:r>
            <a:r>
              <a:rPr lang="zh-TW" altLang="en-US" dirty="0"/>
              <a:t>、</a:t>
            </a:r>
            <a:r>
              <a:rPr lang="en-US" altLang="zh-TW" dirty="0"/>
              <a:t>4 </a:t>
            </a:r>
            <a:r>
              <a:rPr lang="zh-TW" altLang="en-US" dirty="0"/>
              <a:t>項及採購評選委員會組織準則第</a:t>
            </a:r>
            <a:r>
              <a:rPr lang="en-US" altLang="zh-TW" dirty="0"/>
              <a:t>2 </a:t>
            </a:r>
            <a:r>
              <a:rPr lang="zh-TW" altLang="en-US" dirty="0"/>
              <a:t>條等規定評 選委員具有決定得標廠商之重要權力。又曾雪嬌明知依採購 評選委員會組織準則第</a:t>
            </a:r>
            <a:r>
              <a:rPr lang="en-US" altLang="zh-TW" dirty="0"/>
              <a:t>6 </a:t>
            </a:r>
            <a:r>
              <a:rPr lang="zh-TW" altLang="en-US" dirty="0"/>
              <a:t>條之規定，評選委員會委員名單， 於開始評選前應予保密，不得洩漏，竟基於洩漏國防以外機 密之犯意，</a:t>
            </a:r>
            <a:r>
              <a:rPr lang="zh-TW" altLang="en-US" b="1" dirty="0"/>
              <a:t>於</a:t>
            </a:r>
            <a:r>
              <a:rPr lang="en-US" altLang="zh-TW" b="1" dirty="0"/>
              <a:t>100 </a:t>
            </a:r>
            <a:r>
              <a:rPr lang="zh-TW" altLang="en-US" b="1" dirty="0"/>
              <a:t>年</a:t>
            </a:r>
            <a:r>
              <a:rPr lang="en-US" altLang="zh-TW" b="1" dirty="0"/>
              <a:t>7 </a:t>
            </a:r>
            <a:r>
              <a:rPr lang="zh-TW" altLang="en-US" b="1" dirty="0"/>
              <a:t>月</a:t>
            </a:r>
            <a:r>
              <a:rPr lang="en-US" altLang="zh-TW" b="1" dirty="0"/>
              <a:t>27</a:t>
            </a:r>
            <a:r>
              <a:rPr lang="zh-TW" altLang="en-US" b="1" dirty="0"/>
              <a:t>日將中園國小辦理</a:t>
            </a:r>
            <a:r>
              <a:rPr lang="en-US" altLang="zh-TW" b="1" dirty="0"/>
              <a:t>100 </a:t>
            </a:r>
            <a:r>
              <a:rPr lang="zh-TW" altLang="en-US" b="1" dirty="0"/>
              <a:t>學年度中 央餐廚採購案所圈選之外聘委員名單，洩漏予正午味公司之 </a:t>
            </a:r>
            <a:r>
              <a:rPr lang="zh-TW" altLang="en-US" b="1" dirty="0" smtClean="0"/>
              <a:t>沈</a:t>
            </a:r>
            <a:r>
              <a:rPr lang="en-US" altLang="zh-TW" b="1" dirty="0"/>
              <a:t>OO</a:t>
            </a:r>
            <a:r>
              <a:rPr lang="zh-TW" altLang="en-US" b="1" dirty="0" smtClean="0"/>
              <a:t>知悉</a:t>
            </a:r>
            <a:r>
              <a:rPr lang="zh-TW" altLang="en-US" dirty="0"/>
              <a:t>，</a:t>
            </a:r>
            <a:r>
              <a:rPr lang="zh-TW" altLang="en-US" dirty="0" smtClean="0"/>
              <a:t>沈</a:t>
            </a:r>
            <a:r>
              <a:rPr lang="en-US" altLang="zh-TW" dirty="0"/>
              <a:t>OO</a:t>
            </a:r>
            <a:r>
              <a:rPr lang="zh-TW" altLang="en-US" dirty="0" smtClean="0"/>
              <a:t>因</a:t>
            </a:r>
            <a:r>
              <a:rPr lang="zh-TW" altLang="en-US" dirty="0"/>
              <a:t>長期寄送評選費行賄評選委員而與柯 </a:t>
            </a:r>
            <a:r>
              <a:rPr lang="en-US" altLang="zh-TW" dirty="0" smtClean="0"/>
              <a:t>OO</a:t>
            </a:r>
            <a:r>
              <a:rPr lang="zh-TW" altLang="en-US" dirty="0" smtClean="0"/>
              <a:t>、葉</a:t>
            </a:r>
            <a:r>
              <a:rPr lang="en-US" altLang="zh-TW" dirty="0"/>
              <a:t>OO </a:t>
            </a:r>
            <a:r>
              <a:rPr lang="zh-TW" altLang="en-US" dirty="0" smtClean="0"/>
              <a:t>、彭</a:t>
            </a:r>
            <a:r>
              <a:rPr lang="en-US" altLang="zh-TW" dirty="0"/>
              <a:t>OO </a:t>
            </a:r>
            <a:r>
              <a:rPr lang="zh-TW" altLang="en-US" dirty="0" smtClean="0"/>
              <a:t>、楊</a:t>
            </a:r>
            <a:r>
              <a:rPr lang="en-US" altLang="zh-TW" dirty="0"/>
              <a:t>OO </a:t>
            </a:r>
            <a:r>
              <a:rPr lang="zh-TW" altLang="en-US" dirty="0" smtClean="0"/>
              <a:t>、汪</a:t>
            </a:r>
            <a:r>
              <a:rPr lang="en-US" altLang="zh-TW" dirty="0"/>
              <a:t>OO</a:t>
            </a:r>
            <a:r>
              <a:rPr lang="zh-TW" altLang="en-US" dirty="0" smtClean="0"/>
              <a:t>等</a:t>
            </a:r>
            <a:r>
              <a:rPr lang="zh-TW" altLang="en-US" dirty="0"/>
              <a:t>人關係友好，即 在</a:t>
            </a:r>
            <a:r>
              <a:rPr lang="zh-TW" altLang="en-US" dirty="0" smtClean="0"/>
              <a:t>曾</a:t>
            </a:r>
            <a:r>
              <a:rPr lang="en-US" altLang="zh-TW" dirty="0"/>
              <a:t>OO</a:t>
            </a:r>
            <a:r>
              <a:rPr lang="zh-TW" altLang="en-US" dirty="0" smtClean="0"/>
              <a:t>所</a:t>
            </a:r>
            <a:r>
              <a:rPr lang="zh-TW" altLang="en-US" dirty="0"/>
              <a:t>提供上開外聘評選委員名單推薦</a:t>
            </a:r>
            <a:r>
              <a:rPr lang="zh-TW" altLang="en-US" dirty="0" smtClean="0"/>
              <a:t>柯</a:t>
            </a:r>
            <a:r>
              <a:rPr lang="en-US" altLang="zh-TW" dirty="0"/>
              <a:t>OO </a:t>
            </a:r>
            <a:r>
              <a:rPr lang="zh-TW" altLang="en-US" dirty="0" smtClean="0"/>
              <a:t>、葉</a:t>
            </a:r>
            <a:r>
              <a:rPr lang="en-US" altLang="zh-TW" dirty="0"/>
              <a:t>OO</a:t>
            </a:r>
            <a:r>
              <a:rPr lang="zh-TW" altLang="en-US" dirty="0" smtClean="0"/>
              <a:t> </a:t>
            </a:r>
            <a:r>
              <a:rPr lang="zh-TW" altLang="en-US" dirty="0"/>
              <a:t>及</a:t>
            </a:r>
            <a:r>
              <a:rPr lang="zh-TW" altLang="en-US" dirty="0" smtClean="0"/>
              <a:t>盧</a:t>
            </a:r>
            <a:r>
              <a:rPr lang="en-US" altLang="zh-TW" dirty="0"/>
              <a:t>OO </a:t>
            </a:r>
            <a:r>
              <a:rPr lang="zh-TW" altLang="en-US" dirty="0" smtClean="0"/>
              <a:t>，</a:t>
            </a:r>
            <a:r>
              <a:rPr lang="zh-TW" altLang="en-US" dirty="0"/>
              <a:t>嗣因聯絡</a:t>
            </a:r>
            <a:r>
              <a:rPr lang="zh-TW" altLang="en-US" dirty="0" smtClean="0"/>
              <a:t>葉</a:t>
            </a:r>
            <a:r>
              <a:rPr lang="en-US" altLang="zh-TW" dirty="0"/>
              <a:t>OO</a:t>
            </a:r>
            <a:r>
              <a:rPr lang="zh-TW" altLang="en-US" dirty="0" smtClean="0"/>
              <a:t>得知</a:t>
            </a:r>
            <a:r>
              <a:rPr lang="zh-TW" altLang="en-US" dirty="0"/>
              <a:t>其評選會當日無法出席，而 改推薦</a:t>
            </a:r>
            <a:r>
              <a:rPr lang="zh-TW" altLang="en-US" dirty="0" smtClean="0"/>
              <a:t>柯</a:t>
            </a:r>
            <a:r>
              <a:rPr lang="en-US" altLang="zh-TW" dirty="0"/>
              <a:t>OO</a:t>
            </a:r>
            <a:r>
              <a:rPr lang="zh-TW" altLang="en-US" dirty="0" smtClean="0"/>
              <a:t>及盧</a:t>
            </a:r>
            <a:r>
              <a:rPr lang="en-US" altLang="zh-TW" dirty="0"/>
              <a:t>OO </a:t>
            </a:r>
            <a:r>
              <a:rPr lang="zh-TW" altLang="en-US" dirty="0" smtClean="0"/>
              <a:t>，</a:t>
            </a:r>
            <a:r>
              <a:rPr lang="zh-TW" altLang="en-US" dirty="0"/>
              <a:t>正午味公司終因曾雪嬌洩漏國防以 外應祕密之訊息，而得以事先知會、疏通、行賄外聘評選委 員。</a:t>
            </a:r>
          </a:p>
        </p:txBody>
      </p:sp>
      <p:sp>
        <p:nvSpPr>
          <p:cNvPr id="3" name="標題 2"/>
          <p:cNvSpPr>
            <a:spLocks noGrp="1"/>
          </p:cNvSpPr>
          <p:nvPr>
            <p:ph type="title"/>
          </p:nvPr>
        </p:nvSpPr>
        <p:spPr/>
        <p:txBody>
          <a:bodyPr>
            <a:normAutofit fontScale="90000"/>
          </a:bodyPr>
          <a:lstStyle/>
          <a:p>
            <a:r>
              <a:rPr lang="zh-TW" altLang="en-US" dirty="0"/>
              <a:t>柒、洩密案例研析</a:t>
            </a:r>
            <a:r>
              <a:rPr lang="en-US" altLang="zh-TW" dirty="0"/>
              <a:t/>
            </a:r>
            <a:br>
              <a:rPr lang="en-US" altLang="zh-TW" dirty="0"/>
            </a:br>
            <a:endParaRPr lang="zh-TW" altLang="en-US" dirty="0"/>
          </a:p>
        </p:txBody>
      </p:sp>
    </p:spTree>
    <p:extLst>
      <p:ext uri="{BB962C8B-B14F-4D97-AF65-F5344CB8AC3E}">
        <p14:creationId xmlns:p14="http://schemas.microsoft.com/office/powerpoint/2010/main" val="28298062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被告辯稱</a:t>
            </a:r>
            <a:r>
              <a:rPr lang="en-US" altLang="zh-TW" dirty="0" smtClean="0"/>
              <a:t>:…</a:t>
            </a:r>
            <a:r>
              <a:rPr lang="zh-TW" altLang="en-US" dirty="0" smtClean="0"/>
              <a:t>評審</a:t>
            </a:r>
            <a:r>
              <a:rPr lang="zh-TW" altLang="en-US" dirty="0"/>
              <a:t>委員的徵詢名單還沒有確定， 不屬於秘密</a:t>
            </a:r>
            <a:r>
              <a:rPr lang="zh-TW" altLang="en-US" dirty="0" smtClean="0"/>
              <a:t>的</a:t>
            </a:r>
            <a:r>
              <a:rPr lang="en-US" altLang="zh-TW" dirty="0" smtClean="0"/>
              <a:t>…</a:t>
            </a:r>
          </a:p>
          <a:p>
            <a:r>
              <a:rPr lang="zh-TW" altLang="en-US" dirty="0"/>
              <a:t>法院</a:t>
            </a:r>
            <a:r>
              <a:rPr lang="zh-TW" altLang="en-US" dirty="0" smtClean="0"/>
              <a:t>說</a:t>
            </a:r>
            <a:r>
              <a:rPr lang="en-US" altLang="zh-TW" dirty="0" smtClean="0"/>
              <a:t>:</a:t>
            </a:r>
            <a:r>
              <a:rPr lang="zh-TW" altLang="en-US" dirty="0" smtClean="0"/>
              <a:t>被告不僅</a:t>
            </a:r>
            <a:r>
              <a:rPr lang="zh-TW" altLang="en-US" dirty="0"/>
              <a:t>洩露其可能圈選之 名單，且</a:t>
            </a:r>
            <a:r>
              <a:rPr lang="zh-TW" altLang="en-US" dirty="0" smtClean="0"/>
              <a:t>請廠商</a:t>
            </a:r>
            <a:r>
              <a:rPr lang="en-US" altLang="zh-TW" dirty="0" smtClean="0"/>
              <a:t>\</a:t>
            </a:r>
            <a:r>
              <a:rPr lang="zh-TW" altLang="en-US" dirty="0" smtClean="0"/>
              <a:t>口頭</a:t>
            </a:r>
            <a:r>
              <a:rPr lang="zh-TW" altLang="en-US" dirty="0"/>
              <a:t>推薦在暑假期間比較方便出席 評選會議之專家學者，並</a:t>
            </a:r>
            <a:r>
              <a:rPr lang="zh-TW" altLang="en-US" dirty="0" smtClean="0"/>
              <a:t>與廠商討論</a:t>
            </a:r>
            <a:r>
              <a:rPr lang="zh-TW" altLang="en-US" dirty="0"/>
              <a:t>評選委員建議 名單，</a:t>
            </a:r>
            <a:r>
              <a:rPr lang="zh-TW" altLang="en-US" dirty="0" smtClean="0"/>
              <a:t>依</a:t>
            </a:r>
            <a:r>
              <a:rPr lang="zh-TW" altLang="en-US" dirty="0"/>
              <a:t>廠商</a:t>
            </a:r>
            <a:r>
              <a:rPr lang="zh-TW" altLang="en-US" dirty="0" smtClean="0"/>
              <a:t>之</a:t>
            </a:r>
            <a:r>
              <a:rPr lang="zh-TW" altLang="en-US" dirty="0"/>
              <a:t>意見而圈選，旋即</a:t>
            </a:r>
            <a:r>
              <a:rPr lang="zh-TW" altLang="en-US" dirty="0" smtClean="0"/>
              <a:t>告知</a:t>
            </a:r>
            <a:r>
              <a:rPr lang="zh-TW" altLang="en-US" dirty="0"/>
              <a:t>廠商</a:t>
            </a:r>
            <a:r>
              <a:rPr lang="zh-TW" altLang="en-US" dirty="0" smtClean="0"/>
              <a:t>評選 </a:t>
            </a:r>
            <a:r>
              <a:rPr lang="zh-TW" altLang="en-US" dirty="0"/>
              <a:t>委員</a:t>
            </a:r>
            <a:r>
              <a:rPr lang="zh-TW" altLang="en-US" dirty="0" smtClean="0"/>
              <a:t>名單</a:t>
            </a:r>
            <a:r>
              <a:rPr lang="en-US" altLang="zh-TW" dirty="0" smtClean="0"/>
              <a:t>…</a:t>
            </a:r>
            <a:endParaRPr lang="zh-TW" altLang="en-US" dirty="0"/>
          </a:p>
        </p:txBody>
      </p:sp>
      <p:sp>
        <p:nvSpPr>
          <p:cNvPr id="3" name="標題 2"/>
          <p:cNvSpPr>
            <a:spLocks noGrp="1"/>
          </p:cNvSpPr>
          <p:nvPr>
            <p:ph type="title"/>
          </p:nvPr>
        </p:nvSpPr>
        <p:spPr/>
        <p:txBody>
          <a:bodyPr>
            <a:normAutofit fontScale="90000"/>
          </a:bodyPr>
          <a:lstStyle/>
          <a:p>
            <a:r>
              <a:rPr lang="zh-TW" altLang="en-US" dirty="0"/>
              <a:t>柒、洩密案例研析</a:t>
            </a:r>
            <a:r>
              <a:rPr lang="en-US" altLang="zh-TW" dirty="0"/>
              <a:t/>
            </a:r>
            <a:br>
              <a:rPr lang="en-US" altLang="zh-TW" dirty="0"/>
            </a:br>
            <a:endParaRPr lang="zh-TW" altLang="en-US" dirty="0"/>
          </a:p>
        </p:txBody>
      </p:sp>
    </p:spTree>
    <p:extLst>
      <p:ext uri="{BB962C8B-B14F-4D97-AF65-F5344CB8AC3E}">
        <p14:creationId xmlns:p14="http://schemas.microsoft.com/office/powerpoint/2010/main" val="25726182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所以</a:t>
            </a:r>
            <a:r>
              <a:rPr lang="en-US" altLang="zh-TW" dirty="0" smtClean="0"/>
              <a:t>…</a:t>
            </a:r>
            <a:r>
              <a:rPr lang="zh-TW" altLang="en-US" dirty="0" smtClean="0"/>
              <a:t>判決曾</a:t>
            </a:r>
            <a:r>
              <a:rPr lang="en-US" altLang="zh-TW" dirty="0" smtClean="0"/>
              <a:t>OO</a:t>
            </a:r>
            <a:r>
              <a:rPr lang="zh-TW" altLang="en-US" dirty="0" smtClean="0"/>
              <a:t>犯</a:t>
            </a:r>
            <a:r>
              <a:rPr lang="zh-TW" altLang="en-US" dirty="0"/>
              <a:t>公務員洩漏國防以外之秘密消息罪，處有期徒刑參月， 如易科罰金，以新臺幣壹仟元折算壹日</a:t>
            </a:r>
            <a:r>
              <a:rPr lang="zh-TW" altLang="en-US" dirty="0" smtClean="0"/>
              <a:t>。</a:t>
            </a:r>
            <a:r>
              <a:rPr lang="en-US" altLang="zh-TW" dirty="0" smtClean="0"/>
              <a:t>(</a:t>
            </a:r>
            <a:r>
              <a:rPr lang="zh-TW" altLang="en-US" dirty="0" smtClean="0"/>
              <a:t>臺灣高等法院</a:t>
            </a:r>
            <a:r>
              <a:rPr lang="en-US" altLang="zh-TW" dirty="0" smtClean="0"/>
              <a:t>103</a:t>
            </a:r>
            <a:r>
              <a:rPr lang="zh-TW" altLang="en-US" dirty="0"/>
              <a:t>年度矚上訴字第</a:t>
            </a:r>
            <a:r>
              <a:rPr lang="en-US" altLang="zh-TW" dirty="0"/>
              <a:t>3</a:t>
            </a:r>
            <a:r>
              <a:rPr lang="zh-TW" altLang="en-US" dirty="0" smtClean="0"/>
              <a:t>號刑事</a:t>
            </a:r>
            <a:r>
              <a:rPr lang="zh-TW" altLang="en-US" dirty="0"/>
              <a:t>判決 </a:t>
            </a:r>
            <a:r>
              <a:rPr lang="en-US" altLang="zh-TW" dirty="0" smtClean="0"/>
              <a:t>)</a:t>
            </a:r>
            <a:endParaRPr lang="zh-TW" altLang="en-US" dirty="0"/>
          </a:p>
        </p:txBody>
      </p:sp>
      <p:sp>
        <p:nvSpPr>
          <p:cNvPr id="3" name="標題 2"/>
          <p:cNvSpPr>
            <a:spLocks noGrp="1"/>
          </p:cNvSpPr>
          <p:nvPr>
            <p:ph type="title"/>
          </p:nvPr>
        </p:nvSpPr>
        <p:spPr/>
        <p:txBody>
          <a:bodyPr>
            <a:normAutofit fontScale="90000"/>
          </a:bodyPr>
          <a:lstStyle/>
          <a:p>
            <a:r>
              <a:rPr lang="zh-TW" altLang="en-US" dirty="0"/>
              <a:t>柒、洩密案例研析</a:t>
            </a:r>
            <a:r>
              <a:rPr lang="en-US" altLang="zh-TW" dirty="0"/>
              <a:t/>
            </a:r>
            <a:br>
              <a:rPr lang="en-US" altLang="zh-TW" dirty="0"/>
            </a:br>
            <a:endParaRPr lang="zh-TW" altLang="en-US" dirty="0"/>
          </a:p>
        </p:txBody>
      </p:sp>
    </p:spTree>
    <p:extLst>
      <p:ext uri="{BB962C8B-B14F-4D97-AF65-F5344CB8AC3E}">
        <p14:creationId xmlns:p14="http://schemas.microsoft.com/office/powerpoint/2010/main" val="170978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dirty="0" smtClean="0"/>
              <a:t>一、公務員身分</a:t>
            </a:r>
            <a:endParaRPr lang="en-US" altLang="zh-TW" dirty="0" smtClean="0"/>
          </a:p>
          <a:p>
            <a:r>
              <a:rPr lang="zh-TW" altLang="en-US" dirty="0"/>
              <a:t>公務員犯本條例之罪者，依本條例處斷</a:t>
            </a:r>
            <a:r>
              <a:rPr lang="zh-TW" altLang="en-US" dirty="0" smtClean="0"/>
              <a:t>。</a:t>
            </a:r>
            <a:r>
              <a:rPr lang="en-US" altLang="zh-TW" dirty="0" smtClean="0"/>
              <a:t>(</a:t>
            </a:r>
            <a:r>
              <a:rPr lang="zh-TW" altLang="en-US" dirty="0" smtClean="0"/>
              <a:t>貪污第</a:t>
            </a:r>
            <a:r>
              <a:rPr lang="en-US" altLang="zh-TW" dirty="0" smtClean="0"/>
              <a:t>2</a:t>
            </a:r>
            <a:r>
              <a:rPr lang="zh-TW" altLang="en-US" dirty="0" smtClean="0"/>
              <a:t>   條</a:t>
            </a:r>
            <a:r>
              <a:rPr lang="en-US" altLang="zh-TW" dirty="0" smtClean="0"/>
              <a:t>)</a:t>
            </a:r>
          </a:p>
          <a:p>
            <a:r>
              <a:rPr lang="zh-TW" altLang="en-US" dirty="0"/>
              <a:t>與前條人員共犯本條例之罪者，亦依本條例處斷</a:t>
            </a:r>
            <a:r>
              <a:rPr lang="zh-TW" altLang="en-US" dirty="0" smtClean="0"/>
              <a:t>。</a:t>
            </a:r>
            <a:r>
              <a:rPr lang="en-US" altLang="zh-TW" dirty="0"/>
              <a:t> (</a:t>
            </a:r>
            <a:r>
              <a:rPr lang="zh-TW" altLang="en-US" dirty="0"/>
              <a:t>貪污</a:t>
            </a:r>
            <a:r>
              <a:rPr lang="zh-TW" altLang="en-US" dirty="0" smtClean="0"/>
              <a:t>第</a:t>
            </a:r>
            <a:r>
              <a:rPr lang="en-US" altLang="zh-TW" dirty="0" smtClean="0"/>
              <a:t>3</a:t>
            </a:r>
            <a:r>
              <a:rPr lang="zh-TW" altLang="en-US" dirty="0" smtClean="0"/>
              <a:t>條</a:t>
            </a:r>
            <a:r>
              <a:rPr lang="en-US" altLang="zh-TW" dirty="0" smtClean="0"/>
              <a:t>)</a:t>
            </a:r>
          </a:p>
          <a:p>
            <a:r>
              <a:rPr lang="zh-TW" altLang="en-US" dirty="0"/>
              <a:t>因身分或其他特定關係成立之罪，其共同實行、教唆或幫助者，雖無特定 關係，仍以正犯或共犯論。但得減輕其刑</a:t>
            </a:r>
            <a:r>
              <a:rPr lang="zh-TW" altLang="en-US" dirty="0" smtClean="0"/>
              <a:t>。</a:t>
            </a:r>
            <a:r>
              <a:rPr lang="en-US" altLang="zh-TW" dirty="0" smtClean="0"/>
              <a:t>(</a:t>
            </a:r>
            <a:r>
              <a:rPr lang="zh-TW" altLang="en-US" dirty="0"/>
              <a:t>刑法</a:t>
            </a:r>
            <a:r>
              <a:rPr lang="zh-TW" altLang="en-US" dirty="0" smtClean="0"/>
              <a:t>第</a:t>
            </a:r>
            <a:r>
              <a:rPr lang="en-US" altLang="zh-TW" dirty="0" smtClean="0"/>
              <a:t>31</a:t>
            </a:r>
            <a:r>
              <a:rPr lang="zh-TW" altLang="en-US" dirty="0" smtClean="0"/>
              <a:t>條第</a:t>
            </a:r>
            <a:r>
              <a:rPr lang="en-US" altLang="zh-TW" dirty="0" smtClean="0"/>
              <a:t>1</a:t>
            </a:r>
            <a:r>
              <a:rPr lang="zh-TW" altLang="en-US" dirty="0" smtClean="0"/>
              <a:t>項</a:t>
            </a:r>
            <a:r>
              <a:rPr lang="en-US" altLang="zh-TW" dirty="0" smtClean="0"/>
              <a:t>)</a:t>
            </a:r>
            <a:endParaRPr lang="en-US" altLang="zh-TW" dirty="0"/>
          </a:p>
        </p:txBody>
      </p:sp>
      <p:sp>
        <p:nvSpPr>
          <p:cNvPr id="2" name="標題 1"/>
          <p:cNvSpPr>
            <a:spLocks noGrp="1"/>
          </p:cNvSpPr>
          <p:nvPr>
            <p:ph type="title"/>
          </p:nvPr>
        </p:nvSpPr>
        <p:spPr/>
        <p:txBody>
          <a:bodyPr/>
          <a:lstStyle/>
          <a:p>
            <a:r>
              <a:rPr lang="zh-TW" altLang="en-US" dirty="0"/>
              <a:t>貳</a:t>
            </a:r>
            <a:r>
              <a:rPr lang="zh-TW" altLang="en-US" dirty="0" smtClean="0"/>
              <a:t>、</a:t>
            </a:r>
            <a:r>
              <a:rPr lang="zh-TW" altLang="en-US" dirty="0"/>
              <a:t>公務員身分認定</a:t>
            </a:r>
          </a:p>
        </p:txBody>
      </p:sp>
    </p:spTree>
    <p:extLst>
      <p:ext uri="{BB962C8B-B14F-4D97-AF65-F5344CB8AC3E}">
        <p14:creationId xmlns:p14="http://schemas.microsoft.com/office/powerpoint/2010/main" val="250060563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47500" lnSpcReduction="20000"/>
          </a:bodyPr>
          <a:lstStyle/>
          <a:p>
            <a:r>
              <a:rPr lang="zh-TW" altLang="en-US" dirty="0" smtClean="0"/>
              <a:t>王</a:t>
            </a:r>
            <a:r>
              <a:rPr lang="en-US" altLang="zh-TW" dirty="0" smtClean="0"/>
              <a:t>OO</a:t>
            </a:r>
            <a:r>
              <a:rPr lang="zh-TW" altLang="en-US" dirty="0" smtClean="0"/>
              <a:t>為</a:t>
            </a:r>
            <a:r>
              <a:rPr lang="zh-TW" altLang="en-US" dirty="0"/>
              <a:t>新北市政府警察局汐止分局（下稱汐止分局）外事 組巡官；</a:t>
            </a:r>
            <a:r>
              <a:rPr lang="zh-TW" altLang="en-US" dirty="0" smtClean="0"/>
              <a:t>林</a:t>
            </a:r>
            <a:r>
              <a:rPr lang="en-US" altLang="zh-TW" dirty="0"/>
              <a:t>OO</a:t>
            </a:r>
            <a:r>
              <a:rPr lang="zh-TW" altLang="en-US" dirty="0" smtClean="0"/>
              <a:t>係</a:t>
            </a:r>
            <a:r>
              <a:rPr lang="zh-TW" altLang="en-US" dirty="0"/>
              <a:t>汐止分局戶口組外事警員，</a:t>
            </a:r>
            <a:r>
              <a:rPr lang="en-US" altLang="zh-TW" dirty="0"/>
              <a:t>2 </a:t>
            </a:r>
            <a:r>
              <a:rPr lang="zh-TW" altLang="en-US" dirty="0"/>
              <a:t>人均為公務 員，依入出國及移民法第</a:t>
            </a:r>
            <a:r>
              <a:rPr lang="en-US" altLang="zh-TW" dirty="0"/>
              <a:t>36</a:t>
            </a:r>
            <a:r>
              <a:rPr lang="zh-TW" altLang="en-US" dirty="0"/>
              <a:t>條、第</a:t>
            </a:r>
            <a:r>
              <a:rPr lang="en-US" altLang="zh-TW" dirty="0"/>
              <a:t>38</a:t>
            </a:r>
            <a:r>
              <a:rPr lang="zh-TW" altLang="en-US" dirty="0"/>
              <a:t>條及「外國人停留居留 及永久居留作業規定」第</a:t>
            </a:r>
            <a:r>
              <a:rPr lang="en-US" altLang="zh-TW" dirty="0"/>
              <a:t>7 </a:t>
            </a:r>
            <a:r>
              <a:rPr lang="zh-TW" altLang="en-US" dirty="0"/>
              <a:t>點等規定，負有查緝非法逃逸外 勞（下稱逃逸外勞）之職責，</a:t>
            </a:r>
            <a:r>
              <a:rPr lang="zh-TW" altLang="en-US" b="1" dirty="0"/>
              <a:t>並對檢舉逃逸外勞者之身分負 有保密之義務</a:t>
            </a:r>
            <a:r>
              <a:rPr lang="zh-TW" altLang="en-US" dirty="0"/>
              <a:t>。民國</a:t>
            </a:r>
            <a:r>
              <a:rPr lang="en-US" altLang="zh-TW" dirty="0"/>
              <a:t>100 </a:t>
            </a:r>
            <a:r>
              <a:rPr lang="zh-TW" altLang="en-US" dirty="0"/>
              <a:t>年</a:t>
            </a:r>
            <a:r>
              <a:rPr lang="en-US" altLang="zh-TW" dirty="0"/>
              <a:t>11</a:t>
            </a:r>
            <a:r>
              <a:rPr lang="zh-TW" altLang="en-US" dirty="0"/>
              <a:t>月</a:t>
            </a:r>
            <a:r>
              <a:rPr lang="en-US" altLang="zh-TW" dirty="0"/>
              <a:t>25</a:t>
            </a:r>
            <a:r>
              <a:rPr lang="zh-TW" altLang="en-US" dirty="0"/>
              <a:t>日</a:t>
            </a:r>
            <a:r>
              <a:rPr lang="en-US" altLang="zh-TW" dirty="0"/>
              <a:t>15</a:t>
            </a:r>
            <a:r>
              <a:rPr lang="zh-TW" altLang="en-US" dirty="0"/>
              <a:t>時</a:t>
            </a:r>
            <a:r>
              <a:rPr lang="en-US" altLang="zh-TW" dirty="0"/>
              <a:t>34</a:t>
            </a:r>
            <a:r>
              <a:rPr lang="zh-TW" altLang="en-US" dirty="0"/>
              <a:t>分起至</a:t>
            </a:r>
            <a:r>
              <a:rPr lang="en-US" altLang="zh-TW" dirty="0"/>
              <a:t>21</a:t>
            </a:r>
            <a:r>
              <a:rPr lang="zh-TW" altLang="en-US" dirty="0"/>
              <a:t>時</a:t>
            </a:r>
            <a:r>
              <a:rPr lang="en-US" altLang="zh-TW" dirty="0"/>
              <a:t>20</a:t>
            </a:r>
            <a:r>
              <a:rPr lang="zh-TW" altLang="en-US" dirty="0"/>
              <a:t>分 止，民眾</a:t>
            </a:r>
            <a:r>
              <a:rPr lang="zh-TW" altLang="en-US" dirty="0" smtClean="0"/>
              <a:t>陳</a:t>
            </a:r>
            <a:r>
              <a:rPr lang="en-US" altLang="zh-TW" dirty="0"/>
              <a:t>OO</a:t>
            </a:r>
            <a:r>
              <a:rPr lang="zh-TW" altLang="en-US" dirty="0" smtClean="0"/>
              <a:t>多次</a:t>
            </a:r>
            <a:r>
              <a:rPr lang="zh-TW" altLang="en-US" dirty="0"/>
              <a:t>撥打電話向汐止分局督察組檢舉國泰醫 療財團法人汐止國泰綜合醫院（設新北市汐止區建成路</a:t>
            </a:r>
            <a:r>
              <a:rPr lang="en-US" altLang="zh-TW" dirty="0"/>
              <a:t>59</a:t>
            </a:r>
            <a:r>
              <a:rPr lang="zh-TW" altLang="en-US" dirty="0"/>
              <a:t>巷 </a:t>
            </a:r>
            <a:r>
              <a:rPr lang="en-US" altLang="zh-TW" dirty="0"/>
              <a:t>2 </a:t>
            </a:r>
            <a:r>
              <a:rPr lang="zh-TW" altLang="en-US" dirty="0"/>
              <a:t>號，下稱汐止國泰醫院）</a:t>
            </a:r>
            <a:r>
              <a:rPr lang="en-US" altLang="zh-TW" dirty="0"/>
              <a:t>8 </a:t>
            </a:r>
            <a:r>
              <a:rPr lang="zh-TW" altLang="en-US" dirty="0"/>
              <a:t>樓</a:t>
            </a:r>
            <a:r>
              <a:rPr lang="en-US" altLang="zh-TW" dirty="0"/>
              <a:t>803 </a:t>
            </a:r>
            <a:r>
              <a:rPr lang="zh-TW" altLang="en-US" dirty="0"/>
              <a:t>號病房內有逃逸外勞在 該處工作，請該局派員前往取締。</a:t>
            </a:r>
            <a:r>
              <a:rPr lang="zh-TW" altLang="en-US" dirty="0" smtClean="0"/>
              <a:t>王</a:t>
            </a:r>
            <a:r>
              <a:rPr lang="en-US" altLang="zh-TW" dirty="0"/>
              <a:t>OO</a:t>
            </a:r>
            <a:r>
              <a:rPr lang="zh-TW" altLang="en-US" dirty="0" smtClean="0"/>
              <a:t>經</a:t>
            </a:r>
            <a:r>
              <a:rPr lang="zh-TW" altLang="en-US" dirty="0"/>
              <a:t>指派前往查察， 乃帶同</a:t>
            </a:r>
            <a:r>
              <a:rPr lang="zh-TW" altLang="en-US" dirty="0" smtClean="0"/>
              <a:t>林</a:t>
            </a:r>
            <a:r>
              <a:rPr lang="en-US" altLang="zh-TW" dirty="0"/>
              <a:t>OO</a:t>
            </a:r>
            <a:r>
              <a:rPr lang="zh-TW" altLang="en-US" dirty="0" smtClean="0"/>
              <a:t>依據陳</a:t>
            </a:r>
            <a:r>
              <a:rPr lang="en-US" altLang="zh-TW" dirty="0"/>
              <a:t>OO</a:t>
            </a:r>
            <a:r>
              <a:rPr lang="zh-TW" altLang="en-US" dirty="0" smtClean="0"/>
              <a:t>之</a:t>
            </a:r>
            <a:r>
              <a:rPr lang="zh-TW" altLang="en-US" dirty="0"/>
              <a:t>線報，於當日晚間</a:t>
            </a:r>
            <a:r>
              <a:rPr lang="en-US" altLang="zh-TW" dirty="0"/>
              <a:t>9 </a:t>
            </a:r>
            <a:r>
              <a:rPr lang="zh-TW" altLang="en-US" dirty="0"/>
              <a:t>時</a:t>
            </a:r>
            <a:r>
              <a:rPr lang="en-US" altLang="zh-TW" dirty="0"/>
              <a:t>50</a:t>
            </a:r>
            <a:r>
              <a:rPr lang="zh-TW" altLang="en-US" dirty="0"/>
              <a:t>分，前 往汐止國泰醫院查察逃逸外勞。渠等抵達後，在上址醫院</a:t>
            </a:r>
            <a:r>
              <a:rPr lang="en-US" altLang="zh-TW" dirty="0"/>
              <a:t>8 </a:t>
            </a:r>
            <a:r>
              <a:rPr lang="zh-TW" altLang="en-US" dirty="0"/>
              <a:t>樓發現正欲搭電梯下樓之越南籍逃逸外勞</a:t>
            </a:r>
            <a:r>
              <a:rPr lang="en-US" altLang="zh-TW" dirty="0"/>
              <a:t>LE THI NA </a:t>
            </a:r>
            <a:r>
              <a:rPr lang="zh-TW" altLang="en-US" dirty="0"/>
              <a:t>（中文 姓名</a:t>
            </a:r>
            <a:r>
              <a:rPr lang="zh-TW" altLang="en-US" dirty="0" smtClean="0"/>
              <a:t>黎</a:t>
            </a:r>
            <a:r>
              <a:rPr lang="en-US" altLang="zh-TW" dirty="0"/>
              <a:t>OO </a:t>
            </a:r>
            <a:r>
              <a:rPr lang="zh-TW" altLang="en-US" dirty="0" smtClean="0"/>
              <a:t>，</a:t>
            </a:r>
            <a:r>
              <a:rPr lang="zh-TW" altLang="en-US" dirty="0"/>
              <a:t>下稱</a:t>
            </a:r>
            <a:r>
              <a:rPr lang="zh-TW" altLang="en-US" dirty="0" smtClean="0"/>
              <a:t>黎</a:t>
            </a:r>
            <a:r>
              <a:rPr lang="en-US" altLang="zh-TW" dirty="0"/>
              <a:t>OO </a:t>
            </a:r>
            <a:r>
              <a:rPr lang="zh-TW" altLang="en-US" dirty="0" smtClean="0"/>
              <a:t>）</a:t>
            </a:r>
            <a:r>
              <a:rPr lang="zh-TW" altLang="en-US" dirty="0"/>
              <a:t>，並經護理站人員告知</a:t>
            </a:r>
            <a:r>
              <a:rPr lang="zh-TW" altLang="en-US" dirty="0" smtClean="0"/>
              <a:t>黎</a:t>
            </a:r>
            <a:r>
              <a:rPr lang="en-US" altLang="zh-TW" dirty="0"/>
              <a:t>OO</a:t>
            </a:r>
            <a:r>
              <a:rPr lang="zh-TW" altLang="en-US" dirty="0" smtClean="0"/>
              <a:t>即 </a:t>
            </a:r>
            <a:r>
              <a:rPr lang="zh-TW" altLang="en-US" dirty="0"/>
              <a:t>為在</a:t>
            </a:r>
            <a:r>
              <a:rPr lang="en-US" altLang="zh-TW" dirty="0"/>
              <a:t>803 </a:t>
            </a:r>
            <a:r>
              <a:rPr lang="zh-TW" altLang="en-US" dirty="0"/>
              <a:t>病房照護病患之外勞，渠</a:t>
            </a:r>
            <a:r>
              <a:rPr lang="en-US" altLang="zh-TW" dirty="0"/>
              <a:t>2 </a:t>
            </a:r>
            <a:r>
              <a:rPr lang="zh-TW" altLang="en-US" dirty="0"/>
              <a:t>人因認有可疑，遂跟隨 </a:t>
            </a:r>
            <a:r>
              <a:rPr lang="zh-TW" altLang="en-US" dirty="0" smtClean="0"/>
              <a:t>黎</a:t>
            </a:r>
            <a:r>
              <a:rPr lang="en-US" altLang="zh-TW" dirty="0"/>
              <a:t>OO</a:t>
            </a:r>
            <a:r>
              <a:rPr lang="zh-TW" altLang="en-US" dirty="0" smtClean="0"/>
              <a:t>進入</a:t>
            </a:r>
            <a:r>
              <a:rPr lang="zh-TW" altLang="en-US" dirty="0"/>
              <a:t>電梯，並盤問及要求</a:t>
            </a:r>
            <a:r>
              <a:rPr lang="zh-TW" altLang="en-US" dirty="0" smtClean="0"/>
              <a:t>黎</a:t>
            </a:r>
            <a:r>
              <a:rPr lang="en-US" altLang="zh-TW" dirty="0"/>
              <a:t>OO</a:t>
            </a:r>
            <a:r>
              <a:rPr lang="zh-TW" altLang="en-US" dirty="0" smtClean="0"/>
              <a:t>出示</a:t>
            </a:r>
            <a:r>
              <a:rPr lang="zh-TW" altLang="en-US" dirty="0"/>
              <a:t>證件，惟</a:t>
            </a:r>
            <a:r>
              <a:rPr lang="zh-TW" altLang="en-US" dirty="0" smtClean="0"/>
              <a:t>黎</a:t>
            </a:r>
            <a:r>
              <a:rPr lang="en-US" altLang="zh-TW" dirty="0"/>
              <a:t>OO</a:t>
            </a:r>
            <a:r>
              <a:rPr lang="zh-TW" altLang="en-US" dirty="0" smtClean="0"/>
              <a:t> </a:t>
            </a:r>
            <a:r>
              <a:rPr lang="zh-TW" altLang="en-US" dirty="0"/>
              <a:t>表示未帶證件並且正要下樓找其男友，迨</a:t>
            </a:r>
            <a:r>
              <a:rPr lang="zh-TW" altLang="en-US" dirty="0" smtClean="0"/>
              <a:t>王</a:t>
            </a:r>
            <a:r>
              <a:rPr lang="en-US" altLang="zh-TW" dirty="0"/>
              <a:t>OO </a:t>
            </a:r>
            <a:r>
              <a:rPr lang="zh-TW" altLang="en-US" dirty="0" smtClean="0"/>
              <a:t>、林</a:t>
            </a:r>
            <a:r>
              <a:rPr lang="en-US" altLang="zh-TW" dirty="0"/>
              <a:t>OO</a:t>
            </a:r>
            <a:r>
              <a:rPr lang="zh-TW" altLang="en-US" dirty="0" smtClean="0"/>
              <a:t>與 黎</a:t>
            </a:r>
            <a:r>
              <a:rPr lang="en-US" altLang="zh-TW" dirty="0"/>
              <a:t>OO</a:t>
            </a:r>
            <a:r>
              <a:rPr lang="zh-TW" altLang="en-US" dirty="0" smtClean="0"/>
              <a:t>至</a:t>
            </a:r>
            <a:r>
              <a:rPr lang="zh-TW" altLang="en-US" dirty="0"/>
              <a:t>醫院外，適</a:t>
            </a:r>
            <a:r>
              <a:rPr lang="zh-TW" altLang="en-US" dirty="0" smtClean="0"/>
              <a:t>陳</a:t>
            </a:r>
            <a:r>
              <a:rPr lang="en-US" altLang="zh-TW" dirty="0"/>
              <a:t>OO</a:t>
            </a:r>
            <a:r>
              <a:rPr lang="zh-TW" altLang="en-US" dirty="0" smtClean="0"/>
              <a:t>亦</a:t>
            </a:r>
            <a:r>
              <a:rPr lang="zh-TW" altLang="en-US" dirty="0"/>
              <a:t>趕抵現場欲關心檢舉結果，不 巧為</a:t>
            </a:r>
            <a:r>
              <a:rPr lang="zh-TW" altLang="en-US" dirty="0" smtClean="0"/>
              <a:t>黎</a:t>
            </a:r>
            <a:r>
              <a:rPr lang="en-US" altLang="zh-TW" dirty="0"/>
              <a:t>OO</a:t>
            </a:r>
            <a:r>
              <a:rPr lang="zh-TW" altLang="en-US" dirty="0" smtClean="0"/>
              <a:t>發現</a:t>
            </a:r>
            <a:r>
              <a:rPr lang="zh-TW" altLang="en-US" dirty="0"/>
              <a:t>，</a:t>
            </a:r>
            <a:r>
              <a:rPr lang="zh-TW" altLang="en-US" dirty="0" smtClean="0"/>
              <a:t>陳</a:t>
            </a:r>
            <a:r>
              <a:rPr lang="en-US" altLang="zh-TW" dirty="0"/>
              <a:t>OO</a:t>
            </a:r>
            <a:r>
              <a:rPr lang="zh-TW" altLang="en-US" dirty="0" smtClean="0"/>
              <a:t>乃</a:t>
            </a:r>
            <a:r>
              <a:rPr lang="zh-TW" altLang="en-US" dirty="0"/>
              <a:t>不得已上前佯以關心，並因其自 忖與</a:t>
            </a:r>
            <a:r>
              <a:rPr lang="zh-TW" altLang="en-US" dirty="0" smtClean="0"/>
              <a:t>黎</a:t>
            </a:r>
            <a:r>
              <a:rPr lang="en-US" altLang="zh-TW" dirty="0"/>
              <a:t>OO</a:t>
            </a:r>
            <a:r>
              <a:rPr lang="zh-TW" altLang="en-US" dirty="0" smtClean="0"/>
              <a:t>為</a:t>
            </a:r>
            <a:r>
              <a:rPr lang="zh-TW" altLang="en-US" dirty="0"/>
              <a:t>男女朋友關係，唯恐自己檢舉</a:t>
            </a:r>
            <a:r>
              <a:rPr lang="zh-TW" altLang="en-US" dirty="0" smtClean="0"/>
              <a:t>黎</a:t>
            </a:r>
            <a:r>
              <a:rPr lang="en-US" altLang="zh-TW" dirty="0"/>
              <a:t>OO</a:t>
            </a:r>
            <a:r>
              <a:rPr lang="zh-TW" altLang="en-US" dirty="0" smtClean="0"/>
              <a:t>之</a:t>
            </a:r>
            <a:r>
              <a:rPr lang="zh-TW" altLang="en-US" dirty="0"/>
              <a:t>身分曝 光，乃佯稱</a:t>
            </a:r>
            <a:r>
              <a:rPr lang="zh-TW" altLang="en-US" dirty="0" smtClean="0"/>
              <a:t>黎</a:t>
            </a:r>
            <a:r>
              <a:rPr lang="en-US" altLang="zh-TW" dirty="0"/>
              <a:t>OO</a:t>
            </a:r>
            <a:r>
              <a:rPr lang="zh-TW" altLang="en-US" dirty="0" smtClean="0"/>
              <a:t>為</a:t>
            </a:r>
            <a:r>
              <a:rPr lang="zh-TW" altLang="en-US" dirty="0"/>
              <a:t>其配偶，假裝為</a:t>
            </a:r>
            <a:r>
              <a:rPr lang="zh-TW" altLang="en-US" dirty="0" smtClean="0"/>
              <a:t>黎</a:t>
            </a:r>
            <a:r>
              <a:rPr lang="en-US" altLang="zh-TW" dirty="0"/>
              <a:t>OO</a:t>
            </a:r>
            <a:r>
              <a:rPr lang="zh-TW" altLang="en-US" dirty="0" smtClean="0"/>
              <a:t>求情</a:t>
            </a:r>
            <a:r>
              <a:rPr lang="zh-TW" altLang="en-US" dirty="0"/>
              <a:t>，惟遭</a:t>
            </a:r>
            <a:r>
              <a:rPr lang="zh-TW" altLang="en-US" dirty="0" smtClean="0"/>
              <a:t>王</a:t>
            </a:r>
            <a:r>
              <a:rPr lang="en-US" altLang="zh-TW" dirty="0"/>
              <a:t>OO </a:t>
            </a:r>
            <a:r>
              <a:rPr lang="zh-TW" altLang="en-US" dirty="0" smtClean="0"/>
              <a:t>、林</a:t>
            </a:r>
            <a:r>
              <a:rPr lang="en-US" altLang="zh-TW" dirty="0"/>
              <a:t>OO</a:t>
            </a:r>
            <a:r>
              <a:rPr lang="zh-TW" altLang="en-US" dirty="0" smtClean="0"/>
              <a:t>識破</a:t>
            </a:r>
            <a:r>
              <a:rPr lang="zh-TW" altLang="en-US" dirty="0"/>
              <a:t>後，</a:t>
            </a:r>
            <a:r>
              <a:rPr lang="zh-TW" altLang="en-US" dirty="0" smtClean="0"/>
              <a:t>黎</a:t>
            </a:r>
            <a:r>
              <a:rPr lang="en-US" altLang="zh-TW" dirty="0"/>
              <a:t>OO</a:t>
            </a:r>
            <a:r>
              <a:rPr lang="zh-TW" altLang="en-US" dirty="0" smtClean="0"/>
              <a:t>因</a:t>
            </a:r>
            <a:r>
              <a:rPr lang="zh-TW" altLang="en-US" dirty="0"/>
              <a:t>自認無法隱瞞身分，乃當場向 </a:t>
            </a:r>
            <a:r>
              <a:rPr lang="zh-TW" altLang="en-US" dirty="0" smtClean="0"/>
              <a:t>王</a:t>
            </a:r>
            <a:r>
              <a:rPr lang="en-US" altLang="zh-TW" dirty="0"/>
              <a:t>OO </a:t>
            </a:r>
            <a:r>
              <a:rPr lang="zh-TW" altLang="en-US" dirty="0" smtClean="0"/>
              <a:t>、林</a:t>
            </a:r>
            <a:r>
              <a:rPr lang="en-US" altLang="zh-TW" dirty="0"/>
              <a:t>OO</a:t>
            </a:r>
            <a:r>
              <a:rPr lang="zh-TW" altLang="en-US" dirty="0" smtClean="0"/>
              <a:t>坦承</a:t>
            </a:r>
            <a:r>
              <a:rPr lang="zh-TW" altLang="en-US" dirty="0"/>
              <a:t>其係逃逸外勞，</a:t>
            </a:r>
            <a:r>
              <a:rPr lang="zh-TW" altLang="en-US" dirty="0" smtClean="0"/>
              <a:t>黎</a:t>
            </a:r>
            <a:r>
              <a:rPr lang="en-US" altLang="zh-TW" dirty="0"/>
              <a:t>OO</a:t>
            </a:r>
            <a:r>
              <a:rPr lang="zh-TW" altLang="en-US" dirty="0" smtClean="0"/>
              <a:t>遂</a:t>
            </a:r>
            <a:r>
              <a:rPr lang="zh-TW" altLang="en-US" dirty="0"/>
              <a:t>因其逃逸外勞 身分依法主管機關得依法暫予收容，因此陷於</a:t>
            </a:r>
            <a:r>
              <a:rPr lang="zh-TW" altLang="en-US" dirty="0" smtClean="0"/>
              <a:t>林</a:t>
            </a:r>
            <a:r>
              <a:rPr lang="en-US" altLang="zh-TW" dirty="0"/>
              <a:t>OO </a:t>
            </a:r>
            <a:r>
              <a:rPr lang="zh-TW" altLang="en-US" dirty="0" smtClean="0"/>
              <a:t>、王</a:t>
            </a:r>
            <a:r>
              <a:rPr lang="en-US" altLang="zh-TW" dirty="0"/>
              <a:t>OO</a:t>
            </a:r>
            <a:r>
              <a:rPr lang="zh-TW" altLang="en-US" dirty="0" smtClean="0"/>
              <a:t>代表</a:t>
            </a:r>
            <a:r>
              <a:rPr lang="zh-TW" altLang="en-US" dirty="0"/>
              <a:t>之公權力監督之下，而為兩名員警職務上依法逮捕拘 禁之人犯。</a:t>
            </a:r>
            <a:r>
              <a:rPr lang="zh-TW" altLang="en-US" dirty="0" smtClean="0"/>
              <a:t>黎</a:t>
            </a:r>
            <a:r>
              <a:rPr lang="en-US" altLang="zh-TW" dirty="0"/>
              <a:t>OO</a:t>
            </a:r>
            <a:r>
              <a:rPr lang="zh-TW" altLang="en-US" dirty="0" smtClean="0"/>
              <a:t>因</a:t>
            </a:r>
            <a:r>
              <a:rPr lang="zh-TW" altLang="en-US" dirty="0"/>
              <a:t>唯恐自己遭收容及驅逐出境，乃央求</a:t>
            </a:r>
            <a:r>
              <a:rPr lang="zh-TW" altLang="en-US" dirty="0" smtClean="0"/>
              <a:t>王</a:t>
            </a:r>
            <a:r>
              <a:rPr lang="en-US" altLang="zh-TW" dirty="0"/>
              <a:t>OO </a:t>
            </a:r>
            <a:r>
              <a:rPr lang="zh-TW" altLang="en-US" dirty="0" smtClean="0"/>
              <a:t>、林</a:t>
            </a:r>
            <a:r>
              <a:rPr lang="en-US" altLang="zh-TW" dirty="0"/>
              <a:t>OO </a:t>
            </a:r>
            <a:r>
              <a:rPr lang="en-US" altLang="zh-TW" dirty="0" smtClean="0"/>
              <a:t>2 </a:t>
            </a:r>
            <a:r>
              <a:rPr lang="zh-TW" altLang="en-US" dirty="0"/>
              <a:t>人讓其離開，</a:t>
            </a:r>
            <a:r>
              <a:rPr lang="zh-TW" altLang="en-US" dirty="0" smtClean="0"/>
              <a:t>陳</a:t>
            </a:r>
            <a:r>
              <a:rPr lang="en-US" altLang="zh-TW" dirty="0"/>
              <a:t>OO</a:t>
            </a:r>
            <a:r>
              <a:rPr lang="zh-TW" altLang="en-US" dirty="0" smtClean="0"/>
              <a:t>礙於情面</a:t>
            </a:r>
            <a:r>
              <a:rPr lang="zh-TW" altLang="en-US" dirty="0"/>
              <a:t>，亦假意配合 向</a:t>
            </a:r>
            <a:r>
              <a:rPr lang="zh-TW" altLang="en-US" dirty="0" smtClean="0"/>
              <a:t>王</a:t>
            </a:r>
            <a:r>
              <a:rPr lang="en-US" altLang="zh-TW" dirty="0"/>
              <a:t>OO </a:t>
            </a:r>
            <a:r>
              <a:rPr lang="zh-TW" altLang="en-US" dirty="0" smtClean="0"/>
              <a:t>、林</a:t>
            </a:r>
            <a:r>
              <a:rPr lang="en-US" altLang="zh-TW" dirty="0"/>
              <a:t>OO</a:t>
            </a:r>
            <a:r>
              <a:rPr lang="zh-TW" altLang="en-US" dirty="0" smtClean="0"/>
              <a:t>容</a:t>
            </a:r>
            <a:r>
              <a:rPr lang="zh-TW" altLang="en-US" dirty="0"/>
              <a:t>求情放人，</a:t>
            </a:r>
            <a:r>
              <a:rPr lang="zh-TW" altLang="en-US" dirty="0" smtClean="0"/>
              <a:t>王</a:t>
            </a:r>
            <a:r>
              <a:rPr lang="en-US" altLang="zh-TW" dirty="0"/>
              <a:t>OO</a:t>
            </a:r>
            <a:r>
              <a:rPr lang="zh-TW" altLang="en-US" dirty="0" smtClean="0"/>
              <a:t>因</a:t>
            </a:r>
            <a:r>
              <a:rPr lang="zh-TW" altLang="en-US" dirty="0"/>
              <a:t>於行前曾與</a:t>
            </a:r>
            <a:r>
              <a:rPr lang="zh-TW" altLang="en-US" dirty="0" smtClean="0"/>
              <a:t>陳</a:t>
            </a:r>
            <a:r>
              <a:rPr lang="en-US" altLang="zh-TW" dirty="0"/>
              <a:t>OO</a:t>
            </a:r>
            <a:r>
              <a:rPr lang="zh-TW" altLang="en-US" dirty="0" smtClean="0"/>
              <a:t>電 </a:t>
            </a:r>
            <a:r>
              <a:rPr lang="zh-TW" altLang="en-US" dirty="0"/>
              <a:t>話聯繫，認出其為檢舉人，而</a:t>
            </a:r>
            <a:r>
              <a:rPr lang="zh-TW" altLang="en-US" dirty="0" smtClean="0"/>
              <a:t>林</a:t>
            </a:r>
            <a:r>
              <a:rPr lang="en-US" altLang="zh-TW" dirty="0"/>
              <a:t>OO</a:t>
            </a:r>
            <a:r>
              <a:rPr lang="zh-TW" altLang="en-US" dirty="0" smtClean="0"/>
              <a:t>亦</a:t>
            </a:r>
            <a:r>
              <a:rPr lang="zh-TW" altLang="en-US" dirty="0"/>
              <a:t>因盤問</a:t>
            </a:r>
            <a:r>
              <a:rPr lang="zh-TW" altLang="en-US" dirty="0" smtClean="0"/>
              <a:t>陳</a:t>
            </a:r>
            <a:r>
              <a:rPr lang="en-US" altLang="zh-TW" dirty="0"/>
              <a:t>OO</a:t>
            </a:r>
            <a:r>
              <a:rPr lang="zh-TW" altLang="en-US" dirty="0" smtClean="0"/>
              <a:t>後</a:t>
            </a:r>
            <a:r>
              <a:rPr lang="zh-TW" altLang="en-US" dirty="0"/>
              <a:t>，認 其提供之住家電話區域碼為「</a:t>
            </a:r>
            <a:r>
              <a:rPr lang="en-US" altLang="zh-TW" dirty="0"/>
              <a:t>03</a:t>
            </a:r>
            <a:r>
              <a:rPr lang="zh-TW" altLang="en-US" dirty="0"/>
              <a:t>」，與檢舉人所提供之聯絡 電話區域碼相同，其等乃因此察覺</a:t>
            </a:r>
            <a:r>
              <a:rPr lang="zh-TW" altLang="en-US" dirty="0" smtClean="0"/>
              <a:t>陳</a:t>
            </a:r>
            <a:r>
              <a:rPr lang="en-US" altLang="zh-TW" dirty="0"/>
              <a:t>OO</a:t>
            </a:r>
            <a:r>
              <a:rPr lang="zh-TW" altLang="en-US" dirty="0" smtClean="0"/>
              <a:t>即</a:t>
            </a:r>
            <a:r>
              <a:rPr lang="zh-TW" altLang="en-US" dirty="0"/>
              <a:t>為檢舉人，並明 知對於</a:t>
            </a:r>
            <a:r>
              <a:rPr lang="zh-TW" altLang="en-US" dirty="0" smtClean="0"/>
              <a:t>陳</a:t>
            </a:r>
            <a:r>
              <a:rPr lang="en-US" altLang="zh-TW" dirty="0"/>
              <a:t>OO</a:t>
            </a:r>
            <a:r>
              <a:rPr lang="zh-TW" altLang="en-US" dirty="0" smtClean="0"/>
              <a:t>之</a:t>
            </a:r>
            <a:r>
              <a:rPr lang="zh-TW" altLang="en-US" dirty="0"/>
              <a:t>檢舉人身分有依法保密之義務，且依當時情 況，並無不能注意之情形，惟</a:t>
            </a:r>
            <a:r>
              <a:rPr lang="en-US" altLang="zh-TW" dirty="0"/>
              <a:t>2 </a:t>
            </a:r>
            <a:r>
              <a:rPr lang="zh-TW" altLang="en-US" dirty="0"/>
              <a:t>人因不滿</a:t>
            </a:r>
            <a:r>
              <a:rPr lang="zh-TW" altLang="en-US" dirty="0" smtClean="0"/>
              <a:t>陳</a:t>
            </a:r>
            <a:r>
              <a:rPr lang="en-US" altLang="zh-TW" dirty="0"/>
              <a:t>OO</a:t>
            </a:r>
            <a:r>
              <a:rPr lang="zh-TW" altLang="en-US" dirty="0" smtClean="0"/>
              <a:t>明明</a:t>
            </a:r>
            <a:r>
              <a:rPr lang="zh-TW" altLang="en-US" dirty="0"/>
              <a:t>為檢舉 人，卻反為確實在其所檢舉地點工作，並遭其等查獲之逃逸 外勞</a:t>
            </a:r>
            <a:r>
              <a:rPr lang="zh-TW" altLang="en-US" dirty="0" smtClean="0"/>
              <a:t>黎</a:t>
            </a:r>
            <a:r>
              <a:rPr lang="en-US" altLang="zh-TW" dirty="0"/>
              <a:t>OO</a:t>
            </a:r>
            <a:r>
              <a:rPr lang="zh-TW" altLang="en-US" dirty="0" smtClean="0"/>
              <a:t>求情</a:t>
            </a:r>
            <a:r>
              <a:rPr lang="zh-TW" altLang="en-US" dirty="0"/>
              <a:t>，認該等舉措有違常情，為求盤問突破，一 時疏未注意，</a:t>
            </a:r>
            <a:r>
              <a:rPr lang="zh-TW" altLang="en-US" dirty="0" smtClean="0"/>
              <a:t>王</a:t>
            </a:r>
            <a:r>
              <a:rPr lang="en-US" altLang="zh-TW" dirty="0"/>
              <a:t>OO</a:t>
            </a:r>
            <a:r>
              <a:rPr lang="zh-TW" altLang="en-US" dirty="0" smtClean="0"/>
              <a:t>當場</a:t>
            </a:r>
            <a:r>
              <a:rPr lang="zh-TW" altLang="en-US" dirty="0"/>
              <a:t>向</a:t>
            </a:r>
            <a:r>
              <a:rPr lang="zh-TW" altLang="en-US" dirty="0" smtClean="0"/>
              <a:t>陳</a:t>
            </a:r>
            <a:r>
              <a:rPr lang="en-US" altLang="zh-TW" dirty="0"/>
              <a:t>OO</a:t>
            </a:r>
            <a:r>
              <a:rPr lang="zh-TW" altLang="en-US" dirty="0" smtClean="0"/>
              <a:t>稱</a:t>
            </a:r>
            <a:r>
              <a:rPr lang="zh-TW" altLang="en-US" dirty="0"/>
              <a:t>：「早不檢舉晚不檢舉 ，我們下班了才要檢舉，你還替她求什麼情」、「我認得你 的聲音，就是你檢舉的！」，而</a:t>
            </a:r>
            <a:r>
              <a:rPr lang="zh-TW" altLang="en-US" dirty="0" smtClean="0"/>
              <a:t>林</a:t>
            </a:r>
            <a:r>
              <a:rPr lang="en-US" altLang="zh-TW" dirty="0"/>
              <a:t>OO</a:t>
            </a:r>
            <a:r>
              <a:rPr lang="zh-TW" altLang="en-US" dirty="0" smtClean="0"/>
              <a:t>亦</a:t>
            </a:r>
            <a:r>
              <a:rPr lang="zh-TW" altLang="en-US" dirty="0"/>
              <a:t>當場向</a:t>
            </a:r>
            <a:r>
              <a:rPr lang="zh-TW" altLang="en-US" dirty="0" smtClean="0"/>
              <a:t>黎</a:t>
            </a:r>
            <a:r>
              <a:rPr lang="en-US" altLang="zh-TW" dirty="0"/>
              <a:t>OO</a:t>
            </a:r>
            <a:r>
              <a:rPr lang="zh-TW" altLang="en-US" dirty="0" smtClean="0"/>
              <a:t>告知 陳</a:t>
            </a:r>
            <a:r>
              <a:rPr lang="en-US" altLang="zh-TW" dirty="0"/>
              <a:t>OO</a:t>
            </a:r>
            <a:r>
              <a:rPr lang="zh-TW" altLang="en-US" dirty="0" smtClean="0"/>
              <a:t>檢舉</a:t>
            </a:r>
            <a:r>
              <a:rPr lang="zh-TW" altLang="en-US" dirty="0"/>
              <a:t>之事，</a:t>
            </a:r>
            <a:r>
              <a:rPr lang="zh-TW" altLang="en-US" dirty="0" smtClean="0"/>
              <a:t>王</a:t>
            </a:r>
            <a:r>
              <a:rPr lang="en-US" altLang="zh-TW" dirty="0"/>
              <a:t>OO </a:t>
            </a:r>
            <a:r>
              <a:rPr lang="zh-TW" altLang="en-US" dirty="0" smtClean="0"/>
              <a:t>、林</a:t>
            </a:r>
            <a:r>
              <a:rPr lang="en-US" altLang="zh-TW" dirty="0"/>
              <a:t>OO </a:t>
            </a:r>
            <a:r>
              <a:rPr lang="en-US" altLang="zh-TW" dirty="0" smtClean="0"/>
              <a:t>2</a:t>
            </a:r>
            <a:r>
              <a:rPr lang="zh-TW" altLang="en-US" dirty="0"/>
              <a:t>人因此將</a:t>
            </a:r>
            <a:r>
              <a:rPr lang="zh-TW" altLang="en-US" dirty="0" smtClean="0"/>
              <a:t>陳</a:t>
            </a:r>
            <a:r>
              <a:rPr lang="en-US" altLang="zh-TW" dirty="0"/>
              <a:t>OO</a:t>
            </a:r>
            <a:r>
              <a:rPr lang="zh-TW" altLang="en-US" dirty="0" smtClean="0"/>
              <a:t>為</a:t>
            </a:r>
            <a:r>
              <a:rPr lang="zh-TW" altLang="en-US" dirty="0"/>
              <a:t>檢舉 人之應秘密之消息洩漏予</a:t>
            </a:r>
            <a:r>
              <a:rPr lang="zh-TW" altLang="en-US" dirty="0" smtClean="0"/>
              <a:t>黎</a:t>
            </a:r>
            <a:r>
              <a:rPr lang="en-US" altLang="zh-TW" dirty="0"/>
              <a:t>OO</a:t>
            </a:r>
            <a:r>
              <a:rPr lang="zh-TW" altLang="en-US" dirty="0" smtClean="0"/>
              <a:t>知悉</a:t>
            </a:r>
            <a:r>
              <a:rPr lang="zh-TW" altLang="en-US" dirty="0"/>
              <a:t>。</a:t>
            </a:r>
          </a:p>
        </p:txBody>
      </p:sp>
      <p:sp>
        <p:nvSpPr>
          <p:cNvPr id="3" name="標題 2"/>
          <p:cNvSpPr>
            <a:spLocks noGrp="1"/>
          </p:cNvSpPr>
          <p:nvPr>
            <p:ph type="title"/>
          </p:nvPr>
        </p:nvSpPr>
        <p:spPr/>
        <p:txBody>
          <a:bodyPr>
            <a:normAutofit fontScale="90000"/>
          </a:bodyPr>
          <a:lstStyle/>
          <a:p>
            <a:r>
              <a:rPr lang="zh-TW" altLang="en-US" dirty="0"/>
              <a:t>柒、洩密案例研析</a:t>
            </a:r>
            <a:r>
              <a:rPr lang="en-US" altLang="zh-TW" dirty="0"/>
              <a:t/>
            </a:r>
            <a:br>
              <a:rPr lang="en-US" altLang="zh-TW" dirty="0"/>
            </a:br>
            <a:endParaRPr lang="zh-TW" altLang="en-US" dirty="0"/>
          </a:p>
        </p:txBody>
      </p:sp>
    </p:spTree>
    <p:extLst>
      <p:ext uri="{BB962C8B-B14F-4D97-AF65-F5344CB8AC3E}">
        <p14:creationId xmlns:p14="http://schemas.microsoft.com/office/powerpoint/2010/main" val="9782943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王</a:t>
            </a:r>
            <a:r>
              <a:rPr lang="en-US" altLang="zh-TW" dirty="0" smtClean="0"/>
              <a:t>OO</a:t>
            </a:r>
            <a:r>
              <a:rPr lang="zh-TW" altLang="en-US" dirty="0" smtClean="0"/>
              <a:t>、林</a:t>
            </a:r>
            <a:r>
              <a:rPr lang="en-US" altLang="zh-TW" dirty="0" smtClean="0"/>
              <a:t>OO</a:t>
            </a:r>
            <a:r>
              <a:rPr lang="zh-TW" altLang="en-US" dirty="0" smtClean="0"/>
              <a:t>公務員</a:t>
            </a:r>
            <a:r>
              <a:rPr lang="zh-TW" altLang="en-US" dirty="0"/>
              <a:t>因過失洩漏關於中華民國國防以外應秘密之消息， 處拘役肆拾日，如易科罰金，以新臺幣壹仟元折算壹日。緩刑參 年</a:t>
            </a:r>
            <a:r>
              <a:rPr lang="zh-TW" altLang="en-US" dirty="0" smtClean="0"/>
              <a:t>。</a:t>
            </a:r>
            <a:r>
              <a:rPr lang="en-US" altLang="zh-TW" dirty="0" smtClean="0"/>
              <a:t>(</a:t>
            </a:r>
            <a:r>
              <a:rPr lang="zh-TW" altLang="en-US" dirty="0"/>
              <a:t>臺灣</a:t>
            </a:r>
            <a:r>
              <a:rPr lang="zh-TW" altLang="en-US" dirty="0" smtClean="0"/>
              <a:t>高等法院</a:t>
            </a:r>
            <a:r>
              <a:rPr lang="zh-TW" altLang="en-US" dirty="0"/>
              <a:t>　　　　　　　　</a:t>
            </a:r>
            <a:r>
              <a:rPr lang="en-US" altLang="zh-TW" dirty="0"/>
              <a:t>103</a:t>
            </a:r>
            <a:r>
              <a:rPr lang="zh-TW" altLang="en-US" dirty="0"/>
              <a:t>年度上訴字第</a:t>
            </a:r>
            <a:r>
              <a:rPr lang="en-US" altLang="zh-TW" dirty="0"/>
              <a:t>870</a:t>
            </a:r>
            <a:r>
              <a:rPr lang="zh-TW" altLang="en-US" dirty="0" smtClean="0"/>
              <a:t>號</a:t>
            </a:r>
            <a:r>
              <a:rPr lang="zh-TW" altLang="en-US" dirty="0"/>
              <a:t>刑事判決</a:t>
            </a:r>
            <a:r>
              <a:rPr lang="en-US" altLang="zh-TW" dirty="0" smtClean="0"/>
              <a:t>)</a:t>
            </a:r>
            <a:endParaRPr lang="zh-TW" altLang="en-US" dirty="0"/>
          </a:p>
        </p:txBody>
      </p:sp>
      <p:sp>
        <p:nvSpPr>
          <p:cNvPr id="3" name="標題 2"/>
          <p:cNvSpPr>
            <a:spLocks noGrp="1"/>
          </p:cNvSpPr>
          <p:nvPr>
            <p:ph type="title"/>
          </p:nvPr>
        </p:nvSpPr>
        <p:spPr/>
        <p:txBody>
          <a:bodyPr>
            <a:normAutofit fontScale="90000"/>
          </a:bodyPr>
          <a:lstStyle/>
          <a:p>
            <a:r>
              <a:rPr lang="zh-TW" altLang="en-US" dirty="0"/>
              <a:t>柒、洩密案例研析</a:t>
            </a:r>
            <a:r>
              <a:rPr lang="en-US" altLang="zh-TW" dirty="0"/>
              <a:t/>
            </a:r>
            <a:br>
              <a:rPr lang="en-US" altLang="zh-TW" dirty="0"/>
            </a:br>
            <a:endParaRPr lang="zh-TW" altLang="en-US" dirty="0"/>
          </a:p>
        </p:txBody>
      </p:sp>
    </p:spTree>
    <p:extLst>
      <p:ext uri="{BB962C8B-B14F-4D97-AF65-F5344CB8AC3E}">
        <p14:creationId xmlns:p14="http://schemas.microsoft.com/office/powerpoint/2010/main" val="38991022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被告經法官訊問後，認為犯罪嫌疑重大，而有左列情形之一，非予羈押， 顯難進行追訴、審判或執行者，得羈押之</a:t>
            </a:r>
            <a:r>
              <a:rPr lang="en-US" altLang="zh-TW" dirty="0"/>
              <a:t>︰ </a:t>
            </a:r>
            <a:r>
              <a:rPr lang="zh-TW" altLang="en-US" dirty="0"/>
              <a:t>一、逃亡或有事實足認為有逃亡之虞者。 二、有事實足認為有湮滅、偽造、變造證據或勾串共犯或證人之虞者。 三、所犯為死刑、無期徒刑或最輕本刑為五年以上有期徒刑之罪者。 </a:t>
            </a:r>
            <a:r>
              <a:rPr lang="en-US" altLang="zh-TW" dirty="0" smtClean="0"/>
              <a:t>(</a:t>
            </a:r>
            <a:r>
              <a:rPr lang="zh-TW" altLang="en-US" dirty="0" smtClean="0"/>
              <a:t>刑事訴訟法第</a:t>
            </a:r>
            <a:r>
              <a:rPr lang="en-US" altLang="zh-TW" dirty="0" smtClean="0"/>
              <a:t>101</a:t>
            </a:r>
            <a:r>
              <a:rPr lang="zh-TW" altLang="en-US" dirty="0" smtClean="0"/>
              <a:t>條第</a:t>
            </a:r>
            <a:r>
              <a:rPr lang="en-US" altLang="zh-TW" dirty="0" smtClean="0"/>
              <a:t>1</a:t>
            </a:r>
            <a:r>
              <a:rPr lang="zh-TW" altLang="en-US" dirty="0" smtClean="0"/>
              <a:t>項</a:t>
            </a:r>
            <a:r>
              <a:rPr lang="en-US" altLang="zh-TW" dirty="0" smtClean="0"/>
              <a:t>)</a:t>
            </a:r>
            <a:endParaRPr lang="zh-TW" altLang="en-US" dirty="0"/>
          </a:p>
        </p:txBody>
      </p:sp>
      <p:sp>
        <p:nvSpPr>
          <p:cNvPr id="3" name="標題 2"/>
          <p:cNvSpPr>
            <a:spLocks noGrp="1"/>
          </p:cNvSpPr>
          <p:nvPr>
            <p:ph type="title"/>
          </p:nvPr>
        </p:nvSpPr>
        <p:spPr/>
        <p:txBody>
          <a:bodyPr/>
          <a:lstStyle/>
          <a:p>
            <a:r>
              <a:rPr lang="zh-TW" altLang="en-US" dirty="0" smtClean="0"/>
              <a:t>相關法律規定說明</a:t>
            </a:r>
            <a:endParaRPr lang="zh-TW" altLang="en-US" dirty="0"/>
          </a:p>
        </p:txBody>
      </p:sp>
    </p:spTree>
    <p:extLst>
      <p:ext uri="{BB962C8B-B14F-4D97-AF65-F5344CB8AC3E}">
        <p14:creationId xmlns:p14="http://schemas.microsoft.com/office/powerpoint/2010/main" val="112872144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70000" lnSpcReduction="20000"/>
          </a:bodyPr>
          <a:lstStyle/>
          <a:p>
            <a:r>
              <a:rPr lang="zh-TW" altLang="en-US" dirty="0"/>
              <a:t>被告經法官訊問後，認為犯下列各款之罪，其嫌疑重大，有事實足認為有 反覆實施同一犯罪之虞，而有羈押之必要者，得羈押之： 一、刑法第一百七十四條第一項、第二項、第四項、第一百七十五條第一 項、第二項之放火罪、第一百七十六條之準放火罪。 二、刑法第二百二十一條之強制性交罪、第二百二十四條之強制猥褻罪、 第二百二十四條之一之加重強制猥褻罪、第二百二十五條之乘機性交 猥褻罪、第二百二十七條之與幼年男女性交或猥褻罪、第二百七十七 條第一項之傷害罪。但其須告訴乃論，而未經告訴或其告訴已經撤回 或已逾告訴期間者，不在此限。 三、刑法第三百零二條之妨害自由罪。 四、刑法第三百零四條之強制罪、第三百零五條之恐嚇危害安全罪。 五、刑法第三百二十條、第三百二十一條之竊盜罪。 六、刑法第三百二十五條、第三百二十六條之搶奪罪。 七、刑法第三百三十九條、第三百三十九條之三之詐欺罪。 八、刑法第三百四十六條之恐嚇取財罪。 前條第二項、第三項之規定，於前項情形準用之</a:t>
            </a:r>
            <a:r>
              <a:rPr lang="zh-TW" altLang="en-US" dirty="0" smtClean="0"/>
              <a:t>。</a:t>
            </a:r>
            <a:r>
              <a:rPr lang="en-US" altLang="zh-TW" dirty="0" smtClean="0"/>
              <a:t>(</a:t>
            </a:r>
            <a:r>
              <a:rPr lang="zh-TW" altLang="en-US" dirty="0" smtClean="0"/>
              <a:t>刑事訴訟法第</a:t>
            </a:r>
            <a:r>
              <a:rPr lang="en-US" altLang="zh-TW" dirty="0" smtClean="0"/>
              <a:t>101</a:t>
            </a:r>
            <a:r>
              <a:rPr lang="zh-TW" altLang="en-US" dirty="0" smtClean="0"/>
              <a:t>條之</a:t>
            </a:r>
            <a:r>
              <a:rPr lang="en-US" altLang="zh-TW" dirty="0" smtClean="0"/>
              <a:t>1)</a:t>
            </a:r>
            <a:endParaRPr lang="zh-TW" altLang="en-US" dirty="0"/>
          </a:p>
        </p:txBody>
      </p:sp>
      <p:sp>
        <p:nvSpPr>
          <p:cNvPr id="3" name="標題 2"/>
          <p:cNvSpPr>
            <a:spLocks noGrp="1"/>
          </p:cNvSpPr>
          <p:nvPr>
            <p:ph type="title"/>
          </p:nvPr>
        </p:nvSpPr>
        <p:spPr/>
        <p:txBody>
          <a:bodyPr/>
          <a:lstStyle/>
          <a:p>
            <a:r>
              <a:rPr lang="zh-TW" altLang="en-US" dirty="0"/>
              <a:t>相關法律規定說明</a:t>
            </a:r>
          </a:p>
        </p:txBody>
      </p:sp>
    </p:spTree>
    <p:extLst>
      <p:ext uri="{BB962C8B-B14F-4D97-AF65-F5344CB8AC3E}">
        <p14:creationId xmlns:p14="http://schemas.microsoft.com/office/powerpoint/2010/main" val="74773865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fontScale="92500"/>
          </a:bodyPr>
          <a:lstStyle/>
          <a:p>
            <a:pPr fontAlgn="auto">
              <a:spcBef>
                <a:spcPts val="0"/>
              </a:spcBef>
              <a:spcAft>
                <a:spcPts val="0"/>
              </a:spcAft>
              <a:defRPr/>
            </a:pPr>
            <a:r>
              <a:rPr lang="zh-TW" altLang="en-US" sz="2400" dirty="0" smtClean="0">
                <a:solidFill>
                  <a:schemeClr val="accent1">
                    <a:lumMod val="50000"/>
                  </a:schemeClr>
                </a:solidFill>
                <a:latin typeface="+mn-ea"/>
              </a:rPr>
              <a:t>貪污治罪條例第</a:t>
            </a:r>
            <a:r>
              <a:rPr lang="en-US" altLang="zh-TW" sz="2400" dirty="0" smtClean="0">
                <a:solidFill>
                  <a:schemeClr val="accent1">
                    <a:lumMod val="50000"/>
                  </a:schemeClr>
                </a:solidFill>
                <a:latin typeface="+mn-ea"/>
              </a:rPr>
              <a:t>8</a:t>
            </a:r>
            <a:r>
              <a:rPr lang="zh-TW" altLang="en-US" sz="2400" dirty="0" smtClean="0">
                <a:solidFill>
                  <a:schemeClr val="accent1">
                    <a:lumMod val="50000"/>
                  </a:schemeClr>
                </a:solidFill>
                <a:latin typeface="+mn-ea"/>
              </a:rPr>
              <a:t>條規定，於犯罪後自首，如有所得並自動繳交全部所得財物者，減輕或免除其刑；因而查獲其他正犯或共犯者，免除其刑；又於偵查中自白，如有所得並自動繳交全部所得財物者，減輕其刑；因而查獲其他正犯或共犯者，減輕或免除其刑。</a:t>
            </a:r>
          </a:p>
          <a:p>
            <a:pPr fontAlgn="auto">
              <a:spcBef>
                <a:spcPts val="0"/>
              </a:spcBef>
              <a:spcAft>
                <a:spcPts val="0"/>
              </a:spcAft>
              <a:defRPr/>
            </a:pPr>
            <a:endParaRPr lang="en-US" altLang="zh-TW" sz="2400" dirty="0" smtClean="0">
              <a:solidFill>
                <a:schemeClr val="accent1">
                  <a:lumMod val="50000"/>
                </a:schemeClr>
              </a:solidFill>
              <a:latin typeface="+mn-ea"/>
            </a:endParaRPr>
          </a:p>
          <a:p>
            <a:pPr fontAlgn="auto">
              <a:spcBef>
                <a:spcPts val="0"/>
              </a:spcBef>
              <a:spcAft>
                <a:spcPts val="0"/>
              </a:spcAft>
              <a:defRPr/>
            </a:pPr>
            <a:r>
              <a:rPr lang="zh-TW" altLang="en-US" sz="2400" dirty="0" smtClean="0">
                <a:solidFill>
                  <a:srgbClr val="C00000"/>
                </a:solidFill>
                <a:latin typeface="+mn-ea"/>
              </a:rPr>
              <a:t>「自首」，係指犯罪尚未被發覺前，向有偵查權之公務員陳述犯罪事實，並表示願接受裁判之意思而言；至所謂「自白」，則指對於已發覺之犯罪陳明犯罪事實之意。</a:t>
            </a:r>
          </a:p>
          <a:p>
            <a:endParaRPr lang="zh-TW" altLang="en-US" dirty="0"/>
          </a:p>
        </p:txBody>
      </p:sp>
      <p:sp>
        <p:nvSpPr>
          <p:cNvPr id="3" name="標題 2"/>
          <p:cNvSpPr>
            <a:spLocks noGrp="1"/>
          </p:cNvSpPr>
          <p:nvPr>
            <p:ph type="title"/>
          </p:nvPr>
        </p:nvSpPr>
        <p:spPr/>
        <p:txBody>
          <a:bodyPr/>
          <a:lstStyle/>
          <a:p>
            <a:r>
              <a:rPr lang="zh-TW" altLang="en-US" dirty="0" smtClean="0"/>
              <a:t>自首與自白</a:t>
            </a:r>
            <a:endParaRPr lang="zh-TW" alt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fontAlgn="auto">
              <a:spcBef>
                <a:spcPts val="0"/>
              </a:spcBef>
              <a:spcAft>
                <a:spcPts val="0"/>
              </a:spcAft>
              <a:defRPr/>
            </a:pPr>
            <a:r>
              <a:rPr lang="zh-TW" altLang="en-US" sz="2400" b="1" dirty="0" smtClean="0">
                <a:solidFill>
                  <a:srgbClr val="C00000"/>
                </a:solidFill>
                <a:latin typeface="+mn-ea"/>
              </a:rPr>
              <a:t>貪污治罪條例第</a:t>
            </a:r>
            <a:r>
              <a:rPr lang="en-US" altLang="zh-TW" sz="2400" b="1" dirty="0" smtClean="0">
                <a:solidFill>
                  <a:srgbClr val="C00000"/>
                </a:solidFill>
                <a:latin typeface="+mn-ea"/>
              </a:rPr>
              <a:t>13</a:t>
            </a:r>
            <a:r>
              <a:rPr lang="zh-TW" altLang="en-US" sz="2400" b="1" dirty="0" smtClean="0">
                <a:solidFill>
                  <a:srgbClr val="C00000"/>
                </a:solidFill>
                <a:latin typeface="+mn-ea"/>
              </a:rPr>
              <a:t>條規定，主管長官庇護或不為舉發罪；第</a:t>
            </a:r>
            <a:r>
              <a:rPr lang="en-US" altLang="zh-TW" sz="2400" b="1" dirty="0" smtClean="0">
                <a:solidFill>
                  <a:srgbClr val="C00000"/>
                </a:solidFill>
                <a:latin typeface="+mn-ea"/>
              </a:rPr>
              <a:t>14</a:t>
            </a:r>
            <a:r>
              <a:rPr lang="zh-TW" altLang="en-US" sz="2400" b="1" dirty="0" smtClean="0">
                <a:solidFill>
                  <a:srgbClr val="C00000"/>
                </a:solidFill>
                <a:latin typeface="+mn-ea"/>
              </a:rPr>
              <a:t>條規定，會計、調查或政風人員等不為舉發罪。</a:t>
            </a:r>
          </a:p>
          <a:p>
            <a:pPr fontAlgn="auto">
              <a:lnSpc>
                <a:spcPct val="150000"/>
              </a:lnSpc>
              <a:spcBef>
                <a:spcPts val="0"/>
              </a:spcBef>
              <a:spcAft>
                <a:spcPts val="0"/>
              </a:spcAft>
              <a:defRPr/>
            </a:pPr>
            <a:r>
              <a:rPr lang="zh-TW" altLang="en-US" sz="2400" dirty="0" smtClean="0">
                <a:solidFill>
                  <a:schemeClr val="accent1">
                    <a:lumMod val="50000"/>
                  </a:schemeClr>
                </a:solidFill>
                <a:latin typeface="+mn-ea"/>
              </a:rPr>
              <a:t>（一）所謂「包庇」，係指包攬庇護，而積極對他人之犯罪予以包庇掩護。</a:t>
            </a:r>
          </a:p>
          <a:p>
            <a:pPr fontAlgn="auto">
              <a:lnSpc>
                <a:spcPct val="150000"/>
              </a:lnSpc>
              <a:spcBef>
                <a:spcPts val="0"/>
              </a:spcBef>
              <a:spcAft>
                <a:spcPts val="0"/>
              </a:spcAft>
              <a:defRPr/>
            </a:pPr>
            <a:r>
              <a:rPr lang="zh-TW" altLang="en-US" sz="2400" dirty="0" smtClean="0">
                <a:solidFill>
                  <a:schemeClr val="accent1">
                    <a:lumMod val="50000"/>
                  </a:schemeClr>
                </a:solidFill>
                <a:latin typeface="+mn-ea"/>
              </a:rPr>
              <a:t>（二）所謂不為舉發，係指知悉他人貪污有據而消極不為舉發，如應移送偵辦而故不予移送。</a:t>
            </a:r>
          </a:p>
          <a:p>
            <a:endParaRPr lang="zh-TW" altLang="en-US" dirty="0"/>
          </a:p>
        </p:txBody>
      </p:sp>
      <p:sp>
        <p:nvSpPr>
          <p:cNvPr id="3" name="標題 2"/>
          <p:cNvSpPr>
            <a:spLocks noGrp="1"/>
          </p:cNvSpPr>
          <p:nvPr>
            <p:ph type="title"/>
          </p:nvPr>
        </p:nvSpPr>
        <p:spPr/>
        <p:txBody>
          <a:bodyPr/>
          <a:lstStyle/>
          <a:p>
            <a:r>
              <a:rPr lang="zh-TW" altLang="en-US" dirty="0" smtClean="0"/>
              <a:t>包庇</a:t>
            </a:r>
            <a:endParaRPr lang="zh-TW" altLang="en-US" dirty="0"/>
          </a:p>
        </p:txBody>
      </p:sp>
    </p:spTree>
    <p:extLst>
      <p:ext uri="{BB962C8B-B14F-4D97-AF65-F5344CB8AC3E}">
        <p14:creationId xmlns:p14="http://schemas.microsoft.com/office/powerpoint/2010/main" val="355587070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188640"/>
            <a:ext cx="7772400" cy="1524000"/>
          </a:xfrm>
        </p:spPr>
        <p:txBody>
          <a:bodyPr/>
          <a:lstStyle/>
          <a:p>
            <a:r>
              <a:rPr lang="zh-TW" altLang="en-US" dirty="0" smtClean="0"/>
              <a:t>結語</a:t>
            </a:r>
            <a:endParaRPr lang="zh-TW" altLang="en-US" dirty="0"/>
          </a:p>
        </p:txBody>
      </p:sp>
      <p:sp>
        <p:nvSpPr>
          <p:cNvPr id="3" name="文字版面配置區 2"/>
          <p:cNvSpPr>
            <a:spLocks noGrp="1"/>
          </p:cNvSpPr>
          <p:nvPr>
            <p:ph type="body" idx="1"/>
          </p:nvPr>
        </p:nvSpPr>
        <p:spPr/>
        <p:txBody>
          <a:bodyPr>
            <a:normAutofit fontScale="77500" lnSpcReduction="20000"/>
          </a:bodyPr>
          <a:lstStyle/>
          <a:p>
            <a:r>
              <a:rPr lang="zh-TW" altLang="en-US" sz="3600" b="1" dirty="0" smtClean="0">
                <a:solidFill>
                  <a:schemeClr val="tx1"/>
                </a:solidFill>
                <a:latin typeface="標楷體" pitchFamily="65" charset="-120"/>
                <a:ea typeface="標楷體" pitchFamily="65" charset="-120"/>
              </a:rPr>
              <a:t>熟悉法令</a:t>
            </a:r>
            <a:endParaRPr lang="en-US" altLang="zh-TW" sz="3600" b="1" dirty="0" smtClean="0">
              <a:solidFill>
                <a:schemeClr val="tx1"/>
              </a:solidFill>
              <a:latin typeface="標楷體" pitchFamily="65" charset="-120"/>
              <a:ea typeface="標楷體" pitchFamily="65" charset="-120"/>
            </a:endParaRPr>
          </a:p>
          <a:p>
            <a:r>
              <a:rPr lang="zh-TW" altLang="en-US" sz="3600" b="1" dirty="0" smtClean="0">
                <a:solidFill>
                  <a:schemeClr val="tx1"/>
                </a:solidFill>
                <a:latin typeface="標楷體" pitchFamily="65" charset="-120"/>
                <a:ea typeface="標楷體" pitchFamily="65" charset="-120"/>
              </a:rPr>
              <a:t>依法行政</a:t>
            </a:r>
            <a:endParaRPr lang="zh-TW" altLang="en-US" sz="3600" b="1" dirty="0">
              <a:solidFill>
                <a:schemeClr val="tx1"/>
              </a:solidFill>
              <a:latin typeface="標楷體" pitchFamily="65" charset="-120"/>
              <a:ea typeface="標楷體" pitchFamily="65" charset="-120"/>
            </a:endParaRPr>
          </a:p>
        </p:txBody>
      </p:sp>
      <p:pic>
        <p:nvPicPr>
          <p:cNvPr id="1028" name="Picture 4" descr="C:\Program Files\Microsoft Office\MEDIA\CAGCAT10\j0292020.wmf"/>
          <p:cNvPicPr>
            <a:picLocks noChangeAspect="1" noChangeArrowheads="1"/>
          </p:cNvPicPr>
          <p:nvPr/>
        </p:nvPicPr>
        <p:blipFill>
          <a:blip r:embed="rId2" cstate="print"/>
          <a:srcRect/>
          <a:stretch>
            <a:fillRect/>
          </a:stretch>
        </p:blipFill>
        <p:spPr bwMode="auto">
          <a:xfrm>
            <a:off x="5220072" y="3140968"/>
            <a:ext cx="3528392" cy="334886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11456</TotalTime>
  <Words>15693</Words>
  <Application>Microsoft Office PowerPoint</Application>
  <PresentationFormat>如螢幕大小 (4:3)</PresentationFormat>
  <Paragraphs>401</Paragraphs>
  <Slides>96</Slides>
  <Notes>0</Notes>
  <HiddenSlides>0</HiddenSlides>
  <MMClips>0</MMClips>
  <ScaleCrop>false</ScaleCrop>
  <HeadingPairs>
    <vt:vector size="4" baseType="variant">
      <vt:variant>
        <vt:lpstr>佈景主題</vt:lpstr>
      </vt:variant>
      <vt:variant>
        <vt:i4>1</vt:i4>
      </vt:variant>
      <vt:variant>
        <vt:lpstr>投影片標題</vt:lpstr>
      </vt:variant>
      <vt:variant>
        <vt:i4>96</vt:i4>
      </vt:variant>
    </vt:vector>
  </HeadingPairs>
  <TitlesOfParts>
    <vt:vector size="97" baseType="lpstr">
      <vt:lpstr>波形</vt:lpstr>
      <vt:lpstr>公務員申領或侵占小額款項 案例研析</vt:lpstr>
      <vt:lpstr>報告大綱</vt:lpstr>
      <vt:lpstr>壹、前言:案例檢討</vt:lpstr>
      <vt:lpstr>壹、前言:案例檢討</vt:lpstr>
      <vt:lpstr>壹、前言:案例檢討</vt:lpstr>
      <vt:lpstr>壹、前言:案例檢討</vt:lpstr>
      <vt:lpstr>壹、前言:案例檢討</vt:lpstr>
      <vt:lpstr>壹、前言:案例檢討</vt:lpstr>
      <vt:lpstr>貳、公務員身分認定</vt:lpstr>
      <vt:lpstr>      壹、公務員身分認定  </vt:lpstr>
      <vt:lpstr>刑法上公務員</vt:lpstr>
      <vt:lpstr>刑法上公務員</vt:lpstr>
      <vt:lpstr>刑法上公務員</vt:lpstr>
      <vt:lpstr>刑法上公務員</vt:lpstr>
      <vt:lpstr>最高法院103年度台非第338號判決</vt:lpstr>
      <vt:lpstr>最高法院101年度台上第5303號判決</vt:lpstr>
      <vt:lpstr>最高法院99年度台上第6570號判決</vt:lpstr>
      <vt:lpstr>臺灣高等法院花蓮分院99年度上更(二)字第60號刑事判決　　　</vt:lpstr>
      <vt:lpstr>最高法院98台上字第2828號判決 </vt:lpstr>
      <vt:lpstr>最高法院98台上字第6231號判決 </vt:lpstr>
      <vt:lpstr>參、公務員利用職務詐取財物案例檢討 </vt:lpstr>
      <vt:lpstr>參、公務員利用職務詐取財物案例檢討</vt:lpstr>
      <vt:lpstr>參、公務員利用職務詐取財物案例檢討 </vt:lpstr>
      <vt:lpstr>參、公務員利用職務詐取財物案例檢討</vt:lpstr>
      <vt:lpstr>參、公務員利用職務詐取財物案例檢討</vt:lpstr>
      <vt:lpstr>相關法律規定說明:</vt:lpstr>
      <vt:lpstr>相關法律規定說明:</vt:lpstr>
      <vt:lpstr>相關法律規定說明:</vt:lpstr>
      <vt:lpstr>相關法律議題說明:</vt:lpstr>
      <vt:lpstr>相關法律議題說明:</vt:lpstr>
      <vt:lpstr>相關議題說明</vt:lpstr>
      <vt:lpstr>相關議題說明</vt:lpstr>
      <vt:lpstr>參、公務員利用職務詐取財物案例檢討</vt:lpstr>
      <vt:lpstr>參、公務員利用職務詐取財物案例(一)</vt:lpstr>
      <vt:lpstr>參、公務員利用職務詐取財物案例(一)</vt:lpstr>
      <vt:lpstr>參、公務員利用職務詐取財物案例(一)</vt:lpstr>
      <vt:lpstr>參、公務員利用職務詐取財物案例(一)</vt:lpstr>
      <vt:lpstr>參、公務員利用職務詐取財物案例(二)</vt:lpstr>
      <vt:lpstr>參、公務員利用職務詐取財物案例(二)</vt:lpstr>
      <vt:lpstr>參、公務員利用職務詐取財物案例(二)</vt:lpstr>
      <vt:lpstr>參、公務員利用職務詐取財物案例(二)</vt:lpstr>
      <vt:lpstr>相關法律規定說明</vt:lpstr>
      <vt:lpstr>相關法律規定說明</vt:lpstr>
      <vt:lpstr>參、公務員利用職務詐取財物案例(三)</vt:lpstr>
      <vt:lpstr>參、公務員利用職務詐取財物案例(三)</vt:lpstr>
      <vt:lpstr>參、公務員利用職務詐取財物案例(三)</vt:lpstr>
      <vt:lpstr>參、公務員利用職務詐取財物案例(三)</vt:lpstr>
      <vt:lpstr>相關法律規定說明</vt:lpstr>
      <vt:lpstr>相關法律規定說明</vt:lpstr>
      <vt:lpstr>相關法律規定說明</vt:lpstr>
      <vt:lpstr>相關法律規定說明</vt:lpstr>
      <vt:lpstr>相關法律規定說明</vt:lpstr>
      <vt:lpstr>相關法律規定說明</vt:lpstr>
      <vt:lpstr>相關法律規定說明</vt:lpstr>
      <vt:lpstr>相關法律規定說明</vt:lpstr>
      <vt:lpstr>相關法律規定說明</vt:lpstr>
      <vt:lpstr>相關法律規定說明</vt:lpstr>
      <vt:lpstr>相關法律規定說明</vt:lpstr>
      <vt:lpstr>相關法律規定說明</vt:lpstr>
      <vt:lpstr>相關法律規定說明</vt:lpstr>
      <vt:lpstr>參、公務員利用職務詐取財物案例(四)</vt:lpstr>
      <vt:lpstr>參、公務員利用職務詐取財物案例(四)</vt:lpstr>
      <vt:lpstr>參、公務員利用職務詐取財物案例(四)</vt:lpstr>
      <vt:lpstr>參、公務員利用職務詐取財物案例(五)</vt:lpstr>
      <vt:lpstr>參、公務員利用職務詐取財物案例(五)</vt:lpstr>
      <vt:lpstr>參、公務員利用職務詐取財物案例(五)</vt:lpstr>
      <vt:lpstr>肆、圖利案例</vt:lpstr>
      <vt:lpstr>肆、圖利案例</vt:lpstr>
      <vt:lpstr>圖利行為之類型</vt:lpstr>
      <vt:lpstr>圖利行為之類型</vt:lpstr>
      <vt:lpstr>圖利與便民之區分</vt:lpstr>
      <vt:lpstr>便民之範圍</vt:lpstr>
      <vt:lpstr>圖利案例</vt:lpstr>
      <vt:lpstr>圖利案例</vt:lpstr>
      <vt:lpstr>圖利案例</vt:lpstr>
      <vt:lpstr>圖利案例 </vt:lpstr>
      <vt:lpstr>伍、公務員違背職務收受賄賂案例</vt:lpstr>
      <vt:lpstr>伍、公務員違背職務收受賄賂案例</vt:lpstr>
      <vt:lpstr>陸、侵占財物案例</vt:lpstr>
      <vt:lpstr>陸、侵占財物案例 </vt:lpstr>
      <vt:lpstr>陸、侵占財物案例 </vt:lpstr>
      <vt:lpstr>陸、侵占財物案例</vt:lpstr>
      <vt:lpstr>柒、洩密案例研析 </vt:lpstr>
      <vt:lpstr>柒、洩密案例研析</vt:lpstr>
      <vt:lpstr>柒、洩密案例研析 </vt:lpstr>
      <vt:lpstr>柒、洩密案例研析 </vt:lpstr>
      <vt:lpstr>柒、洩密案例研析 </vt:lpstr>
      <vt:lpstr>柒、洩密案例研析 </vt:lpstr>
      <vt:lpstr>柒、洩密案例研析 </vt:lpstr>
      <vt:lpstr>柒、洩密案例研析 </vt:lpstr>
      <vt:lpstr>柒、洩密案例研析 </vt:lpstr>
      <vt:lpstr>相關法律規定說明</vt:lpstr>
      <vt:lpstr>相關法律規定說明</vt:lpstr>
      <vt:lpstr>自首與自白</vt:lpstr>
      <vt:lpstr>包庇</vt:lpstr>
      <vt:lpstr>結語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圖利與便民</dc:title>
  <dc:creator>admin</dc:creator>
  <cp:lastModifiedBy>劉學仁</cp:lastModifiedBy>
  <cp:revision>148</cp:revision>
  <cp:lastPrinted>2016-04-08T15:08:30Z</cp:lastPrinted>
  <dcterms:created xsi:type="dcterms:W3CDTF">2015-09-28T09:28:21Z</dcterms:created>
  <dcterms:modified xsi:type="dcterms:W3CDTF">2016-09-01T07:07:06Z</dcterms:modified>
</cp:coreProperties>
</file>