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6" r:id="rId3"/>
    <p:sldId id="258" r:id="rId4"/>
    <p:sldId id="261" r:id="rId5"/>
    <p:sldId id="260" r:id="rId6"/>
    <p:sldId id="268" r:id="rId7"/>
    <p:sldId id="270" r:id="rId8"/>
    <p:sldId id="269" r:id="rId9"/>
    <p:sldId id="291" r:id="rId10"/>
    <p:sldId id="292" r:id="rId11"/>
    <p:sldId id="262" r:id="rId12"/>
    <p:sldId id="300" r:id="rId13"/>
    <p:sldId id="303" r:id="rId14"/>
    <p:sldId id="301" r:id="rId15"/>
    <p:sldId id="313" r:id="rId16"/>
    <p:sldId id="288" r:id="rId17"/>
    <p:sldId id="274" r:id="rId18"/>
    <p:sldId id="275" r:id="rId19"/>
    <p:sldId id="293" r:id="rId20"/>
    <p:sldId id="307" r:id="rId21"/>
    <p:sldId id="264" r:id="rId22"/>
    <p:sldId id="295" r:id="rId23"/>
    <p:sldId id="312" r:id="rId24"/>
    <p:sldId id="308" r:id="rId25"/>
    <p:sldId id="276" r:id="rId26"/>
    <p:sldId id="278" r:id="rId27"/>
    <p:sldId id="296" r:id="rId28"/>
    <p:sldId id="297" r:id="rId29"/>
    <p:sldId id="302" r:id="rId30"/>
    <p:sldId id="311" r:id="rId31"/>
    <p:sldId id="266" r:id="rId32"/>
  </p:sldIdLst>
  <p:sldSz cx="9144000" cy="5143500" type="screen16x9"/>
  <p:notesSz cx="6797675" cy="9926638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43"/>
    <a:srgbClr val="000000"/>
    <a:srgbClr val="E65B4F"/>
    <a:srgbClr val="F9D9D7"/>
    <a:srgbClr val="103154"/>
    <a:srgbClr val="4C4C4C"/>
    <a:srgbClr val="333333"/>
    <a:srgbClr val="118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78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A3A4D-9A96-418C-AAFB-966F5FE0278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7AB7B14A-E19E-4F56-8872-B352A70F6300}">
      <dgm:prSet phldrT="[文字]" custT="1"/>
      <dgm:spPr/>
      <dgm:t>
        <a:bodyPr/>
        <a:lstStyle/>
        <a:p>
          <a:r>
            <a:rPr lang="zh-TW" altLang="en-US" sz="24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rPr>
            <a:t>驗收時間未依契約規定期限辦理，亦未敘明原因簽准延期</a:t>
          </a:r>
          <a:endParaRPr lang="zh-TW" altLang="en-US" sz="2400" dirty="0">
            <a:solidFill>
              <a:srgbClr val="000000"/>
            </a:solidFill>
          </a:endParaRPr>
        </a:p>
      </dgm:t>
    </dgm:pt>
    <dgm:pt modelId="{3E898146-4CA2-4D2B-80FB-5D0523B325ED}" type="parTrans" cxnId="{400EB0A9-D5DB-48A6-923D-E6C96E880C8B}">
      <dgm:prSet/>
      <dgm:spPr/>
      <dgm:t>
        <a:bodyPr/>
        <a:lstStyle/>
        <a:p>
          <a:endParaRPr lang="zh-TW" altLang="en-US" sz="2400"/>
        </a:p>
      </dgm:t>
    </dgm:pt>
    <dgm:pt modelId="{4E9EB3BA-6EA3-4016-9436-14B0489BB669}" type="sibTrans" cxnId="{400EB0A9-D5DB-48A6-923D-E6C96E880C8B}">
      <dgm:prSet/>
      <dgm:spPr/>
      <dgm:t>
        <a:bodyPr/>
        <a:lstStyle/>
        <a:p>
          <a:endParaRPr lang="zh-TW" altLang="en-US" sz="2400"/>
        </a:p>
      </dgm:t>
    </dgm:pt>
    <dgm:pt modelId="{B91A3F6C-9D18-4A67-9908-CD25B0BD51FD}">
      <dgm:prSet phldrT="[文字]" custT="1"/>
      <dgm:spPr/>
      <dgm:t>
        <a:bodyPr/>
        <a:lstStyle/>
        <a:p>
          <a:r>
            <a:rPr lang="zh-TW" altLang="en-US" sz="24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rPr>
            <a:t>無簽請機關首長或其授權人員指派適當人員主驗之公文</a:t>
          </a:r>
          <a:endParaRPr lang="zh-TW" altLang="en-US" sz="2400" dirty="0">
            <a:solidFill>
              <a:srgbClr val="000000"/>
            </a:solidFill>
          </a:endParaRPr>
        </a:p>
      </dgm:t>
    </dgm:pt>
    <dgm:pt modelId="{657A19D4-732D-435C-9338-0E9BEBFFB643}" type="parTrans" cxnId="{9A401229-6952-454B-8A5A-3E402BE0788C}">
      <dgm:prSet/>
      <dgm:spPr/>
      <dgm:t>
        <a:bodyPr/>
        <a:lstStyle/>
        <a:p>
          <a:endParaRPr lang="zh-TW" altLang="en-US" sz="2400"/>
        </a:p>
      </dgm:t>
    </dgm:pt>
    <dgm:pt modelId="{ED6A5A3B-D325-4624-A375-882AA5310C12}" type="sibTrans" cxnId="{9A401229-6952-454B-8A5A-3E402BE0788C}">
      <dgm:prSet/>
      <dgm:spPr/>
      <dgm:t>
        <a:bodyPr/>
        <a:lstStyle/>
        <a:p>
          <a:endParaRPr lang="zh-TW" altLang="en-US" sz="2400"/>
        </a:p>
      </dgm:t>
    </dgm:pt>
    <dgm:pt modelId="{3D3FF391-8725-47E2-AF34-00111E3EEED7}">
      <dgm:prSet phldrT="[文字]" custT="1"/>
      <dgm:spPr/>
      <dgm:t>
        <a:bodyPr/>
        <a:lstStyle/>
        <a:p>
          <a:r>
            <a:rPr lang="zh-TW" altLang="en-US" sz="24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rPr>
            <a:t>驗收紀錄有過於簡略情形</a:t>
          </a:r>
          <a:endParaRPr lang="zh-TW" altLang="en-US" sz="2400" dirty="0">
            <a:solidFill>
              <a:srgbClr val="000000"/>
            </a:solidFill>
          </a:endParaRPr>
        </a:p>
      </dgm:t>
    </dgm:pt>
    <dgm:pt modelId="{F91E3377-DED0-404B-B018-DDD8EA2B6242}" type="parTrans" cxnId="{FE665A27-FE11-4528-A56F-DBE959B8721D}">
      <dgm:prSet/>
      <dgm:spPr/>
      <dgm:t>
        <a:bodyPr/>
        <a:lstStyle/>
        <a:p>
          <a:endParaRPr lang="zh-TW" altLang="en-US" sz="2400"/>
        </a:p>
      </dgm:t>
    </dgm:pt>
    <dgm:pt modelId="{430602D7-8CB1-4BB1-8719-15C830EB9F13}" type="sibTrans" cxnId="{FE665A27-FE11-4528-A56F-DBE959B8721D}">
      <dgm:prSet/>
      <dgm:spPr/>
      <dgm:t>
        <a:bodyPr/>
        <a:lstStyle/>
        <a:p>
          <a:endParaRPr lang="zh-TW" altLang="en-US" sz="2400"/>
        </a:p>
      </dgm:t>
    </dgm:pt>
    <dgm:pt modelId="{28952844-8D44-439F-AE32-9612F889D86E}">
      <dgm:prSet phldrT="[文字]" custT="1"/>
      <dgm:spPr/>
      <dgm:t>
        <a:bodyPr/>
        <a:lstStyle/>
        <a:p>
          <a:r>
            <a:rPr lang="zh-TW" altLang="en-US" sz="24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rPr>
            <a:t>未撰寫驗收紀錄僅以公文簽辦代之</a:t>
          </a:r>
          <a:endParaRPr lang="zh-TW" altLang="en-US" sz="2400" dirty="0">
            <a:solidFill>
              <a:srgbClr val="000000"/>
            </a:solidFill>
          </a:endParaRPr>
        </a:p>
      </dgm:t>
    </dgm:pt>
    <dgm:pt modelId="{C3341CE2-CC4D-4992-A080-C1228D274E77}" type="parTrans" cxnId="{3FE8092B-7B62-487C-B834-BD2F52735A88}">
      <dgm:prSet/>
      <dgm:spPr/>
      <dgm:t>
        <a:bodyPr/>
        <a:lstStyle/>
        <a:p>
          <a:endParaRPr lang="zh-TW" altLang="en-US" sz="2400"/>
        </a:p>
      </dgm:t>
    </dgm:pt>
    <dgm:pt modelId="{CCBD7CE8-E102-47BA-86B9-71A8F08FB5C6}" type="sibTrans" cxnId="{3FE8092B-7B62-487C-B834-BD2F52735A88}">
      <dgm:prSet/>
      <dgm:spPr/>
      <dgm:t>
        <a:bodyPr/>
        <a:lstStyle/>
        <a:p>
          <a:endParaRPr lang="zh-TW" altLang="en-US" sz="2400"/>
        </a:p>
      </dgm:t>
    </dgm:pt>
    <dgm:pt modelId="{E8C8D0D6-C553-4A2B-BA7C-A30CE737165C}">
      <dgm:prSet phldrT="[文字]" custT="1"/>
      <dgm:spPr/>
      <dgm:t>
        <a:bodyPr/>
        <a:lstStyle/>
        <a:p>
          <a:r>
            <a:rPr lang="zh-TW" altLang="en-US" sz="24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rPr>
            <a:t>缺乏廠商實際履約成果對照與檢核文件</a:t>
          </a:r>
          <a:endParaRPr lang="zh-TW" altLang="en-US" sz="2400" dirty="0">
            <a:solidFill>
              <a:srgbClr val="000000"/>
            </a:solidFill>
          </a:endParaRPr>
        </a:p>
      </dgm:t>
    </dgm:pt>
    <dgm:pt modelId="{4AA94AA7-F4ED-4941-94D6-F0D3F09BF496}" type="parTrans" cxnId="{FF4B61E4-8567-4740-AB14-FD42EAE2E9FD}">
      <dgm:prSet/>
      <dgm:spPr/>
      <dgm:t>
        <a:bodyPr/>
        <a:lstStyle/>
        <a:p>
          <a:endParaRPr lang="zh-TW" altLang="en-US" sz="2400"/>
        </a:p>
      </dgm:t>
    </dgm:pt>
    <dgm:pt modelId="{FD09A13D-3D5D-430F-88A6-DB4BC606023F}" type="sibTrans" cxnId="{FF4B61E4-8567-4740-AB14-FD42EAE2E9FD}">
      <dgm:prSet/>
      <dgm:spPr/>
      <dgm:t>
        <a:bodyPr/>
        <a:lstStyle/>
        <a:p>
          <a:endParaRPr lang="zh-TW" altLang="en-US" sz="2400"/>
        </a:p>
      </dgm:t>
    </dgm:pt>
    <dgm:pt modelId="{FF8D4478-D005-436C-AB22-C04A9255CBAA}">
      <dgm:prSet phldrT="[文字]" custT="1"/>
      <dgm:spPr/>
      <dgm:t>
        <a:bodyPr/>
        <a:lstStyle/>
        <a:p>
          <a:r>
            <a:rPr lang="zh-TW" altLang="en-US" sz="24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rPr>
            <a:t>漏未勾選驗收結果是否與契約、圖說、貨樣規定相符或未載明是否同意驗收等</a:t>
          </a:r>
          <a:endParaRPr lang="zh-TW" altLang="en-US" sz="2400" dirty="0">
            <a:solidFill>
              <a:srgbClr val="000000"/>
            </a:solidFill>
          </a:endParaRPr>
        </a:p>
      </dgm:t>
    </dgm:pt>
    <dgm:pt modelId="{4898BC39-4B3F-43A6-BC08-00BDB2BEE726}" type="parTrans" cxnId="{3CF4D6A8-4B50-44F2-B03E-303E7E5C7891}">
      <dgm:prSet/>
      <dgm:spPr/>
      <dgm:t>
        <a:bodyPr/>
        <a:lstStyle/>
        <a:p>
          <a:endParaRPr lang="zh-TW" altLang="en-US" sz="2400"/>
        </a:p>
      </dgm:t>
    </dgm:pt>
    <dgm:pt modelId="{24BE2B47-69FF-42D2-AE52-46CBB7E77D14}" type="sibTrans" cxnId="{3CF4D6A8-4B50-44F2-B03E-303E7E5C7891}">
      <dgm:prSet/>
      <dgm:spPr/>
      <dgm:t>
        <a:bodyPr/>
        <a:lstStyle/>
        <a:p>
          <a:endParaRPr lang="zh-TW" altLang="en-US" sz="2400"/>
        </a:p>
      </dgm:t>
    </dgm:pt>
    <dgm:pt modelId="{EFC4E25C-578B-4D38-B937-981953704CE3}" type="pres">
      <dgm:prSet presAssocID="{9E3A3A4D-9A96-418C-AAFB-966F5FE0278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07EFD4B3-4071-44FE-8558-A6C5CF8E0B28}" type="pres">
      <dgm:prSet presAssocID="{9E3A3A4D-9A96-418C-AAFB-966F5FE02785}" presName="Name1" presStyleCnt="0"/>
      <dgm:spPr/>
    </dgm:pt>
    <dgm:pt modelId="{167A44FA-0F0D-42B6-A669-312D66FE6064}" type="pres">
      <dgm:prSet presAssocID="{9E3A3A4D-9A96-418C-AAFB-966F5FE02785}" presName="cycle" presStyleCnt="0"/>
      <dgm:spPr/>
    </dgm:pt>
    <dgm:pt modelId="{91067B0E-F60A-4BF3-8C67-8ECE4CE6F467}" type="pres">
      <dgm:prSet presAssocID="{9E3A3A4D-9A96-418C-AAFB-966F5FE02785}" presName="srcNode" presStyleLbl="node1" presStyleIdx="0" presStyleCnt="6"/>
      <dgm:spPr/>
    </dgm:pt>
    <dgm:pt modelId="{D50567E2-DE12-4420-BA33-384775BB06C4}" type="pres">
      <dgm:prSet presAssocID="{9E3A3A4D-9A96-418C-AAFB-966F5FE02785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FF9F8592-159C-4933-A69C-3274A08C9397}" type="pres">
      <dgm:prSet presAssocID="{9E3A3A4D-9A96-418C-AAFB-966F5FE02785}" presName="extraNode" presStyleLbl="node1" presStyleIdx="0" presStyleCnt="6"/>
      <dgm:spPr/>
    </dgm:pt>
    <dgm:pt modelId="{A94E5D5E-CEDF-488A-9D93-9CB19016D182}" type="pres">
      <dgm:prSet presAssocID="{9E3A3A4D-9A96-418C-AAFB-966F5FE02785}" presName="dstNode" presStyleLbl="node1" presStyleIdx="0" presStyleCnt="6"/>
      <dgm:spPr/>
    </dgm:pt>
    <dgm:pt modelId="{7D093A81-336C-4BD0-A708-51342149864E}" type="pres">
      <dgm:prSet presAssocID="{7AB7B14A-E19E-4F56-8872-B352A70F6300}" presName="text_1" presStyleLbl="node1" presStyleIdx="0" presStyleCnt="6" custLinFactNeighborX="1008" custLinFactNeighborY="17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92FDF6-90AC-4A89-8806-62BC15C6D168}" type="pres">
      <dgm:prSet presAssocID="{7AB7B14A-E19E-4F56-8872-B352A70F6300}" presName="accent_1" presStyleCnt="0"/>
      <dgm:spPr/>
    </dgm:pt>
    <dgm:pt modelId="{2FF38CD0-B33E-4042-91DB-C52EBEF1CC24}" type="pres">
      <dgm:prSet presAssocID="{7AB7B14A-E19E-4F56-8872-B352A70F6300}" presName="accentRepeatNode" presStyleLbl="solidFgAcc1" presStyleIdx="0" presStyleCnt="6"/>
      <dgm:spPr/>
    </dgm:pt>
    <dgm:pt modelId="{99F5B7F2-F556-496D-AEF4-BCCF08BB9A04}" type="pres">
      <dgm:prSet presAssocID="{B91A3F6C-9D18-4A67-9908-CD25B0BD51F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CA317B-B15A-4699-A340-FE087B8D3841}" type="pres">
      <dgm:prSet presAssocID="{B91A3F6C-9D18-4A67-9908-CD25B0BD51FD}" presName="accent_2" presStyleCnt="0"/>
      <dgm:spPr/>
    </dgm:pt>
    <dgm:pt modelId="{1EC7C563-BB32-4554-99BD-FA4DB9A0D0FE}" type="pres">
      <dgm:prSet presAssocID="{B91A3F6C-9D18-4A67-9908-CD25B0BD51FD}" presName="accentRepeatNode" presStyleLbl="solidFgAcc1" presStyleIdx="1" presStyleCnt="6"/>
      <dgm:spPr/>
    </dgm:pt>
    <dgm:pt modelId="{05939346-D179-479D-A559-9BC4C5EC0EE2}" type="pres">
      <dgm:prSet presAssocID="{3D3FF391-8725-47E2-AF34-00111E3EEED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B23738-8E8A-4F8D-A247-B0F4A2764B23}" type="pres">
      <dgm:prSet presAssocID="{3D3FF391-8725-47E2-AF34-00111E3EEED7}" presName="accent_3" presStyleCnt="0"/>
      <dgm:spPr/>
    </dgm:pt>
    <dgm:pt modelId="{1C745741-0506-428C-8822-F3757BA4EABF}" type="pres">
      <dgm:prSet presAssocID="{3D3FF391-8725-47E2-AF34-00111E3EEED7}" presName="accentRepeatNode" presStyleLbl="solidFgAcc1" presStyleIdx="2" presStyleCnt="6"/>
      <dgm:spPr/>
    </dgm:pt>
    <dgm:pt modelId="{2A6CCA5D-F2C1-4281-86BC-B6A3F85ACABC}" type="pres">
      <dgm:prSet presAssocID="{28952844-8D44-439F-AE32-9612F889D86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70A0F7-935B-4E86-83D3-037292FB50F3}" type="pres">
      <dgm:prSet presAssocID="{28952844-8D44-439F-AE32-9612F889D86E}" presName="accent_4" presStyleCnt="0"/>
      <dgm:spPr/>
    </dgm:pt>
    <dgm:pt modelId="{EC8E68CB-43FB-4ED2-9C48-D751C88E1B27}" type="pres">
      <dgm:prSet presAssocID="{28952844-8D44-439F-AE32-9612F889D86E}" presName="accentRepeatNode" presStyleLbl="solidFgAcc1" presStyleIdx="3" presStyleCnt="6"/>
      <dgm:spPr/>
    </dgm:pt>
    <dgm:pt modelId="{9E66688B-419D-4C7F-8C3F-E0240554B734}" type="pres">
      <dgm:prSet presAssocID="{E8C8D0D6-C553-4A2B-BA7C-A30CE737165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6A3502-899C-4A01-A83D-2E9FD063C921}" type="pres">
      <dgm:prSet presAssocID="{E8C8D0D6-C553-4A2B-BA7C-A30CE737165C}" presName="accent_5" presStyleCnt="0"/>
      <dgm:spPr/>
    </dgm:pt>
    <dgm:pt modelId="{635E9AA5-E7CD-471C-BFD2-5A9C558BF4BE}" type="pres">
      <dgm:prSet presAssocID="{E8C8D0D6-C553-4A2B-BA7C-A30CE737165C}" presName="accentRepeatNode" presStyleLbl="solidFgAcc1" presStyleIdx="4" presStyleCnt="6"/>
      <dgm:spPr/>
    </dgm:pt>
    <dgm:pt modelId="{703A987E-00C2-417E-9BCF-433F1EE7A8C2}" type="pres">
      <dgm:prSet presAssocID="{FF8D4478-D005-436C-AB22-C04A9255CBAA}" presName="text_6" presStyleLbl="node1" presStyleIdx="5" presStyleCnt="6" custScaleY="1360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62E137-CA67-4B1B-8A65-0D3E8010CFB8}" type="pres">
      <dgm:prSet presAssocID="{FF8D4478-D005-436C-AB22-C04A9255CBAA}" presName="accent_6" presStyleCnt="0"/>
      <dgm:spPr/>
    </dgm:pt>
    <dgm:pt modelId="{64104724-0C7C-458E-BF76-31AFE5BCE4C1}" type="pres">
      <dgm:prSet presAssocID="{FF8D4478-D005-436C-AB22-C04A9255CBAA}" presName="accentRepeatNode" presStyleLbl="solidFgAcc1" presStyleIdx="5" presStyleCnt="6"/>
      <dgm:spPr/>
    </dgm:pt>
  </dgm:ptLst>
  <dgm:cxnLst>
    <dgm:cxn modelId="{FF4B61E4-8567-4740-AB14-FD42EAE2E9FD}" srcId="{9E3A3A4D-9A96-418C-AAFB-966F5FE02785}" destId="{E8C8D0D6-C553-4A2B-BA7C-A30CE737165C}" srcOrd="4" destOrd="0" parTransId="{4AA94AA7-F4ED-4941-94D6-F0D3F09BF496}" sibTransId="{FD09A13D-3D5D-430F-88A6-DB4BC606023F}"/>
    <dgm:cxn modelId="{A5FC1850-9914-4D25-986B-929B4BC1198C}" type="presOf" srcId="{E8C8D0D6-C553-4A2B-BA7C-A30CE737165C}" destId="{9E66688B-419D-4C7F-8C3F-E0240554B734}" srcOrd="0" destOrd="0" presId="urn:microsoft.com/office/officeart/2008/layout/VerticalCurvedList"/>
    <dgm:cxn modelId="{04EE258D-4B5A-423A-BF22-D233A7AE7FAB}" type="presOf" srcId="{FF8D4478-D005-436C-AB22-C04A9255CBAA}" destId="{703A987E-00C2-417E-9BCF-433F1EE7A8C2}" srcOrd="0" destOrd="0" presId="urn:microsoft.com/office/officeart/2008/layout/VerticalCurvedList"/>
    <dgm:cxn modelId="{3AFCBFAD-A74F-4F0C-98F3-4B51D8881856}" type="presOf" srcId="{B91A3F6C-9D18-4A67-9908-CD25B0BD51FD}" destId="{99F5B7F2-F556-496D-AEF4-BCCF08BB9A04}" srcOrd="0" destOrd="0" presId="urn:microsoft.com/office/officeart/2008/layout/VerticalCurvedList"/>
    <dgm:cxn modelId="{3FE8092B-7B62-487C-B834-BD2F52735A88}" srcId="{9E3A3A4D-9A96-418C-AAFB-966F5FE02785}" destId="{28952844-8D44-439F-AE32-9612F889D86E}" srcOrd="3" destOrd="0" parTransId="{C3341CE2-CC4D-4992-A080-C1228D274E77}" sibTransId="{CCBD7CE8-E102-47BA-86B9-71A8F08FB5C6}"/>
    <dgm:cxn modelId="{9A401229-6952-454B-8A5A-3E402BE0788C}" srcId="{9E3A3A4D-9A96-418C-AAFB-966F5FE02785}" destId="{B91A3F6C-9D18-4A67-9908-CD25B0BD51FD}" srcOrd="1" destOrd="0" parTransId="{657A19D4-732D-435C-9338-0E9BEBFFB643}" sibTransId="{ED6A5A3B-D325-4624-A375-882AA5310C12}"/>
    <dgm:cxn modelId="{400EB0A9-D5DB-48A6-923D-E6C96E880C8B}" srcId="{9E3A3A4D-9A96-418C-AAFB-966F5FE02785}" destId="{7AB7B14A-E19E-4F56-8872-B352A70F6300}" srcOrd="0" destOrd="0" parTransId="{3E898146-4CA2-4D2B-80FB-5D0523B325ED}" sibTransId="{4E9EB3BA-6EA3-4016-9436-14B0489BB669}"/>
    <dgm:cxn modelId="{3CF4D6A8-4B50-44F2-B03E-303E7E5C7891}" srcId="{9E3A3A4D-9A96-418C-AAFB-966F5FE02785}" destId="{FF8D4478-D005-436C-AB22-C04A9255CBAA}" srcOrd="5" destOrd="0" parTransId="{4898BC39-4B3F-43A6-BC08-00BDB2BEE726}" sibTransId="{24BE2B47-69FF-42D2-AE52-46CBB7E77D14}"/>
    <dgm:cxn modelId="{087E27BC-3F66-468A-9496-B8EB7E695088}" type="presOf" srcId="{7AB7B14A-E19E-4F56-8872-B352A70F6300}" destId="{7D093A81-336C-4BD0-A708-51342149864E}" srcOrd="0" destOrd="0" presId="urn:microsoft.com/office/officeart/2008/layout/VerticalCurvedList"/>
    <dgm:cxn modelId="{B876448A-1560-414C-B799-D4C34F3AC663}" type="presOf" srcId="{4E9EB3BA-6EA3-4016-9436-14B0489BB669}" destId="{D50567E2-DE12-4420-BA33-384775BB06C4}" srcOrd="0" destOrd="0" presId="urn:microsoft.com/office/officeart/2008/layout/VerticalCurvedList"/>
    <dgm:cxn modelId="{FE665A27-FE11-4528-A56F-DBE959B8721D}" srcId="{9E3A3A4D-9A96-418C-AAFB-966F5FE02785}" destId="{3D3FF391-8725-47E2-AF34-00111E3EEED7}" srcOrd="2" destOrd="0" parTransId="{F91E3377-DED0-404B-B018-DDD8EA2B6242}" sibTransId="{430602D7-8CB1-4BB1-8719-15C830EB9F13}"/>
    <dgm:cxn modelId="{299A82E5-C405-4279-B06A-F9BF13E22201}" type="presOf" srcId="{9E3A3A4D-9A96-418C-AAFB-966F5FE02785}" destId="{EFC4E25C-578B-4D38-B937-981953704CE3}" srcOrd="0" destOrd="0" presId="urn:microsoft.com/office/officeart/2008/layout/VerticalCurvedList"/>
    <dgm:cxn modelId="{943EE202-F629-483D-8A50-1A4BEF1D91E3}" type="presOf" srcId="{28952844-8D44-439F-AE32-9612F889D86E}" destId="{2A6CCA5D-F2C1-4281-86BC-B6A3F85ACABC}" srcOrd="0" destOrd="0" presId="urn:microsoft.com/office/officeart/2008/layout/VerticalCurvedList"/>
    <dgm:cxn modelId="{EA4A354B-0178-4B4F-9737-B29C60DCAE47}" type="presOf" srcId="{3D3FF391-8725-47E2-AF34-00111E3EEED7}" destId="{05939346-D179-479D-A559-9BC4C5EC0EE2}" srcOrd="0" destOrd="0" presId="urn:microsoft.com/office/officeart/2008/layout/VerticalCurvedList"/>
    <dgm:cxn modelId="{1E936E1C-D5F2-4194-9D9F-5431F654E132}" type="presParOf" srcId="{EFC4E25C-578B-4D38-B937-981953704CE3}" destId="{07EFD4B3-4071-44FE-8558-A6C5CF8E0B28}" srcOrd="0" destOrd="0" presId="urn:microsoft.com/office/officeart/2008/layout/VerticalCurvedList"/>
    <dgm:cxn modelId="{5EE98DD3-A1EB-45E3-8FE9-8BDE772CCB06}" type="presParOf" srcId="{07EFD4B3-4071-44FE-8558-A6C5CF8E0B28}" destId="{167A44FA-0F0D-42B6-A669-312D66FE6064}" srcOrd="0" destOrd="0" presId="urn:microsoft.com/office/officeart/2008/layout/VerticalCurvedList"/>
    <dgm:cxn modelId="{1D104594-A845-44FB-BEC7-1BDD1A84CDFE}" type="presParOf" srcId="{167A44FA-0F0D-42B6-A669-312D66FE6064}" destId="{91067B0E-F60A-4BF3-8C67-8ECE4CE6F467}" srcOrd="0" destOrd="0" presId="urn:microsoft.com/office/officeart/2008/layout/VerticalCurvedList"/>
    <dgm:cxn modelId="{1AF4BEA8-1C04-44A5-8194-CEA384FF6B2C}" type="presParOf" srcId="{167A44FA-0F0D-42B6-A669-312D66FE6064}" destId="{D50567E2-DE12-4420-BA33-384775BB06C4}" srcOrd="1" destOrd="0" presId="urn:microsoft.com/office/officeart/2008/layout/VerticalCurvedList"/>
    <dgm:cxn modelId="{B446063C-6C88-47BC-AC63-4ADBDE228773}" type="presParOf" srcId="{167A44FA-0F0D-42B6-A669-312D66FE6064}" destId="{FF9F8592-159C-4933-A69C-3274A08C9397}" srcOrd="2" destOrd="0" presId="urn:microsoft.com/office/officeart/2008/layout/VerticalCurvedList"/>
    <dgm:cxn modelId="{28D9B7A4-77A8-4244-A1DB-CE5F6210556F}" type="presParOf" srcId="{167A44FA-0F0D-42B6-A669-312D66FE6064}" destId="{A94E5D5E-CEDF-488A-9D93-9CB19016D182}" srcOrd="3" destOrd="0" presId="urn:microsoft.com/office/officeart/2008/layout/VerticalCurvedList"/>
    <dgm:cxn modelId="{C6DD77E4-CD99-4BB0-AC31-31BE64A70F93}" type="presParOf" srcId="{07EFD4B3-4071-44FE-8558-A6C5CF8E0B28}" destId="{7D093A81-336C-4BD0-A708-51342149864E}" srcOrd="1" destOrd="0" presId="urn:microsoft.com/office/officeart/2008/layout/VerticalCurvedList"/>
    <dgm:cxn modelId="{C97C988E-5CB5-4AE7-9F49-571CFC201425}" type="presParOf" srcId="{07EFD4B3-4071-44FE-8558-A6C5CF8E0B28}" destId="{DA92FDF6-90AC-4A89-8806-62BC15C6D168}" srcOrd="2" destOrd="0" presId="urn:microsoft.com/office/officeart/2008/layout/VerticalCurvedList"/>
    <dgm:cxn modelId="{9EDC6867-1D68-428C-A8B0-CA1AA1C9A858}" type="presParOf" srcId="{DA92FDF6-90AC-4A89-8806-62BC15C6D168}" destId="{2FF38CD0-B33E-4042-91DB-C52EBEF1CC24}" srcOrd="0" destOrd="0" presId="urn:microsoft.com/office/officeart/2008/layout/VerticalCurvedList"/>
    <dgm:cxn modelId="{050FF79F-E1F9-4F15-8698-BDA92E53F902}" type="presParOf" srcId="{07EFD4B3-4071-44FE-8558-A6C5CF8E0B28}" destId="{99F5B7F2-F556-496D-AEF4-BCCF08BB9A04}" srcOrd="3" destOrd="0" presId="urn:microsoft.com/office/officeart/2008/layout/VerticalCurvedList"/>
    <dgm:cxn modelId="{9D04AF34-65E5-4D8A-8AF4-CA85ACA68924}" type="presParOf" srcId="{07EFD4B3-4071-44FE-8558-A6C5CF8E0B28}" destId="{3CCA317B-B15A-4699-A340-FE087B8D3841}" srcOrd="4" destOrd="0" presId="urn:microsoft.com/office/officeart/2008/layout/VerticalCurvedList"/>
    <dgm:cxn modelId="{EDB1850B-633C-45C3-98EB-26ACB54EDFC6}" type="presParOf" srcId="{3CCA317B-B15A-4699-A340-FE087B8D3841}" destId="{1EC7C563-BB32-4554-99BD-FA4DB9A0D0FE}" srcOrd="0" destOrd="0" presId="urn:microsoft.com/office/officeart/2008/layout/VerticalCurvedList"/>
    <dgm:cxn modelId="{8E3D9E3C-4333-4A43-8BC6-B64431E215AD}" type="presParOf" srcId="{07EFD4B3-4071-44FE-8558-A6C5CF8E0B28}" destId="{05939346-D179-479D-A559-9BC4C5EC0EE2}" srcOrd="5" destOrd="0" presId="urn:microsoft.com/office/officeart/2008/layout/VerticalCurvedList"/>
    <dgm:cxn modelId="{322CDC1A-4B41-402F-8DB2-DDA3298A8CC2}" type="presParOf" srcId="{07EFD4B3-4071-44FE-8558-A6C5CF8E0B28}" destId="{E5B23738-8E8A-4F8D-A247-B0F4A2764B23}" srcOrd="6" destOrd="0" presId="urn:microsoft.com/office/officeart/2008/layout/VerticalCurvedList"/>
    <dgm:cxn modelId="{4C400612-BF6F-438E-B499-71916E5602B5}" type="presParOf" srcId="{E5B23738-8E8A-4F8D-A247-B0F4A2764B23}" destId="{1C745741-0506-428C-8822-F3757BA4EABF}" srcOrd="0" destOrd="0" presId="urn:microsoft.com/office/officeart/2008/layout/VerticalCurvedList"/>
    <dgm:cxn modelId="{2FA685D5-AA6E-43E1-A8F8-CDEB77C81104}" type="presParOf" srcId="{07EFD4B3-4071-44FE-8558-A6C5CF8E0B28}" destId="{2A6CCA5D-F2C1-4281-86BC-B6A3F85ACABC}" srcOrd="7" destOrd="0" presId="urn:microsoft.com/office/officeart/2008/layout/VerticalCurvedList"/>
    <dgm:cxn modelId="{7242B82D-141B-4254-A79E-C088C60AFA72}" type="presParOf" srcId="{07EFD4B3-4071-44FE-8558-A6C5CF8E0B28}" destId="{DE70A0F7-935B-4E86-83D3-037292FB50F3}" srcOrd="8" destOrd="0" presId="urn:microsoft.com/office/officeart/2008/layout/VerticalCurvedList"/>
    <dgm:cxn modelId="{9BB5585A-675A-4B01-AD9B-119709EC23DB}" type="presParOf" srcId="{DE70A0F7-935B-4E86-83D3-037292FB50F3}" destId="{EC8E68CB-43FB-4ED2-9C48-D751C88E1B27}" srcOrd="0" destOrd="0" presId="urn:microsoft.com/office/officeart/2008/layout/VerticalCurvedList"/>
    <dgm:cxn modelId="{4192627D-FBE3-4DC5-B33D-D5521E65D238}" type="presParOf" srcId="{07EFD4B3-4071-44FE-8558-A6C5CF8E0B28}" destId="{9E66688B-419D-4C7F-8C3F-E0240554B734}" srcOrd="9" destOrd="0" presId="urn:microsoft.com/office/officeart/2008/layout/VerticalCurvedList"/>
    <dgm:cxn modelId="{8348040B-B626-4478-AF9E-B33A4FFB09FD}" type="presParOf" srcId="{07EFD4B3-4071-44FE-8558-A6C5CF8E0B28}" destId="{C96A3502-899C-4A01-A83D-2E9FD063C921}" srcOrd="10" destOrd="0" presId="urn:microsoft.com/office/officeart/2008/layout/VerticalCurvedList"/>
    <dgm:cxn modelId="{48374994-C203-4944-962B-6AE9F1F478FE}" type="presParOf" srcId="{C96A3502-899C-4A01-A83D-2E9FD063C921}" destId="{635E9AA5-E7CD-471C-BFD2-5A9C558BF4BE}" srcOrd="0" destOrd="0" presId="urn:microsoft.com/office/officeart/2008/layout/VerticalCurvedList"/>
    <dgm:cxn modelId="{71266114-366B-49FE-B4F6-82123BA03156}" type="presParOf" srcId="{07EFD4B3-4071-44FE-8558-A6C5CF8E0B28}" destId="{703A987E-00C2-417E-9BCF-433F1EE7A8C2}" srcOrd="11" destOrd="0" presId="urn:microsoft.com/office/officeart/2008/layout/VerticalCurvedList"/>
    <dgm:cxn modelId="{5B58F4A4-B36D-4D7A-AFAF-669FDDB7AEB4}" type="presParOf" srcId="{07EFD4B3-4071-44FE-8558-A6C5CF8E0B28}" destId="{C062E137-CA67-4B1B-8A65-0D3E8010CFB8}" srcOrd="12" destOrd="0" presId="urn:microsoft.com/office/officeart/2008/layout/VerticalCurvedList"/>
    <dgm:cxn modelId="{22F5A1FA-7B49-487F-8C9D-DE9F4A03B855}" type="presParOf" srcId="{C062E137-CA67-4B1B-8A65-0D3E8010CFB8}" destId="{64104724-0C7C-458E-BF76-31AFE5BCE4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BE681B-D586-49FD-98DA-6FDEE705344F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68C9CD64-A09D-4D88-A545-03533977BFD3}">
      <dgm:prSet phldrT="[文字]" custT="1"/>
      <dgm:spPr>
        <a:solidFill>
          <a:srgbClr val="E65B4F"/>
        </a:solidFill>
      </dgm:spPr>
      <dgm:t>
        <a:bodyPr/>
        <a:lstStyle/>
        <a:p>
          <a:pPr>
            <a:lnSpc>
              <a:spcPts val="252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驗收內容</a:t>
          </a:r>
          <a:endParaRPr lang="en-US" altLang="zh-TW" sz="28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2520"/>
            </a:lnSpc>
            <a:spcBef>
              <a:spcPct val="0"/>
            </a:spcBef>
            <a:spcAft>
              <a:spcPts val="0"/>
            </a:spcAft>
          </a:pPr>
          <a:r>
            <a: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=</a:t>
          </a:r>
          <a:r>
            <a:rPr lang="zh-TW" alt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契約內容</a:t>
          </a:r>
          <a:endParaRPr lang="en-US" altLang="zh-TW" sz="28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2520"/>
            </a:lnSpc>
            <a:spcBef>
              <a:spcPct val="0"/>
            </a:spcBef>
            <a:spcAft>
              <a:spcPts val="0"/>
            </a:spcAft>
          </a:pPr>
          <a:r>
            <a: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含契約變更</a:t>
          </a:r>
          <a:r>
            <a: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3938526-4DD7-4F1C-BBDB-AD29992B850C}" type="parTrans" cxnId="{144F2396-5CA8-4946-A560-44BE9E5A4B8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9FDFD9-D285-4742-94B6-7CB1EFF1ECC8}" type="sibTrans" cxnId="{144F2396-5CA8-4946-A560-44BE9E5A4B8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2AD2DE1-0CE6-42B0-93B4-D4D18623F6DF}">
      <dgm:prSet phldrT="[文字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TW" altLang="en-US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需求書</a:t>
          </a:r>
          <a:endParaRPr lang="en-US" altLang="zh-TW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ct val="90000"/>
            </a:lnSpc>
          </a:pPr>
          <a:r>
            <a:rPr lang="zh-TW" altLang="en-US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說明書</a:t>
          </a:r>
        </a:p>
      </dgm:t>
    </dgm:pt>
    <dgm:pt modelId="{D2AA10A7-E0FA-4482-B14A-098DA52CF9AF}" type="parTrans" cxnId="{A94EE2D5-9998-43C6-9E3C-2D6D7989CA5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55D53F-1081-4815-8474-8921D3D2BFFC}" type="sibTrans" cxnId="{A94EE2D5-9998-43C6-9E3C-2D6D7989CA5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1C1E28B-E73B-41EB-9977-1FE1B2E14975}">
      <dgm:prSet phldrT="[文字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經費概算表</a:t>
          </a:r>
        </a:p>
      </dgm:t>
    </dgm:pt>
    <dgm:pt modelId="{31DF55F5-67CE-4BA1-981A-DD0AC5B7F301}" type="parTrans" cxnId="{791803C5-FEF2-4BD1-AF62-8D3AC1DF6FC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749344-7817-4ED1-BAA0-FC70876DD01F}" type="sibTrans" cxnId="{791803C5-FEF2-4BD1-AF62-8D3AC1DF6FC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DFF539-D372-486C-86E1-14A2887F0EE7}">
      <dgm:prSet phldrT="[文字]"/>
      <dgm:spPr>
        <a:solidFill>
          <a:srgbClr val="F9D9D7"/>
        </a:solidFill>
      </dgm:spPr>
      <dgm:t>
        <a:bodyPr/>
        <a:lstStyle/>
        <a:p>
          <a:pPr>
            <a:spcAft>
              <a:spcPts val="600"/>
            </a:spcAft>
          </a:pPr>
          <a:r>
            <a:rPr lang="zh-TW" altLang="en-US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契約第</a:t>
          </a:r>
          <a:r>
            <a:rPr lang="en-US" altLang="zh-TW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15</a:t>
          </a:r>
          <a:r>
            <a:rPr lang="zh-TW" altLang="en-US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條</a:t>
          </a:r>
          <a:endParaRPr lang="en-US" altLang="zh-TW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600"/>
            </a:spcAft>
          </a:pPr>
          <a:r>
            <a:rPr lang="zh-TW" altLang="en-US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驗收條件</a:t>
          </a:r>
        </a:p>
      </dgm:t>
    </dgm:pt>
    <dgm:pt modelId="{EA299A8D-F5DF-4D80-B375-EEE745D7BDCE}" type="parTrans" cxnId="{1D01BE05-A879-423E-8805-B141BCA65F0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3E80CAC-90CE-4189-AA15-5B77B858A014}" type="sibTrans" cxnId="{1D01BE05-A879-423E-8805-B141BCA65F0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6EC42F0-99A9-494F-A29E-797EDB668A32}">
      <dgm:prSet phldrT="[文字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marL="0" lvl="0" algn="ctr" defTabSz="1111250">
            <a:spcBef>
              <a:spcPct val="0"/>
            </a:spcBef>
            <a:spcAft>
              <a:spcPts val="0"/>
            </a:spcAft>
            <a:buNone/>
          </a:pPr>
          <a:r>
            <a:rPr lang="zh-TW" altLang="en-US" sz="2100" kern="12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契約第</a:t>
          </a:r>
          <a:r>
            <a:rPr lang="en-US" altLang="zh-TW" sz="2100" kern="12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13</a:t>
          </a:r>
          <a:r>
            <a:rPr lang="zh-TW" altLang="en-US" sz="2100" kern="12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條</a:t>
          </a:r>
          <a:endParaRPr lang="en-US" altLang="zh-TW" sz="2100" kern="12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lvl="0" algn="ctr" defTabSz="1111250"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保 險</a:t>
          </a:r>
        </a:p>
      </dgm:t>
    </dgm:pt>
    <dgm:pt modelId="{087C5ADD-7C3C-479C-9F1F-509AFF61F488}" type="parTrans" cxnId="{FE0B1BFA-D253-4BF5-B080-F628DBD5186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AE9E0F-7D06-451F-841A-F088C70F7DFC}" type="sibTrans" cxnId="{FE0B1BFA-D253-4BF5-B080-F628DBD5186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00B7AF7-EF32-40F0-ADE1-BD2494D95355}">
      <dgm:prSet phldrT="[文字]"/>
      <dgm:spPr>
        <a:solidFill>
          <a:schemeClr val="accent4"/>
        </a:solidFill>
      </dgm:spPr>
      <dgm:t>
        <a:bodyPr/>
        <a:lstStyle/>
        <a:p>
          <a:pPr>
            <a:lnSpc>
              <a:spcPct val="100000"/>
            </a:lnSpc>
            <a:spcAft>
              <a:spcPct val="35000"/>
            </a:spcAft>
          </a:pPr>
          <a:r>
            <a:rPr lang="zh-TW" altLang="en-US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契約第</a:t>
          </a:r>
          <a:r>
            <a:rPr lang="en-US" altLang="zh-TW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條</a:t>
          </a:r>
          <a:endParaRPr lang="en-US" altLang="zh-TW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ct val="50000"/>
            </a:lnSpc>
            <a:spcAft>
              <a:spcPts val="0"/>
            </a:spcAft>
          </a:pPr>
          <a:r>
            <a:rPr lang="zh-TW" altLang="en-US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給付條件</a:t>
          </a:r>
        </a:p>
      </dgm:t>
    </dgm:pt>
    <dgm:pt modelId="{E8FC5822-2D1C-48AE-8406-F82261F4783E}" type="parTrans" cxnId="{11C65149-9308-4558-B487-30B8BE930AC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59C9D1-FF62-48D4-A854-764E41086985}" type="sibTrans" cxnId="{11C65149-9308-4558-B487-30B8BE930AC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0BAAC8D-F45B-4CE1-B1C0-877742BDD4C7}" type="pres">
      <dgm:prSet presAssocID="{D5BE681B-D586-49FD-98DA-6FDEE705344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DCBAE6-FA43-40C8-A85F-3E2221C755EA}" type="pres">
      <dgm:prSet presAssocID="{68C9CD64-A09D-4D88-A545-03533977BFD3}" presName="centerShape" presStyleLbl="node0" presStyleIdx="0" presStyleCnt="1" custScaleX="181998" custScaleY="86687" custLinFactNeighborX="-1585" custLinFactNeighborY="-941"/>
      <dgm:spPr/>
      <dgm:t>
        <a:bodyPr/>
        <a:lstStyle/>
        <a:p>
          <a:endParaRPr lang="zh-TW" altLang="en-US"/>
        </a:p>
      </dgm:t>
    </dgm:pt>
    <dgm:pt modelId="{E4EDAE6F-15F6-48C7-AFB5-A3110AA170F2}" type="pres">
      <dgm:prSet presAssocID="{D2AA10A7-E0FA-4482-B14A-098DA52CF9AF}" presName="parTrans" presStyleLbl="bgSibTrans2D1" presStyleIdx="0" presStyleCnt="5"/>
      <dgm:spPr/>
      <dgm:t>
        <a:bodyPr/>
        <a:lstStyle/>
        <a:p>
          <a:endParaRPr lang="zh-TW" altLang="en-US"/>
        </a:p>
      </dgm:t>
    </dgm:pt>
    <dgm:pt modelId="{2383BA29-865A-4EF8-962D-DD1FB132AD70}" type="pres">
      <dgm:prSet presAssocID="{A2AD2DE1-0CE6-42B0-93B4-D4D18623F6DF}" presName="node" presStyleLbl="node1" presStyleIdx="0" presStyleCnt="5" custScaleX="96565" custScaleY="79148" custRadScaleRad="125440" custRadScaleInc="40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6AB957-757A-43AD-8F48-85734211484E}" type="pres">
      <dgm:prSet presAssocID="{31DF55F5-67CE-4BA1-981A-DD0AC5B7F301}" presName="parTrans" presStyleLbl="bgSibTrans2D1" presStyleIdx="1" presStyleCnt="5"/>
      <dgm:spPr/>
      <dgm:t>
        <a:bodyPr/>
        <a:lstStyle/>
        <a:p>
          <a:endParaRPr lang="zh-TW" altLang="en-US"/>
        </a:p>
      </dgm:t>
    </dgm:pt>
    <dgm:pt modelId="{637C58BF-4F20-4F54-913C-BBA3B3697A93}" type="pres">
      <dgm:prSet presAssocID="{81C1E28B-E73B-41EB-9977-1FE1B2E14975}" presName="node" presStyleLbl="node1" presStyleIdx="1" presStyleCnt="5" custScaleX="105892" custScaleY="68826" custRadScaleRad="101423" custRadScaleInc="-358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199CC9-030C-49CD-B33C-EFA377A17D0C}" type="pres">
      <dgm:prSet presAssocID="{E8FC5822-2D1C-48AE-8406-F82261F4783E}" presName="parTrans" presStyleLbl="bgSibTrans2D1" presStyleIdx="2" presStyleCnt="5"/>
      <dgm:spPr/>
      <dgm:t>
        <a:bodyPr/>
        <a:lstStyle/>
        <a:p>
          <a:endParaRPr lang="zh-TW" altLang="en-US"/>
        </a:p>
      </dgm:t>
    </dgm:pt>
    <dgm:pt modelId="{6A973333-AA9E-43CA-BA72-829477AC1F95}" type="pres">
      <dgm:prSet presAssocID="{100B7AF7-EF32-40F0-ADE1-BD2494D95355}" presName="node" presStyleLbl="node1" presStyleIdx="2" presStyleCnt="5" custScaleX="118657" custScaleY="75555" custRadScaleRad="60745" custRadScaleInc="-19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578720-1C3C-44B1-829D-BC70B8E1F4FF}" type="pres">
      <dgm:prSet presAssocID="{087C5ADD-7C3C-479C-9F1F-509AFF61F488}" presName="parTrans" presStyleLbl="bgSibTrans2D1" presStyleIdx="3" presStyleCnt="5"/>
      <dgm:spPr/>
      <dgm:t>
        <a:bodyPr/>
        <a:lstStyle/>
        <a:p>
          <a:endParaRPr lang="zh-TW" altLang="en-US"/>
        </a:p>
      </dgm:t>
    </dgm:pt>
    <dgm:pt modelId="{CC610F72-39C9-4A00-A8B7-B8C7E090CA31}" type="pres">
      <dgm:prSet presAssocID="{46EC42F0-99A9-494F-A29E-797EDB668A32}" presName="node" presStyleLbl="node1" presStyleIdx="3" presStyleCnt="5" custScaleX="105622" custScaleY="70192" custRadScaleRad="113785" custRadScaleInc="384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AC86E9-A2E8-44D5-B0DC-A880FC71439E}" type="pres">
      <dgm:prSet presAssocID="{EA299A8D-F5DF-4D80-B375-EEE745D7BDCE}" presName="parTrans" presStyleLbl="bgSibTrans2D1" presStyleIdx="4" presStyleCnt="5" custLinFactNeighborX="-5092" custLinFactNeighborY="-3639"/>
      <dgm:spPr/>
      <dgm:t>
        <a:bodyPr/>
        <a:lstStyle/>
        <a:p>
          <a:endParaRPr lang="zh-TW" altLang="en-US"/>
        </a:p>
      </dgm:t>
    </dgm:pt>
    <dgm:pt modelId="{CECB3D49-40F9-41CD-A506-2F9532CF9E7E}" type="pres">
      <dgm:prSet presAssocID="{D9DFF539-D372-486C-86E1-14A2887F0EE7}" presName="node" presStyleLbl="node1" presStyleIdx="4" presStyleCnt="5" custScaleX="127821" custScaleY="81475" custRadScaleRad="119889" custRadScaleInc="-74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F4929F4-89DB-4BF5-9CD4-1889DCC6C79B}" type="presOf" srcId="{31DF55F5-67CE-4BA1-981A-DD0AC5B7F301}" destId="{606AB957-757A-43AD-8F48-85734211484E}" srcOrd="0" destOrd="0" presId="urn:microsoft.com/office/officeart/2005/8/layout/radial4"/>
    <dgm:cxn modelId="{B9AAA76C-9D88-4FB7-80F8-6136D7075D46}" type="presOf" srcId="{D5BE681B-D586-49FD-98DA-6FDEE705344F}" destId="{40BAAC8D-F45B-4CE1-B1C0-877742BDD4C7}" srcOrd="0" destOrd="0" presId="urn:microsoft.com/office/officeart/2005/8/layout/radial4"/>
    <dgm:cxn modelId="{04A36512-9FA8-4ABA-AA71-DB85A56D1A45}" type="presOf" srcId="{81C1E28B-E73B-41EB-9977-1FE1B2E14975}" destId="{637C58BF-4F20-4F54-913C-BBA3B3697A93}" srcOrd="0" destOrd="0" presId="urn:microsoft.com/office/officeart/2005/8/layout/radial4"/>
    <dgm:cxn modelId="{791803C5-FEF2-4BD1-AF62-8D3AC1DF6FC6}" srcId="{68C9CD64-A09D-4D88-A545-03533977BFD3}" destId="{81C1E28B-E73B-41EB-9977-1FE1B2E14975}" srcOrd="1" destOrd="0" parTransId="{31DF55F5-67CE-4BA1-981A-DD0AC5B7F301}" sibTransId="{29749344-7817-4ED1-BAA0-FC70876DD01F}"/>
    <dgm:cxn modelId="{E8969D9F-4065-4FF5-86E8-20D14BC5BE4E}" type="presOf" srcId="{46EC42F0-99A9-494F-A29E-797EDB668A32}" destId="{CC610F72-39C9-4A00-A8B7-B8C7E090CA31}" srcOrd="0" destOrd="0" presId="urn:microsoft.com/office/officeart/2005/8/layout/radial4"/>
    <dgm:cxn modelId="{11C65149-9308-4558-B487-30B8BE930AC8}" srcId="{68C9CD64-A09D-4D88-A545-03533977BFD3}" destId="{100B7AF7-EF32-40F0-ADE1-BD2494D95355}" srcOrd="2" destOrd="0" parTransId="{E8FC5822-2D1C-48AE-8406-F82261F4783E}" sibTransId="{C759C9D1-FF62-48D4-A854-764E41086985}"/>
    <dgm:cxn modelId="{A94EE2D5-9998-43C6-9E3C-2D6D7989CA5D}" srcId="{68C9CD64-A09D-4D88-A545-03533977BFD3}" destId="{A2AD2DE1-0CE6-42B0-93B4-D4D18623F6DF}" srcOrd="0" destOrd="0" parTransId="{D2AA10A7-E0FA-4482-B14A-098DA52CF9AF}" sibTransId="{5055D53F-1081-4815-8474-8921D3D2BFFC}"/>
    <dgm:cxn modelId="{9B2919C0-7139-4006-BFBF-8324F07E0239}" type="presOf" srcId="{EA299A8D-F5DF-4D80-B375-EEE745D7BDCE}" destId="{7CAC86E9-A2E8-44D5-B0DC-A880FC71439E}" srcOrd="0" destOrd="0" presId="urn:microsoft.com/office/officeart/2005/8/layout/radial4"/>
    <dgm:cxn modelId="{FE0B1BFA-D253-4BF5-B080-F628DBD5186E}" srcId="{68C9CD64-A09D-4D88-A545-03533977BFD3}" destId="{46EC42F0-99A9-494F-A29E-797EDB668A32}" srcOrd="3" destOrd="0" parTransId="{087C5ADD-7C3C-479C-9F1F-509AFF61F488}" sibTransId="{3EAE9E0F-7D06-451F-841A-F088C70F7DFC}"/>
    <dgm:cxn modelId="{FEFC5E19-45AA-4028-AB1C-D74A75B8898F}" type="presOf" srcId="{E8FC5822-2D1C-48AE-8406-F82261F4783E}" destId="{B7199CC9-030C-49CD-B33C-EFA377A17D0C}" srcOrd="0" destOrd="0" presId="urn:microsoft.com/office/officeart/2005/8/layout/radial4"/>
    <dgm:cxn modelId="{9B34FF62-BB4D-4A02-A122-1F9C15DA5A31}" type="presOf" srcId="{A2AD2DE1-0CE6-42B0-93B4-D4D18623F6DF}" destId="{2383BA29-865A-4EF8-962D-DD1FB132AD70}" srcOrd="0" destOrd="0" presId="urn:microsoft.com/office/officeart/2005/8/layout/radial4"/>
    <dgm:cxn modelId="{144F2396-5CA8-4946-A560-44BE9E5A4B81}" srcId="{D5BE681B-D586-49FD-98DA-6FDEE705344F}" destId="{68C9CD64-A09D-4D88-A545-03533977BFD3}" srcOrd="0" destOrd="0" parTransId="{73938526-4DD7-4F1C-BBDB-AD29992B850C}" sibTransId="{3E9FDFD9-D285-4742-94B6-7CB1EFF1ECC8}"/>
    <dgm:cxn modelId="{18B374CF-944D-4A98-89D1-7D62A3E20421}" type="presOf" srcId="{68C9CD64-A09D-4D88-A545-03533977BFD3}" destId="{84DCBAE6-FA43-40C8-A85F-3E2221C755EA}" srcOrd="0" destOrd="0" presId="urn:microsoft.com/office/officeart/2005/8/layout/radial4"/>
    <dgm:cxn modelId="{08DC8A07-33DC-4879-A589-854A78FAFB21}" type="presOf" srcId="{D9DFF539-D372-486C-86E1-14A2887F0EE7}" destId="{CECB3D49-40F9-41CD-A506-2F9532CF9E7E}" srcOrd="0" destOrd="0" presId="urn:microsoft.com/office/officeart/2005/8/layout/radial4"/>
    <dgm:cxn modelId="{29B75105-77B0-4DB6-8A30-24E339F51F98}" type="presOf" srcId="{087C5ADD-7C3C-479C-9F1F-509AFF61F488}" destId="{F4578720-1C3C-44B1-829D-BC70B8E1F4FF}" srcOrd="0" destOrd="0" presId="urn:microsoft.com/office/officeart/2005/8/layout/radial4"/>
    <dgm:cxn modelId="{FEE032F4-D452-4CB0-92D3-360BB65DE986}" type="presOf" srcId="{D2AA10A7-E0FA-4482-B14A-098DA52CF9AF}" destId="{E4EDAE6F-15F6-48C7-AFB5-A3110AA170F2}" srcOrd="0" destOrd="0" presId="urn:microsoft.com/office/officeart/2005/8/layout/radial4"/>
    <dgm:cxn modelId="{1D01BE05-A879-423E-8805-B141BCA65F0C}" srcId="{68C9CD64-A09D-4D88-A545-03533977BFD3}" destId="{D9DFF539-D372-486C-86E1-14A2887F0EE7}" srcOrd="4" destOrd="0" parTransId="{EA299A8D-F5DF-4D80-B375-EEE745D7BDCE}" sibTransId="{53E80CAC-90CE-4189-AA15-5B77B858A014}"/>
    <dgm:cxn modelId="{1E542697-85DA-4801-9731-C408A12C4AC4}" type="presOf" srcId="{100B7AF7-EF32-40F0-ADE1-BD2494D95355}" destId="{6A973333-AA9E-43CA-BA72-829477AC1F95}" srcOrd="0" destOrd="0" presId="urn:microsoft.com/office/officeart/2005/8/layout/radial4"/>
    <dgm:cxn modelId="{948DD5CF-7A9D-44B8-8504-5A4E8210E2F6}" type="presParOf" srcId="{40BAAC8D-F45B-4CE1-B1C0-877742BDD4C7}" destId="{84DCBAE6-FA43-40C8-A85F-3E2221C755EA}" srcOrd="0" destOrd="0" presId="urn:microsoft.com/office/officeart/2005/8/layout/radial4"/>
    <dgm:cxn modelId="{36B83F35-3CE5-4846-9507-B7F31F3C7C95}" type="presParOf" srcId="{40BAAC8D-F45B-4CE1-B1C0-877742BDD4C7}" destId="{E4EDAE6F-15F6-48C7-AFB5-A3110AA170F2}" srcOrd="1" destOrd="0" presId="urn:microsoft.com/office/officeart/2005/8/layout/radial4"/>
    <dgm:cxn modelId="{4CDF707C-21C8-42FB-AC9C-1BF9BA053A03}" type="presParOf" srcId="{40BAAC8D-F45B-4CE1-B1C0-877742BDD4C7}" destId="{2383BA29-865A-4EF8-962D-DD1FB132AD70}" srcOrd="2" destOrd="0" presId="urn:microsoft.com/office/officeart/2005/8/layout/radial4"/>
    <dgm:cxn modelId="{73C21EBE-FFB1-4CBF-966B-53A89A9594DE}" type="presParOf" srcId="{40BAAC8D-F45B-4CE1-B1C0-877742BDD4C7}" destId="{606AB957-757A-43AD-8F48-85734211484E}" srcOrd="3" destOrd="0" presId="urn:microsoft.com/office/officeart/2005/8/layout/radial4"/>
    <dgm:cxn modelId="{1DA58D49-3A14-447F-87AB-98AE5601CE75}" type="presParOf" srcId="{40BAAC8D-F45B-4CE1-B1C0-877742BDD4C7}" destId="{637C58BF-4F20-4F54-913C-BBA3B3697A93}" srcOrd="4" destOrd="0" presId="urn:microsoft.com/office/officeart/2005/8/layout/radial4"/>
    <dgm:cxn modelId="{9CEED1EC-7A03-4162-9EA7-8686D8B370A4}" type="presParOf" srcId="{40BAAC8D-F45B-4CE1-B1C0-877742BDD4C7}" destId="{B7199CC9-030C-49CD-B33C-EFA377A17D0C}" srcOrd="5" destOrd="0" presId="urn:microsoft.com/office/officeart/2005/8/layout/radial4"/>
    <dgm:cxn modelId="{D439346F-41E6-47AB-A623-F6A6AE690C0B}" type="presParOf" srcId="{40BAAC8D-F45B-4CE1-B1C0-877742BDD4C7}" destId="{6A973333-AA9E-43CA-BA72-829477AC1F95}" srcOrd="6" destOrd="0" presId="urn:microsoft.com/office/officeart/2005/8/layout/radial4"/>
    <dgm:cxn modelId="{D749E828-B6E4-4690-8D19-21A65166A023}" type="presParOf" srcId="{40BAAC8D-F45B-4CE1-B1C0-877742BDD4C7}" destId="{F4578720-1C3C-44B1-829D-BC70B8E1F4FF}" srcOrd="7" destOrd="0" presId="urn:microsoft.com/office/officeart/2005/8/layout/radial4"/>
    <dgm:cxn modelId="{219D87E9-E8E5-4A3F-9C5B-75FD2D37F014}" type="presParOf" srcId="{40BAAC8D-F45B-4CE1-B1C0-877742BDD4C7}" destId="{CC610F72-39C9-4A00-A8B7-B8C7E090CA31}" srcOrd="8" destOrd="0" presId="urn:microsoft.com/office/officeart/2005/8/layout/radial4"/>
    <dgm:cxn modelId="{0B65E99B-D2DF-4A4F-B48E-7A5264491678}" type="presParOf" srcId="{40BAAC8D-F45B-4CE1-B1C0-877742BDD4C7}" destId="{7CAC86E9-A2E8-44D5-B0DC-A880FC71439E}" srcOrd="9" destOrd="0" presId="urn:microsoft.com/office/officeart/2005/8/layout/radial4"/>
    <dgm:cxn modelId="{595235EE-B902-4021-888F-1B6AB75F6173}" type="presParOf" srcId="{40BAAC8D-F45B-4CE1-B1C0-877742BDD4C7}" destId="{CECB3D49-40F9-41CD-A506-2F9532CF9E7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567E2-DE12-4420-BA33-384775BB06C4}">
      <dsp:nvSpPr>
        <dsp:cNvPr id="0" name=""/>
        <dsp:cNvSpPr/>
      </dsp:nvSpPr>
      <dsp:spPr>
        <a:xfrm>
          <a:off x="-4909693" y="-752350"/>
          <a:ext cx="5847438" cy="584743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93A81-336C-4BD0-A708-51342149864E}">
      <dsp:nvSpPr>
        <dsp:cNvPr id="0" name=""/>
        <dsp:cNvSpPr/>
      </dsp:nvSpPr>
      <dsp:spPr>
        <a:xfrm>
          <a:off x="409520" y="236547"/>
          <a:ext cx="8427214" cy="4572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9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rPr>
            <a:t>驗收時間未依契約規定期限辦理，亦未敘明原因簽准延期</a:t>
          </a:r>
          <a:endParaRPr lang="zh-TW" altLang="en-US" sz="2400" kern="1200" dirty="0">
            <a:solidFill>
              <a:srgbClr val="000000"/>
            </a:solidFill>
          </a:endParaRPr>
        </a:p>
      </dsp:txBody>
      <dsp:txXfrm>
        <a:off x="409520" y="236547"/>
        <a:ext cx="8427214" cy="457203"/>
      </dsp:txXfrm>
    </dsp:sp>
    <dsp:sp modelId="{2FF38CD0-B33E-4042-91DB-C52EBEF1CC24}">
      <dsp:nvSpPr>
        <dsp:cNvPr id="0" name=""/>
        <dsp:cNvSpPr/>
      </dsp:nvSpPr>
      <dsp:spPr>
        <a:xfrm>
          <a:off x="64179" y="171538"/>
          <a:ext cx="571504" cy="571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5B7F2-F556-496D-AEF4-BCCF08BB9A04}">
      <dsp:nvSpPr>
        <dsp:cNvPr id="0" name=""/>
        <dsp:cNvSpPr/>
      </dsp:nvSpPr>
      <dsp:spPr>
        <a:xfrm>
          <a:off x="726012" y="914406"/>
          <a:ext cx="8051133" cy="457203"/>
        </a:xfrm>
        <a:prstGeom prst="rect">
          <a:avLst/>
        </a:prstGeom>
        <a:solidFill>
          <a:schemeClr val="accent3">
            <a:hueOff val="2496635"/>
            <a:satOff val="-6197"/>
            <a:lumOff val="2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9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rPr>
            <a:t>無簽請機關首長或其授權人員指派適當人員主驗之公文</a:t>
          </a:r>
          <a:endParaRPr lang="zh-TW" altLang="en-US" sz="2400" kern="1200" dirty="0">
            <a:solidFill>
              <a:srgbClr val="000000"/>
            </a:solidFill>
          </a:endParaRPr>
        </a:p>
      </dsp:txBody>
      <dsp:txXfrm>
        <a:off x="726012" y="914406"/>
        <a:ext cx="8051133" cy="457203"/>
      </dsp:txXfrm>
    </dsp:sp>
    <dsp:sp modelId="{1EC7C563-BB32-4554-99BD-FA4DB9A0D0FE}">
      <dsp:nvSpPr>
        <dsp:cNvPr id="0" name=""/>
        <dsp:cNvSpPr/>
      </dsp:nvSpPr>
      <dsp:spPr>
        <a:xfrm>
          <a:off x="440260" y="857256"/>
          <a:ext cx="571504" cy="571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496635"/>
              <a:satOff val="-6197"/>
              <a:lumOff val="2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39346-D179-479D-A559-9BC4C5EC0EE2}">
      <dsp:nvSpPr>
        <dsp:cNvPr id="0" name=""/>
        <dsp:cNvSpPr/>
      </dsp:nvSpPr>
      <dsp:spPr>
        <a:xfrm>
          <a:off x="897984" y="1600124"/>
          <a:ext cx="7879161" cy="457203"/>
        </a:xfrm>
        <a:prstGeom prst="rect">
          <a:avLst/>
        </a:prstGeom>
        <a:solidFill>
          <a:schemeClr val="accent3">
            <a:hueOff val="4993269"/>
            <a:satOff val="-12394"/>
            <a:lumOff val="4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9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rPr>
            <a:t>驗收紀錄有過於簡略情形</a:t>
          </a:r>
          <a:endParaRPr lang="zh-TW" altLang="en-US" sz="2400" kern="1200" dirty="0">
            <a:solidFill>
              <a:srgbClr val="000000"/>
            </a:solidFill>
          </a:endParaRPr>
        </a:p>
      </dsp:txBody>
      <dsp:txXfrm>
        <a:off x="897984" y="1600124"/>
        <a:ext cx="7879161" cy="457203"/>
      </dsp:txXfrm>
    </dsp:sp>
    <dsp:sp modelId="{1C745741-0506-428C-8822-F3757BA4EABF}">
      <dsp:nvSpPr>
        <dsp:cNvPr id="0" name=""/>
        <dsp:cNvSpPr/>
      </dsp:nvSpPr>
      <dsp:spPr>
        <a:xfrm>
          <a:off x="612232" y="1542974"/>
          <a:ext cx="571504" cy="571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993269"/>
              <a:satOff val="-12394"/>
              <a:lumOff val="4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CCA5D-F2C1-4281-86BC-B6A3F85ACABC}">
      <dsp:nvSpPr>
        <dsp:cNvPr id="0" name=""/>
        <dsp:cNvSpPr/>
      </dsp:nvSpPr>
      <dsp:spPr>
        <a:xfrm>
          <a:off x="897984" y="2285408"/>
          <a:ext cx="7879161" cy="457203"/>
        </a:xfrm>
        <a:prstGeom prst="rect">
          <a:avLst/>
        </a:prstGeom>
        <a:solidFill>
          <a:schemeClr val="accent3">
            <a:hueOff val="7489904"/>
            <a:satOff val="-18591"/>
            <a:lumOff val="6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9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rPr>
            <a:t>未撰寫驗收紀錄僅以公文簽辦代之</a:t>
          </a:r>
          <a:endParaRPr lang="zh-TW" altLang="en-US" sz="2400" kern="1200" dirty="0">
            <a:solidFill>
              <a:srgbClr val="000000"/>
            </a:solidFill>
          </a:endParaRPr>
        </a:p>
      </dsp:txBody>
      <dsp:txXfrm>
        <a:off x="897984" y="2285408"/>
        <a:ext cx="7879161" cy="457203"/>
      </dsp:txXfrm>
    </dsp:sp>
    <dsp:sp modelId="{EC8E68CB-43FB-4ED2-9C48-D751C88E1B27}">
      <dsp:nvSpPr>
        <dsp:cNvPr id="0" name=""/>
        <dsp:cNvSpPr/>
      </dsp:nvSpPr>
      <dsp:spPr>
        <a:xfrm>
          <a:off x="612232" y="2228258"/>
          <a:ext cx="571504" cy="571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489904"/>
              <a:satOff val="-18591"/>
              <a:lumOff val="6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6688B-419D-4C7F-8C3F-E0240554B734}">
      <dsp:nvSpPr>
        <dsp:cNvPr id="0" name=""/>
        <dsp:cNvSpPr/>
      </dsp:nvSpPr>
      <dsp:spPr>
        <a:xfrm>
          <a:off x="726012" y="2971126"/>
          <a:ext cx="8051133" cy="457203"/>
        </a:xfrm>
        <a:prstGeom prst="rect">
          <a:avLst/>
        </a:prstGeom>
        <a:solidFill>
          <a:schemeClr val="accent3">
            <a:hueOff val="9986538"/>
            <a:satOff val="-24788"/>
            <a:lumOff val="8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9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rPr>
            <a:t>缺乏廠商實際履約成果對照與檢核文件</a:t>
          </a:r>
          <a:endParaRPr lang="zh-TW" altLang="en-US" sz="2400" kern="1200" dirty="0">
            <a:solidFill>
              <a:srgbClr val="000000"/>
            </a:solidFill>
          </a:endParaRPr>
        </a:p>
      </dsp:txBody>
      <dsp:txXfrm>
        <a:off x="726012" y="2971126"/>
        <a:ext cx="8051133" cy="457203"/>
      </dsp:txXfrm>
    </dsp:sp>
    <dsp:sp modelId="{635E9AA5-E7CD-471C-BFD2-5A9C558BF4BE}">
      <dsp:nvSpPr>
        <dsp:cNvPr id="0" name=""/>
        <dsp:cNvSpPr/>
      </dsp:nvSpPr>
      <dsp:spPr>
        <a:xfrm>
          <a:off x="440260" y="2913976"/>
          <a:ext cx="571504" cy="571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986538"/>
              <a:satOff val="-24788"/>
              <a:lumOff val="8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A987E-00C2-417E-9BCF-433F1EE7A8C2}">
      <dsp:nvSpPr>
        <dsp:cNvPr id="0" name=""/>
        <dsp:cNvSpPr/>
      </dsp:nvSpPr>
      <dsp:spPr>
        <a:xfrm>
          <a:off x="349931" y="3574393"/>
          <a:ext cx="8427214" cy="622107"/>
        </a:xfrm>
        <a:prstGeom prst="rect">
          <a:avLst/>
        </a:prstGeom>
        <a:solidFill>
          <a:schemeClr val="accent3">
            <a:hueOff val="12483173"/>
            <a:satOff val="-30985"/>
            <a:lumOff val="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9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rPr>
            <a:t>漏未勾選驗收結果是否與契約、圖說、貨樣規定相符或未載明是否同意驗收等</a:t>
          </a:r>
          <a:endParaRPr lang="zh-TW" altLang="en-US" sz="2400" kern="1200" dirty="0">
            <a:solidFill>
              <a:srgbClr val="000000"/>
            </a:solidFill>
          </a:endParaRPr>
        </a:p>
      </dsp:txBody>
      <dsp:txXfrm>
        <a:off x="349931" y="3574393"/>
        <a:ext cx="8427214" cy="622107"/>
      </dsp:txXfrm>
    </dsp:sp>
    <dsp:sp modelId="{64104724-0C7C-458E-BF76-31AFE5BCE4C1}">
      <dsp:nvSpPr>
        <dsp:cNvPr id="0" name=""/>
        <dsp:cNvSpPr/>
      </dsp:nvSpPr>
      <dsp:spPr>
        <a:xfrm>
          <a:off x="64179" y="3599694"/>
          <a:ext cx="571504" cy="571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2483173"/>
              <a:satOff val="-30985"/>
              <a:lumOff val="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CBAE6-FA43-40C8-A85F-3E2221C755EA}">
      <dsp:nvSpPr>
        <dsp:cNvPr id="0" name=""/>
        <dsp:cNvSpPr/>
      </dsp:nvSpPr>
      <dsp:spPr>
        <a:xfrm>
          <a:off x="2916766" y="2209900"/>
          <a:ext cx="2922408" cy="1391964"/>
        </a:xfrm>
        <a:prstGeom prst="ellipse">
          <a:avLst/>
        </a:prstGeom>
        <a:solidFill>
          <a:srgbClr val="E65B4F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ts val="252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驗收內容</a:t>
          </a:r>
          <a:endParaRPr lang="en-US" altLang="zh-TW" sz="28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244600">
            <a:lnSpc>
              <a:spcPts val="2520"/>
            </a:lnSpc>
            <a:spcBef>
              <a:spcPct val="0"/>
            </a:spcBef>
            <a:spcAft>
              <a:spcPts val="0"/>
            </a:spcAft>
          </a:pPr>
          <a:r>
            <a:rPr lang="en-US" altLang="zh-TW" sz="2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=</a:t>
          </a:r>
          <a:r>
            <a:rPr lang="zh-TW" altLang="en-US" sz="2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契約內容</a:t>
          </a:r>
          <a:endParaRPr lang="en-US" altLang="zh-TW" sz="28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244600">
            <a:lnSpc>
              <a:spcPts val="2520"/>
            </a:lnSpc>
            <a:spcBef>
              <a:spcPct val="0"/>
            </a:spcBef>
            <a:spcAft>
              <a:spcPts val="0"/>
            </a:spcAft>
          </a:pPr>
          <a:r>
            <a:rPr lang="en-US" altLang="zh-TW" sz="2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含契約變更</a:t>
          </a:r>
          <a:r>
            <a:rPr lang="en-US" altLang="zh-TW" sz="2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44743" y="2413748"/>
        <a:ext cx="2066454" cy="984268"/>
      </dsp:txXfrm>
    </dsp:sp>
    <dsp:sp modelId="{E4EDAE6F-15F6-48C7-AFB5-A3110AA170F2}">
      <dsp:nvSpPr>
        <dsp:cNvPr id="0" name=""/>
        <dsp:cNvSpPr/>
      </dsp:nvSpPr>
      <dsp:spPr>
        <a:xfrm rot="10836369">
          <a:off x="1492571" y="2653660"/>
          <a:ext cx="1346244" cy="45763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3BA29-865A-4EF8-962D-DD1FB132AD70}">
      <dsp:nvSpPr>
        <dsp:cNvPr id="0" name=""/>
        <dsp:cNvSpPr/>
      </dsp:nvSpPr>
      <dsp:spPr>
        <a:xfrm>
          <a:off x="756083" y="2392411"/>
          <a:ext cx="1473050" cy="96589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需求書</a:t>
          </a:r>
          <a:endParaRPr lang="en-US" altLang="zh-TW" sz="2100" kern="12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說明書</a:t>
          </a:r>
        </a:p>
      </dsp:txBody>
      <dsp:txXfrm>
        <a:off x="784373" y="2420701"/>
        <a:ext cx="1416470" cy="909310"/>
      </dsp:txXfrm>
    </dsp:sp>
    <dsp:sp modelId="{606AB957-757A-43AD-8F48-85734211484E}">
      <dsp:nvSpPr>
        <dsp:cNvPr id="0" name=""/>
        <dsp:cNvSpPr/>
      </dsp:nvSpPr>
      <dsp:spPr>
        <a:xfrm rot="12729473">
          <a:off x="2333040" y="1767165"/>
          <a:ext cx="1195349" cy="45763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C58BF-4F20-4F54-913C-BBA3B3697A93}">
      <dsp:nvSpPr>
        <dsp:cNvPr id="0" name=""/>
        <dsp:cNvSpPr/>
      </dsp:nvSpPr>
      <dsp:spPr>
        <a:xfrm>
          <a:off x="1617068" y="1257905"/>
          <a:ext cx="1615329" cy="83992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經費概算表</a:t>
          </a:r>
        </a:p>
      </dsp:txBody>
      <dsp:txXfrm>
        <a:off x="1641669" y="1282506"/>
        <a:ext cx="1566127" cy="790722"/>
      </dsp:txXfrm>
    </dsp:sp>
    <dsp:sp modelId="{B7199CC9-030C-49CD-B33C-EFA377A17D0C}">
      <dsp:nvSpPr>
        <dsp:cNvPr id="0" name=""/>
        <dsp:cNvSpPr/>
      </dsp:nvSpPr>
      <dsp:spPr>
        <a:xfrm rot="16340734">
          <a:off x="4093476" y="1615362"/>
          <a:ext cx="655964" cy="45763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73333-AA9E-43CA-BA72-829477AC1F95}">
      <dsp:nvSpPr>
        <dsp:cNvPr id="0" name=""/>
        <dsp:cNvSpPr/>
      </dsp:nvSpPr>
      <dsp:spPr>
        <a:xfrm>
          <a:off x="3529855" y="1055451"/>
          <a:ext cx="1810052" cy="922042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契約第</a:t>
          </a:r>
          <a:r>
            <a:rPr lang="en-US" altLang="zh-TW" sz="2100" kern="12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2100" kern="12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條</a:t>
          </a:r>
          <a:endParaRPr lang="en-US" altLang="zh-TW" sz="2100" kern="12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933450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100" kern="12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給付條件</a:t>
          </a:r>
        </a:p>
      </dsp:txBody>
      <dsp:txXfrm>
        <a:off x="3556861" y="1082457"/>
        <a:ext cx="1756040" cy="868030"/>
      </dsp:txXfrm>
    </dsp:sp>
    <dsp:sp modelId="{F4578720-1C3C-44B1-829D-BC70B8E1F4FF}">
      <dsp:nvSpPr>
        <dsp:cNvPr id="0" name=""/>
        <dsp:cNvSpPr/>
      </dsp:nvSpPr>
      <dsp:spPr>
        <a:xfrm rot="19827971">
          <a:off x="5295964" y="1715963"/>
          <a:ext cx="1556823" cy="45763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10F72-39C9-4A00-A8B7-B8C7E090CA31}">
      <dsp:nvSpPr>
        <dsp:cNvPr id="0" name=""/>
        <dsp:cNvSpPr/>
      </dsp:nvSpPr>
      <dsp:spPr>
        <a:xfrm>
          <a:off x="5946040" y="1132775"/>
          <a:ext cx="1611210" cy="856594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100" kern="12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契約第</a:t>
          </a:r>
          <a:r>
            <a:rPr lang="en-US" altLang="zh-TW" sz="2100" kern="12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13</a:t>
          </a:r>
          <a:r>
            <a:rPr lang="zh-TW" altLang="en-US" sz="2100" kern="12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條</a:t>
          </a:r>
          <a:endParaRPr lang="en-US" altLang="zh-TW" sz="2100" kern="12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保 險</a:t>
          </a:r>
        </a:p>
      </dsp:txBody>
      <dsp:txXfrm>
        <a:off x="5971129" y="1157864"/>
        <a:ext cx="1561032" cy="806416"/>
      </dsp:txXfrm>
    </dsp:sp>
    <dsp:sp modelId="{7CAC86E9-A2E8-44D5-B0DC-A880FC71439E}">
      <dsp:nvSpPr>
        <dsp:cNvPr id="0" name=""/>
        <dsp:cNvSpPr/>
      </dsp:nvSpPr>
      <dsp:spPr>
        <a:xfrm rot="21494810">
          <a:off x="5845747" y="2592471"/>
          <a:ext cx="1364841" cy="45763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B3D49-40F9-41CD-A506-2F9532CF9E7E}">
      <dsp:nvSpPr>
        <dsp:cNvPr id="0" name=""/>
        <dsp:cNvSpPr/>
      </dsp:nvSpPr>
      <dsp:spPr>
        <a:xfrm>
          <a:off x="6304844" y="2319920"/>
          <a:ext cx="1949844" cy="994288"/>
        </a:xfrm>
        <a:prstGeom prst="roundRect">
          <a:avLst>
            <a:gd name="adj" fmla="val 10000"/>
          </a:avLst>
        </a:prstGeom>
        <a:solidFill>
          <a:srgbClr val="F9D9D7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2100" kern="12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契約第</a:t>
          </a:r>
          <a:r>
            <a:rPr lang="en-US" altLang="zh-TW" sz="2100" kern="12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15</a:t>
          </a:r>
          <a:r>
            <a:rPr lang="zh-TW" altLang="en-US" sz="2100" kern="12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條</a:t>
          </a:r>
          <a:endParaRPr lang="en-US" altLang="zh-TW" sz="2100" kern="12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2100" kern="12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驗收條件</a:t>
          </a:r>
        </a:p>
      </dsp:txBody>
      <dsp:txXfrm>
        <a:off x="6333966" y="2349042"/>
        <a:ext cx="1891600" cy="936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4D9BB-1763-4538-99F0-98267F2765D0}" type="datetimeFigureOut">
              <a:rPr lang="zh-TW" altLang="en-US" smtClean="0"/>
              <a:t>2019/11/11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4579-B833-485F-B2D1-8056E08288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423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EE59C-D8A3-4504-9848-BD24006EE816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A51AF-B5A5-462D-B57F-099775BD28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00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3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E65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4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1187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4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ED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4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63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50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2975834" y="452276"/>
            <a:ext cx="3192332" cy="3192332"/>
          </a:xfrm>
          <a:custGeom>
            <a:avLst/>
            <a:gdLst>
              <a:gd name="T0" fmla="*/ 1580 w 1582"/>
              <a:gd name="T1" fmla="*/ 832 h 1582"/>
              <a:gd name="T2" fmla="*/ 1566 w 1582"/>
              <a:gd name="T3" fmla="*/ 952 h 1582"/>
              <a:gd name="T4" fmla="*/ 1534 w 1582"/>
              <a:gd name="T5" fmla="*/ 1064 h 1582"/>
              <a:gd name="T6" fmla="*/ 1486 w 1582"/>
              <a:gd name="T7" fmla="*/ 1168 h 1582"/>
              <a:gd name="T8" fmla="*/ 1424 w 1582"/>
              <a:gd name="T9" fmla="*/ 1266 h 1582"/>
              <a:gd name="T10" fmla="*/ 1350 w 1582"/>
              <a:gd name="T11" fmla="*/ 1352 h 1582"/>
              <a:gd name="T12" fmla="*/ 1264 w 1582"/>
              <a:gd name="T13" fmla="*/ 1426 h 1582"/>
              <a:gd name="T14" fmla="*/ 1168 w 1582"/>
              <a:gd name="T15" fmla="*/ 1488 h 1582"/>
              <a:gd name="T16" fmla="*/ 1062 w 1582"/>
              <a:gd name="T17" fmla="*/ 1534 h 1582"/>
              <a:gd name="T18" fmla="*/ 950 w 1582"/>
              <a:gd name="T19" fmla="*/ 1566 h 1582"/>
              <a:gd name="T20" fmla="*/ 832 w 1582"/>
              <a:gd name="T21" fmla="*/ 1582 h 1582"/>
              <a:gd name="T22" fmla="*/ 750 w 1582"/>
              <a:gd name="T23" fmla="*/ 1582 h 1582"/>
              <a:gd name="T24" fmla="*/ 632 w 1582"/>
              <a:gd name="T25" fmla="*/ 1566 h 1582"/>
              <a:gd name="T26" fmla="*/ 518 w 1582"/>
              <a:gd name="T27" fmla="*/ 1534 h 1582"/>
              <a:gd name="T28" fmla="*/ 414 w 1582"/>
              <a:gd name="T29" fmla="*/ 1488 h 1582"/>
              <a:gd name="T30" fmla="*/ 318 w 1582"/>
              <a:gd name="T31" fmla="*/ 1426 h 1582"/>
              <a:gd name="T32" fmla="*/ 232 w 1582"/>
              <a:gd name="T33" fmla="*/ 1352 h 1582"/>
              <a:gd name="T34" fmla="*/ 156 w 1582"/>
              <a:gd name="T35" fmla="*/ 1266 h 1582"/>
              <a:gd name="T36" fmla="*/ 96 w 1582"/>
              <a:gd name="T37" fmla="*/ 1168 h 1582"/>
              <a:gd name="T38" fmla="*/ 48 w 1582"/>
              <a:gd name="T39" fmla="*/ 1064 h 1582"/>
              <a:gd name="T40" fmla="*/ 16 w 1582"/>
              <a:gd name="T41" fmla="*/ 952 h 1582"/>
              <a:gd name="T42" fmla="*/ 0 w 1582"/>
              <a:gd name="T43" fmla="*/ 832 h 1582"/>
              <a:gd name="T44" fmla="*/ 0 w 1582"/>
              <a:gd name="T45" fmla="*/ 752 h 1582"/>
              <a:gd name="T46" fmla="*/ 16 w 1582"/>
              <a:gd name="T47" fmla="*/ 632 h 1582"/>
              <a:gd name="T48" fmla="*/ 48 w 1582"/>
              <a:gd name="T49" fmla="*/ 520 h 1582"/>
              <a:gd name="T50" fmla="*/ 96 w 1582"/>
              <a:gd name="T51" fmla="*/ 414 h 1582"/>
              <a:gd name="T52" fmla="*/ 156 w 1582"/>
              <a:gd name="T53" fmla="*/ 318 h 1582"/>
              <a:gd name="T54" fmla="*/ 232 w 1582"/>
              <a:gd name="T55" fmla="*/ 232 h 1582"/>
              <a:gd name="T56" fmla="*/ 318 w 1582"/>
              <a:gd name="T57" fmla="*/ 158 h 1582"/>
              <a:gd name="T58" fmla="*/ 414 w 1582"/>
              <a:gd name="T59" fmla="*/ 96 h 1582"/>
              <a:gd name="T60" fmla="*/ 518 w 1582"/>
              <a:gd name="T61" fmla="*/ 48 h 1582"/>
              <a:gd name="T62" fmla="*/ 632 w 1582"/>
              <a:gd name="T63" fmla="*/ 16 h 1582"/>
              <a:gd name="T64" fmla="*/ 750 w 1582"/>
              <a:gd name="T65" fmla="*/ 2 h 1582"/>
              <a:gd name="T66" fmla="*/ 832 w 1582"/>
              <a:gd name="T67" fmla="*/ 2 h 1582"/>
              <a:gd name="T68" fmla="*/ 950 w 1582"/>
              <a:gd name="T69" fmla="*/ 16 h 1582"/>
              <a:gd name="T70" fmla="*/ 1062 w 1582"/>
              <a:gd name="T71" fmla="*/ 48 h 1582"/>
              <a:gd name="T72" fmla="*/ 1168 w 1582"/>
              <a:gd name="T73" fmla="*/ 96 h 1582"/>
              <a:gd name="T74" fmla="*/ 1264 w 1582"/>
              <a:gd name="T75" fmla="*/ 158 h 1582"/>
              <a:gd name="T76" fmla="*/ 1350 w 1582"/>
              <a:gd name="T77" fmla="*/ 232 h 1582"/>
              <a:gd name="T78" fmla="*/ 1424 w 1582"/>
              <a:gd name="T79" fmla="*/ 318 h 1582"/>
              <a:gd name="T80" fmla="*/ 1486 w 1582"/>
              <a:gd name="T81" fmla="*/ 414 h 1582"/>
              <a:gd name="T82" fmla="*/ 1534 w 1582"/>
              <a:gd name="T83" fmla="*/ 520 h 1582"/>
              <a:gd name="T84" fmla="*/ 1566 w 1582"/>
              <a:gd name="T85" fmla="*/ 632 h 1582"/>
              <a:gd name="T86" fmla="*/ 1580 w 1582"/>
              <a:gd name="T87" fmla="*/ 752 h 1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82" h="1582">
                <a:moveTo>
                  <a:pt x="1582" y="792"/>
                </a:moveTo>
                <a:lnTo>
                  <a:pt x="1582" y="792"/>
                </a:lnTo>
                <a:lnTo>
                  <a:pt x="1580" y="832"/>
                </a:lnTo>
                <a:lnTo>
                  <a:pt x="1578" y="872"/>
                </a:lnTo>
                <a:lnTo>
                  <a:pt x="1572" y="912"/>
                </a:lnTo>
                <a:lnTo>
                  <a:pt x="1566" y="952"/>
                </a:lnTo>
                <a:lnTo>
                  <a:pt x="1556" y="990"/>
                </a:lnTo>
                <a:lnTo>
                  <a:pt x="1546" y="1028"/>
                </a:lnTo>
                <a:lnTo>
                  <a:pt x="1534" y="1064"/>
                </a:lnTo>
                <a:lnTo>
                  <a:pt x="1520" y="1100"/>
                </a:lnTo>
                <a:lnTo>
                  <a:pt x="1504" y="1134"/>
                </a:lnTo>
                <a:lnTo>
                  <a:pt x="1486" y="1168"/>
                </a:lnTo>
                <a:lnTo>
                  <a:pt x="1468" y="1202"/>
                </a:lnTo>
                <a:lnTo>
                  <a:pt x="1446" y="1234"/>
                </a:lnTo>
                <a:lnTo>
                  <a:pt x="1424" y="1266"/>
                </a:lnTo>
                <a:lnTo>
                  <a:pt x="1402" y="1294"/>
                </a:lnTo>
                <a:lnTo>
                  <a:pt x="1376" y="1324"/>
                </a:lnTo>
                <a:lnTo>
                  <a:pt x="1350" y="1352"/>
                </a:lnTo>
                <a:lnTo>
                  <a:pt x="1322" y="1378"/>
                </a:lnTo>
                <a:lnTo>
                  <a:pt x="1294" y="1402"/>
                </a:lnTo>
                <a:lnTo>
                  <a:pt x="1264" y="1426"/>
                </a:lnTo>
                <a:lnTo>
                  <a:pt x="1234" y="1448"/>
                </a:lnTo>
                <a:lnTo>
                  <a:pt x="1200" y="1468"/>
                </a:lnTo>
                <a:lnTo>
                  <a:pt x="1168" y="1488"/>
                </a:lnTo>
                <a:lnTo>
                  <a:pt x="1134" y="1504"/>
                </a:lnTo>
                <a:lnTo>
                  <a:pt x="1098" y="1520"/>
                </a:lnTo>
                <a:lnTo>
                  <a:pt x="1062" y="1534"/>
                </a:lnTo>
                <a:lnTo>
                  <a:pt x="1026" y="1548"/>
                </a:lnTo>
                <a:lnTo>
                  <a:pt x="988" y="1558"/>
                </a:lnTo>
                <a:lnTo>
                  <a:pt x="950" y="1566"/>
                </a:lnTo>
                <a:lnTo>
                  <a:pt x="912" y="1574"/>
                </a:lnTo>
                <a:lnTo>
                  <a:pt x="872" y="1578"/>
                </a:lnTo>
                <a:lnTo>
                  <a:pt x="832" y="1582"/>
                </a:lnTo>
                <a:lnTo>
                  <a:pt x="790" y="1582"/>
                </a:lnTo>
                <a:lnTo>
                  <a:pt x="790" y="1582"/>
                </a:lnTo>
                <a:lnTo>
                  <a:pt x="750" y="1582"/>
                </a:lnTo>
                <a:lnTo>
                  <a:pt x="710" y="1578"/>
                </a:lnTo>
                <a:lnTo>
                  <a:pt x="670" y="1574"/>
                </a:lnTo>
                <a:lnTo>
                  <a:pt x="632" y="1566"/>
                </a:lnTo>
                <a:lnTo>
                  <a:pt x="594" y="1558"/>
                </a:lnTo>
                <a:lnTo>
                  <a:pt x="556" y="1548"/>
                </a:lnTo>
                <a:lnTo>
                  <a:pt x="518" y="1534"/>
                </a:lnTo>
                <a:lnTo>
                  <a:pt x="482" y="1520"/>
                </a:lnTo>
                <a:lnTo>
                  <a:pt x="448" y="1504"/>
                </a:lnTo>
                <a:lnTo>
                  <a:pt x="414" y="1488"/>
                </a:lnTo>
                <a:lnTo>
                  <a:pt x="380" y="1468"/>
                </a:lnTo>
                <a:lnTo>
                  <a:pt x="348" y="1448"/>
                </a:lnTo>
                <a:lnTo>
                  <a:pt x="318" y="1426"/>
                </a:lnTo>
                <a:lnTo>
                  <a:pt x="288" y="1402"/>
                </a:lnTo>
                <a:lnTo>
                  <a:pt x="258" y="1378"/>
                </a:lnTo>
                <a:lnTo>
                  <a:pt x="232" y="1352"/>
                </a:lnTo>
                <a:lnTo>
                  <a:pt x="206" y="1324"/>
                </a:lnTo>
                <a:lnTo>
                  <a:pt x="180" y="1294"/>
                </a:lnTo>
                <a:lnTo>
                  <a:pt x="156" y="1266"/>
                </a:lnTo>
                <a:lnTo>
                  <a:pt x="134" y="1234"/>
                </a:lnTo>
                <a:lnTo>
                  <a:pt x="114" y="1202"/>
                </a:lnTo>
                <a:lnTo>
                  <a:pt x="96" y="1168"/>
                </a:lnTo>
                <a:lnTo>
                  <a:pt x="78" y="1134"/>
                </a:lnTo>
                <a:lnTo>
                  <a:pt x="62" y="1100"/>
                </a:lnTo>
                <a:lnTo>
                  <a:pt x="48" y="1064"/>
                </a:lnTo>
                <a:lnTo>
                  <a:pt x="36" y="1028"/>
                </a:lnTo>
                <a:lnTo>
                  <a:pt x="24" y="990"/>
                </a:lnTo>
                <a:lnTo>
                  <a:pt x="16" y="952"/>
                </a:lnTo>
                <a:lnTo>
                  <a:pt x="8" y="912"/>
                </a:lnTo>
                <a:lnTo>
                  <a:pt x="4" y="872"/>
                </a:lnTo>
                <a:lnTo>
                  <a:pt x="0" y="832"/>
                </a:lnTo>
                <a:lnTo>
                  <a:pt x="0" y="792"/>
                </a:lnTo>
                <a:lnTo>
                  <a:pt x="0" y="792"/>
                </a:lnTo>
                <a:lnTo>
                  <a:pt x="0" y="752"/>
                </a:lnTo>
                <a:lnTo>
                  <a:pt x="4" y="710"/>
                </a:lnTo>
                <a:lnTo>
                  <a:pt x="8" y="672"/>
                </a:lnTo>
                <a:lnTo>
                  <a:pt x="16" y="632"/>
                </a:lnTo>
                <a:lnTo>
                  <a:pt x="24" y="594"/>
                </a:lnTo>
                <a:lnTo>
                  <a:pt x="36" y="556"/>
                </a:lnTo>
                <a:lnTo>
                  <a:pt x="48" y="520"/>
                </a:lnTo>
                <a:lnTo>
                  <a:pt x="62" y="484"/>
                </a:lnTo>
                <a:lnTo>
                  <a:pt x="78" y="448"/>
                </a:lnTo>
                <a:lnTo>
                  <a:pt x="96" y="414"/>
                </a:lnTo>
                <a:lnTo>
                  <a:pt x="114" y="382"/>
                </a:lnTo>
                <a:lnTo>
                  <a:pt x="134" y="350"/>
                </a:lnTo>
                <a:lnTo>
                  <a:pt x="156" y="318"/>
                </a:lnTo>
                <a:lnTo>
                  <a:pt x="180" y="288"/>
                </a:lnTo>
                <a:lnTo>
                  <a:pt x="206" y="260"/>
                </a:lnTo>
                <a:lnTo>
                  <a:pt x="232" y="232"/>
                </a:lnTo>
                <a:lnTo>
                  <a:pt x="258" y="206"/>
                </a:lnTo>
                <a:lnTo>
                  <a:pt x="288" y="182"/>
                </a:lnTo>
                <a:lnTo>
                  <a:pt x="318" y="158"/>
                </a:lnTo>
                <a:lnTo>
                  <a:pt x="348" y="136"/>
                </a:lnTo>
                <a:lnTo>
                  <a:pt x="380" y="116"/>
                </a:lnTo>
                <a:lnTo>
                  <a:pt x="414" y="96"/>
                </a:lnTo>
                <a:lnTo>
                  <a:pt x="448" y="78"/>
                </a:lnTo>
                <a:lnTo>
                  <a:pt x="482" y="62"/>
                </a:lnTo>
                <a:lnTo>
                  <a:pt x="518" y="48"/>
                </a:lnTo>
                <a:lnTo>
                  <a:pt x="556" y="36"/>
                </a:lnTo>
                <a:lnTo>
                  <a:pt x="594" y="26"/>
                </a:lnTo>
                <a:lnTo>
                  <a:pt x="632" y="16"/>
                </a:lnTo>
                <a:lnTo>
                  <a:pt x="670" y="10"/>
                </a:lnTo>
                <a:lnTo>
                  <a:pt x="710" y="4"/>
                </a:lnTo>
                <a:lnTo>
                  <a:pt x="750" y="2"/>
                </a:lnTo>
                <a:lnTo>
                  <a:pt x="790" y="0"/>
                </a:lnTo>
                <a:lnTo>
                  <a:pt x="790" y="0"/>
                </a:lnTo>
                <a:lnTo>
                  <a:pt x="832" y="2"/>
                </a:lnTo>
                <a:lnTo>
                  <a:pt x="872" y="4"/>
                </a:lnTo>
                <a:lnTo>
                  <a:pt x="912" y="10"/>
                </a:lnTo>
                <a:lnTo>
                  <a:pt x="950" y="16"/>
                </a:lnTo>
                <a:lnTo>
                  <a:pt x="988" y="26"/>
                </a:lnTo>
                <a:lnTo>
                  <a:pt x="1026" y="36"/>
                </a:lnTo>
                <a:lnTo>
                  <a:pt x="1062" y="48"/>
                </a:lnTo>
                <a:lnTo>
                  <a:pt x="1098" y="62"/>
                </a:lnTo>
                <a:lnTo>
                  <a:pt x="1134" y="78"/>
                </a:lnTo>
                <a:lnTo>
                  <a:pt x="1168" y="96"/>
                </a:lnTo>
                <a:lnTo>
                  <a:pt x="1200" y="116"/>
                </a:lnTo>
                <a:lnTo>
                  <a:pt x="1234" y="136"/>
                </a:lnTo>
                <a:lnTo>
                  <a:pt x="1264" y="158"/>
                </a:lnTo>
                <a:lnTo>
                  <a:pt x="1294" y="182"/>
                </a:lnTo>
                <a:lnTo>
                  <a:pt x="1322" y="206"/>
                </a:lnTo>
                <a:lnTo>
                  <a:pt x="1350" y="232"/>
                </a:lnTo>
                <a:lnTo>
                  <a:pt x="1376" y="260"/>
                </a:lnTo>
                <a:lnTo>
                  <a:pt x="1402" y="288"/>
                </a:lnTo>
                <a:lnTo>
                  <a:pt x="1424" y="318"/>
                </a:lnTo>
                <a:lnTo>
                  <a:pt x="1446" y="350"/>
                </a:lnTo>
                <a:lnTo>
                  <a:pt x="1468" y="382"/>
                </a:lnTo>
                <a:lnTo>
                  <a:pt x="1486" y="414"/>
                </a:lnTo>
                <a:lnTo>
                  <a:pt x="1504" y="448"/>
                </a:lnTo>
                <a:lnTo>
                  <a:pt x="1520" y="484"/>
                </a:lnTo>
                <a:lnTo>
                  <a:pt x="1534" y="520"/>
                </a:lnTo>
                <a:lnTo>
                  <a:pt x="1546" y="556"/>
                </a:lnTo>
                <a:lnTo>
                  <a:pt x="1556" y="594"/>
                </a:lnTo>
                <a:lnTo>
                  <a:pt x="1566" y="632"/>
                </a:lnTo>
                <a:lnTo>
                  <a:pt x="1572" y="672"/>
                </a:lnTo>
                <a:lnTo>
                  <a:pt x="1578" y="710"/>
                </a:lnTo>
                <a:lnTo>
                  <a:pt x="1580" y="752"/>
                </a:lnTo>
                <a:lnTo>
                  <a:pt x="1582" y="792"/>
                </a:lnTo>
                <a:lnTo>
                  <a:pt x="1582" y="792"/>
                </a:lnTo>
                <a:close/>
              </a:path>
            </a:pathLst>
          </a:custGeom>
          <a:solidFill>
            <a:srgbClr val="1187B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上凸带形 3"/>
          <p:cNvSpPr/>
          <p:nvPr/>
        </p:nvSpPr>
        <p:spPr>
          <a:xfrm>
            <a:off x="1769593" y="2182562"/>
            <a:ext cx="5604814" cy="1469572"/>
          </a:xfrm>
          <a:prstGeom prst="ribbon2">
            <a:avLst>
              <a:gd name="adj1" fmla="val 33333"/>
              <a:gd name="adj2" fmla="val 73944"/>
            </a:avLst>
          </a:prstGeom>
          <a:solidFill>
            <a:srgbClr val="FEDB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145970" y="2203506"/>
            <a:ext cx="285206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TW" altLang="en-US" sz="2600" b="1" dirty="0">
                <a:solidFill>
                  <a:srgbClr val="33333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委託專業服務稽核</a:t>
            </a:r>
            <a:endParaRPr kumimoji="1" lang="en-US" altLang="zh-TW" sz="2600" b="1" dirty="0">
              <a:solidFill>
                <a:srgbClr val="33333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algn="ctr"/>
            <a:r>
              <a:rPr kumimoji="1" lang="zh-TW" altLang="en-US" sz="2600" b="1" dirty="0">
                <a:solidFill>
                  <a:srgbClr val="33333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結果分享</a:t>
            </a:r>
            <a:endParaRPr kumimoji="1" lang="en-US" altLang="zh-CN" sz="2600" b="1" dirty="0">
              <a:solidFill>
                <a:srgbClr val="33333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12545" y="3946914"/>
            <a:ext cx="35189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TW" altLang="en-US" sz="2000" dirty="0">
                <a:solidFill>
                  <a:schemeClr val="bg1"/>
                </a:solidFill>
              </a:rPr>
              <a:t>報告人</a:t>
            </a:r>
            <a:r>
              <a:rPr kumimoji="1" lang="en-US" altLang="zh-TW" sz="2000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kumimoji="1" lang="zh-TW" altLang="en-US" sz="2000" dirty="0">
                <a:solidFill>
                  <a:schemeClr val="bg1"/>
                </a:solidFill>
              </a:rPr>
              <a:t>本府採購稽核小組委員黎雨蓉</a:t>
            </a:r>
            <a:endParaRPr kumimoji="1"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347" y="716361"/>
            <a:ext cx="1333306" cy="133208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65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93380" y="152422"/>
            <a:ext cx="5067396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改善建議</a:t>
            </a:r>
            <a:r>
              <a:rPr kumimoji="1" lang="en-US" altLang="zh-TW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TW" altLang="zh-TW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參照工程會訂定之「初審意見表格」</a:t>
            </a:r>
            <a:endParaRPr kumimoji="1" lang="zh-TW" altLang="en-US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5651963-2196-4A78-8406-8AC91D629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64"/>
          <a:stretch/>
        </p:blipFill>
        <p:spPr>
          <a:xfrm>
            <a:off x="823827" y="634774"/>
            <a:ext cx="6441779" cy="4394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4AB29380-4E5E-4612-97C4-C12159E21593}"/>
              </a:ext>
            </a:extLst>
          </p:cNvPr>
          <p:cNvGrpSpPr/>
          <p:nvPr/>
        </p:nvGrpSpPr>
        <p:grpSpPr>
          <a:xfrm>
            <a:off x="7166128" y="1227880"/>
            <a:ext cx="1799027" cy="2703732"/>
            <a:chOff x="10418060" y="1348850"/>
            <a:chExt cx="1799027" cy="2703732"/>
          </a:xfrm>
          <a:solidFill>
            <a:schemeClr val="bg1"/>
          </a:solidFill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F8F6A39-050C-4E76-AB1D-D9A61285ED51}"/>
                </a:ext>
              </a:extLst>
            </p:cNvPr>
            <p:cNvSpPr/>
            <p:nvPr/>
          </p:nvSpPr>
          <p:spPr>
            <a:xfrm>
              <a:off x="10418060" y="1744258"/>
              <a:ext cx="1799027" cy="230832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工程會網站</a:t>
              </a:r>
              <a:r>
                <a:rPr lang="en-US" altLang="zh-TW" b="1" dirty="0">
                  <a:solidFill>
                    <a:schemeClr val="tx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&gt;</a:t>
              </a: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政府採購</a:t>
              </a:r>
              <a:r>
                <a:rPr lang="en-US" altLang="zh-TW" b="1" dirty="0">
                  <a:solidFill>
                    <a:schemeClr val="tx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&gt;</a:t>
              </a: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採購手冊及範例</a:t>
              </a:r>
              <a:r>
                <a:rPr lang="en-US" altLang="zh-TW" b="1" dirty="0">
                  <a:solidFill>
                    <a:schemeClr val="tx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&gt;</a:t>
              </a: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機關辦理最有利標簽辦文件範例</a:t>
              </a:r>
              <a:r>
                <a:rPr lang="en-US" altLang="zh-TW" b="1" dirty="0">
                  <a:solidFill>
                    <a:schemeClr val="tx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&gt;</a:t>
              </a: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機關辦理最有利標簽辦文件範例下載。</a:t>
              </a:r>
            </a:p>
          </p:txBody>
        </p: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7887B3D0-F792-41B7-94EF-E47B708FC115}"/>
                </a:ext>
              </a:extLst>
            </p:cNvPr>
            <p:cNvGrpSpPr/>
            <p:nvPr/>
          </p:nvGrpSpPr>
          <p:grpSpPr>
            <a:xfrm>
              <a:off x="10781874" y="1348850"/>
              <a:ext cx="1263832" cy="382172"/>
              <a:chOff x="42163" y="3342999"/>
              <a:chExt cx="1394711" cy="382172"/>
            </a:xfrm>
            <a:grpFill/>
          </p:grpSpPr>
          <p:sp>
            <p:nvSpPr>
              <p:cNvPr id="12" name="圓角矩形 30">
                <a:extLst>
                  <a:ext uri="{FF2B5EF4-FFF2-40B4-BE49-F238E27FC236}">
                    <a16:creationId xmlns:a16="http://schemas.microsoft.com/office/drawing/2014/main" id="{B64525F0-F033-4760-B296-487C28B912A0}"/>
                  </a:ext>
                </a:extLst>
              </p:cNvPr>
              <p:cNvSpPr/>
              <p:nvPr/>
            </p:nvSpPr>
            <p:spPr>
              <a:xfrm>
                <a:off x="55065" y="3355839"/>
                <a:ext cx="1211226" cy="369332"/>
              </a:xfrm>
              <a:prstGeom prst="roundRect">
                <a:avLst/>
              </a:prstGeom>
              <a:grpFill/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9228F41-FEC5-48A1-AB25-9FFF663B1ECA}"/>
                  </a:ext>
                </a:extLst>
              </p:cNvPr>
              <p:cNvSpPr txBox="1"/>
              <p:nvPr/>
            </p:nvSpPr>
            <p:spPr>
              <a:xfrm>
                <a:off x="42163" y="3342999"/>
                <a:ext cx="1394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/>
                  <a:t>範本下載</a:t>
                </a:r>
                <a:endParaRPr lang="en-US" altLang="zh-TW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722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20918" y="811319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 rot="353362">
            <a:off x="4661277" y="815343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 rot="854280">
            <a:off x="4840447" y="846593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 rot="1207642">
            <a:off x="4975504" y="885015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 rot="1689293">
            <a:off x="5159752" y="955416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 rot="1976499">
            <a:off x="5277889" y="1031314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 rot="2151988">
            <a:off x="5387794" y="1107173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 rot="2439194">
            <a:off x="5494679" y="1198237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 rot="2998031">
            <a:off x="5598275" y="1309834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 rot="3285237">
            <a:off x="5679752" y="1424194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 rot="3643549">
            <a:off x="5766777" y="1571322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 rot="3930755">
            <a:off x="5825474" y="1698882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 rot="4605071">
            <a:off x="5878674" y="1861940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 rot="4958433">
            <a:off x="5906925" y="1999486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 rot="21114211" flipH="1">
            <a:off x="4332651" y="824657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 rot="20760849" flipH="1">
            <a:off x="4194258" y="848409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 rot="20259931" flipH="1">
            <a:off x="4021276" y="907987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/>
        </p:nvSpPr>
        <p:spPr>
          <a:xfrm rot="19906569" flipH="1">
            <a:off x="3892975" y="965047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 rot="19424918" flipH="1">
            <a:off x="3734099" y="1057291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 rot="19137712" flipH="1">
            <a:off x="3627830" y="1149071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 rot="18962223" flipH="1">
            <a:off x="3522893" y="1239653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/>
        </p:nvSpPr>
        <p:spPr>
          <a:xfrm rot="18675017" flipH="1">
            <a:off x="3429900" y="1344863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/>
          <p:cNvSpPr/>
          <p:nvPr/>
        </p:nvSpPr>
        <p:spPr>
          <a:xfrm rot="18116180" flipH="1">
            <a:off x="3339649" y="1463128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 rot="17828974" flipH="1">
            <a:off x="3275090" y="1587824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 rot="17470662" flipH="1">
            <a:off x="3216250" y="1720742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/>
          <p:cNvSpPr/>
          <p:nvPr/>
        </p:nvSpPr>
        <p:spPr>
          <a:xfrm rot="17183456" flipH="1">
            <a:off x="3176103" y="1855296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/>
          <p:cNvSpPr/>
          <p:nvPr/>
        </p:nvSpPr>
        <p:spPr>
          <a:xfrm rot="16509140" flipH="1">
            <a:off x="3146398" y="1989222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矩形 28"/>
          <p:cNvSpPr/>
          <p:nvPr/>
        </p:nvSpPr>
        <p:spPr>
          <a:xfrm rot="16155778" flipH="1">
            <a:off x="3137801" y="2129376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/>
          <p:cNvSpPr/>
          <p:nvPr/>
        </p:nvSpPr>
        <p:spPr>
          <a:xfrm rot="20965998" flipV="1">
            <a:off x="4776882" y="3588760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/>
          <p:cNvSpPr/>
          <p:nvPr/>
        </p:nvSpPr>
        <p:spPr>
          <a:xfrm rot="20612636" flipV="1">
            <a:off x="4914123" y="3559066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 rot="20111718" flipV="1">
            <a:off x="5084524" y="3495490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/>
          <p:cNvSpPr/>
          <p:nvPr/>
        </p:nvSpPr>
        <p:spPr>
          <a:xfrm rot="19758356" flipV="1">
            <a:off x="5210245" y="3432952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/>
          <p:cNvSpPr/>
          <p:nvPr/>
        </p:nvSpPr>
        <p:spPr>
          <a:xfrm rot="19276705" flipV="1">
            <a:off x="5378459" y="3329957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矩形 34"/>
          <p:cNvSpPr/>
          <p:nvPr/>
        </p:nvSpPr>
        <p:spPr>
          <a:xfrm rot="18989499" flipV="1">
            <a:off x="5480674" y="3233683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矩形 35"/>
          <p:cNvSpPr/>
          <p:nvPr/>
        </p:nvSpPr>
        <p:spPr>
          <a:xfrm rot="18814010" flipV="1">
            <a:off x="5574804" y="3138956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矩形 36"/>
          <p:cNvSpPr/>
          <p:nvPr/>
        </p:nvSpPr>
        <p:spPr>
          <a:xfrm rot="18526804" flipV="1">
            <a:off x="5663177" y="3029836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矩形 37"/>
          <p:cNvSpPr/>
          <p:nvPr/>
        </p:nvSpPr>
        <p:spPr>
          <a:xfrm rot="17967967" flipV="1">
            <a:off x="5744551" y="2901134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矩形 38"/>
          <p:cNvSpPr/>
          <p:nvPr/>
        </p:nvSpPr>
        <p:spPr>
          <a:xfrm rot="17680761" flipV="1">
            <a:off x="5803676" y="2773772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矩形 39"/>
          <p:cNvSpPr/>
          <p:nvPr/>
        </p:nvSpPr>
        <p:spPr>
          <a:xfrm rot="17322449" flipV="1">
            <a:off x="5862244" y="2613180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矩形 40"/>
          <p:cNvSpPr/>
          <p:nvPr/>
        </p:nvSpPr>
        <p:spPr>
          <a:xfrm rot="17035243" flipV="1">
            <a:off x="5896555" y="2477020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矩形 41"/>
          <p:cNvSpPr/>
          <p:nvPr/>
        </p:nvSpPr>
        <p:spPr>
          <a:xfrm rot="16360927" flipV="1">
            <a:off x="5918950" y="2306970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矩形 42"/>
          <p:cNvSpPr/>
          <p:nvPr/>
        </p:nvSpPr>
        <p:spPr>
          <a:xfrm rot="16007565" flipV="1">
            <a:off x="5921499" y="2166576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矩形 43"/>
          <p:cNvSpPr/>
          <p:nvPr/>
        </p:nvSpPr>
        <p:spPr>
          <a:xfrm rot="21451787" flipH="1" flipV="1">
            <a:off x="4589363" y="3610173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矩形 44"/>
          <p:cNvSpPr/>
          <p:nvPr/>
        </p:nvSpPr>
        <p:spPr>
          <a:xfrm rot="205149" flipH="1" flipV="1">
            <a:off x="4448960" y="3612203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矩形 45"/>
          <p:cNvSpPr/>
          <p:nvPr/>
        </p:nvSpPr>
        <p:spPr>
          <a:xfrm rot="706067" flipH="1" flipV="1">
            <a:off x="4267986" y="3585357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矩形 46"/>
          <p:cNvSpPr/>
          <p:nvPr/>
        </p:nvSpPr>
        <p:spPr>
          <a:xfrm rot="1059429" flipH="1" flipV="1">
            <a:off x="4131397" y="3552791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矩形 47"/>
          <p:cNvSpPr/>
          <p:nvPr/>
        </p:nvSpPr>
        <p:spPr>
          <a:xfrm rot="1541080" flipH="1" flipV="1">
            <a:off x="3958300" y="3491247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矩形 48"/>
          <p:cNvSpPr/>
          <p:nvPr/>
        </p:nvSpPr>
        <p:spPr>
          <a:xfrm rot="1828286" flipH="1" flipV="1">
            <a:off x="3837001" y="3420511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矩形 49"/>
          <p:cNvSpPr/>
          <p:nvPr/>
        </p:nvSpPr>
        <p:spPr>
          <a:xfrm rot="2003775" flipH="1" flipV="1">
            <a:off x="3717234" y="3350708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矩形 50"/>
          <p:cNvSpPr/>
          <p:nvPr/>
        </p:nvSpPr>
        <p:spPr>
          <a:xfrm rot="2290981" flipH="1" flipV="1">
            <a:off x="3606525" y="3264336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矩形 51"/>
          <p:cNvSpPr/>
          <p:nvPr/>
        </p:nvSpPr>
        <p:spPr>
          <a:xfrm rot="2849818" flipH="1" flipV="1">
            <a:off x="3496116" y="3164626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矩形 52"/>
          <p:cNvSpPr/>
          <p:nvPr/>
        </p:nvSpPr>
        <p:spPr>
          <a:xfrm rot="3137024" flipH="1" flipV="1">
            <a:off x="3409785" y="3053884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矩形 53"/>
          <p:cNvSpPr/>
          <p:nvPr/>
        </p:nvSpPr>
        <p:spPr>
          <a:xfrm rot="3495336" flipH="1" flipV="1">
            <a:off x="3313154" y="2911267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矩形 54"/>
          <p:cNvSpPr/>
          <p:nvPr/>
        </p:nvSpPr>
        <p:spPr>
          <a:xfrm rot="3782542" flipH="1" flipV="1">
            <a:off x="3249013" y="2786357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矩形 55"/>
          <p:cNvSpPr/>
          <p:nvPr/>
        </p:nvSpPr>
        <p:spPr>
          <a:xfrm rot="4456858" flipH="1" flipV="1">
            <a:off x="3203834" y="2650743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矩形 56"/>
          <p:cNvSpPr/>
          <p:nvPr/>
        </p:nvSpPr>
        <p:spPr>
          <a:xfrm rot="4810220" flipH="1" flipV="1">
            <a:off x="3169681" y="2514543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矩形 57"/>
          <p:cNvSpPr/>
          <p:nvPr/>
        </p:nvSpPr>
        <p:spPr>
          <a:xfrm rot="4827269" flipH="1" flipV="1">
            <a:off x="3144790" y="2393595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" name="矩形 58"/>
          <p:cNvSpPr/>
          <p:nvPr/>
        </p:nvSpPr>
        <p:spPr>
          <a:xfrm rot="5180631" flipH="1" flipV="1">
            <a:off x="3125483" y="2254513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3961748" y="1188222"/>
            <a:ext cx="1261997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en-US" altLang="zh-CN" sz="15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kumimoji="1" lang="zh-CN" altLang="en-US" sz="15000" b="1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0" y="4174226"/>
            <a:ext cx="9144000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3600" b="1" dirty="0">
                <a:solidFill>
                  <a:schemeClr val="bg1"/>
                </a:solidFill>
              </a:rPr>
              <a:t>評選結果</a:t>
            </a:r>
            <a:r>
              <a:rPr kumimoji="1"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有差異</a:t>
            </a:r>
            <a:endParaRPr kumimoji="1" lang="zh-CN" altLang="en-US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659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0"/>
          <p:cNvSpPr txBox="1"/>
          <p:nvPr/>
        </p:nvSpPr>
        <p:spPr>
          <a:xfrm>
            <a:off x="1477618" y="190329"/>
            <a:ext cx="59303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2000" b="1" dirty="0">
                <a:solidFill>
                  <a:srgbClr val="333333"/>
                </a:solidFill>
              </a:rPr>
              <a:t>評選結果</a:t>
            </a: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有差異</a:t>
            </a:r>
            <a:r>
              <a:rPr kumimoji="1" lang="en-US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法規依據</a:t>
            </a:r>
            <a:endParaRPr kumimoji="1" lang="en-US" altLang="zh-TW" sz="20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6650" y="1038611"/>
            <a:ext cx="7935325" cy="3630481"/>
          </a:xfrm>
          <a:prstGeom prst="rect">
            <a:avLst/>
          </a:prstGeom>
          <a:ln w="57150">
            <a:solidFill>
              <a:srgbClr val="E65B4F"/>
            </a:solidFill>
          </a:ln>
        </p:spPr>
        <p:txBody>
          <a:bodyPr wrap="square">
            <a:spAutoFit/>
          </a:bodyPr>
          <a:lstStyle/>
          <a:p>
            <a:pPr indent="-711200" algn="just" fontAlgn="ctr">
              <a:lnSpc>
                <a:spcPts val="2600"/>
              </a:lnSpc>
              <a:spcBef>
                <a:spcPts val="240"/>
              </a:spcBef>
              <a:spcAft>
                <a:spcPts val="960"/>
              </a:spcAft>
            </a:pP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採購評選委員會審議規則第</a:t>
            </a:r>
            <a:r>
              <a:rPr lang="en-US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條之</a:t>
            </a:r>
            <a:r>
              <a:rPr lang="en-US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zh-TW" altLang="zh-TW" sz="2800" dirty="0">
              <a:latin typeface="全真楷書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-1080000" algn="just" fontAlgn="ctr">
              <a:lnSpc>
                <a:spcPts val="2500"/>
              </a:lnSpc>
              <a:spcBef>
                <a:spcPts val="240"/>
              </a:spcBef>
              <a:spcAft>
                <a:spcPts val="960"/>
              </a:spcAft>
            </a:pP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項　本委員會辦理廠商評選，應就</a:t>
            </a:r>
            <a:r>
              <a:rPr lang="zh-TW" altLang="zh-TW" sz="2800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各評選項目</a:t>
            </a: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endParaRPr lang="en-US" altLang="zh-TW" sz="2800" dirty="0">
              <a:latin typeface="全真楷書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-1080000" algn="just" fontAlgn="ctr">
              <a:lnSpc>
                <a:spcPts val="2500"/>
              </a:lnSpc>
              <a:spcBef>
                <a:spcPts val="240"/>
              </a:spcBef>
              <a:spcAft>
                <a:spcPts val="960"/>
              </a:spcAft>
            </a:pPr>
            <a:r>
              <a:rPr lang="en-US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                </a:t>
            </a:r>
            <a:r>
              <a:rPr lang="zh-TW" altLang="zh-TW" sz="2800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受評廠商資料</a:t>
            </a: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zh-TW" altLang="zh-TW" sz="2800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工作小組初審意見</a:t>
            </a: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800" dirty="0">
              <a:latin typeface="全真楷書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-1080000" algn="just" fontAlgn="ctr">
              <a:lnSpc>
                <a:spcPts val="2500"/>
              </a:lnSpc>
              <a:spcBef>
                <a:spcPts val="240"/>
              </a:spcBef>
              <a:spcAft>
                <a:spcPts val="960"/>
              </a:spcAft>
            </a:pPr>
            <a:r>
              <a:rPr lang="en-US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               </a:t>
            </a:r>
            <a:r>
              <a:rPr lang="zh-TW" altLang="zh-TW" sz="2800" u="sng" dirty="0">
                <a:highlight>
                  <a:srgbClr val="FFFF00"/>
                </a:highlight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逐項討論</a:t>
            </a: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後為之。</a:t>
            </a:r>
            <a:endParaRPr lang="en-US" altLang="zh-TW" sz="2800" dirty="0">
              <a:latin typeface="全真楷書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-1080000" algn="just" fontAlgn="ctr">
              <a:lnSpc>
                <a:spcPts val="2200"/>
              </a:lnSpc>
              <a:spcBef>
                <a:spcPts val="240"/>
              </a:spcBef>
              <a:spcAft>
                <a:spcPts val="960"/>
              </a:spcAft>
            </a:pPr>
            <a:endParaRPr lang="en-US" altLang="zh-TW" sz="2800" dirty="0">
              <a:latin typeface="全真楷書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-711200" algn="just" fontAlgn="ctr">
              <a:lnSpc>
                <a:spcPts val="2200"/>
              </a:lnSpc>
              <a:spcBef>
                <a:spcPts val="240"/>
              </a:spcBef>
              <a:spcAft>
                <a:spcPts val="960"/>
              </a:spcAft>
            </a:pP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項　本委員會或個別委員</a:t>
            </a:r>
            <a:r>
              <a:rPr lang="zh-TW" altLang="zh-TW" sz="2800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評選結果與</a:t>
            </a:r>
            <a:r>
              <a:rPr lang="zh-TW" altLang="zh-TW" sz="2800" b="1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工作小</a:t>
            </a:r>
            <a:endParaRPr lang="en-US" altLang="zh-TW" sz="2800" b="1" u="sng" dirty="0">
              <a:latin typeface="全真楷書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-711200" algn="just" fontAlgn="ctr">
              <a:lnSpc>
                <a:spcPts val="2200"/>
              </a:lnSpc>
              <a:spcBef>
                <a:spcPts val="240"/>
              </a:spcBef>
              <a:spcAft>
                <a:spcPts val="960"/>
              </a:spcAft>
            </a:pPr>
            <a:r>
              <a:rPr lang="en-US" altLang="zh-TW" sz="2800" b="1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               </a:t>
            </a:r>
            <a:r>
              <a:rPr lang="zh-TW" altLang="zh-TW" sz="2800" b="1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組初審意見有異</a:t>
            </a:r>
            <a:r>
              <a:rPr lang="zh-TW" altLang="zh-TW" sz="2800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，應由本委員會或該</a:t>
            </a:r>
            <a:endParaRPr lang="en-US" altLang="zh-TW" sz="2800" dirty="0">
              <a:latin typeface="全真楷書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-711200" algn="just" fontAlgn="ctr">
              <a:lnSpc>
                <a:spcPts val="2200"/>
              </a:lnSpc>
              <a:spcBef>
                <a:spcPts val="240"/>
              </a:spcBef>
              <a:spcAft>
                <a:spcPts val="960"/>
              </a:spcAft>
            </a:pPr>
            <a:r>
              <a:rPr lang="en-US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               </a:t>
            </a: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個別委員敘明理由，並</a:t>
            </a:r>
            <a:r>
              <a:rPr lang="zh-TW" altLang="zh-TW" sz="2800" u="sng" dirty="0">
                <a:highlight>
                  <a:srgbClr val="FFFF00"/>
                </a:highlight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列入會議紀錄</a:t>
            </a: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28802806-3455-4EDE-8243-22EBA4BEB8AD}"/>
              </a:ext>
            </a:extLst>
          </p:cNvPr>
          <p:cNvSpPr/>
          <p:nvPr/>
        </p:nvSpPr>
        <p:spPr>
          <a:xfrm>
            <a:off x="7019364" y="1317811"/>
            <a:ext cx="313765" cy="24204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1</a:t>
            </a:r>
            <a:endParaRPr lang="zh-TW" altLang="en-US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F9BB6514-74E2-4541-AD0F-E5E466ECE226}"/>
              </a:ext>
            </a:extLst>
          </p:cNvPr>
          <p:cNvSpPr/>
          <p:nvPr/>
        </p:nvSpPr>
        <p:spPr>
          <a:xfrm>
            <a:off x="1837765" y="1833279"/>
            <a:ext cx="313765" cy="24204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2</a:t>
            </a:r>
            <a:endParaRPr lang="zh-TW" altLang="en-US" b="1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F25803FB-3643-4DB8-9E1B-BF8D32783E06}"/>
              </a:ext>
            </a:extLst>
          </p:cNvPr>
          <p:cNvSpPr/>
          <p:nvPr/>
        </p:nvSpPr>
        <p:spPr>
          <a:xfrm>
            <a:off x="4360546" y="1864654"/>
            <a:ext cx="313765" cy="24204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3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460097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5704" y="1351595"/>
            <a:ext cx="6891131" cy="2375009"/>
          </a:xfrm>
          <a:prstGeom prst="rect">
            <a:avLst/>
          </a:prstGeom>
          <a:ln w="57150">
            <a:solidFill>
              <a:srgbClr val="E65B4F"/>
            </a:solidFill>
          </a:ln>
        </p:spPr>
        <p:txBody>
          <a:bodyPr wrap="square">
            <a:spAutoFit/>
          </a:bodyPr>
          <a:lstStyle/>
          <a:p>
            <a:pPr indent="-711200" algn="just" fontAlgn="ctr">
              <a:lnSpc>
                <a:spcPts val="2600"/>
              </a:lnSpc>
              <a:spcBef>
                <a:spcPts val="240"/>
              </a:spcBef>
              <a:spcAft>
                <a:spcPts val="960"/>
              </a:spcAft>
            </a:pP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採購評選委員會審議規則第</a:t>
            </a:r>
            <a:r>
              <a:rPr lang="en-US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條第</a:t>
            </a:r>
            <a:r>
              <a:rPr lang="en-US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項　</a:t>
            </a:r>
            <a:endParaRPr lang="en-US" altLang="zh-TW" sz="2800" dirty="0">
              <a:latin typeface="全真楷書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-711200" algn="just" fontAlgn="ctr">
              <a:lnSpc>
                <a:spcPts val="3500"/>
              </a:lnSpc>
              <a:spcBef>
                <a:spcPts val="240"/>
              </a:spcBef>
              <a:spcAft>
                <a:spcPts val="960"/>
              </a:spcAft>
            </a:pPr>
            <a:r>
              <a:rPr lang="zh-TW" altLang="zh-TW" sz="2800" b="1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不同委員</a:t>
            </a:r>
            <a:r>
              <a:rPr lang="zh-TW" altLang="zh-TW" sz="2800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之評選結果</a:t>
            </a:r>
            <a:r>
              <a:rPr lang="zh-TW" altLang="zh-TW" sz="2800" b="1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有明顯差異</a:t>
            </a: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時，召集人應提交本委員會</a:t>
            </a:r>
            <a:r>
              <a:rPr lang="zh-TW" altLang="zh-TW" sz="2800" u="sng" dirty="0">
                <a:highlight>
                  <a:srgbClr val="FFFF00"/>
                </a:highlight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議決</a:t>
            </a: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或依本委員會決議辦理</a:t>
            </a:r>
            <a:r>
              <a:rPr lang="zh-TW" altLang="zh-TW" sz="2800" u="sng" dirty="0">
                <a:highlight>
                  <a:srgbClr val="FFFF00"/>
                </a:highlight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複評</a:t>
            </a: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。複評結果仍有明顯差異時，由本委員會決議之。</a:t>
            </a:r>
          </a:p>
        </p:txBody>
      </p:sp>
      <p:sp>
        <p:nvSpPr>
          <p:cNvPr id="3" name="文本框 60"/>
          <p:cNvSpPr txBox="1"/>
          <p:nvPr/>
        </p:nvSpPr>
        <p:spPr>
          <a:xfrm>
            <a:off x="1477618" y="190329"/>
            <a:ext cx="59303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2000" b="1" dirty="0">
                <a:solidFill>
                  <a:srgbClr val="333333"/>
                </a:solidFill>
              </a:rPr>
              <a:t>評選結果</a:t>
            </a: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有差異</a:t>
            </a:r>
            <a:r>
              <a:rPr kumimoji="1" lang="en-US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法規依據</a:t>
            </a:r>
            <a:endParaRPr kumimoji="1" lang="en-US" altLang="zh-TW" sz="20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9865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22782" y="1152333"/>
            <a:ext cx="5811078" cy="3617657"/>
          </a:xfrm>
          <a:prstGeom prst="rect">
            <a:avLst/>
          </a:prstGeom>
          <a:ln w="57150">
            <a:solidFill>
              <a:srgbClr val="E65B4F"/>
            </a:solidFill>
          </a:ln>
        </p:spPr>
        <p:txBody>
          <a:bodyPr wrap="square">
            <a:spAutoFit/>
          </a:bodyPr>
          <a:lstStyle/>
          <a:p>
            <a:pPr indent="-711200" algn="just" fontAlgn="ctr">
              <a:lnSpc>
                <a:spcPts val="2600"/>
              </a:lnSpc>
              <a:spcBef>
                <a:spcPts val="240"/>
              </a:spcBef>
              <a:spcAft>
                <a:spcPts val="960"/>
              </a:spcAft>
            </a:pP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本會</a:t>
            </a:r>
            <a:r>
              <a:rPr lang="en-US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107</a:t>
            </a: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14</a:t>
            </a: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日工程企字第</a:t>
            </a:r>
            <a:r>
              <a:rPr lang="en-US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1070050038</a:t>
            </a: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號解釋函</a:t>
            </a:r>
            <a:r>
              <a:rPr lang="zh-TW" altLang="en-US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意旨</a:t>
            </a:r>
            <a:endParaRPr lang="zh-TW" altLang="zh-TW" sz="2800" dirty="0">
              <a:latin typeface="全真楷書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-711200" algn="just" fontAlgn="ctr">
              <a:lnSpc>
                <a:spcPts val="3000"/>
              </a:lnSpc>
              <a:spcBef>
                <a:spcPts val="240"/>
              </a:spcBef>
              <a:spcAft>
                <a:spcPts val="960"/>
              </a:spcAft>
            </a:pP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機關辦理評選（審）案件，應注意不同委員之評選（審）結果是否有明顯差異，</a:t>
            </a:r>
            <a:r>
              <a:rPr lang="zh-TW" altLang="zh-TW" sz="2800" u="sng" dirty="0">
                <a:highlight>
                  <a:srgbClr val="FFFF00"/>
                </a:highlight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不得僅憑召集人詢問</a:t>
            </a:r>
            <a:r>
              <a:rPr lang="zh-TW" altLang="zh-TW" sz="2800" dirty="0">
                <a:highlight>
                  <a:srgbClr val="FFFF00"/>
                </a:highlight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各出席委員主觀意見即認定為無明顯差異情形</a:t>
            </a: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；如有明顯差異，並應依採購評選委員會審議規則（下稱審議規則）第</a:t>
            </a:r>
            <a:r>
              <a:rPr lang="en-US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條規定辦理，請查照。</a:t>
            </a:r>
          </a:p>
        </p:txBody>
      </p:sp>
      <p:sp>
        <p:nvSpPr>
          <p:cNvPr id="3" name="文本框 60"/>
          <p:cNvSpPr txBox="1"/>
          <p:nvPr/>
        </p:nvSpPr>
        <p:spPr>
          <a:xfrm>
            <a:off x="1477618" y="190329"/>
            <a:ext cx="59303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2000" b="1" dirty="0">
                <a:solidFill>
                  <a:srgbClr val="333333"/>
                </a:solidFill>
              </a:rPr>
              <a:t>評選結果</a:t>
            </a: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有差異</a:t>
            </a:r>
            <a:r>
              <a:rPr kumimoji="1" lang="en-US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法規依據</a:t>
            </a:r>
            <a:endParaRPr kumimoji="1" lang="en-US" altLang="zh-TW" sz="20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9134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向右箭號 1"/>
          <p:cNvSpPr/>
          <p:nvPr/>
        </p:nvSpPr>
        <p:spPr>
          <a:xfrm>
            <a:off x="134470" y="764927"/>
            <a:ext cx="8875060" cy="1875691"/>
          </a:xfrm>
          <a:prstGeom prst="roundRect">
            <a:avLst/>
          </a:prstGeom>
          <a:solidFill>
            <a:srgbClr val="FEDB43"/>
          </a:solidFill>
        </p:spPr>
        <p:txBody>
          <a:bodyPr wrap="square">
            <a:spAutoFit/>
          </a:bodyPr>
          <a:lstStyle/>
          <a:p>
            <a:pPr lvl="0" algn="just">
              <a:lnSpc>
                <a:spcPts val="25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評選委員或個別委員</a:t>
            </a:r>
            <a:r>
              <a:rPr lang="zh-TW" altLang="zh-TW" sz="2400" b="1" u="sng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評選結果與工作小組初審意見有異</a:t>
            </a:r>
            <a:endParaRPr lang="en-US" altLang="zh-TW" sz="2400" b="1" u="sng" kern="1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just">
              <a:lnSpc>
                <a:spcPts val="25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例如：某評選項目工作小組成員對其中一家廠商僅</a:t>
            </a:r>
            <a:r>
              <a:rPr lang="zh-TW" altLang="en-US" sz="2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載明缺點</a:t>
            </a:r>
            <a:r>
              <a:rPr lang="zh-TW" altLang="zh-TW" sz="2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，惟個別委員評分</a:t>
            </a:r>
            <a:r>
              <a:rPr lang="zh-TW" altLang="en-US" sz="2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表中</a:t>
            </a:r>
            <a:r>
              <a:rPr lang="zh-TW" altLang="zh-TW" sz="2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針對該廠商該項評分與其他廠商相較卻評為最高分，</a:t>
            </a:r>
            <a:r>
              <a:rPr lang="zh-TW" altLang="zh-TW" sz="2400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未</a:t>
            </a:r>
            <a:r>
              <a:rPr lang="zh-TW" altLang="zh-TW" sz="2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依審議規則第</a:t>
            </a:r>
            <a:r>
              <a:rPr lang="en-US" altLang="zh-TW" sz="2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2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條之</a:t>
            </a:r>
            <a:r>
              <a:rPr lang="en-US" altLang="zh-TW" sz="2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2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2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項規定由本委員會或該個別委員敘明理由，並</a:t>
            </a:r>
            <a:r>
              <a:rPr lang="zh-TW" altLang="zh-TW" sz="2400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列入會議紀錄</a:t>
            </a:r>
            <a:r>
              <a:rPr lang="zh-TW" altLang="zh-TW" sz="2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2400" kern="100" dirty="0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文本框 60"/>
          <p:cNvSpPr txBox="1"/>
          <p:nvPr/>
        </p:nvSpPr>
        <p:spPr>
          <a:xfrm>
            <a:off x="1846028" y="146876"/>
            <a:ext cx="59303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2000" b="1" dirty="0">
                <a:solidFill>
                  <a:srgbClr val="333333"/>
                </a:solidFill>
              </a:rPr>
              <a:t>評選結果</a:t>
            </a: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有差異</a:t>
            </a:r>
            <a:r>
              <a:rPr kumimoji="1" lang="en-US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稽核發現缺失態樣</a:t>
            </a:r>
            <a:endParaRPr kumimoji="1" lang="en-US" altLang="zh-TW" sz="20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向左箭號 9">
            <a:extLst>
              <a:ext uri="{FF2B5EF4-FFF2-40B4-BE49-F238E27FC236}">
                <a16:creationId xmlns:a16="http://schemas.microsoft.com/office/drawing/2014/main" id="{4481E8D4-5326-4F70-81A2-B69ADF1C35C7}"/>
              </a:ext>
            </a:extLst>
          </p:cNvPr>
          <p:cNvSpPr/>
          <p:nvPr/>
        </p:nvSpPr>
        <p:spPr>
          <a:xfrm>
            <a:off x="134470" y="2766226"/>
            <a:ext cx="8875060" cy="2230398"/>
          </a:xfrm>
          <a:prstGeom prst="roundRect">
            <a:avLst/>
          </a:prstGeom>
          <a:solidFill>
            <a:srgbClr val="F9D9D7"/>
          </a:solidFill>
        </p:spPr>
        <p:txBody>
          <a:bodyPr wrap="square">
            <a:spAutoFit/>
          </a:bodyPr>
          <a:lstStyle/>
          <a:p>
            <a:pPr lvl="0" algn="just">
              <a:lnSpc>
                <a:spcPts val="2500"/>
              </a:lnSpc>
              <a:spcAft>
                <a:spcPts val="0"/>
              </a:spcAft>
            </a:pPr>
            <a:r>
              <a:rPr lang="zh-TW" altLang="zh-TW" sz="2400" b="1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不同委員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給予同一廠商不同委員之</a:t>
            </a:r>
            <a:r>
              <a:rPr lang="zh-TW" altLang="zh-TW" sz="2400" b="1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評選結果有明顯差異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，例如：評選評分總表編號</a:t>
            </a:r>
            <a:r>
              <a:rPr lang="en-US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廠商同時獲得序位</a:t>
            </a:r>
            <a:r>
              <a:rPr lang="en-US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1(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最佳</a:t>
            </a:r>
            <a:r>
              <a:rPr lang="en-US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及序位</a:t>
            </a:r>
            <a:r>
              <a:rPr lang="en-US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4(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最差</a:t>
            </a:r>
            <a:r>
              <a:rPr lang="en-US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，明顯相當落差之評分，惟</a:t>
            </a:r>
            <a:r>
              <a:rPr lang="zh-TW" altLang="zh-TW" sz="2400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評選總表卻記載無明顯差異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，且</a:t>
            </a:r>
            <a:r>
              <a:rPr lang="zh-TW" altLang="zh-TW" sz="2400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評選會議紀錄</a:t>
            </a:r>
            <a:r>
              <a:rPr lang="zh-TW" altLang="en-US" sz="2400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記</a:t>
            </a:r>
            <a:r>
              <a:rPr lang="zh-TW" altLang="zh-TW" sz="2400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載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「經召集人詢問各出席委員及列席人員，均認為不同委員之評選結果</a:t>
            </a:r>
            <a:r>
              <a:rPr lang="zh-TW" altLang="zh-TW" sz="2400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無明顯差異情形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，且評選委員會或個別委員評選結果未與工作小組初審意見有異」。</a:t>
            </a:r>
            <a:endParaRPr lang="zh-TW" altLang="zh-TW" sz="24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48113DD9-9EC8-43E5-8510-8C1183392082}"/>
              </a:ext>
            </a:extLst>
          </p:cNvPr>
          <p:cNvSpPr/>
          <p:nvPr/>
        </p:nvSpPr>
        <p:spPr>
          <a:xfrm>
            <a:off x="3191435" y="3469341"/>
            <a:ext cx="313765" cy="24204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1</a:t>
            </a:r>
            <a:endParaRPr lang="zh-TW" altLang="en-US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9FC743AB-65F0-496B-BC6C-29CD8B43C498}"/>
              </a:ext>
            </a:extLst>
          </p:cNvPr>
          <p:cNvSpPr/>
          <p:nvPr/>
        </p:nvSpPr>
        <p:spPr>
          <a:xfrm>
            <a:off x="7619493" y="3491749"/>
            <a:ext cx="313765" cy="24204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2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819580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0"/>
          <p:cNvSpPr txBox="1"/>
          <p:nvPr/>
        </p:nvSpPr>
        <p:spPr>
          <a:xfrm>
            <a:off x="63681" y="192283"/>
            <a:ext cx="4448266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2000" b="1" dirty="0">
                <a:solidFill>
                  <a:srgbClr val="333333"/>
                </a:solidFill>
              </a:rPr>
              <a:t>評選結果</a:t>
            </a: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有差異</a:t>
            </a:r>
            <a:r>
              <a:rPr kumimoji="1" lang="en-US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稽核發現缺失態樣</a:t>
            </a:r>
            <a:endParaRPr kumimoji="1" lang="en-US" altLang="zh-TW" sz="20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47" y="0"/>
            <a:ext cx="4448266" cy="5143500"/>
          </a:xfrm>
          <a:prstGeom prst="rect">
            <a:avLst/>
          </a:prstGeom>
        </p:spPr>
      </p:pic>
      <p:sp>
        <p:nvSpPr>
          <p:cNvPr id="7" name="流程圖: 程序 6"/>
          <p:cNvSpPr/>
          <p:nvPr/>
        </p:nvSpPr>
        <p:spPr>
          <a:xfrm>
            <a:off x="4869180" y="3962400"/>
            <a:ext cx="3733800" cy="998220"/>
          </a:xfrm>
          <a:prstGeom prst="flowChart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4511947" y="3467100"/>
            <a:ext cx="357233" cy="4953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42A92F09-5679-4C8E-8F0C-E76C3429C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852591"/>
              </p:ext>
            </p:extLst>
          </p:nvPr>
        </p:nvGraphicFramePr>
        <p:xfrm>
          <a:off x="371141" y="1149107"/>
          <a:ext cx="8564871" cy="21817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6234">
                  <a:extLst>
                    <a:ext uri="{9D8B030D-6E8A-4147-A177-3AD203B41FA5}">
                      <a16:colId xmlns:a16="http://schemas.microsoft.com/office/drawing/2014/main" val="2736605015"/>
                    </a:ext>
                  </a:extLst>
                </a:gridCol>
                <a:gridCol w="7328637">
                  <a:extLst>
                    <a:ext uri="{9D8B030D-6E8A-4147-A177-3AD203B41FA5}">
                      <a16:colId xmlns:a16="http://schemas.microsoft.com/office/drawing/2014/main" val="1962250182"/>
                    </a:ext>
                  </a:extLst>
                </a:gridCol>
              </a:tblGrid>
              <a:tr h="2181726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其他記事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1.</a:t>
                      </a:r>
                      <a:r>
                        <a:rPr lang="zh-TW" sz="2000" kern="100" dirty="0">
                          <a:effectLst/>
                        </a:rPr>
                        <a:t>評選委員是否先經逐項討論後，再予評分：</a:t>
                      </a:r>
                    </a:p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2.</a:t>
                      </a:r>
                      <a:r>
                        <a:rPr lang="zh-TW" sz="2000" kern="100" dirty="0">
                          <a:effectLst/>
                        </a:rPr>
                        <a:t>不同委員評選結果有無明顯差異情形（如有，其情形及處置）：</a:t>
                      </a:r>
                    </a:p>
                    <a:p>
                      <a:pPr marL="156845" indent="-156845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3.</a:t>
                      </a:r>
                      <a:r>
                        <a:rPr lang="zh-TW" sz="2000" kern="100" dirty="0">
                          <a:effectLst/>
                        </a:rPr>
                        <a:t>評選委員會或個別委員評選結果與工作小組初審意見有無差異</a:t>
                      </a:r>
                      <a:endParaRPr lang="en-US" altLang="zh-TW" sz="2000" kern="100" dirty="0">
                        <a:effectLst/>
                      </a:endParaRPr>
                    </a:p>
                    <a:p>
                      <a:pPr marL="156845" indent="-156845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</a:rPr>
                        <a:t>    </a:t>
                      </a:r>
                      <a:r>
                        <a:rPr lang="zh-TW" sz="2000" kern="100" dirty="0">
                          <a:effectLst/>
                        </a:rPr>
                        <a:t>情形（如有，其情形及處置）：</a:t>
                      </a:r>
                    </a:p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4.</a:t>
                      </a:r>
                      <a:r>
                        <a:rPr lang="zh-TW" sz="2000" kern="100" dirty="0">
                          <a:effectLst/>
                        </a:rPr>
                        <a:t>評選結果於簽報機關首長或其授權人員核定後方生效。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382329207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42F9777C-C502-4B0F-A6EB-3AB7963B112C}"/>
              </a:ext>
            </a:extLst>
          </p:cNvPr>
          <p:cNvSpPr/>
          <p:nvPr/>
        </p:nvSpPr>
        <p:spPr>
          <a:xfrm>
            <a:off x="509349" y="782007"/>
            <a:ext cx="264687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zh-TW" altLang="zh-TW" sz="24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評選委員評選總表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94294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書卷 (水平) 1"/>
          <p:cNvSpPr/>
          <p:nvPr/>
        </p:nvSpPr>
        <p:spPr>
          <a:xfrm>
            <a:off x="277906" y="1475552"/>
            <a:ext cx="8588188" cy="324704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3810" algn="just">
              <a:lnSpc>
                <a:spcPts val="3000"/>
              </a:lnSpc>
              <a:spcAft>
                <a:spcPts val="600"/>
              </a:spcAft>
            </a:pP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依「採購評選委員會審議規則」相關規定</a:t>
            </a:r>
            <a:endParaRPr lang="en-US" altLang="zh-TW" sz="28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-3810" algn="just">
              <a:lnSpc>
                <a:spcPts val="3000"/>
              </a:lnSpc>
              <a:spcAft>
                <a:spcPts val="0"/>
              </a:spcAft>
            </a:pP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zh-TW" sz="2800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評選前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應先請工作小組簡報「初審意見」，供評選</a:t>
            </a:r>
            <a:endParaRPr lang="en-US" altLang="zh-TW" sz="28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-3810" algn="just">
              <a:lnSpc>
                <a:spcPts val="3000"/>
              </a:lnSpc>
              <a:spcAft>
                <a:spcPts val="0"/>
              </a:spcAft>
            </a:pP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委員充分瞭解各投標廠商差異程度</a:t>
            </a:r>
            <a:endParaRPr lang="en-US" altLang="zh-TW" sz="28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-3810" algn="just">
              <a:lnSpc>
                <a:spcPts val="3000"/>
              </a:lnSpc>
              <a:spcAft>
                <a:spcPts val="0"/>
              </a:spcAft>
            </a:pPr>
            <a:endParaRPr lang="en-US" altLang="zh-TW" sz="28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-3810" algn="just">
              <a:lnSpc>
                <a:spcPts val="3000"/>
              </a:lnSpc>
              <a:spcAft>
                <a:spcPts val="0"/>
              </a:spcAft>
            </a:pP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zh-TW" sz="2800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評選後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，宜檢視委員評選結果是否有「</a:t>
            </a:r>
            <a:r>
              <a:rPr lang="zh-TW" altLang="zh-TW" sz="2800" b="1" u="sng" kern="1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評選委員間</a:t>
            </a:r>
            <a:endParaRPr lang="en-US" altLang="zh-TW" sz="2800" b="1" u="sng" kern="1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-3810" algn="just">
              <a:lnSpc>
                <a:spcPts val="3000"/>
              </a:lnSpc>
              <a:spcAft>
                <a:spcPts val="0"/>
              </a:spcAft>
            </a:pPr>
            <a:r>
              <a:rPr lang="zh-TW" alt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zh-TW" altLang="zh-TW" sz="2800" b="1" u="sng" kern="1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評選有否明顯差異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」及與「</a:t>
            </a:r>
            <a:r>
              <a:rPr lang="zh-TW" altLang="zh-TW" sz="2800" b="1" u="sng" kern="1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工作小組初審</a:t>
            </a:r>
            <a:r>
              <a:rPr lang="zh-TW" altLang="zh-TW" sz="2800" b="1" u="sng" kern="100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意見</a:t>
            </a:r>
            <a:r>
              <a:rPr lang="zh-TW" altLang="en-US" sz="2800" b="1" u="sng" kern="100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是否 </a:t>
            </a:r>
            <a:endParaRPr lang="en-US" altLang="zh-TW" sz="2800" b="1" u="sng" kern="100" dirty="0" smtClean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-3810" algn="just">
              <a:lnSpc>
                <a:spcPts val="3000"/>
              </a:lnSpc>
              <a:spcAft>
                <a:spcPts val="0"/>
              </a:spcAft>
            </a:pP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zh-TW" altLang="zh-TW" sz="2800" b="1" u="sng" kern="100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有</a:t>
            </a:r>
            <a:r>
              <a:rPr lang="zh-TW" altLang="en-US" sz="2800" b="1" u="sng" kern="100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異</a:t>
            </a:r>
            <a:r>
              <a:rPr lang="zh-TW" altLang="zh-TW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」，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以發揮制衡機制，避免部分委員有不</a:t>
            </a:r>
            <a:endParaRPr lang="en-US" altLang="zh-TW" sz="28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-3810" algn="just">
              <a:lnSpc>
                <a:spcPts val="3000"/>
              </a:lnSpc>
              <a:spcAft>
                <a:spcPts val="0"/>
              </a:spcAft>
            </a:pP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公異常情事。</a:t>
            </a:r>
            <a:endParaRPr lang="zh-TW" altLang="zh-TW" sz="28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" name="文本框 60">
            <a:extLst>
              <a:ext uri="{FF2B5EF4-FFF2-40B4-BE49-F238E27FC236}">
                <a16:creationId xmlns:a16="http://schemas.microsoft.com/office/drawing/2014/main" id="{54EA5512-C111-4809-BD94-014F73643AEF}"/>
              </a:ext>
            </a:extLst>
          </p:cNvPr>
          <p:cNvSpPr txBox="1"/>
          <p:nvPr/>
        </p:nvSpPr>
        <p:spPr>
          <a:xfrm>
            <a:off x="215153" y="285741"/>
            <a:ext cx="8928847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                             改善建議</a:t>
            </a:r>
            <a:r>
              <a:rPr kumimoji="1" lang="en-US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</a:p>
          <a:p>
            <a:pPr>
              <a:lnSpc>
                <a:spcPct val="130000"/>
              </a:lnSpc>
            </a:pPr>
            <a:r>
              <a:rPr kumimoji="1" lang="zh-TW" altLang="zh-TW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徹底執行「評選之明顯差異」</a:t>
            </a:r>
            <a:r>
              <a:rPr kumimoji="1" lang="en-US" altLang="zh-TW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TW" altLang="zh-TW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、「工作小組初審意見」制衡機制</a:t>
            </a:r>
          </a:p>
          <a:p>
            <a:pPr algn="ctr">
              <a:lnSpc>
                <a:spcPct val="130000"/>
              </a:lnSpc>
            </a:pPr>
            <a:endParaRPr kumimoji="1" lang="zh-TW" altLang="zh-TW" sz="20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endParaRPr kumimoji="1" lang="en-US" altLang="zh-TW" sz="20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3881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8898" y="506115"/>
            <a:ext cx="492444" cy="452431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採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購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評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選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委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員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議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議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程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表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文本框 60"/>
          <p:cNvSpPr txBox="1"/>
          <p:nvPr/>
        </p:nvSpPr>
        <p:spPr>
          <a:xfrm>
            <a:off x="788894" y="52658"/>
            <a:ext cx="8355106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改善建議</a:t>
            </a:r>
            <a:r>
              <a:rPr kumimoji="1" lang="en-US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TW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召集人應依會議議程進行評選會議</a:t>
            </a:r>
          </a:p>
          <a:p>
            <a:pPr algn="ctr">
              <a:lnSpc>
                <a:spcPct val="130000"/>
              </a:lnSpc>
            </a:pPr>
            <a:endParaRPr kumimoji="1" lang="en-US" altLang="zh-TW" sz="20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815249"/>
              </p:ext>
            </p:extLst>
          </p:nvPr>
        </p:nvGraphicFramePr>
        <p:xfrm>
          <a:off x="2182105" y="566527"/>
          <a:ext cx="5607093" cy="4470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0674">
                  <a:extLst>
                    <a:ext uri="{9D8B030D-6E8A-4147-A177-3AD203B41FA5}">
                      <a16:colId xmlns:a16="http://schemas.microsoft.com/office/drawing/2014/main" val="3647725104"/>
                    </a:ext>
                  </a:extLst>
                </a:gridCol>
                <a:gridCol w="2455795">
                  <a:extLst>
                    <a:ext uri="{9D8B030D-6E8A-4147-A177-3AD203B41FA5}">
                      <a16:colId xmlns:a16="http://schemas.microsoft.com/office/drawing/2014/main" val="4249292397"/>
                    </a:ext>
                  </a:extLst>
                </a:gridCol>
                <a:gridCol w="815576">
                  <a:extLst>
                    <a:ext uri="{9D8B030D-6E8A-4147-A177-3AD203B41FA5}">
                      <a16:colId xmlns:a16="http://schemas.microsoft.com/office/drawing/2014/main" val="1002623733"/>
                    </a:ext>
                  </a:extLst>
                </a:gridCol>
                <a:gridCol w="1019472">
                  <a:extLst>
                    <a:ext uri="{9D8B030D-6E8A-4147-A177-3AD203B41FA5}">
                      <a16:colId xmlns:a16="http://schemas.microsoft.com/office/drawing/2014/main" val="2416491187"/>
                    </a:ext>
                  </a:extLst>
                </a:gridCol>
                <a:gridCol w="815576">
                  <a:extLst>
                    <a:ext uri="{9D8B030D-6E8A-4147-A177-3AD203B41FA5}">
                      <a16:colId xmlns:a16="http://schemas.microsoft.com/office/drawing/2014/main" val="2722738860"/>
                    </a:ext>
                  </a:extLst>
                </a:gridCol>
              </a:tblGrid>
              <a:tr h="272364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2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項次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2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議程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2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是否必要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2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主協辦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2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預定時間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29536"/>
                  </a:ext>
                </a:extLst>
              </a:tr>
              <a:tr h="136181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確定委員出席人數是否達法定開會人數（二分之一以上出席，外聘委員至少二人且達出席人數三分之一）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是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主辦單位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709443"/>
                  </a:ext>
                </a:extLst>
              </a:tr>
              <a:tr h="108945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確認委員已知悉「採購評選委員會委員須知」內容，且無應辭職或予以解聘之情形。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是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主辦單位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897513"/>
                  </a:ext>
                </a:extLst>
              </a:tr>
              <a:tr h="544728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確認委員已簽署採購評選委員切結書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是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主辦單位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666758"/>
                  </a:ext>
                </a:extLst>
              </a:tr>
              <a:tr h="279123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召集人宣布開會事宜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是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召集人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31962"/>
                  </a:ext>
                </a:extLst>
              </a:tr>
              <a:tr h="544728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主辦單位報告本案評選事宜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是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主辦單位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273236"/>
                  </a:ext>
                </a:extLst>
              </a:tr>
              <a:tr h="27756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1" u="sng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工作小組初審意見報告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是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工作小組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</a:t>
                      </a:r>
                    </a:p>
                  </a:txBody>
                  <a:tcPr marL="57844" marR="5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496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599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947332"/>
              </p:ext>
            </p:extLst>
          </p:nvPr>
        </p:nvGraphicFramePr>
        <p:xfrm>
          <a:off x="1943738" y="588910"/>
          <a:ext cx="5981364" cy="44627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4093">
                  <a:extLst>
                    <a:ext uri="{9D8B030D-6E8A-4147-A177-3AD203B41FA5}">
                      <a16:colId xmlns:a16="http://schemas.microsoft.com/office/drawing/2014/main" val="1988259403"/>
                    </a:ext>
                  </a:extLst>
                </a:gridCol>
                <a:gridCol w="2619718">
                  <a:extLst>
                    <a:ext uri="{9D8B030D-6E8A-4147-A177-3AD203B41FA5}">
                      <a16:colId xmlns:a16="http://schemas.microsoft.com/office/drawing/2014/main" val="291448948"/>
                    </a:ext>
                  </a:extLst>
                </a:gridCol>
                <a:gridCol w="870016">
                  <a:extLst>
                    <a:ext uri="{9D8B030D-6E8A-4147-A177-3AD203B41FA5}">
                      <a16:colId xmlns:a16="http://schemas.microsoft.com/office/drawing/2014/main" val="1646935555"/>
                    </a:ext>
                  </a:extLst>
                </a:gridCol>
                <a:gridCol w="1087521">
                  <a:extLst>
                    <a:ext uri="{9D8B030D-6E8A-4147-A177-3AD203B41FA5}">
                      <a16:colId xmlns:a16="http://schemas.microsoft.com/office/drawing/2014/main" val="3973598847"/>
                    </a:ext>
                  </a:extLst>
                </a:gridCol>
                <a:gridCol w="870016">
                  <a:extLst>
                    <a:ext uri="{9D8B030D-6E8A-4147-A177-3AD203B41FA5}">
                      <a16:colId xmlns:a16="http://schemas.microsoft.com/office/drawing/2014/main" val="3702474886"/>
                    </a:ext>
                  </a:extLst>
                </a:gridCol>
              </a:tblGrid>
              <a:tr h="160412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507" marR="58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廠商不必簡報，符合招標文件規定之廠商出席評選委員會備詢（或依招標文件規定由廠商簡報）</a:t>
                      </a: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評選委員提問，○○公司回答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每位委員提問所有問題後，再由廠商統一回答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507" marR="58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否</a:t>
                      </a:r>
                    </a:p>
                  </a:txBody>
                  <a:tcPr marL="58507" marR="58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評選委員會</a:t>
                      </a:r>
                    </a:p>
                  </a:txBody>
                  <a:tcPr marL="58507" marR="58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依個案處理</a:t>
                      </a:r>
                    </a:p>
                  </a:txBody>
                  <a:tcPr marL="58507" marR="58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837053"/>
                  </a:ext>
                </a:extLst>
              </a:tr>
              <a:tr h="928704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507" marR="58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1" u="sng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評選委員就各評選項目、受評廠商資料及工作小組初審意見，逐項討論並進行評分作業</a:t>
                      </a:r>
                    </a:p>
                  </a:txBody>
                  <a:tcPr marL="58507" marR="58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是</a:t>
                      </a:r>
                    </a:p>
                  </a:txBody>
                  <a:tcPr marL="58507" marR="58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評選委員會</a:t>
                      </a:r>
                    </a:p>
                  </a:txBody>
                  <a:tcPr marL="58507" marR="58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</a:t>
                      </a:r>
                    </a:p>
                  </a:txBody>
                  <a:tcPr marL="58507" marR="58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715715"/>
                  </a:ext>
                </a:extLst>
              </a:tr>
              <a:tr h="619136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507" marR="58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計算評分</a:t>
                      </a:r>
                      <a:r>
                        <a:rPr lang="en-US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序位及結果統計，製作總表</a:t>
                      </a:r>
                    </a:p>
                  </a:txBody>
                  <a:tcPr marL="58507" marR="58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是</a:t>
                      </a:r>
                    </a:p>
                  </a:txBody>
                  <a:tcPr marL="58507" marR="58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主辦單位</a:t>
                      </a:r>
                    </a:p>
                  </a:txBody>
                  <a:tcPr marL="58507" marR="58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</a:t>
                      </a:r>
                    </a:p>
                  </a:txBody>
                  <a:tcPr marL="58507" marR="58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528192"/>
                  </a:ext>
                </a:extLst>
              </a:tr>
              <a:tr h="928704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507" marR="58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1" u="sng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對於不同委員之評選結果，有無明顯差異情形，其經發現者，應提交評選委員會召集人處理。</a:t>
                      </a:r>
                    </a:p>
                  </a:txBody>
                  <a:tcPr marL="58507" marR="58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是</a:t>
                      </a:r>
                    </a:p>
                  </a:txBody>
                  <a:tcPr marL="58507" marR="58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評選委員會、</a:t>
                      </a: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主辦單位</a:t>
                      </a:r>
                    </a:p>
                  </a:txBody>
                  <a:tcPr marL="58507" marR="58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</a:t>
                      </a:r>
                    </a:p>
                  </a:txBody>
                  <a:tcPr marL="58507" marR="58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809541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940E21A7-61D9-4E18-99F2-86BFFCBB9B62}"/>
              </a:ext>
            </a:extLst>
          </p:cNvPr>
          <p:cNvSpPr/>
          <p:nvPr/>
        </p:nvSpPr>
        <p:spPr>
          <a:xfrm>
            <a:off x="1218898" y="506115"/>
            <a:ext cx="492444" cy="452431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採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購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評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選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委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員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議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議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程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表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文本框 60">
            <a:extLst>
              <a:ext uri="{FF2B5EF4-FFF2-40B4-BE49-F238E27FC236}">
                <a16:creationId xmlns:a16="http://schemas.microsoft.com/office/drawing/2014/main" id="{49619C0E-28F3-4E25-98C6-DD7B28E536E8}"/>
              </a:ext>
            </a:extLst>
          </p:cNvPr>
          <p:cNvSpPr txBox="1"/>
          <p:nvPr/>
        </p:nvSpPr>
        <p:spPr>
          <a:xfrm>
            <a:off x="788894" y="52658"/>
            <a:ext cx="8355106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改善建議</a:t>
            </a:r>
            <a:r>
              <a:rPr kumimoji="1" lang="en-US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TW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召集人應依會議議程進行評選會議</a:t>
            </a:r>
          </a:p>
          <a:p>
            <a:pPr algn="ctr">
              <a:lnSpc>
                <a:spcPct val="130000"/>
              </a:lnSpc>
            </a:pPr>
            <a:endParaRPr kumimoji="1" lang="en-US" altLang="zh-TW" sz="20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4203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/>
          <p:cNvSpPr/>
          <p:nvPr/>
        </p:nvSpPr>
        <p:spPr>
          <a:xfrm>
            <a:off x="3240025" y="-1331975"/>
            <a:ext cx="2663950" cy="2663950"/>
          </a:xfrm>
          <a:prstGeom prst="ellipse">
            <a:avLst/>
          </a:prstGeom>
          <a:solidFill>
            <a:srgbClr val="E65B4F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545471" y="2354393"/>
            <a:ext cx="1805026" cy="2003811"/>
          </a:xfrm>
          <a:prstGeom prst="roundRect">
            <a:avLst>
              <a:gd name="adj" fmla="val 4853"/>
            </a:avLst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13021" y="1582844"/>
            <a:ext cx="1269926" cy="1269926"/>
          </a:xfrm>
          <a:prstGeom prst="ellipse">
            <a:avLst/>
          </a:prstGeom>
          <a:solidFill>
            <a:srgbClr val="1187B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256955" y="1930373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</a:rPr>
              <a:t>1</a:t>
            </a:r>
            <a:endParaRPr kumimoji="1"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6744" y="2934045"/>
            <a:ext cx="1763205" cy="449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sz="2000" b="1" dirty="0">
                <a:solidFill>
                  <a:srgbClr val="333333"/>
                </a:solidFill>
              </a:rPr>
              <a:t>前言</a:t>
            </a:r>
            <a:endParaRPr kumimoji="1" lang="zh-CN" altLang="en-US" sz="2000" b="1" dirty="0">
              <a:solidFill>
                <a:srgbClr val="333333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697335" y="2354393"/>
            <a:ext cx="1805026" cy="2003811"/>
          </a:xfrm>
          <a:prstGeom prst="roundRect">
            <a:avLst>
              <a:gd name="adj" fmla="val 4853"/>
            </a:avLst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964885" y="1582844"/>
            <a:ext cx="1269926" cy="1269926"/>
          </a:xfrm>
          <a:prstGeom prst="ellipse">
            <a:avLst/>
          </a:prstGeom>
          <a:solidFill>
            <a:srgbClr val="1187B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408818" y="1930373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</a:rPr>
              <a:t>2</a:t>
            </a:r>
            <a:endParaRPr kumimoji="1"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18608" y="2934045"/>
            <a:ext cx="17632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sz="2000" b="1" dirty="0">
                <a:solidFill>
                  <a:srgbClr val="333333"/>
                </a:solidFill>
              </a:rPr>
              <a:t>工作小組初審意見未符規定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849199" y="2354393"/>
            <a:ext cx="1805026" cy="2003811"/>
          </a:xfrm>
          <a:prstGeom prst="roundRect">
            <a:avLst>
              <a:gd name="adj" fmla="val 4853"/>
            </a:avLst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116749" y="1582844"/>
            <a:ext cx="1269926" cy="1269926"/>
          </a:xfrm>
          <a:prstGeom prst="ellipse">
            <a:avLst/>
          </a:prstGeom>
          <a:solidFill>
            <a:srgbClr val="1187B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560683" y="1930373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</a:rPr>
              <a:t>3</a:t>
            </a:r>
            <a:endParaRPr kumimoji="1"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70472" y="2934045"/>
            <a:ext cx="1763205" cy="85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sz="2000" b="1" dirty="0">
                <a:solidFill>
                  <a:srgbClr val="333333"/>
                </a:solidFill>
              </a:rPr>
              <a:t>評選結果</a:t>
            </a:r>
            <a:endParaRPr kumimoji="1" lang="en-US" altLang="zh-TW" sz="2000" b="1" dirty="0">
              <a:solidFill>
                <a:srgbClr val="333333"/>
              </a:solidFill>
            </a:endParaRPr>
          </a:p>
          <a:p>
            <a:pPr algn="ctr">
              <a:lnSpc>
                <a:spcPct val="130000"/>
              </a:lnSpc>
            </a:pPr>
            <a:r>
              <a:rPr kumimoji="1" lang="zh-TW" altLang="en-US" sz="2000" b="1" dirty="0">
                <a:solidFill>
                  <a:srgbClr val="333333"/>
                </a:solidFill>
              </a:rPr>
              <a:t>有差異</a:t>
            </a:r>
            <a:endParaRPr kumimoji="1" lang="zh-CN" altLang="en-US" sz="2000" b="1" dirty="0">
              <a:solidFill>
                <a:srgbClr val="333333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7001062" y="2354393"/>
            <a:ext cx="1805026" cy="2003811"/>
          </a:xfrm>
          <a:prstGeom prst="roundRect">
            <a:avLst>
              <a:gd name="adj" fmla="val 4853"/>
            </a:avLst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7268612" y="1582844"/>
            <a:ext cx="1269926" cy="1269926"/>
          </a:xfrm>
          <a:prstGeom prst="ellipse">
            <a:avLst/>
          </a:prstGeom>
          <a:solidFill>
            <a:srgbClr val="1187B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712545" y="1930373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</a:rPr>
              <a:t>4</a:t>
            </a:r>
            <a:endParaRPr kumimoji="1"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022335" y="2934045"/>
            <a:ext cx="1763205" cy="85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sz="2000" b="1" dirty="0">
                <a:solidFill>
                  <a:srgbClr val="333333"/>
                </a:solidFill>
              </a:rPr>
              <a:t>未落實驗收</a:t>
            </a:r>
            <a:endParaRPr kumimoji="1" lang="en-US" altLang="zh-TW" sz="2000" b="1" dirty="0">
              <a:solidFill>
                <a:srgbClr val="333333"/>
              </a:solidFill>
            </a:endParaRPr>
          </a:p>
          <a:p>
            <a:pPr algn="ctr">
              <a:lnSpc>
                <a:spcPct val="130000"/>
              </a:lnSpc>
            </a:pPr>
            <a:r>
              <a:rPr kumimoji="1" lang="zh-TW" altLang="en-US" sz="2000" b="1" dirty="0">
                <a:solidFill>
                  <a:srgbClr val="333333"/>
                </a:solidFill>
              </a:rPr>
              <a:t>程序</a:t>
            </a:r>
            <a:endParaRPr kumimoji="1" lang="zh-CN" altLang="en-US" sz="2000" b="1" dirty="0">
              <a:solidFill>
                <a:srgbClr val="333333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20595" y="16201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2800" b="1" dirty="0">
                <a:solidFill>
                  <a:schemeClr val="bg1"/>
                </a:solidFill>
              </a:rPr>
              <a:t>大綱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230976"/>
              </p:ext>
            </p:extLst>
          </p:nvPr>
        </p:nvGraphicFramePr>
        <p:xfrm>
          <a:off x="1900196" y="672354"/>
          <a:ext cx="5917347" cy="425296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8377">
                  <a:extLst>
                    <a:ext uri="{9D8B030D-6E8A-4147-A177-3AD203B41FA5}">
                      <a16:colId xmlns:a16="http://schemas.microsoft.com/office/drawing/2014/main" val="48291570"/>
                    </a:ext>
                  </a:extLst>
                </a:gridCol>
                <a:gridCol w="2591679">
                  <a:extLst>
                    <a:ext uri="{9D8B030D-6E8A-4147-A177-3AD203B41FA5}">
                      <a16:colId xmlns:a16="http://schemas.microsoft.com/office/drawing/2014/main" val="217969191"/>
                    </a:ext>
                  </a:extLst>
                </a:gridCol>
                <a:gridCol w="860705">
                  <a:extLst>
                    <a:ext uri="{9D8B030D-6E8A-4147-A177-3AD203B41FA5}">
                      <a16:colId xmlns:a16="http://schemas.microsoft.com/office/drawing/2014/main" val="1394280760"/>
                    </a:ext>
                  </a:extLst>
                </a:gridCol>
                <a:gridCol w="1075881">
                  <a:extLst>
                    <a:ext uri="{9D8B030D-6E8A-4147-A177-3AD203B41FA5}">
                      <a16:colId xmlns:a16="http://schemas.microsoft.com/office/drawing/2014/main" val="2884339370"/>
                    </a:ext>
                  </a:extLst>
                </a:gridCol>
                <a:gridCol w="860705">
                  <a:extLst>
                    <a:ext uri="{9D8B030D-6E8A-4147-A177-3AD203B41FA5}">
                      <a16:colId xmlns:a16="http://schemas.microsoft.com/office/drawing/2014/main" val="1594878593"/>
                    </a:ext>
                  </a:extLst>
                </a:gridCol>
              </a:tblGrid>
              <a:tr h="1410651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1" u="sng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評選委員會或個別委員評選結果是否與工作小組初審意見有異，如有，由評選委員會或該個別委員敘明理由，並列入會議紀錄。</a:t>
                      </a: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是</a:t>
                      </a: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評選委員會、</a:t>
                      </a: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主辦單位</a:t>
                      </a: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</a:t>
                      </a: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091680"/>
                  </a:ext>
                </a:extLst>
              </a:tr>
              <a:tr h="1124158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評選結果提請評選委員會確定是否過半數評選優勝廠商。如需進行協商程序，則需辦理再一次綜合評選。</a:t>
                      </a: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是</a:t>
                      </a: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評選委員會、</a:t>
                      </a: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主辦單位</a:t>
                      </a: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</a:t>
                      </a: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751793"/>
                  </a:ext>
                </a:extLst>
              </a:tr>
              <a:tr h="551173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確定本次會議結果</a:t>
                      </a: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是</a:t>
                      </a: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評選委員會</a:t>
                      </a: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</a:t>
                      </a: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859711"/>
                  </a:ext>
                </a:extLst>
              </a:tr>
              <a:tr h="837666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作成會議紀錄並予確認</a:t>
                      </a: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是</a:t>
                      </a: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評選委員會、</a:t>
                      </a: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主辦單位</a:t>
                      </a: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</a:t>
                      </a: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9389"/>
                  </a:ext>
                </a:extLst>
              </a:tr>
              <a:tr h="32115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散會</a:t>
                      </a: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553" marR="64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374910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738A24F3-1B4F-4EA6-AB18-D02F844E1932}"/>
              </a:ext>
            </a:extLst>
          </p:cNvPr>
          <p:cNvSpPr/>
          <p:nvPr/>
        </p:nvSpPr>
        <p:spPr>
          <a:xfrm>
            <a:off x="1218898" y="506115"/>
            <a:ext cx="492444" cy="452431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採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購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評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選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委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員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議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議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程</a:t>
            </a:r>
            <a:endParaRPr lang="en-US" altLang="zh-TW" sz="2400" b="1" dirty="0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400" b="1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表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文本框 60">
            <a:extLst>
              <a:ext uri="{FF2B5EF4-FFF2-40B4-BE49-F238E27FC236}">
                <a16:creationId xmlns:a16="http://schemas.microsoft.com/office/drawing/2014/main" id="{CEE58EAA-EEE4-466A-873F-D1DA93869F6F}"/>
              </a:ext>
            </a:extLst>
          </p:cNvPr>
          <p:cNvSpPr txBox="1"/>
          <p:nvPr/>
        </p:nvSpPr>
        <p:spPr>
          <a:xfrm>
            <a:off x="788894" y="52658"/>
            <a:ext cx="8355106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改善建議</a:t>
            </a:r>
            <a:r>
              <a:rPr kumimoji="1" lang="en-US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TW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召集人應依會議議程進行評選會議</a:t>
            </a:r>
          </a:p>
          <a:p>
            <a:pPr algn="ctr">
              <a:lnSpc>
                <a:spcPct val="130000"/>
              </a:lnSpc>
            </a:pPr>
            <a:endParaRPr kumimoji="1" lang="en-US" altLang="zh-TW" sz="20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2496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20918" y="811319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 rot="353362">
            <a:off x="4661277" y="815343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 rot="854280">
            <a:off x="4840447" y="846593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 rot="1207642">
            <a:off x="4975504" y="885015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 rot="1689293">
            <a:off x="5159752" y="955416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 rot="1976499">
            <a:off x="5277889" y="1031314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 rot="2151988">
            <a:off x="5387794" y="1107173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 rot="2439194">
            <a:off x="5494679" y="1198237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 rot="2998031">
            <a:off x="5598275" y="1309834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 rot="3285237">
            <a:off x="5679752" y="1424194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 rot="3643549">
            <a:off x="5766777" y="1571322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 rot="3930755">
            <a:off x="5825474" y="1698882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 rot="4605071">
            <a:off x="5878674" y="1861940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 rot="4958433">
            <a:off x="5906925" y="1999486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 rot="21114211" flipH="1">
            <a:off x="4332651" y="824657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 rot="20760849" flipH="1">
            <a:off x="4194258" y="848409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 rot="20259931" flipH="1">
            <a:off x="4021276" y="907987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/>
        </p:nvSpPr>
        <p:spPr>
          <a:xfrm rot="19906569" flipH="1">
            <a:off x="3892975" y="965047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 rot="19424918" flipH="1">
            <a:off x="3734099" y="1057291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 rot="19137712" flipH="1">
            <a:off x="3627830" y="1149071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 rot="18962223" flipH="1">
            <a:off x="3522893" y="1239653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/>
        </p:nvSpPr>
        <p:spPr>
          <a:xfrm rot="18675017" flipH="1">
            <a:off x="3429900" y="1344863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/>
          <p:cNvSpPr/>
          <p:nvPr/>
        </p:nvSpPr>
        <p:spPr>
          <a:xfrm rot="18116180" flipH="1">
            <a:off x="3339649" y="1463128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 rot="17828974" flipH="1">
            <a:off x="3275090" y="1587824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 rot="17470662" flipH="1">
            <a:off x="3216250" y="1720742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/>
          <p:cNvSpPr/>
          <p:nvPr/>
        </p:nvSpPr>
        <p:spPr>
          <a:xfrm rot="17183456" flipH="1">
            <a:off x="3176103" y="1855296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/>
          <p:cNvSpPr/>
          <p:nvPr/>
        </p:nvSpPr>
        <p:spPr>
          <a:xfrm rot="16509140" flipH="1">
            <a:off x="3146398" y="1989222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矩形 28"/>
          <p:cNvSpPr/>
          <p:nvPr/>
        </p:nvSpPr>
        <p:spPr>
          <a:xfrm rot="16155778" flipH="1">
            <a:off x="3137801" y="2129376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/>
          <p:cNvSpPr/>
          <p:nvPr/>
        </p:nvSpPr>
        <p:spPr>
          <a:xfrm rot="20965998" flipV="1">
            <a:off x="4776882" y="3588760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/>
          <p:cNvSpPr/>
          <p:nvPr/>
        </p:nvSpPr>
        <p:spPr>
          <a:xfrm rot="20612636" flipV="1">
            <a:off x="4914123" y="3559066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 rot="20111718" flipV="1">
            <a:off x="5084524" y="3495490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/>
          <p:cNvSpPr/>
          <p:nvPr/>
        </p:nvSpPr>
        <p:spPr>
          <a:xfrm rot="19758356" flipV="1">
            <a:off x="5210245" y="3432952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/>
          <p:cNvSpPr/>
          <p:nvPr/>
        </p:nvSpPr>
        <p:spPr>
          <a:xfrm rot="19276705" flipV="1">
            <a:off x="5378459" y="3329957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矩形 34"/>
          <p:cNvSpPr/>
          <p:nvPr/>
        </p:nvSpPr>
        <p:spPr>
          <a:xfrm rot="18989499" flipV="1">
            <a:off x="5480674" y="3233683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矩形 35"/>
          <p:cNvSpPr/>
          <p:nvPr/>
        </p:nvSpPr>
        <p:spPr>
          <a:xfrm rot="18814010" flipV="1">
            <a:off x="5574804" y="3138956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矩形 36"/>
          <p:cNvSpPr/>
          <p:nvPr/>
        </p:nvSpPr>
        <p:spPr>
          <a:xfrm rot="18526804" flipV="1">
            <a:off x="5663177" y="3029836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矩形 37"/>
          <p:cNvSpPr/>
          <p:nvPr/>
        </p:nvSpPr>
        <p:spPr>
          <a:xfrm rot="17967967" flipV="1">
            <a:off x="5744551" y="2901134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矩形 38"/>
          <p:cNvSpPr/>
          <p:nvPr/>
        </p:nvSpPr>
        <p:spPr>
          <a:xfrm rot="17680761" flipV="1">
            <a:off x="5803676" y="2773772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矩形 39"/>
          <p:cNvSpPr/>
          <p:nvPr/>
        </p:nvSpPr>
        <p:spPr>
          <a:xfrm rot="17322449" flipV="1">
            <a:off x="5862244" y="2613180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矩形 40"/>
          <p:cNvSpPr/>
          <p:nvPr/>
        </p:nvSpPr>
        <p:spPr>
          <a:xfrm rot="17035243" flipV="1">
            <a:off x="5896555" y="2477020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矩形 41"/>
          <p:cNvSpPr/>
          <p:nvPr/>
        </p:nvSpPr>
        <p:spPr>
          <a:xfrm rot="16360927" flipV="1">
            <a:off x="5918950" y="2306970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矩形 42"/>
          <p:cNvSpPr/>
          <p:nvPr/>
        </p:nvSpPr>
        <p:spPr>
          <a:xfrm rot="16007565" flipV="1">
            <a:off x="5921499" y="2166576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矩形 43"/>
          <p:cNvSpPr/>
          <p:nvPr/>
        </p:nvSpPr>
        <p:spPr>
          <a:xfrm rot="21451787" flipH="1" flipV="1">
            <a:off x="4589363" y="3610173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矩形 44"/>
          <p:cNvSpPr/>
          <p:nvPr/>
        </p:nvSpPr>
        <p:spPr>
          <a:xfrm rot="205149" flipH="1" flipV="1">
            <a:off x="4448960" y="3612203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矩形 45"/>
          <p:cNvSpPr/>
          <p:nvPr/>
        </p:nvSpPr>
        <p:spPr>
          <a:xfrm rot="706067" flipH="1" flipV="1">
            <a:off x="4267986" y="3585357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矩形 46"/>
          <p:cNvSpPr/>
          <p:nvPr/>
        </p:nvSpPr>
        <p:spPr>
          <a:xfrm rot="1059429" flipH="1" flipV="1">
            <a:off x="4131397" y="3552791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矩形 47"/>
          <p:cNvSpPr/>
          <p:nvPr/>
        </p:nvSpPr>
        <p:spPr>
          <a:xfrm rot="1541080" flipH="1" flipV="1">
            <a:off x="3958300" y="3491247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矩形 48"/>
          <p:cNvSpPr/>
          <p:nvPr/>
        </p:nvSpPr>
        <p:spPr>
          <a:xfrm rot="1828286" flipH="1" flipV="1">
            <a:off x="3837001" y="3420511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矩形 49"/>
          <p:cNvSpPr/>
          <p:nvPr/>
        </p:nvSpPr>
        <p:spPr>
          <a:xfrm rot="2003775" flipH="1" flipV="1">
            <a:off x="3717234" y="3350708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矩形 50"/>
          <p:cNvSpPr/>
          <p:nvPr/>
        </p:nvSpPr>
        <p:spPr>
          <a:xfrm rot="2290981" flipH="1" flipV="1">
            <a:off x="3606525" y="3264336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矩形 51"/>
          <p:cNvSpPr/>
          <p:nvPr/>
        </p:nvSpPr>
        <p:spPr>
          <a:xfrm rot="2849818" flipH="1" flipV="1">
            <a:off x="3496116" y="3164626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矩形 52"/>
          <p:cNvSpPr/>
          <p:nvPr/>
        </p:nvSpPr>
        <p:spPr>
          <a:xfrm rot="3137024" flipH="1" flipV="1">
            <a:off x="3409785" y="3053884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矩形 53"/>
          <p:cNvSpPr/>
          <p:nvPr/>
        </p:nvSpPr>
        <p:spPr>
          <a:xfrm rot="3495336" flipH="1" flipV="1">
            <a:off x="3313154" y="2911267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矩形 54"/>
          <p:cNvSpPr/>
          <p:nvPr/>
        </p:nvSpPr>
        <p:spPr>
          <a:xfrm rot="3782542" flipH="1" flipV="1">
            <a:off x="3249013" y="2786357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矩形 55"/>
          <p:cNvSpPr/>
          <p:nvPr/>
        </p:nvSpPr>
        <p:spPr>
          <a:xfrm rot="4456858" flipH="1" flipV="1">
            <a:off x="3203834" y="2650743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矩形 56"/>
          <p:cNvSpPr/>
          <p:nvPr/>
        </p:nvSpPr>
        <p:spPr>
          <a:xfrm rot="4810220" flipH="1" flipV="1">
            <a:off x="3169681" y="2514543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矩形 57"/>
          <p:cNvSpPr/>
          <p:nvPr/>
        </p:nvSpPr>
        <p:spPr>
          <a:xfrm rot="4827269" flipH="1" flipV="1">
            <a:off x="3144790" y="2393595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" name="矩形 58"/>
          <p:cNvSpPr/>
          <p:nvPr/>
        </p:nvSpPr>
        <p:spPr>
          <a:xfrm rot="5180631" flipH="1" flipV="1">
            <a:off x="3125483" y="2254513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3961748" y="1188222"/>
            <a:ext cx="1261997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en-US" altLang="zh-CN" sz="15000" b="1" dirty="0">
                <a:solidFill>
                  <a:srgbClr val="1187B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kumimoji="1" lang="zh-CN" altLang="en-US" sz="15000" b="1" dirty="0">
              <a:solidFill>
                <a:srgbClr val="1187B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0" y="4154467"/>
            <a:ext cx="9144000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未落實驗收程序</a:t>
            </a:r>
            <a:endParaRPr kumimoji="1" lang="zh-CN" altLang="en-US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93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5496" y="589568"/>
            <a:ext cx="8103704" cy="404213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fontAlgn="ctr">
              <a:lnSpc>
                <a:spcPts val="2600"/>
              </a:lnSpc>
              <a:spcBef>
                <a:spcPts val="240"/>
              </a:spcBef>
              <a:spcAft>
                <a:spcPts val="960"/>
              </a:spcAft>
              <a:buFont typeface="Wingdings" panose="05000000000000000000" pitchFamily="2" charset="2"/>
              <a:buChar char="u"/>
            </a:pPr>
            <a:r>
              <a:rPr lang="zh-TW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政府採購法第</a:t>
            </a:r>
            <a:r>
              <a:rPr lang="en-US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71</a:t>
            </a:r>
            <a:r>
              <a:rPr lang="zh-TW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條第</a:t>
            </a:r>
            <a:r>
              <a:rPr lang="en-US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項規定，機關辦理工程、財物採購，應限期辦理驗收</a:t>
            </a:r>
            <a:endParaRPr lang="en-US" altLang="zh-TW" sz="2000" dirty="0">
              <a:latin typeface="全真楷書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fontAlgn="ctr">
              <a:lnSpc>
                <a:spcPts val="2600"/>
              </a:lnSpc>
              <a:spcBef>
                <a:spcPts val="240"/>
              </a:spcBef>
              <a:spcAft>
                <a:spcPts val="960"/>
              </a:spcAft>
              <a:buFont typeface="Wingdings" panose="05000000000000000000" pitchFamily="2" charset="2"/>
              <a:buChar char="u"/>
            </a:pPr>
            <a:r>
              <a:rPr lang="zh-TW" altLang="zh-TW" sz="2000" b="1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施行細則第</a:t>
            </a:r>
            <a:r>
              <a:rPr lang="en-US" altLang="zh-TW" sz="2000" b="1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94</a:t>
            </a:r>
            <a:r>
              <a:rPr lang="zh-TW" altLang="zh-TW" sz="2000" b="1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條</a:t>
            </a:r>
            <a:r>
              <a:rPr lang="zh-TW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略以，無初驗程序者，除契約另有規定者外，機關應於接獲</a:t>
            </a:r>
            <a:r>
              <a:rPr lang="zh-TW" altLang="zh-TW" sz="2000" b="1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廠商通知後</a:t>
            </a:r>
            <a:r>
              <a:rPr lang="en-US" altLang="zh-TW" sz="2000" b="1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zh-TW" sz="2000" b="1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日內辦理驗收</a:t>
            </a:r>
            <a:r>
              <a:rPr lang="zh-TW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，並作成驗收紀錄</a:t>
            </a:r>
            <a:r>
              <a:rPr lang="zh-TW" altLang="en-US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latin typeface="全真楷書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fontAlgn="ctr">
              <a:lnSpc>
                <a:spcPts val="2600"/>
              </a:lnSpc>
              <a:spcBef>
                <a:spcPts val="240"/>
              </a:spcBef>
              <a:spcAft>
                <a:spcPts val="960"/>
              </a:spcAft>
              <a:buFont typeface="Wingdings" panose="05000000000000000000" pitchFamily="2" charset="2"/>
              <a:buChar char="u"/>
            </a:pPr>
            <a:r>
              <a:rPr lang="zh-TW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施行細則第</a:t>
            </a:r>
            <a:r>
              <a:rPr lang="en-US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95</a:t>
            </a:r>
            <a:r>
              <a:rPr lang="zh-TW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條規定，有特珠情形必須</a:t>
            </a:r>
            <a:r>
              <a:rPr lang="zh-TW" altLang="zh-TW" sz="2000" b="1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延期</a:t>
            </a:r>
            <a:r>
              <a:rPr lang="zh-TW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者，應經</a:t>
            </a:r>
            <a:r>
              <a:rPr lang="zh-TW" altLang="zh-TW" sz="2000" b="1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機關首長或其授權人員核准</a:t>
            </a:r>
            <a:r>
              <a:rPr lang="zh-TW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latin typeface="全真楷書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fontAlgn="ctr">
              <a:lnSpc>
                <a:spcPts val="2600"/>
              </a:lnSpc>
              <a:spcBef>
                <a:spcPts val="240"/>
              </a:spcBef>
              <a:spcAft>
                <a:spcPts val="960"/>
              </a:spcAft>
              <a:buFont typeface="Wingdings" panose="05000000000000000000" pitchFamily="2" charset="2"/>
              <a:buChar char="u"/>
            </a:pPr>
            <a:r>
              <a:rPr lang="zh-TW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政府採購法第</a:t>
            </a:r>
            <a:r>
              <a:rPr lang="en-US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71</a:t>
            </a:r>
            <a:r>
              <a:rPr lang="zh-TW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條第</a:t>
            </a:r>
            <a:r>
              <a:rPr lang="en-US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項規定，驗收時應由</a:t>
            </a:r>
            <a:r>
              <a:rPr lang="zh-TW" altLang="zh-TW" sz="2000" b="1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機關首長或其授權人員指派適當人員主驗</a:t>
            </a:r>
            <a:r>
              <a:rPr lang="zh-TW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，通知接管單位或使用單位會驗。</a:t>
            </a:r>
            <a:endParaRPr lang="en-US" altLang="zh-TW" sz="2000" dirty="0">
              <a:latin typeface="全真楷書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fontAlgn="ctr">
              <a:lnSpc>
                <a:spcPts val="2600"/>
              </a:lnSpc>
              <a:spcBef>
                <a:spcPts val="240"/>
              </a:spcBef>
              <a:spcAft>
                <a:spcPts val="960"/>
              </a:spcAft>
              <a:buFont typeface="Wingdings" panose="05000000000000000000" pitchFamily="2" charset="2"/>
              <a:buChar char="u"/>
            </a:pPr>
            <a:r>
              <a:rPr lang="zh-TW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製作驗收紀錄時，應確依</a:t>
            </a:r>
            <a:r>
              <a:rPr lang="zh-TW" altLang="zh-TW" sz="2000" b="1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政府採購法第</a:t>
            </a:r>
            <a:r>
              <a:rPr lang="en-US" altLang="zh-TW" sz="2000" b="1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72</a:t>
            </a:r>
            <a:r>
              <a:rPr lang="zh-TW" altLang="zh-TW" sz="2000" b="1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條</a:t>
            </a:r>
            <a:r>
              <a:rPr lang="zh-TW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及同法</a:t>
            </a:r>
            <a:r>
              <a:rPr lang="zh-TW" altLang="zh-TW" sz="2000" b="1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施行細則第</a:t>
            </a:r>
            <a:r>
              <a:rPr lang="en-US" altLang="zh-TW" sz="2000" b="1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96</a:t>
            </a:r>
            <a:r>
              <a:rPr lang="zh-TW" altLang="zh-TW" sz="2000" b="1" u="sng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條</a:t>
            </a:r>
            <a:r>
              <a:rPr lang="zh-TW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規定</a:t>
            </a:r>
            <a:r>
              <a:rPr lang="zh-TW" altLang="zh-TW" sz="2000" dirty="0" smtClean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辦理。</a:t>
            </a:r>
            <a:endParaRPr lang="zh-TW" altLang="en-US" sz="2000" dirty="0">
              <a:latin typeface="全真楷書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本框 60"/>
          <p:cNvSpPr txBox="1"/>
          <p:nvPr/>
        </p:nvSpPr>
        <p:spPr>
          <a:xfrm>
            <a:off x="2891578" y="78289"/>
            <a:ext cx="3462840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驗收程序</a:t>
            </a:r>
            <a:r>
              <a:rPr kumimoji="1" lang="en-US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法規依據</a:t>
            </a:r>
            <a:endParaRPr kumimoji="1" lang="en-US" altLang="zh-TW" sz="20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7610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17670" y="960119"/>
            <a:ext cx="457962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endParaRPr lang="zh-TW" altLang="zh-TW" sz="11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0" algn="just">
              <a:lnSpc>
                <a:spcPts val="2500"/>
              </a:lnSpc>
              <a:spcAft>
                <a:spcPts val="0"/>
              </a:spcAft>
            </a:pPr>
            <a:endParaRPr lang="zh-TW" altLang="zh-TW" sz="14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文本框 60"/>
          <p:cNvSpPr txBox="1"/>
          <p:nvPr/>
        </p:nvSpPr>
        <p:spPr>
          <a:xfrm>
            <a:off x="2772309" y="204185"/>
            <a:ext cx="4138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未落實驗收程序</a:t>
            </a:r>
            <a:r>
              <a:rPr kumimoji="1" lang="en-US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稽核發現缺失態樣</a:t>
            </a:r>
            <a:endParaRPr kumimoji="1" lang="en-US" altLang="zh-TW" sz="20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089892632"/>
              </p:ext>
            </p:extLst>
          </p:nvPr>
        </p:nvGraphicFramePr>
        <p:xfrm>
          <a:off x="153632" y="683843"/>
          <a:ext cx="8836735" cy="434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995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863001629"/>
              </p:ext>
            </p:extLst>
          </p:nvPr>
        </p:nvGraphicFramePr>
        <p:xfrm>
          <a:off x="0" y="70882"/>
          <a:ext cx="9144000" cy="3774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圓角矩形圖說文字 2"/>
          <p:cNvSpPr/>
          <p:nvPr/>
        </p:nvSpPr>
        <p:spPr>
          <a:xfrm>
            <a:off x="0" y="3780265"/>
            <a:ext cx="9144000" cy="1273706"/>
          </a:xfrm>
          <a:prstGeom prst="wedgeRoundRectCallout">
            <a:avLst>
              <a:gd name="adj1" fmla="val -8367"/>
              <a:gd name="adj2" fmla="val -75076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0" y="385364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「採購契約變更或加減價核准監辦備查規定一覽表」附註一</a:t>
            </a:r>
            <a:endParaRPr lang="en-US" altLang="zh-TW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契約變更，指原契約標的之規格、價格、數量或條款之變更，並包括追加契約以外之新增工作項目</a:t>
            </a:r>
          </a:p>
        </p:txBody>
      </p:sp>
      <p:sp>
        <p:nvSpPr>
          <p:cNvPr id="7" name="文本框 60">
            <a:extLst>
              <a:ext uri="{FF2B5EF4-FFF2-40B4-BE49-F238E27FC236}">
                <a16:creationId xmlns:a16="http://schemas.microsoft.com/office/drawing/2014/main" id="{78F25011-9085-43C1-ABDD-516DE78ADBE3}"/>
              </a:ext>
            </a:extLst>
          </p:cNvPr>
          <p:cNvSpPr txBox="1"/>
          <p:nvPr/>
        </p:nvSpPr>
        <p:spPr>
          <a:xfrm>
            <a:off x="0" y="214023"/>
            <a:ext cx="9144000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改善建議</a:t>
            </a:r>
            <a:r>
              <a:rPr kumimoji="1" lang="en-US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TW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加強辦理採購驗收程序</a:t>
            </a:r>
            <a:endParaRPr kumimoji="1" lang="en-US" altLang="zh-TW" sz="20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6783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293171"/>
              </p:ext>
            </p:extLst>
          </p:nvPr>
        </p:nvGraphicFramePr>
        <p:xfrm>
          <a:off x="594360" y="647701"/>
          <a:ext cx="8229599" cy="3598020"/>
        </p:xfrm>
        <a:graphic>
          <a:graphicData uri="http://schemas.openxmlformats.org/drawingml/2006/table">
            <a:tbl>
              <a:tblPr/>
              <a:tblGrid>
                <a:gridCol w="358986">
                  <a:extLst>
                    <a:ext uri="{9D8B030D-6E8A-4147-A177-3AD203B41FA5}">
                      <a16:colId xmlns:a16="http://schemas.microsoft.com/office/drawing/2014/main" val="3164865843"/>
                    </a:ext>
                  </a:extLst>
                </a:gridCol>
                <a:gridCol w="1216113">
                  <a:extLst>
                    <a:ext uri="{9D8B030D-6E8A-4147-A177-3AD203B41FA5}">
                      <a16:colId xmlns:a16="http://schemas.microsoft.com/office/drawing/2014/main" val="1803974291"/>
                    </a:ext>
                  </a:extLst>
                </a:gridCol>
                <a:gridCol w="2411506">
                  <a:extLst>
                    <a:ext uri="{9D8B030D-6E8A-4147-A177-3AD203B41FA5}">
                      <a16:colId xmlns:a16="http://schemas.microsoft.com/office/drawing/2014/main" val="3245320070"/>
                    </a:ext>
                  </a:extLst>
                </a:gridCol>
                <a:gridCol w="3173506">
                  <a:extLst>
                    <a:ext uri="{9D8B030D-6E8A-4147-A177-3AD203B41FA5}">
                      <a16:colId xmlns:a16="http://schemas.microsoft.com/office/drawing/2014/main" val="3322084184"/>
                    </a:ext>
                  </a:extLst>
                </a:gridCol>
                <a:gridCol w="1069488">
                  <a:extLst>
                    <a:ext uri="{9D8B030D-6E8A-4147-A177-3AD203B41FA5}">
                      <a16:colId xmlns:a16="http://schemas.microsoft.com/office/drawing/2014/main" val="453079367"/>
                    </a:ext>
                  </a:extLst>
                </a:gridCol>
              </a:tblGrid>
              <a:tr h="27331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第一期履約工作項目審查表</a:t>
                      </a:r>
                    </a:p>
                  </a:txBody>
                  <a:tcPr marL="5643" marR="5643" marT="56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86347"/>
                  </a:ext>
                </a:extLst>
              </a:tr>
              <a:tr h="83556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項次</a:t>
                      </a:r>
                    </a:p>
                  </a:txBody>
                  <a:tcPr marL="5643" marR="5643" marT="5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項目名稱</a:t>
                      </a:r>
                      <a:b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（契約文件規定項目）</a:t>
                      </a:r>
                    </a:p>
                  </a:txBody>
                  <a:tcPr marL="5643" marR="5643" marT="5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工作項目內容</a:t>
                      </a:r>
                      <a:b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含數量、單位等資料）</a:t>
                      </a:r>
                    </a:p>
                  </a:txBody>
                  <a:tcPr marL="5643" marR="5643" marT="5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查核結果</a:t>
                      </a:r>
                    </a:p>
                  </a:txBody>
                  <a:tcPr marL="5643" marR="5643" marT="5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查核備註</a:t>
                      </a:r>
                    </a:p>
                  </a:txBody>
                  <a:tcPr marL="5643" marR="5643" marT="5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319118"/>
                  </a:ext>
                </a:extLst>
              </a:tr>
              <a:tr h="12260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5643" marR="5643" marT="5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限期提報保全工作計畫書</a:t>
                      </a:r>
                    </a:p>
                  </a:txBody>
                  <a:tcPr marL="5643" marR="5643" marT="5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依契約第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條及第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條規定，得標廠商依規定於決標日起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日內，提出「保全工作計畫書」</a:t>
                      </a:r>
                    </a:p>
                  </a:txBody>
                  <a:tcPr marL="5643" marR="5643" marT="5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保全得標廠商「○○有限公司」，業於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日以良字第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108080014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號函陳報工作計畫書在案，符合契約規定（決標日起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日內）</a:t>
                      </a:r>
                    </a:p>
                  </a:txBody>
                  <a:tcPr marL="5643" marR="5643" marT="5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5643" marR="5643" marT="5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422191"/>
                  </a:ext>
                </a:extLst>
              </a:tr>
              <a:tr h="12260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5643" marR="5643" marT="5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保全工作計畫書應記載事項</a:t>
                      </a:r>
                    </a:p>
                  </a:txBody>
                  <a:tcPr marL="5643" marR="5643" marT="5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展場基本資料、公共區域詳細範圍</a:t>
                      </a:r>
                    </a:p>
                  </a:txBody>
                  <a:tcPr marL="5643" marR="5643" marT="5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符合要求，記載於保全計畫書第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</a:t>
                      </a:r>
                    </a:p>
                  </a:txBody>
                  <a:tcPr marL="5643" marR="5643" marT="5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5643" marR="5643" marT="5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031968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564182"/>
              </p:ext>
            </p:extLst>
          </p:nvPr>
        </p:nvGraphicFramePr>
        <p:xfrm>
          <a:off x="594360" y="4208595"/>
          <a:ext cx="8229599" cy="861612"/>
        </p:xfrm>
        <a:graphic>
          <a:graphicData uri="http://schemas.openxmlformats.org/drawingml/2006/table">
            <a:tbl>
              <a:tblPr/>
              <a:tblGrid>
                <a:gridCol w="1575099">
                  <a:extLst>
                    <a:ext uri="{9D8B030D-6E8A-4147-A177-3AD203B41FA5}">
                      <a16:colId xmlns:a16="http://schemas.microsoft.com/office/drawing/2014/main" val="3178673781"/>
                    </a:ext>
                  </a:extLst>
                </a:gridCol>
                <a:gridCol w="6654500">
                  <a:extLst>
                    <a:ext uri="{9D8B030D-6E8A-4147-A177-3AD203B41FA5}">
                      <a16:colId xmlns:a16="http://schemas.microsoft.com/office/drawing/2014/main" val="2844515120"/>
                    </a:ext>
                  </a:extLst>
                </a:gridCol>
              </a:tblGrid>
              <a:tr h="2872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查驗單位</a:t>
                      </a:r>
                    </a:p>
                  </a:txBody>
                  <a:tcPr marL="6486" marR="6486" marT="64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535791"/>
                  </a:ext>
                </a:extLst>
              </a:tr>
              <a:tr h="2872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承辦人</a:t>
                      </a:r>
                    </a:p>
                  </a:txBody>
                  <a:tcPr marL="6486" marR="6486" marT="64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817920"/>
                  </a:ext>
                </a:extLst>
              </a:tr>
              <a:tr h="287204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科長</a:t>
                      </a:r>
                    </a:p>
                  </a:txBody>
                  <a:tcPr marL="6486" marR="6486" marT="64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781679"/>
                  </a:ext>
                </a:extLst>
              </a:tr>
            </a:tbl>
          </a:graphicData>
        </a:graphic>
      </p:graphicFrame>
      <p:sp>
        <p:nvSpPr>
          <p:cNvPr id="5" name="文本框 60">
            <a:extLst>
              <a:ext uri="{FF2B5EF4-FFF2-40B4-BE49-F238E27FC236}">
                <a16:creationId xmlns:a16="http://schemas.microsoft.com/office/drawing/2014/main" id="{E7710B22-EF2B-4460-B273-07B797973225}"/>
              </a:ext>
            </a:extLst>
          </p:cNvPr>
          <p:cNvSpPr txBox="1"/>
          <p:nvPr/>
        </p:nvSpPr>
        <p:spPr>
          <a:xfrm>
            <a:off x="0" y="73293"/>
            <a:ext cx="9144000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改善建議</a:t>
            </a:r>
            <a:r>
              <a:rPr kumimoji="1" lang="en-US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TW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加強辦理採購驗收程序</a:t>
            </a:r>
            <a:endParaRPr kumimoji="1" lang="en-US" altLang="zh-TW" sz="20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0651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/>
          <a:stretch/>
        </p:blipFill>
        <p:spPr>
          <a:xfrm>
            <a:off x="0" y="601980"/>
            <a:ext cx="9144000" cy="4541520"/>
          </a:xfrm>
          <a:prstGeom prst="rect">
            <a:avLst/>
          </a:prstGeom>
        </p:spPr>
      </p:pic>
      <p:sp>
        <p:nvSpPr>
          <p:cNvPr id="5" name="文本框 60">
            <a:extLst>
              <a:ext uri="{FF2B5EF4-FFF2-40B4-BE49-F238E27FC236}">
                <a16:creationId xmlns:a16="http://schemas.microsoft.com/office/drawing/2014/main" id="{273B2A11-BC59-4EDB-8AEA-E9DEB1C4E0AB}"/>
              </a:ext>
            </a:extLst>
          </p:cNvPr>
          <p:cNvSpPr txBox="1"/>
          <p:nvPr/>
        </p:nvSpPr>
        <p:spPr>
          <a:xfrm>
            <a:off x="0" y="34729"/>
            <a:ext cx="9144000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改善建議</a:t>
            </a:r>
            <a:r>
              <a:rPr kumimoji="1" lang="en-US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TW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加強辦理採購驗收程序</a:t>
            </a:r>
            <a:endParaRPr kumimoji="1" lang="en-US" altLang="zh-TW" sz="20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2816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96"/>
          <a:stretch/>
        </p:blipFill>
        <p:spPr>
          <a:xfrm>
            <a:off x="0" y="744070"/>
            <a:ext cx="9215718" cy="3720354"/>
          </a:xfrm>
          <a:prstGeom prst="rect">
            <a:avLst/>
          </a:prstGeom>
        </p:spPr>
      </p:pic>
      <p:sp>
        <p:nvSpPr>
          <p:cNvPr id="4" name="文本框 60">
            <a:extLst>
              <a:ext uri="{FF2B5EF4-FFF2-40B4-BE49-F238E27FC236}">
                <a16:creationId xmlns:a16="http://schemas.microsoft.com/office/drawing/2014/main" id="{1DA962CF-6F8C-44D6-B2E5-5466EB17CB65}"/>
              </a:ext>
            </a:extLst>
          </p:cNvPr>
          <p:cNvSpPr txBox="1"/>
          <p:nvPr/>
        </p:nvSpPr>
        <p:spPr>
          <a:xfrm>
            <a:off x="0" y="214023"/>
            <a:ext cx="9144000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改善建議</a:t>
            </a:r>
            <a:r>
              <a:rPr kumimoji="1" lang="en-US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TW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加強辦理採購驗收程序</a:t>
            </a:r>
            <a:endParaRPr kumimoji="1" lang="en-US" altLang="zh-TW" sz="20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6880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3"/>
          <a:stretch/>
        </p:blipFill>
        <p:spPr>
          <a:xfrm>
            <a:off x="0" y="1074420"/>
            <a:ext cx="9144000" cy="3055620"/>
          </a:xfrm>
          <a:prstGeom prst="rect">
            <a:avLst/>
          </a:prstGeom>
        </p:spPr>
      </p:pic>
      <p:sp>
        <p:nvSpPr>
          <p:cNvPr id="4" name="文本框 60">
            <a:extLst>
              <a:ext uri="{FF2B5EF4-FFF2-40B4-BE49-F238E27FC236}">
                <a16:creationId xmlns:a16="http://schemas.microsoft.com/office/drawing/2014/main" id="{E205D4BB-B0D7-4E5D-BA7D-1EC44CE630A9}"/>
              </a:ext>
            </a:extLst>
          </p:cNvPr>
          <p:cNvSpPr txBox="1"/>
          <p:nvPr/>
        </p:nvSpPr>
        <p:spPr>
          <a:xfrm>
            <a:off x="0" y="214023"/>
            <a:ext cx="9144000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改善建議</a:t>
            </a:r>
            <a:r>
              <a:rPr kumimoji="1" lang="en-US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TW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加強辦理採購驗收程序</a:t>
            </a:r>
            <a:endParaRPr kumimoji="1" lang="en-US" altLang="zh-TW" sz="20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0765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9"/>
          <a:stretch/>
        </p:blipFill>
        <p:spPr>
          <a:xfrm>
            <a:off x="0" y="954107"/>
            <a:ext cx="9144000" cy="418939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2047" y="1972235"/>
            <a:ext cx="8507506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zh-TW" sz="2000" b="1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「首頁</a:t>
            </a:r>
            <a:r>
              <a:rPr lang="en-US" altLang="zh-TW" sz="2000" b="1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&gt;</a:t>
            </a:r>
            <a:r>
              <a:rPr lang="zh-TW" altLang="zh-TW" sz="2000" b="1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政府採購</a:t>
            </a:r>
            <a:r>
              <a:rPr lang="en-US" altLang="zh-TW" sz="2000" b="1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&gt;</a:t>
            </a:r>
            <a:r>
              <a:rPr lang="zh-TW" altLang="zh-TW" sz="2000" b="1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採購手冊及範例</a:t>
            </a:r>
            <a:endParaRPr lang="en-US" altLang="zh-TW" sz="2000" b="1">
              <a:solidFill>
                <a:schemeClr val="bg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en-US" altLang="zh-TW" sz="2000" b="1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&gt;</a:t>
            </a:r>
            <a:r>
              <a:rPr lang="zh-TW" altLang="zh-TW" sz="2000" b="1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機關辦理最有利標簽辦文件範例</a:t>
            </a:r>
            <a:r>
              <a:rPr lang="en-US" altLang="zh-TW" sz="2000" b="1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&gt;</a:t>
            </a:r>
            <a:r>
              <a:rPr lang="zh-TW" altLang="zh-TW" sz="2000" b="1" u="sng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準用最有利標</a:t>
            </a:r>
            <a:r>
              <a:rPr lang="zh-TW" altLang="zh-TW" sz="2000" b="1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8008664-D010-424B-BBCB-326869C4BFAB}"/>
              </a:ext>
            </a:extLst>
          </p:cNvPr>
          <p:cNvSpPr/>
          <p:nvPr/>
        </p:nvSpPr>
        <p:spPr>
          <a:xfrm>
            <a:off x="0" y="21246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TW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建議使用公共工程委員會或本府頒定之採購簽辦範本</a:t>
            </a:r>
            <a:endParaRPr kumimoji="1" lang="zh-TW" altLang="en-US" sz="20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4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20918" y="811319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 rot="353362">
            <a:off x="4661277" y="815343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 rot="854280">
            <a:off x="4840447" y="846593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 rot="1207642">
            <a:off x="4975504" y="885015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 rot="1689293">
            <a:off x="5159752" y="955416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 rot="1976499">
            <a:off x="5277889" y="1031314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 rot="2151988">
            <a:off x="5387794" y="1107173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 rot="2439194">
            <a:off x="5494679" y="1198237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 rot="2998031">
            <a:off x="5598275" y="1309834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 rot="3285237">
            <a:off x="5679752" y="1424194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 rot="3643549">
            <a:off x="5766777" y="1571322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 rot="3930755">
            <a:off x="5825474" y="1698882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 rot="4605071">
            <a:off x="5878674" y="1861940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 rot="4958433">
            <a:off x="5906925" y="1999486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 rot="21114211" flipH="1">
            <a:off x="4332651" y="824657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 rot="20760849" flipH="1">
            <a:off x="4194258" y="848409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/>
        </p:nvSpPr>
        <p:spPr>
          <a:xfrm rot="20259931" flipH="1">
            <a:off x="4021276" y="907987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 rot="19906569" flipH="1">
            <a:off x="3892975" y="965047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 rot="19424918" flipH="1">
            <a:off x="3734099" y="1057291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 rot="19137712" flipH="1">
            <a:off x="3627830" y="1149071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/>
        </p:nvSpPr>
        <p:spPr>
          <a:xfrm rot="18962223" flipH="1">
            <a:off x="3522893" y="1239653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/>
          <p:cNvSpPr/>
          <p:nvPr/>
        </p:nvSpPr>
        <p:spPr>
          <a:xfrm rot="18675017" flipH="1">
            <a:off x="3429900" y="1344863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 rot="18116180" flipH="1">
            <a:off x="3339649" y="1463128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 rot="17828974" flipH="1">
            <a:off x="3275090" y="1587824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/>
          <p:cNvSpPr/>
          <p:nvPr/>
        </p:nvSpPr>
        <p:spPr>
          <a:xfrm rot="17470662" flipH="1">
            <a:off x="3216250" y="1720742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/>
          <p:cNvSpPr/>
          <p:nvPr/>
        </p:nvSpPr>
        <p:spPr>
          <a:xfrm rot="17183456" flipH="1">
            <a:off x="3176103" y="1855296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矩形 28"/>
          <p:cNvSpPr/>
          <p:nvPr/>
        </p:nvSpPr>
        <p:spPr>
          <a:xfrm rot="16509140" flipH="1">
            <a:off x="3146398" y="1989222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/>
          <p:cNvSpPr/>
          <p:nvPr/>
        </p:nvSpPr>
        <p:spPr>
          <a:xfrm rot="16155778" flipH="1">
            <a:off x="3137801" y="2129376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/>
          <p:cNvSpPr/>
          <p:nvPr/>
        </p:nvSpPr>
        <p:spPr>
          <a:xfrm rot="20965998" flipV="1">
            <a:off x="4776882" y="3588760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 rot="20612636" flipV="1">
            <a:off x="4914123" y="3559066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/>
          <p:cNvSpPr/>
          <p:nvPr/>
        </p:nvSpPr>
        <p:spPr>
          <a:xfrm rot="20111718" flipV="1">
            <a:off x="5084524" y="3495490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/>
          <p:cNvSpPr/>
          <p:nvPr/>
        </p:nvSpPr>
        <p:spPr>
          <a:xfrm rot="19758356" flipV="1">
            <a:off x="5210245" y="3432952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矩形 34"/>
          <p:cNvSpPr/>
          <p:nvPr/>
        </p:nvSpPr>
        <p:spPr>
          <a:xfrm rot="19276705" flipV="1">
            <a:off x="5378459" y="3329957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矩形 35"/>
          <p:cNvSpPr/>
          <p:nvPr/>
        </p:nvSpPr>
        <p:spPr>
          <a:xfrm rot="18989499" flipV="1">
            <a:off x="5480674" y="3233683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矩形 36"/>
          <p:cNvSpPr/>
          <p:nvPr/>
        </p:nvSpPr>
        <p:spPr>
          <a:xfrm rot="18814010" flipV="1">
            <a:off x="5574804" y="3138956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矩形 37"/>
          <p:cNvSpPr/>
          <p:nvPr/>
        </p:nvSpPr>
        <p:spPr>
          <a:xfrm rot="18526804" flipV="1">
            <a:off x="5663177" y="3029836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矩形 38"/>
          <p:cNvSpPr/>
          <p:nvPr/>
        </p:nvSpPr>
        <p:spPr>
          <a:xfrm rot="17967967" flipV="1">
            <a:off x="5744551" y="2901134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矩形 39"/>
          <p:cNvSpPr/>
          <p:nvPr/>
        </p:nvSpPr>
        <p:spPr>
          <a:xfrm rot="17680761" flipV="1">
            <a:off x="5803676" y="2773772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矩形 40"/>
          <p:cNvSpPr/>
          <p:nvPr/>
        </p:nvSpPr>
        <p:spPr>
          <a:xfrm rot="17322449" flipV="1">
            <a:off x="5862244" y="2613180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矩形 41"/>
          <p:cNvSpPr/>
          <p:nvPr/>
        </p:nvSpPr>
        <p:spPr>
          <a:xfrm rot="17035243" flipV="1">
            <a:off x="5896555" y="2477020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矩形 42"/>
          <p:cNvSpPr/>
          <p:nvPr/>
        </p:nvSpPr>
        <p:spPr>
          <a:xfrm rot="16360927" flipV="1">
            <a:off x="5918950" y="2306970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矩形 43"/>
          <p:cNvSpPr/>
          <p:nvPr/>
        </p:nvSpPr>
        <p:spPr>
          <a:xfrm rot="16007565" flipV="1">
            <a:off x="5921499" y="2166576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矩形 44"/>
          <p:cNvSpPr/>
          <p:nvPr/>
        </p:nvSpPr>
        <p:spPr>
          <a:xfrm rot="21451787" flipH="1" flipV="1">
            <a:off x="4589363" y="3610173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矩形 45"/>
          <p:cNvSpPr/>
          <p:nvPr/>
        </p:nvSpPr>
        <p:spPr>
          <a:xfrm rot="205149" flipH="1" flipV="1">
            <a:off x="4448960" y="3612203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矩形 46"/>
          <p:cNvSpPr/>
          <p:nvPr/>
        </p:nvSpPr>
        <p:spPr>
          <a:xfrm rot="706067" flipH="1" flipV="1">
            <a:off x="4267986" y="3585357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矩形 47"/>
          <p:cNvSpPr/>
          <p:nvPr/>
        </p:nvSpPr>
        <p:spPr>
          <a:xfrm rot="1059429" flipH="1" flipV="1">
            <a:off x="4131397" y="3552791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矩形 48"/>
          <p:cNvSpPr/>
          <p:nvPr/>
        </p:nvSpPr>
        <p:spPr>
          <a:xfrm rot="1541080" flipH="1" flipV="1">
            <a:off x="3958300" y="3491247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矩形 49"/>
          <p:cNvSpPr/>
          <p:nvPr/>
        </p:nvSpPr>
        <p:spPr>
          <a:xfrm rot="1828286" flipH="1" flipV="1">
            <a:off x="3837001" y="3420511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矩形 50"/>
          <p:cNvSpPr/>
          <p:nvPr/>
        </p:nvSpPr>
        <p:spPr>
          <a:xfrm rot="2003775" flipH="1" flipV="1">
            <a:off x="3717234" y="3350708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矩形 51"/>
          <p:cNvSpPr/>
          <p:nvPr/>
        </p:nvSpPr>
        <p:spPr>
          <a:xfrm rot="2290981" flipH="1" flipV="1">
            <a:off x="3606525" y="3264336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矩形 52"/>
          <p:cNvSpPr/>
          <p:nvPr/>
        </p:nvSpPr>
        <p:spPr>
          <a:xfrm rot="2849818" flipH="1" flipV="1">
            <a:off x="3496116" y="3164626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矩形 53"/>
          <p:cNvSpPr/>
          <p:nvPr/>
        </p:nvSpPr>
        <p:spPr>
          <a:xfrm rot="3137024" flipH="1" flipV="1">
            <a:off x="3409785" y="3053884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矩形 54"/>
          <p:cNvSpPr/>
          <p:nvPr/>
        </p:nvSpPr>
        <p:spPr>
          <a:xfrm rot="3495336" flipH="1" flipV="1">
            <a:off x="3313154" y="2911267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矩形 55"/>
          <p:cNvSpPr/>
          <p:nvPr/>
        </p:nvSpPr>
        <p:spPr>
          <a:xfrm rot="3782542" flipH="1" flipV="1">
            <a:off x="3249013" y="2786357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矩形 56"/>
          <p:cNvSpPr/>
          <p:nvPr/>
        </p:nvSpPr>
        <p:spPr>
          <a:xfrm rot="4456858" flipH="1" flipV="1">
            <a:off x="3203834" y="2650743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矩形 57"/>
          <p:cNvSpPr/>
          <p:nvPr/>
        </p:nvSpPr>
        <p:spPr>
          <a:xfrm rot="4810220" flipH="1" flipV="1">
            <a:off x="3169681" y="2514543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" name="矩形 58"/>
          <p:cNvSpPr/>
          <p:nvPr/>
        </p:nvSpPr>
        <p:spPr>
          <a:xfrm rot="4827269" flipH="1" flipV="1">
            <a:off x="3144790" y="2393595"/>
            <a:ext cx="97018" cy="361618"/>
          </a:xfrm>
          <a:prstGeom prst="rect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" name="矩形 59"/>
          <p:cNvSpPr/>
          <p:nvPr/>
        </p:nvSpPr>
        <p:spPr>
          <a:xfrm rot="5180631" flipH="1" flipV="1">
            <a:off x="3125483" y="2254513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3961748" y="1188222"/>
            <a:ext cx="126199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15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kumimoji="1" lang="zh-CN" altLang="en-US" sz="15000" b="1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0" y="4154467"/>
            <a:ext cx="9144000" cy="65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zh-TW" altLang="en-US" sz="3600" b="1" dirty="0">
                <a:solidFill>
                  <a:schemeClr val="bg1"/>
                </a:solidFill>
              </a:rPr>
              <a:t>前言</a:t>
            </a:r>
            <a:endParaRPr kumimoji="1" lang="zh-CN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6" r="5392"/>
          <a:stretch/>
        </p:blipFill>
        <p:spPr>
          <a:xfrm>
            <a:off x="0" y="806824"/>
            <a:ext cx="9144000" cy="433667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925670" y="2282664"/>
            <a:ext cx="3218330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zh-TW" sz="28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「首頁</a:t>
            </a:r>
            <a:r>
              <a:rPr lang="en-US" altLang="zh-TW" sz="28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&gt;</a:t>
            </a:r>
            <a:r>
              <a:rPr lang="zh-TW" altLang="zh-TW" sz="28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政府採購</a:t>
            </a:r>
            <a:r>
              <a:rPr lang="en-US" altLang="zh-TW" sz="28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&gt;</a:t>
            </a:r>
            <a:r>
              <a:rPr lang="zh-TW" altLang="zh-TW" sz="2800" b="1" u="sng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採購業務標準化作業流程及控制重點</a:t>
            </a:r>
            <a:r>
              <a:rPr lang="zh-TW" altLang="zh-TW" sz="28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en-US" sz="28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A8DFFD0-B6EF-4475-823B-618B72E67604}"/>
              </a:ext>
            </a:extLst>
          </p:cNvPr>
          <p:cNvSpPr/>
          <p:nvPr/>
        </p:nvSpPr>
        <p:spPr>
          <a:xfrm>
            <a:off x="0" y="21246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TW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建議使用公共工程委員會或本府頒定之採購簽辦範本</a:t>
            </a:r>
            <a:endParaRPr kumimoji="1" lang="zh-TW" altLang="en-US" sz="20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9299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2975834" y="452276"/>
            <a:ext cx="3192332" cy="3192332"/>
          </a:xfrm>
          <a:custGeom>
            <a:avLst/>
            <a:gdLst>
              <a:gd name="T0" fmla="*/ 1580 w 1582"/>
              <a:gd name="T1" fmla="*/ 832 h 1582"/>
              <a:gd name="T2" fmla="*/ 1566 w 1582"/>
              <a:gd name="T3" fmla="*/ 952 h 1582"/>
              <a:gd name="T4" fmla="*/ 1534 w 1582"/>
              <a:gd name="T5" fmla="*/ 1064 h 1582"/>
              <a:gd name="T6" fmla="*/ 1486 w 1582"/>
              <a:gd name="T7" fmla="*/ 1168 h 1582"/>
              <a:gd name="T8" fmla="*/ 1424 w 1582"/>
              <a:gd name="T9" fmla="*/ 1266 h 1582"/>
              <a:gd name="T10" fmla="*/ 1350 w 1582"/>
              <a:gd name="T11" fmla="*/ 1352 h 1582"/>
              <a:gd name="T12" fmla="*/ 1264 w 1582"/>
              <a:gd name="T13" fmla="*/ 1426 h 1582"/>
              <a:gd name="T14" fmla="*/ 1168 w 1582"/>
              <a:gd name="T15" fmla="*/ 1488 h 1582"/>
              <a:gd name="T16" fmla="*/ 1062 w 1582"/>
              <a:gd name="T17" fmla="*/ 1534 h 1582"/>
              <a:gd name="T18" fmla="*/ 950 w 1582"/>
              <a:gd name="T19" fmla="*/ 1566 h 1582"/>
              <a:gd name="T20" fmla="*/ 832 w 1582"/>
              <a:gd name="T21" fmla="*/ 1582 h 1582"/>
              <a:gd name="T22" fmla="*/ 750 w 1582"/>
              <a:gd name="T23" fmla="*/ 1582 h 1582"/>
              <a:gd name="T24" fmla="*/ 632 w 1582"/>
              <a:gd name="T25" fmla="*/ 1566 h 1582"/>
              <a:gd name="T26" fmla="*/ 518 w 1582"/>
              <a:gd name="T27" fmla="*/ 1534 h 1582"/>
              <a:gd name="T28" fmla="*/ 414 w 1582"/>
              <a:gd name="T29" fmla="*/ 1488 h 1582"/>
              <a:gd name="T30" fmla="*/ 318 w 1582"/>
              <a:gd name="T31" fmla="*/ 1426 h 1582"/>
              <a:gd name="T32" fmla="*/ 232 w 1582"/>
              <a:gd name="T33" fmla="*/ 1352 h 1582"/>
              <a:gd name="T34" fmla="*/ 156 w 1582"/>
              <a:gd name="T35" fmla="*/ 1266 h 1582"/>
              <a:gd name="T36" fmla="*/ 96 w 1582"/>
              <a:gd name="T37" fmla="*/ 1168 h 1582"/>
              <a:gd name="T38" fmla="*/ 48 w 1582"/>
              <a:gd name="T39" fmla="*/ 1064 h 1582"/>
              <a:gd name="T40" fmla="*/ 16 w 1582"/>
              <a:gd name="T41" fmla="*/ 952 h 1582"/>
              <a:gd name="T42" fmla="*/ 0 w 1582"/>
              <a:gd name="T43" fmla="*/ 832 h 1582"/>
              <a:gd name="T44" fmla="*/ 0 w 1582"/>
              <a:gd name="T45" fmla="*/ 752 h 1582"/>
              <a:gd name="T46" fmla="*/ 16 w 1582"/>
              <a:gd name="T47" fmla="*/ 632 h 1582"/>
              <a:gd name="T48" fmla="*/ 48 w 1582"/>
              <a:gd name="T49" fmla="*/ 520 h 1582"/>
              <a:gd name="T50" fmla="*/ 96 w 1582"/>
              <a:gd name="T51" fmla="*/ 414 h 1582"/>
              <a:gd name="T52" fmla="*/ 156 w 1582"/>
              <a:gd name="T53" fmla="*/ 318 h 1582"/>
              <a:gd name="T54" fmla="*/ 232 w 1582"/>
              <a:gd name="T55" fmla="*/ 232 h 1582"/>
              <a:gd name="T56" fmla="*/ 318 w 1582"/>
              <a:gd name="T57" fmla="*/ 158 h 1582"/>
              <a:gd name="T58" fmla="*/ 414 w 1582"/>
              <a:gd name="T59" fmla="*/ 96 h 1582"/>
              <a:gd name="T60" fmla="*/ 518 w 1582"/>
              <a:gd name="T61" fmla="*/ 48 h 1582"/>
              <a:gd name="T62" fmla="*/ 632 w 1582"/>
              <a:gd name="T63" fmla="*/ 16 h 1582"/>
              <a:gd name="T64" fmla="*/ 750 w 1582"/>
              <a:gd name="T65" fmla="*/ 2 h 1582"/>
              <a:gd name="T66" fmla="*/ 832 w 1582"/>
              <a:gd name="T67" fmla="*/ 2 h 1582"/>
              <a:gd name="T68" fmla="*/ 950 w 1582"/>
              <a:gd name="T69" fmla="*/ 16 h 1582"/>
              <a:gd name="T70" fmla="*/ 1062 w 1582"/>
              <a:gd name="T71" fmla="*/ 48 h 1582"/>
              <a:gd name="T72" fmla="*/ 1168 w 1582"/>
              <a:gd name="T73" fmla="*/ 96 h 1582"/>
              <a:gd name="T74" fmla="*/ 1264 w 1582"/>
              <a:gd name="T75" fmla="*/ 158 h 1582"/>
              <a:gd name="T76" fmla="*/ 1350 w 1582"/>
              <a:gd name="T77" fmla="*/ 232 h 1582"/>
              <a:gd name="T78" fmla="*/ 1424 w 1582"/>
              <a:gd name="T79" fmla="*/ 318 h 1582"/>
              <a:gd name="T80" fmla="*/ 1486 w 1582"/>
              <a:gd name="T81" fmla="*/ 414 h 1582"/>
              <a:gd name="T82" fmla="*/ 1534 w 1582"/>
              <a:gd name="T83" fmla="*/ 520 h 1582"/>
              <a:gd name="T84" fmla="*/ 1566 w 1582"/>
              <a:gd name="T85" fmla="*/ 632 h 1582"/>
              <a:gd name="T86" fmla="*/ 1580 w 1582"/>
              <a:gd name="T87" fmla="*/ 752 h 1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82" h="1582">
                <a:moveTo>
                  <a:pt x="1582" y="792"/>
                </a:moveTo>
                <a:lnTo>
                  <a:pt x="1582" y="792"/>
                </a:lnTo>
                <a:lnTo>
                  <a:pt x="1580" y="832"/>
                </a:lnTo>
                <a:lnTo>
                  <a:pt x="1578" y="872"/>
                </a:lnTo>
                <a:lnTo>
                  <a:pt x="1572" y="912"/>
                </a:lnTo>
                <a:lnTo>
                  <a:pt x="1566" y="952"/>
                </a:lnTo>
                <a:lnTo>
                  <a:pt x="1556" y="990"/>
                </a:lnTo>
                <a:lnTo>
                  <a:pt x="1546" y="1028"/>
                </a:lnTo>
                <a:lnTo>
                  <a:pt x="1534" y="1064"/>
                </a:lnTo>
                <a:lnTo>
                  <a:pt x="1520" y="1100"/>
                </a:lnTo>
                <a:lnTo>
                  <a:pt x="1504" y="1134"/>
                </a:lnTo>
                <a:lnTo>
                  <a:pt x="1486" y="1168"/>
                </a:lnTo>
                <a:lnTo>
                  <a:pt x="1468" y="1202"/>
                </a:lnTo>
                <a:lnTo>
                  <a:pt x="1446" y="1234"/>
                </a:lnTo>
                <a:lnTo>
                  <a:pt x="1424" y="1266"/>
                </a:lnTo>
                <a:lnTo>
                  <a:pt x="1402" y="1294"/>
                </a:lnTo>
                <a:lnTo>
                  <a:pt x="1376" y="1324"/>
                </a:lnTo>
                <a:lnTo>
                  <a:pt x="1350" y="1352"/>
                </a:lnTo>
                <a:lnTo>
                  <a:pt x="1322" y="1378"/>
                </a:lnTo>
                <a:lnTo>
                  <a:pt x="1294" y="1402"/>
                </a:lnTo>
                <a:lnTo>
                  <a:pt x="1264" y="1426"/>
                </a:lnTo>
                <a:lnTo>
                  <a:pt x="1234" y="1448"/>
                </a:lnTo>
                <a:lnTo>
                  <a:pt x="1200" y="1468"/>
                </a:lnTo>
                <a:lnTo>
                  <a:pt x="1168" y="1488"/>
                </a:lnTo>
                <a:lnTo>
                  <a:pt x="1134" y="1504"/>
                </a:lnTo>
                <a:lnTo>
                  <a:pt x="1098" y="1520"/>
                </a:lnTo>
                <a:lnTo>
                  <a:pt x="1062" y="1534"/>
                </a:lnTo>
                <a:lnTo>
                  <a:pt x="1026" y="1548"/>
                </a:lnTo>
                <a:lnTo>
                  <a:pt x="988" y="1558"/>
                </a:lnTo>
                <a:lnTo>
                  <a:pt x="950" y="1566"/>
                </a:lnTo>
                <a:lnTo>
                  <a:pt x="912" y="1574"/>
                </a:lnTo>
                <a:lnTo>
                  <a:pt x="872" y="1578"/>
                </a:lnTo>
                <a:lnTo>
                  <a:pt x="832" y="1582"/>
                </a:lnTo>
                <a:lnTo>
                  <a:pt x="790" y="1582"/>
                </a:lnTo>
                <a:lnTo>
                  <a:pt x="790" y="1582"/>
                </a:lnTo>
                <a:lnTo>
                  <a:pt x="750" y="1582"/>
                </a:lnTo>
                <a:lnTo>
                  <a:pt x="710" y="1578"/>
                </a:lnTo>
                <a:lnTo>
                  <a:pt x="670" y="1574"/>
                </a:lnTo>
                <a:lnTo>
                  <a:pt x="632" y="1566"/>
                </a:lnTo>
                <a:lnTo>
                  <a:pt x="594" y="1558"/>
                </a:lnTo>
                <a:lnTo>
                  <a:pt x="556" y="1548"/>
                </a:lnTo>
                <a:lnTo>
                  <a:pt x="518" y="1534"/>
                </a:lnTo>
                <a:lnTo>
                  <a:pt x="482" y="1520"/>
                </a:lnTo>
                <a:lnTo>
                  <a:pt x="448" y="1504"/>
                </a:lnTo>
                <a:lnTo>
                  <a:pt x="414" y="1488"/>
                </a:lnTo>
                <a:lnTo>
                  <a:pt x="380" y="1468"/>
                </a:lnTo>
                <a:lnTo>
                  <a:pt x="348" y="1448"/>
                </a:lnTo>
                <a:lnTo>
                  <a:pt x="318" y="1426"/>
                </a:lnTo>
                <a:lnTo>
                  <a:pt x="288" y="1402"/>
                </a:lnTo>
                <a:lnTo>
                  <a:pt x="258" y="1378"/>
                </a:lnTo>
                <a:lnTo>
                  <a:pt x="232" y="1352"/>
                </a:lnTo>
                <a:lnTo>
                  <a:pt x="206" y="1324"/>
                </a:lnTo>
                <a:lnTo>
                  <a:pt x="180" y="1294"/>
                </a:lnTo>
                <a:lnTo>
                  <a:pt x="156" y="1266"/>
                </a:lnTo>
                <a:lnTo>
                  <a:pt x="134" y="1234"/>
                </a:lnTo>
                <a:lnTo>
                  <a:pt x="114" y="1202"/>
                </a:lnTo>
                <a:lnTo>
                  <a:pt x="96" y="1168"/>
                </a:lnTo>
                <a:lnTo>
                  <a:pt x="78" y="1134"/>
                </a:lnTo>
                <a:lnTo>
                  <a:pt x="62" y="1100"/>
                </a:lnTo>
                <a:lnTo>
                  <a:pt x="48" y="1064"/>
                </a:lnTo>
                <a:lnTo>
                  <a:pt x="36" y="1028"/>
                </a:lnTo>
                <a:lnTo>
                  <a:pt x="24" y="990"/>
                </a:lnTo>
                <a:lnTo>
                  <a:pt x="16" y="952"/>
                </a:lnTo>
                <a:lnTo>
                  <a:pt x="8" y="912"/>
                </a:lnTo>
                <a:lnTo>
                  <a:pt x="4" y="872"/>
                </a:lnTo>
                <a:lnTo>
                  <a:pt x="0" y="832"/>
                </a:lnTo>
                <a:lnTo>
                  <a:pt x="0" y="792"/>
                </a:lnTo>
                <a:lnTo>
                  <a:pt x="0" y="792"/>
                </a:lnTo>
                <a:lnTo>
                  <a:pt x="0" y="752"/>
                </a:lnTo>
                <a:lnTo>
                  <a:pt x="4" y="710"/>
                </a:lnTo>
                <a:lnTo>
                  <a:pt x="8" y="672"/>
                </a:lnTo>
                <a:lnTo>
                  <a:pt x="16" y="632"/>
                </a:lnTo>
                <a:lnTo>
                  <a:pt x="24" y="594"/>
                </a:lnTo>
                <a:lnTo>
                  <a:pt x="36" y="556"/>
                </a:lnTo>
                <a:lnTo>
                  <a:pt x="48" y="520"/>
                </a:lnTo>
                <a:lnTo>
                  <a:pt x="62" y="484"/>
                </a:lnTo>
                <a:lnTo>
                  <a:pt x="78" y="448"/>
                </a:lnTo>
                <a:lnTo>
                  <a:pt x="96" y="414"/>
                </a:lnTo>
                <a:lnTo>
                  <a:pt x="114" y="382"/>
                </a:lnTo>
                <a:lnTo>
                  <a:pt x="134" y="350"/>
                </a:lnTo>
                <a:lnTo>
                  <a:pt x="156" y="318"/>
                </a:lnTo>
                <a:lnTo>
                  <a:pt x="180" y="288"/>
                </a:lnTo>
                <a:lnTo>
                  <a:pt x="206" y="260"/>
                </a:lnTo>
                <a:lnTo>
                  <a:pt x="232" y="232"/>
                </a:lnTo>
                <a:lnTo>
                  <a:pt x="258" y="206"/>
                </a:lnTo>
                <a:lnTo>
                  <a:pt x="288" y="182"/>
                </a:lnTo>
                <a:lnTo>
                  <a:pt x="318" y="158"/>
                </a:lnTo>
                <a:lnTo>
                  <a:pt x="348" y="136"/>
                </a:lnTo>
                <a:lnTo>
                  <a:pt x="380" y="116"/>
                </a:lnTo>
                <a:lnTo>
                  <a:pt x="414" y="96"/>
                </a:lnTo>
                <a:lnTo>
                  <a:pt x="448" y="78"/>
                </a:lnTo>
                <a:lnTo>
                  <a:pt x="482" y="62"/>
                </a:lnTo>
                <a:lnTo>
                  <a:pt x="518" y="48"/>
                </a:lnTo>
                <a:lnTo>
                  <a:pt x="556" y="36"/>
                </a:lnTo>
                <a:lnTo>
                  <a:pt x="594" y="26"/>
                </a:lnTo>
                <a:lnTo>
                  <a:pt x="632" y="16"/>
                </a:lnTo>
                <a:lnTo>
                  <a:pt x="670" y="10"/>
                </a:lnTo>
                <a:lnTo>
                  <a:pt x="710" y="4"/>
                </a:lnTo>
                <a:lnTo>
                  <a:pt x="750" y="2"/>
                </a:lnTo>
                <a:lnTo>
                  <a:pt x="790" y="0"/>
                </a:lnTo>
                <a:lnTo>
                  <a:pt x="790" y="0"/>
                </a:lnTo>
                <a:lnTo>
                  <a:pt x="832" y="2"/>
                </a:lnTo>
                <a:lnTo>
                  <a:pt x="872" y="4"/>
                </a:lnTo>
                <a:lnTo>
                  <a:pt x="912" y="10"/>
                </a:lnTo>
                <a:lnTo>
                  <a:pt x="950" y="16"/>
                </a:lnTo>
                <a:lnTo>
                  <a:pt x="988" y="26"/>
                </a:lnTo>
                <a:lnTo>
                  <a:pt x="1026" y="36"/>
                </a:lnTo>
                <a:lnTo>
                  <a:pt x="1062" y="48"/>
                </a:lnTo>
                <a:lnTo>
                  <a:pt x="1098" y="62"/>
                </a:lnTo>
                <a:lnTo>
                  <a:pt x="1134" y="78"/>
                </a:lnTo>
                <a:lnTo>
                  <a:pt x="1168" y="96"/>
                </a:lnTo>
                <a:lnTo>
                  <a:pt x="1200" y="116"/>
                </a:lnTo>
                <a:lnTo>
                  <a:pt x="1234" y="136"/>
                </a:lnTo>
                <a:lnTo>
                  <a:pt x="1264" y="158"/>
                </a:lnTo>
                <a:lnTo>
                  <a:pt x="1294" y="182"/>
                </a:lnTo>
                <a:lnTo>
                  <a:pt x="1322" y="206"/>
                </a:lnTo>
                <a:lnTo>
                  <a:pt x="1350" y="232"/>
                </a:lnTo>
                <a:lnTo>
                  <a:pt x="1376" y="260"/>
                </a:lnTo>
                <a:lnTo>
                  <a:pt x="1402" y="288"/>
                </a:lnTo>
                <a:lnTo>
                  <a:pt x="1424" y="318"/>
                </a:lnTo>
                <a:lnTo>
                  <a:pt x="1446" y="350"/>
                </a:lnTo>
                <a:lnTo>
                  <a:pt x="1468" y="382"/>
                </a:lnTo>
                <a:lnTo>
                  <a:pt x="1486" y="414"/>
                </a:lnTo>
                <a:lnTo>
                  <a:pt x="1504" y="448"/>
                </a:lnTo>
                <a:lnTo>
                  <a:pt x="1520" y="484"/>
                </a:lnTo>
                <a:lnTo>
                  <a:pt x="1534" y="520"/>
                </a:lnTo>
                <a:lnTo>
                  <a:pt x="1546" y="556"/>
                </a:lnTo>
                <a:lnTo>
                  <a:pt x="1556" y="594"/>
                </a:lnTo>
                <a:lnTo>
                  <a:pt x="1566" y="632"/>
                </a:lnTo>
                <a:lnTo>
                  <a:pt x="1572" y="672"/>
                </a:lnTo>
                <a:lnTo>
                  <a:pt x="1578" y="710"/>
                </a:lnTo>
                <a:lnTo>
                  <a:pt x="1580" y="752"/>
                </a:lnTo>
                <a:lnTo>
                  <a:pt x="1582" y="792"/>
                </a:lnTo>
                <a:lnTo>
                  <a:pt x="1582" y="792"/>
                </a:lnTo>
                <a:close/>
              </a:path>
            </a:pathLst>
          </a:custGeom>
          <a:solidFill>
            <a:srgbClr val="1187B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上凸带形 3"/>
          <p:cNvSpPr/>
          <p:nvPr/>
        </p:nvSpPr>
        <p:spPr>
          <a:xfrm>
            <a:off x="1791965" y="2014830"/>
            <a:ext cx="5604814" cy="1469572"/>
          </a:xfrm>
          <a:prstGeom prst="ribbon2">
            <a:avLst>
              <a:gd name="adj1" fmla="val 33333"/>
              <a:gd name="adj2" fmla="val 73944"/>
            </a:avLst>
          </a:prstGeom>
          <a:solidFill>
            <a:srgbClr val="FEDB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57092" y="2095141"/>
            <a:ext cx="3074560" cy="654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36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THANK YOU!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347" y="576645"/>
            <a:ext cx="1333306" cy="133208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6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9738" y="432494"/>
            <a:ext cx="7454125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kumimoji="1" lang="zh-TW" altLang="en-US" sz="3200" b="1" dirty="0">
                <a:solidFill>
                  <a:srgbClr val="1187B1"/>
                </a:solidFill>
              </a:rPr>
              <a:t>前言</a:t>
            </a:r>
            <a:endParaRPr kumimoji="1" lang="en-US" altLang="zh-CN" sz="3200" b="1" dirty="0">
              <a:solidFill>
                <a:srgbClr val="1187B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9739" y="1177752"/>
            <a:ext cx="1398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400" b="1" dirty="0">
                <a:solidFill>
                  <a:srgbClr val="E65B4F"/>
                </a:solidFill>
              </a:rPr>
              <a:t>70%</a:t>
            </a:r>
            <a:endParaRPr kumimoji="1" lang="zh-CN" altLang="en-US" sz="4400" b="1" dirty="0">
              <a:solidFill>
                <a:srgbClr val="E65B4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60136" y="1177752"/>
            <a:ext cx="6014020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TW" altLang="en-US" dirty="0">
                <a:ea typeface="標楷體" panose="03000509000000000000" pitchFamily="65" charset="-120"/>
                <a:cs typeface="標楷體" panose="03000509000000000000" pitchFamily="65" charset="-120"/>
              </a:rPr>
              <a:t>統計本府</a:t>
            </a:r>
            <a:r>
              <a:rPr lang="en-US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107</a:t>
            </a:r>
            <a:r>
              <a:rPr lang="zh-TW" altLang="en-US" dirty="0">
                <a:ea typeface="標楷體" panose="03000509000000000000" pitchFamily="65" charset="-120"/>
                <a:cs typeface="標楷體" panose="03000509000000000000" pitchFamily="65" charset="-120"/>
              </a:rPr>
              <a:t>年</a:t>
            </a:r>
            <a:r>
              <a:rPr lang="en-US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1</a:t>
            </a:r>
            <a:r>
              <a:rPr lang="zh-TW" altLang="en-US" dirty="0">
                <a:ea typeface="標楷體" panose="03000509000000000000" pitchFamily="65" charset="-120"/>
                <a:cs typeface="標楷體" panose="03000509000000000000" pitchFamily="65" charset="-120"/>
              </a:rPr>
              <a:t>月至</a:t>
            </a:r>
            <a:r>
              <a:rPr lang="en-US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108</a:t>
            </a:r>
            <a:r>
              <a:rPr lang="zh-TW" altLang="en-US" dirty="0">
                <a:ea typeface="標楷體" panose="03000509000000000000" pitchFamily="65" charset="-120"/>
                <a:cs typeface="標楷體" panose="03000509000000000000" pitchFamily="65" charset="-120"/>
              </a:rPr>
              <a:t>年</a:t>
            </a:r>
            <a:r>
              <a:rPr lang="en-US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2</a:t>
            </a:r>
            <a:r>
              <a:rPr lang="zh-TW" altLang="en-US" dirty="0">
                <a:ea typeface="標楷體" panose="03000509000000000000" pitchFamily="65" charset="-120"/>
                <a:cs typeface="標楷體" panose="03000509000000000000" pitchFamily="65" charset="-120"/>
              </a:rPr>
              <a:t>月採政府採購法第</a:t>
            </a:r>
            <a:r>
              <a:rPr lang="en-US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22</a:t>
            </a:r>
            <a:r>
              <a:rPr lang="zh-TW" altLang="en-US" dirty="0">
                <a:ea typeface="標楷體" panose="03000509000000000000" pitchFamily="65" charset="-120"/>
                <a:cs typeface="標楷體" panose="03000509000000000000" pitchFamily="65" charset="-120"/>
              </a:rPr>
              <a:t>條第</a:t>
            </a:r>
            <a:r>
              <a:rPr lang="en-US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1</a:t>
            </a:r>
            <a:r>
              <a:rPr lang="zh-TW" altLang="en-US" dirty="0">
                <a:ea typeface="標楷體" panose="03000509000000000000" pitchFamily="65" charset="-120"/>
                <a:cs typeface="標楷體" panose="03000509000000000000" pitchFamily="65" charset="-120"/>
              </a:rPr>
              <a:t>項第</a:t>
            </a:r>
            <a:r>
              <a:rPr lang="en-US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9</a:t>
            </a:r>
            <a:r>
              <a:rPr lang="zh-TW" altLang="en-US" dirty="0">
                <a:ea typeface="標楷體" panose="03000509000000000000" pitchFamily="65" charset="-120"/>
                <a:cs typeface="標楷體" panose="03000509000000000000" pitchFamily="65" charset="-120"/>
              </a:rPr>
              <a:t>款辦理決標案件計</a:t>
            </a:r>
            <a:r>
              <a:rPr lang="en-US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1,501</a:t>
            </a:r>
            <a:r>
              <a:rPr lang="zh-TW" altLang="en-US" dirty="0">
                <a:ea typeface="標楷體" panose="03000509000000000000" pitchFamily="65" charset="-120"/>
                <a:cs typeface="標楷體" panose="03000509000000000000" pitchFamily="65" charset="-120"/>
              </a:rPr>
              <a:t>案，其中專業服務高達</a:t>
            </a:r>
            <a:r>
              <a:rPr lang="en-US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1,074</a:t>
            </a:r>
            <a:r>
              <a:rPr lang="zh-TW" altLang="en-US" dirty="0">
                <a:ea typeface="標楷體" panose="03000509000000000000" pitchFamily="65" charset="-120"/>
                <a:cs typeface="標楷體" panose="03000509000000000000" pitchFamily="65" charset="-120"/>
              </a:rPr>
              <a:t>案，比例占</a:t>
            </a:r>
            <a:r>
              <a:rPr lang="en-US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71.55</a:t>
            </a:r>
            <a:r>
              <a:rPr lang="zh-TW" altLang="en-US" dirty="0">
                <a:ea typeface="標楷體" panose="03000509000000000000" pitchFamily="65" charset="-120"/>
                <a:cs typeface="標楷體" panose="03000509000000000000" pitchFamily="65" charset="-120"/>
              </a:rPr>
              <a:t>％。</a:t>
            </a:r>
            <a:endParaRPr lang="zh-CN" altLang="en-US" dirty="0">
              <a:ea typeface="標楷體" panose="03000509000000000000" pitchFamily="65" charset="-120"/>
              <a:cs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96677" y="2782912"/>
            <a:ext cx="3869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本次稽核抽選本府</a:t>
            </a:r>
            <a:r>
              <a:rPr lang="en-US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49</a:t>
            </a:r>
            <a:r>
              <a:rPr lang="zh-TW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個機關</a:t>
            </a:r>
            <a:r>
              <a:rPr lang="en-US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含學校</a:t>
            </a:r>
            <a:r>
              <a:rPr lang="en-US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共</a:t>
            </a:r>
            <a:r>
              <a:rPr lang="en-US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84</a:t>
            </a:r>
            <a:r>
              <a:rPr lang="zh-TW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案，案件總決標金額達</a:t>
            </a:r>
            <a:endParaRPr lang="en-US" altLang="zh-TW" dirty="0"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r>
              <a:rPr lang="en-US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5</a:t>
            </a:r>
            <a:r>
              <a:rPr lang="zh-TW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億</a:t>
            </a:r>
            <a:r>
              <a:rPr lang="en-US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5,462</a:t>
            </a:r>
            <a:r>
              <a:rPr lang="zh-TW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萬</a:t>
            </a:r>
            <a:r>
              <a:rPr lang="en-US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7,702</a:t>
            </a:r>
            <a:r>
              <a:rPr lang="zh-TW" altLang="zh-TW" dirty="0">
                <a:ea typeface="標楷體" panose="03000509000000000000" pitchFamily="65" charset="-120"/>
                <a:cs typeface="標楷體" panose="03000509000000000000" pitchFamily="65" charset="-120"/>
              </a:rPr>
              <a:t>元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317495" y="41217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本次稽核發現其中</a:t>
            </a:r>
            <a: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54</a:t>
            </a:r>
            <a:r>
              <a:rPr lang="zh-TW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件採購案有缺失情形，總缺失數計</a:t>
            </a:r>
            <a: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130</a:t>
            </a:r>
            <a:r>
              <a:rPr lang="zh-TW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項</a:t>
            </a:r>
            <a:endParaRPr lang="zh-TW" altLang="en-US" dirty="0"/>
          </a:p>
        </p:txBody>
      </p:sp>
      <p:sp>
        <p:nvSpPr>
          <p:cNvPr id="18" name="文本框 2"/>
          <p:cNvSpPr txBox="1"/>
          <p:nvPr/>
        </p:nvSpPr>
        <p:spPr>
          <a:xfrm>
            <a:off x="3112980" y="2839745"/>
            <a:ext cx="1417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400" b="1" dirty="0">
                <a:solidFill>
                  <a:srgbClr val="E65B4F"/>
                </a:solidFill>
              </a:rPr>
              <a:t>84</a:t>
            </a:r>
            <a:r>
              <a:rPr kumimoji="1" lang="zh-TW" altLang="en-US" sz="4400" b="1" dirty="0">
                <a:solidFill>
                  <a:srgbClr val="E65B4F"/>
                </a:solidFill>
              </a:rPr>
              <a:t>案</a:t>
            </a:r>
            <a:endParaRPr kumimoji="1" lang="zh-CN" altLang="en-US" sz="4400" b="1" dirty="0">
              <a:solidFill>
                <a:srgbClr val="E65B4F"/>
              </a:solidFill>
            </a:endParaRPr>
          </a:p>
        </p:txBody>
      </p:sp>
      <p:sp>
        <p:nvSpPr>
          <p:cNvPr id="20" name="文本框 2"/>
          <p:cNvSpPr txBox="1"/>
          <p:nvPr/>
        </p:nvSpPr>
        <p:spPr>
          <a:xfrm>
            <a:off x="412450" y="4060185"/>
            <a:ext cx="1905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400" b="1" dirty="0">
                <a:solidFill>
                  <a:srgbClr val="E65B4F"/>
                </a:solidFill>
              </a:rPr>
              <a:t>130</a:t>
            </a:r>
            <a:r>
              <a:rPr kumimoji="1" lang="zh-TW" altLang="en-US" sz="4400" b="1" dirty="0">
                <a:solidFill>
                  <a:srgbClr val="E65B4F"/>
                </a:solidFill>
              </a:rPr>
              <a:t>項</a:t>
            </a:r>
            <a:endParaRPr kumimoji="1" lang="zh-CN" altLang="en-US" sz="4400" b="1" dirty="0">
              <a:solidFill>
                <a:srgbClr val="E65B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20918" y="811319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 rot="353362">
            <a:off x="4661277" y="815343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 rot="854280">
            <a:off x="4840447" y="846593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 rot="1207642">
            <a:off x="4975504" y="885015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 rot="1689293">
            <a:off x="5159752" y="955416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 rot="1976499">
            <a:off x="5277889" y="1031314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 rot="2151988">
            <a:off x="5387794" y="1107173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 rot="2439194">
            <a:off x="5494679" y="1198237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 rot="2998031">
            <a:off x="5598275" y="1309834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 rot="3285237">
            <a:off x="5679752" y="1424194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 rot="3643549">
            <a:off x="5766777" y="1571322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 rot="3930755">
            <a:off x="5825474" y="1698882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 rot="4605071">
            <a:off x="5878674" y="1861940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 rot="4958433">
            <a:off x="5906925" y="1999486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 rot="21114211" flipH="1">
            <a:off x="4332651" y="824657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 rot="20760849" flipH="1">
            <a:off x="4194258" y="848409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 rot="20259931" flipH="1">
            <a:off x="4021276" y="907987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/>
        </p:nvSpPr>
        <p:spPr>
          <a:xfrm rot="19906569" flipH="1">
            <a:off x="3892975" y="965047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 rot="19424918" flipH="1">
            <a:off x="3734099" y="1057291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 rot="19137712" flipH="1">
            <a:off x="3627830" y="1149071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 rot="18962223" flipH="1">
            <a:off x="3522893" y="1239653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/>
        </p:nvSpPr>
        <p:spPr>
          <a:xfrm rot="18675017" flipH="1">
            <a:off x="3429900" y="1344863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/>
          <p:cNvSpPr/>
          <p:nvPr/>
        </p:nvSpPr>
        <p:spPr>
          <a:xfrm rot="18116180" flipH="1">
            <a:off x="3339649" y="1463128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 rot="17828974" flipH="1">
            <a:off x="3275090" y="1587824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 rot="17470662" flipH="1">
            <a:off x="3216250" y="1720742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/>
          <p:cNvSpPr/>
          <p:nvPr/>
        </p:nvSpPr>
        <p:spPr>
          <a:xfrm rot="17183456" flipH="1">
            <a:off x="3176103" y="1855296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/>
          <p:cNvSpPr/>
          <p:nvPr/>
        </p:nvSpPr>
        <p:spPr>
          <a:xfrm rot="16509140" flipH="1">
            <a:off x="3146398" y="1989222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矩形 28"/>
          <p:cNvSpPr/>
          <p:nvPr/>
        </p:nvSpPr>
        <p:spPr>
          <a:xfrm rot="16155778" flipH="1">
            <a:off x="3137801" y="2129376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/>
          <p:cNvSpPr/>
          <p:nvPr/>
        </p:nvSpPr>
        <p:spPr>
          <a:xfrm rot="20965998" flipV="1">
            <a:off x="4776882" y="3588760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/>
          <p:cNvSpPr/>
          <p:nvPr/>
        </p:nvSpPr>
        <p:spPr>
          <a:xfrm rot="20612636" flipV="1">
            <a:off x="4914123" y="3559066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 rot="20111718" flipV="1">
            <a:off x="5084524" y="3495490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/>
          <p:cNvSpPr/>
          <p:nvPr/>
        </p:nvSpPr>
        <p:spPr>
          <a:xfrm rot="19758356" flipV="1">
            <a:off x="5210245" y="3432952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/>
          <p:cNvSpPr/>
          <p:nvPr/>
        </p:nvSpPr>
        <p:spPr>
          <a:xfrm rot="19276705" flipV="1">
            <a:off x="5378459" y="3329957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矩形 34"/>
          <p:cNvSpPr/>
          <p:nvPr/>
        </p:nvSpPr>
        <p:spPr>
          <a:xfrm rot="18989499" flipV="1">
            <a:off x="5480674" y="3233683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矩形 35"/>
          <p:cNvSpPr/>
          <p:nvPr/>
        </p:nvSpPr>
        <p:spPr>
          <a:xfrm rot="18814010" flipV="1">
            <a:off x="5574804" y="3138956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矩形 36"/>
          <p:cNvSpPr/>
          <p:nvPr/>
        </p:nvSpPr>
        <p:spPr>
          <a:xfrm rot="18526804" flipV="1">
            <a:off x="5663177" y="3029836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矩形 37"/>
          <p:cNvSpPr/>
          <p:nvPr/>
        </p:nvSpPr>
        <p:spPr>
          <a:xfrm rot="17967967" flipV="1">
            <a:off x="5744551" y="2901134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矩形 38"/>
          <p:cNvSpPr/>
          <p:nvPr/>
        </p:nvSpPr>
        <p:spPr>
          <a:xfrm rot="17680761" flipV="1">
            <a:off x="5803676" y="2773772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矩形 39"/>
          <p:cNvSpPr/>
          <p:nvPr/>
        </p:nvSpPr>
        <p:spPr>
          <a:xfrm rot="17322449" flipV="1">
            <a:off x="5862244" y="2613180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矩形 40"/>
          <p:cNvSpPr/>
          <p:nvPr/>
        </p:nvSpPr>
        <p:spPr>
          <a:xfrm rot="17035243" flipV="1">
            <a:off x="5896555" y="2477020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矩形 41"/>
          <p:cNvSpPr/>
          <p:nvPr/>
        </p:nvSpPr>
        <p:spPr>
          <a:xfrm rot="16360927" flipV="1">
            <a:off x="5918950" y="2306970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矩形 42"/>
          <p:cNvSpPr/>
          <p:nvPr/>
        </p:nvSpPr>
        <p:spPr>
          <a:xfrm rot="16007565" flipV="1">
            <a:off x="5921499" y="2166576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矩形 43"/>
          <p:cNvSpPr/>
          <p:nvPr/>
        </p:nvSpPr>
        <p:spPr>
          <a:xfrm rot="21451787" flipH="1" flipV="1">
            <a:off x="4589363" y="3610173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矩形 44"/>
          <p:cNvSpPr/>
          <p:nvPr/>
        </p:nvSpPr>
        <p:spPr>
          <a:xfrm rot="205149" flipH="1" flipV="1">
            <a:off x="4448960" y="3612203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矩形 45"/>
          <p:cNvSpPr/>
          <p:nvPr/>
        </p:nvSpPr>
        <p:spPr>
          <a:xfrm rot="706067" flipH="1" flipV="1">
            <a:off x="4267986" y="3585357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矩形 46"/>
          <p:cNvSpPr/>
          <p:nvPr/>
        </p:nvSpPr>
        <p:spPr>
          <a:xfrm rot="1059429" flipH="1" flipV="1">
            <a:off x="4131397" y="3552791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矩形 47"/>
          <p:cNvSpPr/>
          <p:nvPr/>
        </p:nvSpPr>
        <p:spPr>
          <a:xfrm rot="1541080" flipH="1" flipV="1">
            <a:off x="3958300" y="3491247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矩形 48"/>
          <p:cNvSpPr/>
          <p:nvPr/>
        </p:nvSpPr>
        <p:spPr>
          <a:xfrm rot="1828286" flipH="1" flipV="1">
            <a:off x="3837001" y="3420511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矩形 49"/>
          <p:cNvSpPr/>
          <p:nvPr/>
        </p:nvSpPr>
        <p:spPr>
          <a:xfrm rot="2003775" flipH="1" flipV="1">
            <a:off x="3717234" y="3350708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矩形 50"/>
          <p:cNvSpPr/>
          <p:nvPr/>
        </p:nvSpPr>
        <p:spPr>
          <a:xfrm rot="2290981" flipH="1" flipV="1">
            <a:off x="3606525" y="3264336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矩形 51"/>
          <p:cNvSpPr/>
          <p:nvPr/>
        </p:nvSpPr>
        <p:spPr>
          <a:xfrm rot="2849818" flipH="1" flipV="1">
            <a:off x="3496116" y="3164626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矩形 52"/>
          <p:cNvSpPr/>
          <p:nvPr/>
        </p:nvSpPr>
        <p:spPr>
          <a:xfrm rot="3137024" flipH="1" flipV="1">
            <a:off x="3409785" y="3053884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矩形 53"/>
          <p:cNvSpPr/>
          <p:nvPr/>
        </p:nvSpPr>
        <p:spPr>
          <a:xfrm rot="3495336" flipH="1" flipV="1">
            <a:off x="3313154" y="2911267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矩形 54"/>
          <p:cNvSpPr/>
          <p:nvPr/>
        </p:nvSpPr>
        <p:spPr>
          <a:xfrm rot="3782542" flipH="1" flipV="1">
            <a:off x="3249013" y="2786357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矩形 55"/>
          <p:cNvSpPr/>
          <p:nvPr/>
        </p:nvSpPr>
        <p:spPr>
          <a:xfrm rot="4456858" flipH="1" flipV="1">
            <a:off x="3203834" y="2650743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矩形 56"/>
          <p:cNvSpPr/>
          <p:nvPr/>
        </p:nvSpPr>
        <p:spPr>
          <a:xfrm rot="4810220" flipH="1" flipV="1">
            <a:off x="3169681" y="2514543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矩形 57"/>
          <p:cNvSpPr/>
          <p:nvPr/>
        </p:nvSpPr>
        <p:spPr>
          <a:xfrm rot="4827269" flipH="1" flipV="1">
            <a:off x="3144790" y="2393595"/>
            <a:ext cx="97018" cy="361618"/>
          </a:xfrm>
          <a:prstGeom prst="rect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" name="矩形 58"/>
          <p:cNvSpPr/>
          <p:nvPr/>
        </p:nvSpPr>
        <p:spPr>
          <a:xfrm rot="5180631" flipH="1" flipV="1">
            <a:off x="3125483" y="2254513"/>
            <a:ext cx="97018" cy="361618"/>
          </a:xfrm>
          <a:prstGeom prst="rect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3961748" y="1188222"/>
            <a:ext cx="1261997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en-US" altLang="zh-CN" sz="15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kumimoji="1" lang="zh-CN" altLang="en-US" sz="15000" b="1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0" y="4094751"/>
            <a:ext cx="9144000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sz="36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工作小組初審意見未符規定</a:t>
            </a:r>
          </a:p>
        </p:txBody>
      </p:sp>
    </p:spTree>
    <p:extLst>
      <p:ext uri="{BB962C8B-B14F-4D97-AF65-F5344CB8AC3E}">
        <p14:creationId xmlns:p14="http://schemas.microsoft.com/office/powerpoint/2010/main" val="26817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0574" y="892061"/>
            <a:ext cx="8468139" cy="38625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-711200" algn="just" fontAlgn="ctr">
              <a:lnSpc>
                <a:spcPts val="2600"/>
              </a:lnSpc>
              <a:spcBef>
                <a:spcPts val="240"/>
              </a:spcBef>
              <a:spcAft>
                <a:spcPts val="960"/>
              </a:spcAft>
            </a:pP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採購評選委員會審議規則第</a:t>
            </a:r>
            <a:r>
              <a:rPr lang="en-US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條</a:t>
            </a:r>
            <a:endParaRPr lang="zh-TW" altLang="zh-TW" sz="2800" dirty="0">
              <a:latin typeface="全真楷書"/>
              <a:cs typeface="Times New Roman" panose="02020603050405020304" pitchFamily="18" charset="0"/>
            </a:endParaRPr>
          </a:p>
          <a:p>
            <a:pPr indent="-900430" algn="just" fontAlgn="ctr">
              <a:lnSpc>
                <a:spcPts val="26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機關成立之工作小組應依據評選項目或本委員會指定之項目，就受評廠商資料擬具初審意見，載明下列事項，連同廠商資料送本委員會供評選參考：</a:t>
            </a:r>
            <a:endParaRPr lang="zh-TW" altLang="zh-TW" sz="2800" dirty="0">
              <a:latin typeface="全真楷書"/>
              <a:cs typeface="Times New Roman" panose="02020603050405020304" pitchFamily="18" charset="0"/>
            </a:endParaRPr>
          </a:p>
          <a:p>
            <a:pPr indent="-711200" algn="just" fontAlgn="ctr">
              <a:lnSpc>
                <a:spcPts val="26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一、採購案名稱。</a:t>
            </a:r>
            <a:endParaRPr lang="zh-TW" altLang="zh-TW" sz="2800" dirty="0">
              <a:latin typeface="全真楷書"/>
              <a:cs typeface="Times New Roman" panose="02020603050405020304" pitchFamily="18" charset="0"/>
            </a:endParaRPr>
          </a:p>
          <a:p>
            <a:pPr indent="-711200" algn="just" fontAlgn="ctr">
              <a:lnSpc>
                <a:spcPts val="26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二、工作小組人員姓名、職稱及專長。</a:t>
            </a:r>
            <a:endParaRPr lang="zh-TW" altLang="zh-TW" sz="2800" dirty="0">
              <a:latin typeface="全真楷書"/>
              <a:cs typeface="Times New Roman" panose="02020603050405020304" pitchFamily="18" charset="0"/>
            </a:endParaRPr>
          </a:p>
          <a:p>
            <a:pPr marL="720000" indent="-711200" algn="just" fontAlgn="ctr">
              <a:lnSpc>
                <a:spcPts val="26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三、受評廠商於各評選項目所報內容是否符合招標文件規定。</a:t>
            </a:r>
            <a:endParaRPr lang="zh-TW" altLang="zh-TW" sz="2800" dirty="0">
              <a:latin typeface="全真楷書"/>
              <a:cs typeface="Times New Roman" panose="02020603050405020304" pitchFamily="18" charset="0"/>
            </a:endParaRPr>
          </a:p>
          <a:p>
            <a:pPr indent="-711200" algn="just" fontAlgn="ctr">
              <a:lnSpc>
                <a:spcPts val="26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四、受評廠商於各評選項目之</a:t>
            </a:r>
            <a:r>
              <a:rPr lang="zh-TW" altLang="zh-TW" sz="2800" u="heavy" dirty="0">
                <a:uFill>
                  <a:solidFill>
                    <a:srgbClr val="FF0000"/>
                  </a:solidFill>
                </a:uFill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差異性</a:t>
            </a:r>
            <a:r>
              <a:rPr lang="zh-TW" altLang="zh-TW" sz="28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2800" dirty="0">
              <a:latin typeface="全真楷書"/>
              <a:cs typeface="Times New Roman" panose="02020603050405020304" pitchFamily="18" charset="0"/>
            </a:endParaRPr>
          </a:p>
          <a:p>
            <a:pPr marL="1270" indent="-900430" algn="just" fontAlgn="ctr">
              <a:lnSpc>
                <a:spcPts val="18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altLang="zh-TW" sz="3200" dirty="0">
                <a:latin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endParaRPr lang="zh-TW" altLang="zh-TW" sz="3200" dirty="0">
              <a:latin typeface="全真楷書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98644" y="242674"/>
            <a:ext cx="4572000" cy="4173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工作小組初審意見</a:t>
            </a:r>
            <a:r>
              <a:rPr kumimoji="1" lang="en-US" altLang="zh-TW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TW" altLang="en-US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法規依據</a:t>
            </a:r>
          </a:p>
        </p:txBody>
      </p:sp>
    </p:spTree>
    <p:extLst>
      <p:ext uri="{BB962C8B-B14F-4D97-AF65-F5344CB8AC3E}">
        <p14:creationId xmlns:p14="http://schemas.microsoft.com/office/powerpoint/2010/main" val="101905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8307" y="1338470"/>
            <a:ext cx="4862927" cy="29392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9870" indent="-228600" algn="just" fontAlgn="ctr">
              <a:lnSpc>
                <a:spcPts val="18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>
                <a:highlight>
                  <a:srgbClr val="FFFF00"/>
                </a:highlight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初審內容過於簡略</a:t>
            </a:r>
            <a:r>
              <a:rPr lang="zh-TW" altLang="zh-TW" sz="2000" dirty="0">
                <a:highlight>
                  <a:srgbClr val="FFFF00"/>
                </a:highlight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僅載明如「符合需求」、「尚符需求」、「尚為合理」、「尚為完整」</a:t>
            </a:r>
          </a:p>
          <a:p>
            <a:pPr marL="229870" indent="-228600" algn="just" fontAlgn="ctr">
              <a:lnSpc>
                <a:spcPts val="18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zh-TW" sz="2000" dirty="0">
                <a:highlight>
                  <a:srgbClr val="FFFF00"/>
                </a:highlight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僅摘錄服務建議書之</a:t>
            </a:r>
            <a:r>
              <a:rPr lang="zh-TW" altLang="en-US" sz="2000" dirty="0">
                <a:highlight>
                  <a:srgbClr val="FFFF00"/>
                </a:highlight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章節或</a:t>
            </a:r>
            <a:r>
              <a:rPr lang="zh-TW" altLang="zh-TW" sz="2000" dirty="0">
                <a:highlight>
                  <a:srgbClr val="FFFF00"/>
                </a:highlight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頁數</a:t>
            </a:r>
            <a:endParaRPr lang="en-US" altLang="zh-TW" sz="2000" dirty="0">
              <a:highlight>
                <a:srgbClr val="FFFF00"/>
              </a:highlight>
              <a:latin typeface="全真楷書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29870" indent="-228600" algn="just" fontAlgn="ctr">
              <a:lnSpc>
                <a:spcPts val="18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zh-TW" sz="2000" dirty="0">
                <a:highlight>
                  <a:srgbClr val="FFFF00"/>
                </a:highlight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未見受評廠商於各評選項目之差異性</a:t>
            </a:r>
            <a:endParaRPr lang="en-US" altLang="zh-TW" sz="2000" dirty="0">
              <a:highlight>
                <a:srgbClr val="FFFF00"/>
              </a:highlight>
              <a:latin typeface="全真楷書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29870" indent="-228600" algn="just" fontAlgn="ctr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>
                <a:highlight>
                  <a:srgbClr val="FFFF00"/>
                </a:highlight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漏未載明受評廠商於各評選項目所報內容是否符合招標文件規定</a:t>
            </a:r>
            <a:r>
              <a:rPr lang="zh-TW" altLang="en-US" sz="2000" dirty="0">
                <a:highlight>
                  <a:srgbClr val="FFFF00"/>
                </a:highlight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或記載不實</a:t>
            </a:r>
            <a:endParaRPr lang="en-US" altLang="zh-TW" sz="2000" dirty="0">
              <a:highlight>
                <a:srgbClr val="FFFF00"/>
              </a:highlight>
              <a:latin typeface="全真楷書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9070" indent="-177800" algn="just" fontAlgn="ctr"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查工作小組所提初審意見中</a:t>
            </a:r>
            <a:r>
              <a:rPr lang="zh-TW" altLang="en-US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有關實績部分某公司</a:t>
            </a:r>
            <a:r>
              <a:rPr lang="zh-TW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未提供是項說明</a:t>
            </a:r>
            <a:r>
              <a:rPr lang="zh-TW" altLang="en-US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亦</a:t>
            </a:r>
            <a:r>
              <a:rPr lang="zh-TW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未提出相關資料，惟評選項目所報內容</a:t>
            </a:r>
            <a:r>
              <a:rPr lang="zh-TW" altLang="en-US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仍記載為</a:t>
            </a:r>
            <a:r>
              <a:rPr lang="zh-TW" altLang="zh-TW" sz="2000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符合招標文件規定</a:t>
            </a:r>
            <a:endParaRPr lang="en-US" altLang="zh-TW" sz="2000" dirty="0">
              <a:latin typeface="全真楷書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42943" y="323433"/>
            <a:ext cx="4949686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工作小組初審意見未符規定</a:t>
            </a:r>
            <a:r>
              <a:rPr kumimoji="1" lang="en-US" altLang="zh-TW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TW" altLang="en-US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稽核發現缺失態樣</a:t>
            </a:r>
            <a:endParaRPr kumimoji="1" lang="en-US" altLang="zh-TW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圓角矩形圖說文字 3"/>
          <p:cNvSpPr/>
          <p:nvPr/>
        </p:nvSpPr>
        <p:spPr>
          <a:xfrm>
            <a:off x="5241235" y="1455611"/>
            <a:ext cx="3617843" cy="2769553"/>
          </a:xfrm>
          <a:prstGeom prst="wedgeRoundRectCallout">
            <a:avLst>
              <a:gd name="adj1" fmla="val -75594"/>
              <a:gd name="adj2" fmla="val -28834"/>
              <a:gd name="adj3" fmla="val 16667"/>
            </a:avLst>
          </a:prstGeom>
          <a:solidFill>
            <a:schemeClr val="tx1">
              <a:lumMod val="25000"/>
              <a:lumOff val="75000"/>
            </a:schemeClr>
          </a:solidFill>
          <a:ln w="57150">
            <a:solidFill>
              <a:srgbClr val="103154"/>
            </a:solidFill>
          </a:ln>
        </p:spPr>
        <p:txBody>
          <a:bodyPr wrap="square">
            <a:spAutoFit/>
          </a:bodyPr>
          <a:lstStyle/>
          <a:p>
            <a:pPr marL="1270" indent="-900430" algn="just" fontAlgn="ctr">
              <a:lnSpc>
                <a:spcPts val="1800"/>
              </a:lnSpc>
              <a:spcBef>
                <a:spcPts val="240"/>
              </a:spcBef>
              <a:spcAft>
                <a:spcPts val="240"/>
              </a:spcAft>
            </a:pPr>
            <a:r>
              <a:rPr lang="zh-TW" altLang="zh-TW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最有利標錯誤行為態樣序號八、</a:t>
            </a:r>
            <a:r>
              <a:rPr lang="en-US" altLang="zh-TW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十七</a:t>
            </a:r>
            <a:r>
              <a:rPr lang="en-US" altLang="zh-TW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dirty="0">
              <a:latin typeface="全真楷書"/>
              <a:cs typeface="Times New Roman" panose="02020603050405020304" pitchFamily="18" charset="0"/>
            </a:endParaRPr>
          </a:p>
          <a:p>
            <a:pPr indent="-900430" algn="just" fontAlgn="ctr">
              <a:lnSpc>
                <a:spcPts val="18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zh-TW" dirty="0">
                <a:latin typeface="全真楷書"/>
                <a:ea typeface="標楷體" panose="03000509000000000000" pitchFamily="65" charset="-120"/>
                <a:cs typeface="Times New Roman" panose="02020603050405020304" pitchFamily="18" charset="0"/>
              </a:rPr>
              <a:t>工作小組就受評廠商資料擬具之初審意見內容過簡，例如：初審意見內容於各評選項目僅載明「符合」、「尚可」或投標文件內容之摘要，而未載明受評廠商於各評選項目之「差異性」；或僅載明投標文件之頁碼。</a:t>
            </a:r>
            <a:endParaRPr lang="zh-TW" altLang="zh-TW" dirty="0">
              <a:latin typeface="全真楷書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53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342943" y="323433"/>
            <a:ext cx="4949686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工作小組初審意見未符規定</a:t>
            </a:r>
            <a:r>
              <a:rPr kumimoji="1" lang="en-US" altLang="zh-TW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TW" altLang="en-US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稽核發現缺失態樣</a:t>
            </a:r>
            <a:endParaRPr kumimoji="1" lang="en-US" altLang="zh-TW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34" y="972269"/>
            <a:ext cx="7259037" cy="165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9584" y="385763"/>
            <a:ext cx="1924139" cy="68065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75113" y="2826961"/>
            <a:ext cx="4929808" cy="274048"/>
          </a:xfrm>
          <a:prstGeom prst="rec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300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書卷 (水平) 1"/>
          <p:cNvSpPr/>
          <p:nvPr/>
        </p:nvSpPr>
        <p:spPr>
          <a:xfrm>
            <a:off x="1866383" y="755305"/>
            <a:ext cx="5729288" cy="3530858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ts val="2500"/>
              </a:lnSpc>
              <a:spcAft>
                <a:spcPts val="0"/>
              </a:spcAft>
            </a:pP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為提升初審意見之品質，各機關於開標後應予工作小組充裕作業時間。工作小組應依據評選項目或採購評選委員會指定之項目，參照工程會訂定之</a:t>
            </a:r>
            <a:r>
              <a:rPr lang="zh-TW" altLang="zh-TW" u="heavy" kern="10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「初審意見表格」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，就受評廠商資料擬具初審意見，詳實載明採購評選委員會審議規則第</a:t>
            </a:r>
            <a:r>
              <a:rPr lang="en-US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條規定之事項，尤其是「</a:t>
            </a:r>
            <a:r>
              <a:rPr lang="zh-TW" altLang="zh-TW" kern="100" dirty="0">
                <a:highlight>
                  <a:srgbClr val="FFFF00"/>
                </a:highlight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受評廠商於各評選項目之差異性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」，連同廠商資料送評選委員會供評選參考。</a:t>
            </a:r>
            <a:endParaRPr lang="zh-TW" altLang="zh-TW" sz="14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17416"/>
            <a:ext cx="9143999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改善建議</a:t>
            </a:r>
            <a:r>
              <a:rPr kumimoji="1" lang="en-US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TW" altLang="zh-TW" sz="2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應依規定落實成立工作小組，並嚴格要求其善盡職責</a:t>
            </a:r>
          </a:p>
          <a:p>
            <a:pPr algn="ctr">
              <a:lnSpc>
                <a:spcPct val="130000"/>
              </a:lnSpc>
            </a:pPr>
            <a:endParaRPr kumimoji="1" lang="en-US" altLang="zh-TW" sz="20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9213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2169</Words>
  <Application>Microsoft Office PowerPoint</Application>
  <PresentationFormat>如螢幕大小 (16:9)</PresentationFormat>
  <Paragraphs>276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4" baseType="lpstr">
      <vt:lpstr>Microsoft YaHei</vt:lpstr>
      <vt:lpstr>Microsoft YaHei</vt:lpstr>
      <vt:lpstr>宋体</vt:lpstr>
      <vt:lpstr>全真楷書</vt:lpstr>
      <vt:lpstr>微軟正黑體</vt:lpstr>
      <vt:lpstr>新細明體</vt:lpstr>
      <vt:lpstr>標楷體</vt:lpstr>
      <vt:lpstr>Arial</vt:lpstr>
      <vt:lpstr>Calibri</vt:lpstr>
      <vt:lpstr>Century Gothic</vt:lpstr>
      <vt:lpstr>Times New Roman</vt:lpstr>
      <vt:lpstr>Wingdings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Office PLUS</dc:creator>
  <cp:keywords/>
  <dc:description/>
  <cp:lastModifiedBy>USER</cp:lastModifiedBy>
  <cp:revision>97</cp:revision>
  <cp:lastPrinted>2019-11-07T06:26:04Z</cp:lastPrinted>
  <dcterms:created xsi:type="dcterms:W3CDTF">2015-04-26T00:57:12Z</dcterms:created>
  <dcterms:modified xsi:type="dcterms:W3CDTF">2019-11-11T04:47:36Z</dcterms:modified>
  <cp:category/>
</cp:coreProperties>
</file>