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handoutMasterIdLst>
    <p:handoutMasterId r:id="rId6"/>
  </p:handoutMasterIdLst>
  <p:sldIdLst>
    <p:sldId id="271" r:id="rId2"/>
    <p:sldId id="270" r:id="rId3"/>
    <p:sldId id="269" r:id="rId4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45BF"/>
    <a:srgbClr val="FFFFCC"/>
    <a:srgbClr val="66FFFF"/>
    <a:srgbClr val="F6F4F0"/>
    <a:srgbClr val="DBD3C3"/>
    <a:srgbClr val="E8E3D9"/>
    <a:srgbClr val="CBC0A9"/>
    <a:srgbClr val="D1C7B3"/>
    <a:srgbClr val="EAEFF7"/>
    <a:srgbClr val="DCDD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2040" y="-84"/>
      </p:cViewPr>
      <p:guideLst>
        <p:guide orient="horz" pos="3126"/>
        <p:guide orient="horz" pos="3127"/>
        <p:guide pos="214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lnSpc>
                <a:spcPts val="2300"/>
              </a:lnSpc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住宅大樓</a:t>
            </a:r>
            <a:r>
              <a:rPr lang="en-US" altLang="zh-TW" sz="1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華廈</a:t>
            </a:r>
            <a:r>
              <a:rPr 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捷運</a:t>
            </a:r>
            <a:r>
              <a:rPr 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桃園機場</a:t>
            </a:r>
            <a:r>
              <a:rPr 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線沿線實價</a:t>
            </a:r>
            <a:r>
              <a:rPr 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</a:p>
        </c:rich>
      </c:tx>
      <c:layout>
        <c:manualLayout>
          <c:xMode val="edge"/>
          <c:yMode val="edge"/>
          <c:x val="0.13738229318781497"/>
          <c:y val="3.737864204668831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1"/>
          <c:order val="1"/>
          <c:tx>
            <c:strRef>
              <c:f>工作表1!$C$1</c:f>
              <c:strCache>
                <c:ptCount val="1"/>
                <c:pt idx="0">
                  <c:v>案量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dLbl>
              <c:idx val="5"/>
              <c:layout>
                <c:manualLayout>
                  <c:x val="3.9238661789534728E-17"/>
                  <c:y val="0.28428762783299388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工作表1!$A$2:$A$18</c:f>
              <c:strCache>
                <c:ptCount val="17"/>
                <c:pt idx="0">
                  <c:v>A2</c:v>
                </c:pt>
                <c:pt idx="1">
                  <c:v>A3</c:v>
                </c:pt>
                <c:pt idx="2">
                  <c:v>A4</c:v>
                </c:pt>
                <c:pt idx="3">
                  <c:v>A5</c:v>
                </c:pt>
                <c:pt idx="4">
                  <c:v>A6</c:v>
                </c:pt>
                <c:pt idx="5">
                  <c:v>A7</c:v>
                </c:pt>
                <c:pt idx="6">
                  <c:v>A8</c:v>
                </c:pt>
                <c:pt idx="7">
                  <c:v>A9</c:v>
                </c:pt>
                <c:pt idx="8">
                  <c:v>A10</c:v>
                </c:pt>
                <c:pt idx="9">
                  <c:v>A11</c:v>
                </c:pt>
                <c:pt idx="10">
                  <c:v>A15</c:v>
                </c:pt>
                <c:pt idx="11">
                  <c:v>A16</c:v>
                </c:pt>
                <c:pt idx="12">
                  <c:v>A17</c:v>
                </c:pt>
                <c:pt idx="13">
                  <c:v>A18</c:v>
                </c:pt>
                <c:pt idx="14">
                  <c:v>A19</c:v>
                </c:pt>
                <c:pt idx="15">
                  <c:v>A20</c:v>
                </c:pt>
                <c:pt idx="16">
                  <c:v>A21</c:v>
                </c:pt>
              </c:strCache>
            </c:strRef>
          </c:cat>
          <c:val>
            <c:numRef>
              <c:f>工作表1!$C$2:$C$18</c:f>
              <c:numCache>
                <c:formatCode>General</c:formatCode>
                <c:ptCount val="17"/>
                <c:pt idx="0">
                  <c:v>33</c:v>
                </c:pt>
                <c:pt idx="1">
                  <c:v>50</c:v>
                </c:pt>
                <c:pt idx="2">
                  <c:v>55</c:v>
                </c:pt>
                <c:pt idx="4">
                  <c:v>1</c:v>
                </c:pt>
                <c:pt idx="5">
                  <c:v>42</c:v>
                </c:pt>
                <c:pt idx="6">
                  <c:v>27</c:v>
                </c:pt>
                <c:pt idx="7">
                  <c:v>18</c:v>
                </c:pt>
                <c:pt idx="12">
                  <c:v>14</c:v>
                </c:pt>
                <c:pt idx="13">
                  <c:v>29</c:v>
                </c:pt>
                <c:pt idx="14">
                  <c:v>25</c:v>
                </c:pt>
                <c:pt idx="16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B4-40CE-97D1-F18E40E410D3}"/>
            </c:ext>
          </c:extLst>
        </c:ser>
        <c:dLbls>
          <c:showVal val="1"/>
        </c:dLbls>
        <c:gapWidth val="315"/>
        <c:axId val="192707968"/>
        <c:axId val="192709760"/>
      </c:barChart>
      <c:lineChart>
        <c:grouping val="standard"/>
        <c:ser>
          <c:idx val="0"/>
          <c:order val="0"/>
          <c:tx>
            <c:strRef>
              <c:f>工作表1!$B$1</c:f>
              <c:strCache>
                <c:ptCount val="1"/>
                <c:pt idx="0">
                  <c:v>均價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工作表1!$A$2:$A$18</c:f>
              <c:strCache>
                <c:ptCount val="17"/>
                <c:pt idx="0">
                  <c:v>A2</c:v>
                </c:pt>
                <c:pt idx="1">
                  <c:v>A3</c:v>
                </c:pt>
                <c:pt idx="2">
                  <c:v>A4</c:v>
                </c:pt>
                <c:pt idx="3">
                  <c:v>A5</c:v>
                </c:pt>
                <c:pt idx="4">
                  <c:v>A6</c:v>
                </c:pt>
                <c:pt idx="5">
                  <c:v>A7</c:v>
                </c:pt>
                <c:pt idx="6">
                  <c:v>A8</c:v>
                </c:pt>
                <c:pt idx="7">
                  <c:v>A9</c:v>
                </c:pt>
                <c:pt idx="8">
                  <c:v>A10</c:v>
                </c:pt>
                <c:pt idx="9">
                  <c:v>A11</c:v>
                </c:pt>
                <c:pt idx="10">
                  <c:v>A15</c:v>
                </c:pt>
                <c:pt idx="11">
                  <c:v>A16</c:v>
                </c:pt>
                <c:pt idx="12">
                  <c:v>A17</c:v>
                </c:pt>
                <c:pt idx="13">
                  <c:v>A18</c:v>
                </c:pt>
                <c:pt idx="14">
                  <c:v>A19</c:v>
                </c:pt>
                <c:pt idx="15">
                  <c:v>A20</c:v>
                </c:pt>
                <c:pt idx="16">
                  <c:v>A21</c:v>
                </c:pt>
              </c:strCache>
            </c:strRef>
          </c:cat>
          <c:val>
            <c:numRef>
              <c:f>工作表1!$B$2:$B$18</c:f>
              <c:numCache>
                <c:formatCode>General</c:formatCode>
                <c:ptCount val="17"/>
                <c:pt idx="0">
                  <c:v>44.21</c:v>
                </c:pt>
                <c:pt idx="1">
                  <c:v>46.2</c:v>
                </c:pt>
                <c:pt idx="2">
                  <c:v>45.8</c:v>
                </c:pt>
                <c:pt idx="3">
                  <c:v>0</c:v>
                </c:pt>
                <c:pt idx="4">
                  <c:v>22.1</c:v>
                </c:pt>
                <c:pt idx="5">
                  <c:v>22</c:v>
                </c:pt>
                <c:pt idx="6">
                  <c:v>31.3</c:v>
                </c:pt>
                <c:pt idx="7">
                  <c:v>34.200000000000003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25.7</c:v>
                </c:pt>
                <c:pt idx="13">
                  <c:v>31.6</c:v>
                </c:pt>
                <c:pt idx="14">
                  <c:v>29.9</c:v>
                </c:pt>
                <c:pt idx="15">
                  <c:v>0</c:v>
                </c:pt>
                <c:pt idx="16">
                  <c:v>24.2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B4-40CE-97D1-F18E40E410D3}"/>
            </c:ext>
          </c:extLst>
        </c:ser>
        <c:dLbls>
          <c:showVal val="1"/>
        </c:dLbls>
        <c:marker val="1"/>
        <c:axId val="192707968"/>
        <c:axId val="192709760"/>
      </c:lineChart>
      <c:catAx>
        <c:axId val="1927079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Geometr415 Blk BT" panose="020B0802020204020303" pitchFamily="34" charset="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192709760"/>
        <c:crosses val="autoZero"/>
        <c:auto val="1"/>
        <c:lblAlgn val="ctr"/>
        <c:lblOffset val="100"/>
      </c:catAx>
      <c:valAx>
        <c:axId val="1927097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Goudy Stout" panose="0202090407030B020401" pitchFamily="18" charset="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192707968"/>
        <c:crosses val="autoZero"/>
        <c:crossBetween val="between"/>
      </c:valAx>
      <c:spPr>
        <a:noFill/>
        <a:ln>
          <a:noFill/>
        </a:ln>
        <a:effectLst>
          <a:softEdge rad="12700"/>
        </a:effectLst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</c:chart>
  <c:spPr>
    <a:solidFill>
      <a:srgbClr val="DCDDDC">
        <a:alpha val="97000"/>
      </a:srgbClr>
    </a:solidFill>
    <a:ln>
      <a:noFill/>
    </a:ln>
    <a:effectLst>
      <a:softEdge rad="0"/>
    </a:effectLst>
  </c:spPr>
  <c:txPr>
    <a:bodyPr/>
    <a:lstStyle/>
    <a:p>
      <a:pPr>
        <a:defRPr/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透天厝</a:t>
            </a:r>
            <a:r>
              <a:rPr 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捷運</a:t>
            </a:r>
            <a:r>
              <a:rPr 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桃園機場</a:t>
            </a:r>
            <a:r>
              <a:rPr 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線沿線</a:t>
            </a:r>
            <a:r>
              <a:rPr 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實價統計</a:t>
            </a:r>
          </a:p>
        </c:rich>
      </c:tx>
      <c:layout>
        <c:manualLayout>
          <c:xMode val="edge"/>
          <c:yMode val="edge"/>
          <c:x val="0.12448158444007602"/>
          <c:y val="2.0765912248160202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1"/>
          <c:order val="1"/>
          <c:tx>
            <c:strRef>
              <c:f>工作表1!$C$1</c:f>
              <c:strCache>
                <c:ptCount val="1"/>
                <c:pt idx="0">
                  <c:v>案量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工作表1!$A$2:$A$18</c:f>
              <c:strCache>
                <c:ptCount val="17"/>
                <c:pt idx="0">
                  <c:v>A2</c:v>
                </c:pt>
                <c:pt idx="1">
                  <c:v>A3</c:v>
                </c:pt>
                <c:pt idx="2">
                  <c:v>A4</c:v>
                </c:pt>
                <c:pt idx="3">
                  <c:v>A5</c:v>
                </c:pt>
                <c:pt idx="4">
                  <c:v>A6</c:v>
                </c:pt>
                <c:pt idx="5">
                  <c:v>A7</c:v>
                </c:pt>
                <c:pt idx="6">
                  <c:v>A8</c:v>
                </c:pt>
                <c:pt idx="7">
                  <c:v>A9</c:v>
                </c:pt>
                <c:pt idx="8">
                  <c:v>A10</c:v>
                </c:pt>
                <c:pt idx="9">
                  <c:v>A11</c:v>
                </c:pt>
                <c:pt idx="10">
                  <c:v>A15</c:v>
                </c:pt>
                <c:pt idx="11">
                  <c:v>A16</c:v>
                </c:pt>
                <c:pt idx="12">
                  <c:v>A17</c:v>
                </c:pt>
                <c:pt idx="13">
                  <c:v>A18</c:v>
                </c:pt>
                <c:pt idx="14">
                  <c:v>A19</c:v>
                </c:pt>
                <c:pt idx="15">
                  <c:v>A20</c:v>
                </c:pt>
                <c:pt idx="16">
                  <c:v>A21</c:v>
                </c:pt>
              </c:strCache>
            </c:strRef>
          </c:cat>
          <c:val>
            <c:numRef>
              <c:f>工作表1!$C$2:$C$18</c:f>
              <c:numCache>
                <c:formatCode>General</c:formatCode>
                <c:ptCount val="17"/>
                <c:pt idx="4">
                  <c:v>1</c:v>
                </c:pt>
                <c:pt idx="6">
                  <c:v>2</c:v>
                </c:pt>
                <c:pt idx="10">
                  <c:v>1</c:v>
                </c:pt>
                <c:pt idx="12">
                  <c:v>2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B4-40CE-97D1-F18E40E410D3}"/>
            </c:ext>
          </c:extLst>
        </c:ser>
        <c:dLbls>
          <c:showVal val="1"/>
        </c:dLbls>
        <c:gapWidth val="315"/>
        <c:axId val="192549248"/>
        <c:axId val="192550784"/>
      </c:barChart>
      <c:lineChart>
        <c:grouping val="standard"/>
        <c:ser>
          <c:idx val="0"/>
          <c:order val="0"/>
          <c:tx>
            <c:strRef>
              <c:f>工作表1!$B$1</c:f>
              <c:strCache>
                <c:ptCount val="1"/>
                <c:pt idx="0">
                  <c:v>均價</c:v>
                </c:pt>
              </c:strCache>
            </c:strRef>
          </c:tx>
          <c:spPr>
            <a:ln w="31750" cap="rnd">
              <a:solidFill>
                <a:srgbClr val="CC66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工作表1!$A$2:$A$18</c:f>
              <c:strCache>
                <c:ptCount val="17"/>
                <c:pt idx="0">
                  <c:v>A2</c:v>
                </c:pt>
                <c:pt idx="1">
                  <c:v>A3</c:v>
                </c:pt>
                <c:pt idx="2">
                  <c:v>A4</c:v>
                </c:pt>
                <c:pt idx="3">
                  <c:v>A5</c:v>
                </c:pt>
                <c:pt idx="4">
                  <c:v>A6</c:v>
                </c:pt>
                <c:pt idx="5">
                  <c:v>A7</c:v>
                </c:pt>
                <c:pt idx="6">
                  <c:v>A8</c:v>
                </c:pt>
                <c:pt idx="7">
                  <c:v>A9</c:v>
                </c:pt>
                <c:pt idx="8">
                  <c:v>A10</c:v>
                </c:pt>
                <c:pt idx="9">
                  <c:v>A11</c:v>
                </c:pt>
                <c:pt idx="10">
                  <c:v>A15</c:v>
                </c:pt>
                <c:pt idx="11">
                  <c:v>A16</c:v>
                </c:pt>
                <c:pt idx="12">
                  <c:v>A17</c:v>
                </c:pt>
                <c:pt idx="13">
                  <c:v>A18</c:v>
                </c:pt>
                <c:pt idx="14">
                  <c:v>A19</c:v>
                </c:pt>
                <c:pt idx="15">
                  <c:v>A20</c:v>
                </c:pt>
                <c:pt idx="16">
                  <c:v>A21</c:v>
                </c:pt>
              </c:strCache>
            </c:strRef>
          </c:cat>
          <c:val>
            <c:numRef>
              <c:f>工作表1!$B$2:$B$18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49.3</c:v>
                </c:pt>
                <c:pt idx="5">
                  <c:v>0</c:v>
                </c:pt>
                <c:pt idx="6">
                  <c:v>34.800000000000011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17.2</c:v>
                </c:pt>
                <c:pt idx="11">
                  <c:v>0</c:v>
                </c:pt>
                <c:pt idx="12">
                  <c:v>21.1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39.5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B4-40CE-97D1-F18E40E410D3}"/>
            </c:ext>
          </c:extLst>
        </c:ser>
        <c:dLbls>
          <c:showVal val="1"/>
        </c:dLbls>
        <c:marker val="1"/>
        <c:axId val="192549248"/>
        <c:axId val="192550784"/>
      </c:lineChart>
      <c:catAx>
        <c:axId val="1925492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Geometr415 Blk BT" panose="020B0802020204020303" pitchFamily="34" charset="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192550784"/>
        <c:crosses val="autoZero"/>
        <c:auto val="1"/>
        <c:lblAlgn val="ctr"/>
        <c:lblOffset val="100"/>
      </c:catAx>
      <c:valAx>
        <c:axId val="1925507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Goudy Stout" panose="0202090407030B020401" pitchFamily="18" charset="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192549248"/>
        <c:crosses val="autoZero"/>
        <c:crossBetween val="between"/>
      </c:valAx>
      <c:spPr>
        <a:noFill/>
        <a:ln>
          <a:noFill/>
        </a:ln>
        <a:effectLst>
          <a:softEdge rad="12700"/>
        </a:effectLst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</c:chart>
  <c:spPr>
    <a:solidFill>
      <a:srgbClr val="DCDDDC">
        <a:alpha val="97000"/>
      </a:srgbClr>
    </a:solidFill>
    <a:ln>
      <a:noFill/>
    </a:ln>
    <a:effectLst>
      <a:softEdge rad="0"/>
    </a:effectLst>
  </c:spPr>
  <c:txPr>
    <a:bodyPr/>
    <a:lstStyle/>
    <a:p>
      <a:pPr>
        <a:defRPr/>
      </a:pPr>
      <a:endParaRPr lang="zh-TW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13655-F0EB-4C79-8F93-B3C9834F28D5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323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F1F9A-D476-421C-B39B-4A8112D6644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70392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93D11F04-65E3-4F89-9CE6-ADA197225D7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53" tIns="46077" rIns="92153" bIns="46077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498BF93C-7B52-4FDA-8FC1-E7EC292B6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7648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A2AD-98E6-4A7D-AE22-05A20D554937}" type="datetimeFigureOut">
              <a:rPr lang="zh-TW" altLang="en-US" smtClean="0"/>
              <a:pPr/>
              <a:t>2021/11/17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C0447-01F2-4AEA-91B6-3D6E0736B6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DB9C6B8C-4788-4A3C-A942-BBAAFFD2F8AF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182118" y="6495081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均價單位：萬元</a:t>
            </a:r>
            <a:r>
              <a:rPr lang="en-US" altLang="zh-TW" sz="16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</a:t>
            </a:r>
          </a:p>
        </p:txBody>
      </p:sp>
      <p:graphicFrame>
        <p:nvGraphicFramePr>
          <p:cNvPr id="10" name="圖表 9"/>
          <p:cNvGraphicFramePr/>
          <p:nvPr>
            <p:extLst>
              <p:ext uri="{D42A27DB-BD31-4B8C-83A1-F6EECF244321}">
                <p14:modId xmlns:p14="http://schemas.microsoft.com/office/powerpoint/2010/main" xmlns="" val="2257582341"/>
              </p:ext>
            </p:extLst>
          </p:nvPr>
        </p:nvGraphicFramePr>
        <p:xfrm>
          <a:off x="6142725" y="3460190"/>
          <a:ext cx="5933705" cy="305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xmlns="" val="1954003778"/>
              </p:ext>
            </p:extLst>
          </p:nvPr>
        </p:nvGraphicFramePr>
        <p:xfrm>
          <a:off x="6161775" y="234835"/>
          <a:ext cx="5933705" cy="305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8559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361241" y="166788"/>
            <a:ext cx="7459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110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zh-TW" alt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捷運桃園機場線  沿線實價統計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9999645" y="388796"/>
            <a:ext cx="219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（均價單位：萬元／坪）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25115" y="6360218"/>
            <a:ext cx="385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資料統計範圍為各捷運站</a:t>
            </a:r>
            <a:r>
              <a:rPr lang="en-US" altLang="zh-TW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公里內區域</a:t>
            </a:r>
            <a:endParaRPr lang="en-US" altLang="zh-TW" sz="1400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剔除店面及特殊交易物件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8615065"/>
              </p:ext>
            </p:extLst>
          </p:nvPr>
        </p:nvGraphicFramePr>
        <p:xfrm>
          <a:off x="843151" y="807522"/>
          <a:ext cx="10557158" cy="556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63">
                  <a:extLst>
                    <a:ext uri="{9D8B030D-6E8A-4147-A177-3AD203B41FA5}">
                      <a16:colId xmlns:a16="http://schemas.microsoft.com/office/drawing/2014/main" xmlns="" val="541730514"/>
                    </a:ext>
                  </a:extLst>
                </a:gridCol>
                <a:gridCol w="386886">
                  <a:extLst>
                    <a:ext uri="{9D8B030D-6E8A-4147-A177-3AD203B41FA5}">
                      <a16:colId xmlns:a16="http://schemas.microsoft.com/office/drawing/2014/main" xmlns="" val="4052242356"/>
                    </a:ext>
                  </a:extLst>
                </a:gridCol>
                <a:gridCol w="8843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2712">
                  <a:extLst>
                    <a:ext uri="{9D8B030D-6E8A-4147-A177-3AD203B41FA5}">
                      <a16:colId xmlns:a16="http://schemas.microsoft.com/office/drawing/2014/main" xmlns="" val="3274394809"/>
                    </a:ext>
                  </a:extLst>
                </a:gridCol>
                <a:gridCol w="11027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27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2712">
                  <a:extLst>
                    <a:ext uri="{9D8B030D-6E8A-4147-A177-3AD203B41FA5}">
                      <a16:colId xmlns:a16="http://schemas.microsoft.com/office/drawing/2014/main" xmlns="" val="145581483"/>
                    </a:ext>
                  </a:extLst>
                </a:gridCol>
                <a:gridCol w="1102712">
                  <a:extLst>
                    <a:ext uri="{9D8B030D-6E8A-4147-A177-3AD203B41FA5}">
                      <a16:colId xmlns:a16="http://schemas.microsoft.com/office/drawing/2014/main" xmlns="" val="3979800996"/>
                    </a:ext>
                  </a:extLst>
                </a:gridCol>
                <a:gridCol w="11027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02712">
                  <a:extLst>
                    <a:ext uri="{9D8B030D-6E8A-4147-A177-3AD203B41FA5}">
                      <a16:colId xmlns:a16="http://schemas.microsoft.com/office/drawing/2014/main" xmlns="" val="1619847100"/>
                    </a:ext>
                  </a:extLst>
                </a:gridCol>
                <a:gridCol w="1102712">
                  <a:extLst>
                    <a:ext uri="{9D8B030D-6E8A-4147-A177-3AD203B41FA5}">
                      <a16:colId xmlns:a16="http://schemas.microsoft.com/office/drawing/2014/main" xmlns="" val="1472073867"/>
                    </a:ext>
                  </a:extLst>
                </a:gridCol>
              </a:tblGrid>
              <a:tr h="680203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kern="1200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A2</a:t>
                      </a:r>
                      <a:endParaRPr lang="zh-TW" altLang="en-US" sz="20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A3</a:t>
                      </a:r>
                      <a:endParaRPr lang="zh-TW" altLang="en-US" sz="20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A4</a:t>
                      </a:r>
                      <a:endParaRPr lang="zh-TW" altLang="en-US" sz="20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A5</a:t>
                      </a:r>
                      <a:endParaRPr lang="zh-TW" altLang="en-US" sz="20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A6</a:t>
                      </a:r>
                      <a:endParaRPr lang="zh-TW" altLang="en-US" sz="20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A7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A8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A9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7959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透天厝</a:t>
                      </a: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本月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均價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49.3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34.8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5196610"/>
                  </a:ext>
                </a:extLst>
              </a:tr>
              <a:tr h="581891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b="1" kern="1200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案量</a:t>
                      </a:r>
                      <a:endParaRPr lang="zh-TW" altLang="en-US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115118"/>
                  </a:ext>
                </a:extLst>
              </a:tr>
              <a:tr h="665018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b="1" kern="120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前</a:t>
                      </a:r>
                      <a:r>
                        <a:rPr lang="en-US" altLang="zh-TW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en-US" altLang="zh-TW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均價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52.4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40.4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39.8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29.7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8064075"/>
                  </a:ext>
                </a:extLst>
              </a:tr>
              <a:tr h="617517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600" b="1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均量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1.2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0.5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0.5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436863"/>
                  </a:ext>
                </a:extLst>
              </a:tr>
              <a:tr h="570015"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大樓</a:t>
                      </a:r>
                      <a:endParaRPr lang="en-US" altLang="zh-TW" sz="2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華廈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本月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均價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44.21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46.2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45.8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22.1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31.3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34.2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9918310"/>
                  </a:ext>
                </a:extLst>
              </a:tr>
              <a:tr h="593766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600" b="1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案量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33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</a:t>
                      </a: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55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27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5599637"/>
                  </a:ext>
                </a:extLst>
              </a:tr>
              <a:tr h="641268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600" b="1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前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均價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44.25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45.3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45.1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26.9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21.3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32.3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32.2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4792663"/>
                  </a:ext>
                </a:extLst>
              </a:tr>
              <a:tr h="581891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600" b="1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均量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34.33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77.3</a:t>
                      </a: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65.3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1.0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29.2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26.3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32.5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1798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528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361241" y="166788"/>
            <a:ext cx="7459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110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zh-TW" alt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捷運桃園機場線  沿線實價統計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9999645" y="388796"/>
            <a:ext cx="219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（均價單位：萬元／坪）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25115" y="6360218"/>
            <a:ext cx="385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資料統計範圍為各捷運站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公里內區域</a:t>
            </a:r>
            <a:endParaRPr lang="en-US" altLang="zh-TW" sz="14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剔除店面及特殊交易物件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838831"/>
              </p:ext>
            </p:extLst>
          </p:nvPr>
        </p:nvGraphicFramePr>
        <p:xfrm>
          <a:off x="724398" y="807521"/>
          <a:ext cx="10770916" cy="556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179">
                  <a:extLst>
                    <a:ext uri="{9D8B030D-6E8A-4147-A177-3AD203B41FA5}">
                      <a16:colId xmlns="" xmlns:a16="http://schemas.microsoft.com/office/drawing/2014/main" val="541730514"/>
                    </a:ext>
                  </a:extLst>
                </a:gridCol>
                <a:gridCol w="471816">
                  <a:extLst>
                    <a:ext uri="{9D8B030D-6E8A-4147-A177-3AD203B41FA5}">
                      <a16:colId xmlns="" xmlns:a16="http://schemas.microsoft.com/office/drawing/2014/main" val="4052242356"/>
                    </a:ext>
                  </a:extLst>
                </a:gridCol>
                <a:gridCol w="1078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145581483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3979800996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1619847100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1472073867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2149975459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2338222111"/>
                    </a:ext>
                  </a:extLst>
                </a:gridCol>
                <a:gridCol w="961609">
                  <a:extLst>
                    <a:ext uri="{9D8B030D-6E8A-4147-A177-3AD203B41FA5}">
                      <a16:colId xmlns="" xmlns:a16="http://schemas.microsoft.com/office/drawing/2014/main" val="1662128655"/>
                    </a:ext>
                  </a:extLst>
                </a:gridCol>
              </a:tblGrid>
              <a:tr h="680203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600" kern="1200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1" kern="1200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A10</a:t>
                      </a:r>
                      <a:endParaRPr lang="zh-TW" altLang="en-US" sz="20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1" kern="1200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A11</a:t>
                      </a:r>
                      <a:endParaRPr lang="zh-TW" altLang="en-US" sz="20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A15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A16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A17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A18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A19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A20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A21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959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透天厝</a:t>
                      </a: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本月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均價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17.2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21.1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39.5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5196610"/>
                  </a:ext>
                </a:extLst>
              </a:tr>
              <a:tr h="581891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b="1" kern="1200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案量</a:t>
                      </a:r>
                      <a:endParaRPr lang="zh-TW" altLang="en-US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115118"/>
                  </a:ext>
                </a:extLst>
              </a:tr>
              <a:tr h="665018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b="1" kern="120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前</a:t>
                      </a:r>
                      <a:r>
                        <a:rPr lang="en-US" altLang="zh-TW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en-US" altLang="zh-TW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均價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16.6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17.4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27.5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26.3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31.3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8064075"/>
                  </a:ext>
                </a:extLst>
              </a:tr>
              <a:tr h="617517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600" b="1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均量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0.2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0.2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0.3</a:t>
                      </a: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2.5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0.5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lang="zh-TW" altLang="en-US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2.2</a:t>
                      </a:r>
                      <a:endParaRPr lang="en-US" altLang="zh-TW" sz="16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1436863"/>
                  </a:ext>
                </a:extLst>
              </a:tr>
              <a:tr h="570015"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大樓</a:t>
                      </a:r>
                      <a:endParaRPr lang="en-US" altLang="zh-TW" sz="2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華廈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BC0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本月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均價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  <a:cs typeface="+mn-cs"/>
                        </a:rPr>
                        <a:t>25.7</a:t>
                      </a: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31.6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29.9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24.2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9918310"/>
                  </a:ext>
                </a:extLst>
              </a:tr>
              <a:tr h="593766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600" b="1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案量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  <a:cs typeface="+mn-cs"/>
                        </a:rPr>
                        <a:t>14</a:t>
                      </a: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5599637"/>
                  </a:ext>
                </a:extLst>
              </a:tr>
              <a:tr h="641268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600" b="1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前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均價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21.5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22.2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15.5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25.2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34.0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28.8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23.3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4792663"/>
                  </a:ext>
                </a:extLst>
              </a:tr>
              <a:tr h="581891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600" b="1" dirty="0">
                        <a:solidFill>
                          <a:srgbClr val="0070C0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6F4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均量</a:t>
                      </a:r>
                    </a:p>
                  </a:txBody>
                  <a:tcPr anchor="ctr">
                    <a:solidFill>
                      <a:srgbClr val="DBD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0.3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0.2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0.5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6.2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55.7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27.0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Geometr415 Blk BT" panose="020B0802020204020303" pitchFamily="34" charset="0"/>
                          <a:ea typeface="微軟正黑體" panose="020B0604030504040204" pitchFamily="34" charset="-120"/>
                        </a:rPr>
                        <a:t>40.5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Geometr415 Blk BT" panose="020B0802020204020303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8E3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1798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459741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1564</TotalTime>
  <Words>331</Words>
  <Application>Microsoft Office PowerPoint</Application>
  <PresentationFormat>自訂</PresentationFormat>
  <Paragraphs>197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佈景主題1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Guishanland</dc:creator>
  <cp:lastModifiedBy>HB0333</cp:lastModifiedBy>
  <cp:revision>160</cp:revision>
  <cp:lastPrinted>2021-10-18T08:40:28Z</cp:lastPrinted>
  <dcterms:created xsi:type="dcterms:W3CDTF">2021-05-12T08:26:57Z</dcterms:created>
  <dcterms:modified xsi:type="dcterms:W3CDTF">2021-11-17T03:45:54Z</dcterms:modified>
</cp:coreProperties>
</file>